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3" r:id="rId6"/>
    <p:sldId id="260" r:id="rId7"/>
    <p:sldId id="261"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60"/>
  </p:normalViewPr>
  <p:slideViewPr>
    <p:cSldViewPr snapToGrid="0">
      <p:cViewPr varScale="1">
        <p:scale>
          <a:sx n="45" d="100"/>
          <a:sy n="45" d="100"/>
        </p:scale>
        <p:origin x="48" y="9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128460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6920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877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3294989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554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730453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87432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368391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207008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53D65-8877-4207-A132-CD071309BE51}"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305689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53D65-8877-4207-A132-CD071309BE51}"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51891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53D65-8877-4207-A132-CD071309BE51}" type="datetimeFigureOut">
              <a:rPr lang="en-US" smtClean="0"/>
              <a:t>5/14/2017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243766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53D65-8877-4207-A132-CD071309BE51}" type="datetimeFigureOut">
              <a:rPr lang="en-US" smtClean="0"/>
              <a:t>5/14/2017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129254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53D65-8877-4207-A132-CD071309BE51}" type="datetimeFigureOut">
              <a:rPr lang="en-US" smtClean="0"/>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261125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653D65-8877-4207-A132-CD071309BE51}"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345167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653D65-8877-4207-A132-CD071309BE51}"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38E1C-A3F3-4CAB-A924-2CA0A50A043D}" type="slidenum">
              <a:rPr lang="en-US" smtClean="0"/>
              <a:t>‹#›</a:t>
            </a:fld>
            <a:endParaRPr lang="en-US"/>
          </a:p>
        </p:txBody>
      </p:sp>
    </p:spTree>
    <p:extLst>
      <p:ext uri="{BB962C8B-B14F-4D97-AF65-F5344CB8AC3E}">
        <p14:creationId xmlns:p14="http://schemas.microsoft.com/office/powerpoint/2010/main" val="98871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653D65-8877-4207-A132-CD071309BE51}" type="datetimeFigureOut">
              <a:rPr lang="en-US" smtClean="0"/>
              <a:t>5/14/2017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038E1C-A3F3-4CAB-A924-2CA0A50A043D}" type="slidenum">
              <a:rPr lang="en-US" smtClean="0"/>
              <a:t>‹#›</a:t>
            </a:fld>
            <a:endParaRPr lang="en-US"/>
          </a:p>
        </p:txBody>
      </p:sp>
    </p:spTree>
    <p:extLst>
      <p:ext uri="{BB962C8B-B14F-4D97-AF65-F5344CB8AC3E}">
        <p14:creationId xmlns:p14="http://schemas.microsoft.com/office/powerpoint/2010/main" val="358049880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03" y="569446"/>
            <a:ext cx="9144000" cy="3481387"/>
          </a:xfrm>
        </p:spPr>
        <p:txBody>
          <a:bodyPr>
            <a:noAutofit/>
          </a:bodyPr>
          <a:lstStyle/>
          <a:p>
            <a:r>
              <a:rPr lang="en-US" sz="4400" b="1" i="1" dirty="0"/>
              <a:t>The Effects of Primary and Secondary Education on Communities in Victorian Local Government Areas (LGAs)</a:t>
            </a:r>
            <a:br>
              <a:rPr lang="en-US" sz="4400" b="1" dirty="0"/>
            </a:br>
            <a:endParaRPr lang="en-US" sz="4400" b="1" dirty="0"/>
          </a:p>
        </p:txBody>
      </p:sp>
      <p:sp>
        <p:nvSpPr>
          <p:cNvPr id="3" name="Subtitle 2"/>
          <p:cNvSpPr>
            <a:spLocks noGrp="1"/>
          </p:cNvSpPr>
          <p:nvPr>
            <p:ph type="subTitle" idx="1"/>
          </p:nvPr>
        </p:nvSpPr>
        <p:spPr/>
        <p:txBody>
          <a:bodyPr>
            <a:normAutofit/>
          </a:bodyPr>
          <a:lstStyle/>
          <a:p>
            <a:r>
              <a:rPr lang="en-US" sz="2400" dirty="0"/>
              <a:t>Max Philip (836472)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5147732"/>
            <a:ext cx="4800600" cy="1371600"/>
          </a:xfrm>
          <a:prstGeom prst="rect">
            <a:avLst/>
          </a:prstGeom>
        </p:spPr>
      </p:pic>
    </p:spTree>
    <p:extLst>
      <p:ext uri="{BB962C8B-B14F-4D97-AF65-F5344CB8AC3E}">
        <p14:creationId xmlns:p14="http://schemas.microsoft.com/office/powerpoint/2010/main" val="2860066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&amp; Reflections</a:t>
            </a:r>
          </a:p>
        </p:txBody>
      </p:sp>
      <p:sp>
        <p:nvSpPr>
          <p:cNvPr id="3" name="Content Placeholder 2"/>
          <p:cNvSpPr>
            <a:spLocks noGrp="1"/>
          </p:cNvSpPr>
          <p:nvPr>
            <p:ph idx="1"/>
          </p:nvPr>
        </p:nvSpPr>
        <p:spPr>
          <a:xfrm>
            <a:off x="677334" y="1630681"/>
            <a:ext cx="8596668" cy="4410682"/>
          </a:xfrm>
        </p:spPr>
        <p:txBody>
          <a:bodyPr>
            <a:normAutofit/>
          </a:bodyPr>
          <a:lstStyle/>
          <a:p>
            <a:r>
              <a:rPr lang="en-GB" sz="2000" dirty="0"/>
              <a:t>A significant challenge in this report was maintaining focus on answering the proposed research questions, since having an aggregation of various community-related attributes made it easy to broaden the scope of the investigation too much. </a:t>
            </a:r>
          </a:p>
          <a:p>
            <a:r>
              <a:rPr lang="en-GB" sz="2000" dirty="0"/>
              <a:t>Not have enough space to include all my desired visualization methods, including boxplots to detect outliers and exploring clustering methods. (Mostly crime rate and homelessness)</a:t>
            </a:r>
          </a:p>
          <a:p>
            <a:r>
              <a:rPr lang="en-GB" sz="2000" dirty="0"/>
              <a:t>I attempted to use VAT visualization to find clusters across combinations of my selected community indicators, however I struggled to produce any meaningful clusters.</a:t>
            </a:r>
          </a:p>
          <a:p>
            <a:r>
              <a:rPr lang="en-GB" sz="2000" dirty="0"/>
              <a:t>The decision to analyse seven different community indicators may have prevented analysis as detailed as I would have liked</a:t>
            </a:r>
            <a:endParaRPr lang="en-US" sz="2000" dirty="0"/>
          </a:p>
        </p:txBody>
      </p:sp>
    </p:spTree>
    <p:extLst>
      <p:ext uri="{BB962C8B-B14F-4D97-AF65-F5344CB8AC3E}">
        <p14:creationId xmlns:p14="http://schemas.microsoft.com/office/powerpoint/2010/main" val="62179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a:xfrm>
            <a:off x="677334" y="1731964"/>
            <a:ext cx="8596668" cy="4354511"/>
          </a:xfrm>
        </p:spPr>
        <p:txBody>
          <a:bodyPr>
            <a:normAutofit/>
          </a:bodyPr>
          <a:lstStyle/>
          <a:p>
            <a:pPr lvl="0"/>
            <a:r>
              <a:rPr lang="en-US" sz="2400" dirty="0"/>
              <a:t>How increased access to education affects the lives of people in local communities.</a:t>
            </a:r>
          </a:p>
          <a:p>
            <a:pPr marL="0" lvl="0" indent="0">
              <a:buNone/>
            </a:pPr>
            <a:endParaRPr lang="en-US" sz="2400" dirty="0"/>
          </a:p>
          <a:p>
            <a:pPr lvl="1">
              <a:buFont typeface="Wingdings" panose="05000000000000000000" pitchFamily="2" charset="2"/>
              <a:buChar char="v"/>
            </a:pPr>
            <a:r>
              <a:rPr lang="en-US" sz="2200" dirty="0"/>
              <a:t>How does the number of schools in an LGA relative to its population, and the types of schools, change the impact made on surrounding communities?</a:t>
            </a:r>
          </a:p>
          <a:p>
            <a:pPr lvl="0">
              <a:buFont typeface="Wingdings" panose="05000000000000000000" pitchFamily="2" charset="2"/>
              <a:buChar char="v"/>
            </a:pPr>
            <a:endParaRPr lang="en-US" sz="2400" dirty="0"/>
          </a:p>
          <a:p>
            <a:pPr lvl="1">
              <a:buFont typeface="Wingdings" panose="05000000000000000000" pitchFamily="2" charset="2"/>
              <a:buChar char="v"/>
            </a:pPr>
            <a:r>
              <a:rPr lang="en-US" sz="2200" dirty="0"/>
              <a:t>How do changes to education availability in LGAs effect local community well-being and economic/physical quality of life? </a:t>
            </a:r>
            <a:endParaRPr lang="en-US" dirty="0"/>
          </a:p>
        </p:txBody>
      </p:sp>
    </p:spTree>
    <p:extLst>
      <p:ext uri="{BB962C8B-B14F-4D97-AF65-F5344CB8AC3E}">
        <p14:creationId xmlns:p14="http://schemas.microsoft.com/office/powerpoint/2010/main" val="417368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677334" y="1420587"/>
            <a:ext cx="8596668" cy="4620776"/>
          </a:xfrm>
        </p:spPr>
        <p:txBody>
          <a:bodyPr>
            <a:normAutofit/>
          </a:bodyPr>
          <a:lstStyle/>
          <a:p>
            <a:r>
              <a:rPr lang="en-GB" sz="2000" dirty="0"/>
              <a:t>The results of this study could be used by policy makers or authorities such as the Victorian Government to benefit residents in each LGA by achieving goals pertaining to LGA communities through increased spending education, or changes to the education system. </a:t>
            </a:r>
          </a:p>
          <a:p>
            <a:pPr marL="0" indent="0">
              <a:buNone/>
            </a:pPr>
            <a:endParaRPr lang="en-GB" sz="2000" dirty="0"/>
          </a:p>
          <a:p>
            <a:r>
              <a:rPr lang="en-GB" sz="2000" dirty="0"/>
              <a:t>This is because improvements to citizens’ quality of life, and by extension how close-knit local communities are, will always be an area of investment that garners government attention. </a:t>
            </a:r>
          </a:p>
          <a:p>
            <a:pPr marL="0" indent="0">
              <a:buNone/>
            </a:pPr>
            <a:endParaRPr lang="en-GB" sz="2000" dirty="0"/>
          </a:p>
          <a:p>
            <a:r>
              <a:rPr lang="en-GB" sz="2000" dirty="0"/>
              <a:t>Families (particularly those with young children) could benefit from an improved understanding of how individual LGAs’ communities function. Prospective families as well.</a:t>
            </a:r>
            <a:endParaRPr lang="en-US" sz="2000" dirty="0"/>
          </a:p>
        </p:txBody>
      </p:sp>
    </p:spTree>
    <p:extLst>
      <p:ext uri="{BB962C8B-B14F-4D97-AF65-F5344CB8AC3E}">
        <p14:creationId xmlns:p14="http://schemas.microsoft.com/office/powerpoint/2010/main" val="141567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a:xfrm>
            <a:off x="396240" y="1280160"/>
            <a:ext cx="6642363" cy="5318759"/>
          </a:xfrm>
        </p:spPr>
        <p:txBody>
          <a:bodyPr>
            <a:normAutofit/>
          </a:bodyPr>
          <a:lstStyle/>
          <a:p>
            <a:pPr lvl="0"/>
            <a:r>
              <a:rPr lang="en-US" b="1" dirty="0"/>
              <a:t>Local Government Area (LGA) profiles data 2015 for VIC</a:t>
            </a:r>
          </a:p>
          <a:p>
            <a:pPr marL="400050" lvl="1" indent="0">
              <a:buNone/>
            </a:pPr>
            <a:r>
              <a:rPr lang="en-US" dirty="0"/>
              <a:t>Social conditions of each LGA, as well as factors that influence quality of life, such as employment, transport and social engagement. Collected from AURIN and attributed to the Government of Victoria – Department of Health and Human Services.</a:t>
            </a:r>
          </a:p>
          <a:p>
            <a:pPr lvl="0"/>
            <a:r>
              <a:rPr lang="en-US" b="1" dirty="0"/>
              <a:t>ERP by LGA (ASGS 2016), 2001 to 2016</a:t>
            </a:r>
            <a:endParaRPr lang="en-US" dirty="0"/>
          </a:p>
          <a:p>
            <a:pPr marL="400050" lvl="1" indent="0">
              <a:buNone/>
            </a:pPr>
            <a:r>
              <a:rPr lang="en-US" dirty="0"/>
              <a:t>Contains the most recent Estimated Resident Population (ERP) by LGA, and is the official measure of the Australian population. Collected from the Australian Bureau of Statistics</a:t>
            </a:r>
          </a:p>
          <a:p>
            <a:pPr lvl="0"/>
            <a:r>
              <a:rPr lang="en-US" b="1" dirty="0"/>
              <a:t>School Locations – 2017</a:t>
            </a:r>
            <a:endParaRPr lang="en-US" dirty="0"/>
          </a:p>
          <a:p>
            <a:pPr marL="400050" lvl="1" indent="0">
              <a:buNone/>
            </a:pPr>
            <a:r>
              <a:rPr lang="en-US" dirty="0"/>
              <a:t>Details the information collected as part of the ongoing registration of schools in Victoria, which includes the name, school type, school sector, address, phone number, co-ordinates and local government area name. From the Victorian Government Data Directory.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603" y="218525"/>
            <a:ext cx="2642794" cy="17118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023" y="2321475"/>
            <a:ext cx="2114979" cy="186118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9023" y="4468298"/>
            <a:ext cx="2401955" cy="922490"/>
          </a:xfrm>
          <a:prstGeom prst="rect">
            <a:avLst/>
          </a:prstGeom>
        </p:spPr>
      </p:pic>
    </p:spTree>
    <p:extLst>
      <p:ext uri="{BB962C8B-B14F-4D97-AF65-F5344CB8AC3E}">
        <p14:creationId xmlns:p14="http://schemas.microsoft.com/office/powerpoint/2010/main" val="57470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- 1</a:t>
            </a:r>
          </a:p>
        </p:txBody>
      </p:sp>
      <p:sp>
        <p:nvSpPr>
          <p:cNvPr id="3" name="Content Placeholder 2"/>
          <p:cNvSpPr>
            <a:spLocks noGrp="1"/>
          </p:cNvSpPr>
          <p:nvPr>
            <p:ph idx="1"/>
          </p:nvPr>
        </p:nvSpPr>
        <p:spPr>
          <a:xfrm>
            <a:off x="677334" y="1311965"/>
            <a:ext cx="8903988" cy="5195515"/>
          </a:xfrm>
        </p:spPr>
        <p:txBody>
          <a:bodyPr>
            <a:normAutofit/>
          </a:bodyPr>
          <a:lstStyle/>
          <a:p>
            <a:r>
              <a:rPr lang="en-US" sz="2000" b="1" dirty="0"/>
              <a:t>LGA Profiles</a:t>
            </a:r>
            <a:r>
              <a:rPr lang="en-US" sz="2000" dirty="0"/>
              <a:t> required little cleaning – AURIN User Interface allowed for easy selection from the 402 available attributes</a:t>
            </a:r>
          </a:p>
          <a:p>
            <a:pPr lvl="1"/>
            <a:r>
              <a:rPr lang="en-US" sz="1800" dirty="0"/>
              <a:t>Restricted choices to relevant and complete data, since there are only a small number of total LGAs (79)</a:t>
            </a:r>
          </a:p>
          <a:p>
            <a:pPr lvl="1"/>
            <a:r>
              <a:rPr lang="en-US" sz="1800" dirty="0"/>
              <a:t>Used as basis for the final, clean dataset</a:t>
            </a:r>
          </a:p>
          <a:p>
            <a:r>
              <a:rPr lang="en-US" sz="2000" b="1" dirty="0"/>
              <a:t>ERP by LGA</a:t>
            </a:r>
            <a:endParaRPr lang="en-US" sz="2000" dirty="0"/>
          </a:p>
          <a:p>
            <a:pPr lvl="1"/>
            <a:r>
              <a:rPr lang="en-US" sz="1800" dirty="0"/>
              <a:t>Some LGA names were adjusted for easier integration later (e.g. “Latrobe (C) (Vic.)”)</a:t>
            </a:r>
          </a:p>
          <a:p>
            <a:pPr lvl="1"/>
            <a:r>
              <a:rPr lang="en-US" sz="1800" dirty="0"/>
              <a:t>Used for finding population to school ratios</a:t>
            </a:r>
          </a:p>
          <a:p>
            <a:r>
              <a:rPr lang="en-US" sz="2000" b="1" dirty="0"/>
              <a:t>School Locations</a:t>
            </a:r>
            <a:endParaRPr lang="en-US" sz="2000" dirty="0"/>
          </a:p>
          <a:p>
            <a:pPr lvl="1"/>
            <a:r>
              <a:rPr lang="en-US" sz="1800" dirty="0"/>
              <a:t>Data on different school types was taken to be integrated into the final clean dataset.</a:t>
            </a:r>
          </a:p>
          <a:p>
            <a:pPr lvl="1"/>
            <a:r>
              <a:rPr lang="en-US" sz="1800" dirty="0"/>
              <a:t>This was required to answer the first research question</a:t>
            </a:r>
          </a:p>
        </p:txBody>
      </p:sp>
    </p:spTree>
    <p:extLst>
      <p:ext uri="{BB962C8B-B14F-4D97-AF65-F5344CB8AC3E}">
        <p14:creationId xmlns:p14="http://schemas.microsoft.com/office/powerpoint/2010/main" val="371679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- 2</a:t>
            </a:r>
          </a:p>
        </p:txBody>
      </p:sp>
      <p:sp>
        <p:nvSpPr>
          <p:cNvPr id="3" name="Content Placeholder 2"/>
          <p:cNvSpPr>
            <a:spLocks noGrp="1"/>
          </p:cNvSpPr>
          <p:nvPr>
            <p:ph idx="1"/>
          </p:nvPr>
        </p:nvSpPr>
        <p:spPr>
          <a:xfrm>
            <a:off x="677334" y="1413829"/>
            <a:ext cx="8596668" cy="5172501"/>
          </a:xfrm>
        </p:spPr>
        <p:txBody>
          <a:bodyPr>
            <a:normAutofit fontScale="85000" lnSpcReduction="20000"/>
          </a:bodyPr>
          <a:lstStyle/>
          <a:p>
            <a:r>
              <a:rPr lang="en-US" sz="2600" b="1" dirty="0"/>
              <a:t>7 Community Indicators:</a:t>
            </a:r>
          </a:p>
          <a:p>
            <a:pPr lvl="1">
              <a:buFont typeface="Arial" panose="020B0604020202020204" pitchFamily="34" charset="0"/>
              <a:buChar char="•"/>
            </a:pPr>
            <a:r>
              <a:rPr lang="en-US" sz="2200" dirty="0"/>
              <a:t>Total offences per 1000 </a:t>
            </a:r>
            <a:r>
              <a:rPr lang="en-US" sz="2200" b="1" dirty="0"/>
              <a:t>(crime)</a:t>
            </a:r>
            <a:endParaRPr lang="en-US" sz="2200" dirty="0"/>
          </a:p>
          <a:p>
            <a:pPr lvl="1">
              <a:buFont typeface="Arial" panose="020B0604020202020204" pitchFamily="34" charset="0"/>
              <a:buChar char="•"/>
            </a:pPr>
            <a:r>
              <a:rPr lang="en-US" sz="2200" dirty="0"/>
              <a:t>Homeless Rate </a:t>
            </a:r>
            <a:r>
              <a:rPr lang="en-US" sz="2200" b="1" dirty="0"/>
              <a:t>(economy)</a:t>
            </a:r>
            <a:endParaRPr lang="en-US" sz="2200" dirty="0"/>
          </a:p>
          <a:p>
            <a:pPr lvl="1">
              <a:buFont typeface="Arial" panose="020B0604020202020204" pitchFamily="34" charset="0"/>
              <a:buChar char="•"/>
            </a:pPr>
            <a:r>
              <a:rPr lang="en-US" sz="2200" dirty="0"/>
              <a:t>People with low English proficiency</a:t>
            </a:r>
          </a:p>
          <a:p>
            <a:pPr lvl="1">
              <a:buFont typeface="Arial" panose="020B0604020202020204" pitchFamily="34" charset="0"/>
              <a:buChar char="•"/>
            </a:pPr>
            <a:r>
              <a:rPr lang="en-US" sz="2200" dirty="0"/>
              <a:t>People who help as volunteers</a:t>
            </a:r>
          </a:p>
          <a:p>
            <a:pPr lvl="1">
              <a:buFont typeface="Arial" panose="020B0604020202020204" pitchFamily="34" charset="0"/>
              <a:buChar char="•"/>
            </a:pPr>
            <a:r>
              <a:rPr lang="en-US" sz="2200" dirty="0"/>
              <a:t>People who believe multiculturalism makes life better</a:t>
            </a:r>
          </a:p>
          <a:p>
            <a:pPr lvl="1">
              <a:buFont typeface="Arial" panose="020B0604020202020204" pitchFamily="34" charset="0"/>
              <a:buChar char="•"/>
            </a:pPr>
            <a:r>
              <a:rPr lang="en-US" sz="2200" dirty="0"/>
              <a:t>People who rated their community as active</a:t>
            </a:r>
          </a:p>
          <a:p>
            <a:pPr lvl="1">
              <a:buFont typeface="Arial" panose="020B0604020202020204" pitchFamily="34" charset="0"/>
              <a:buChar char="•"/>
            </a:pPr>
            <a:r>
              <a:rPr lang="en-US" sz="2200" dirty="0"/>
              <a:t>People who attended a local community event</a:t>
            </a:r>
            <a:endParaRPr lang="en-US" sz="2200" b="1" dirty="0"/>
          </a:p>
          <a:p>
            <a:pPr marL="0" indent="0">
              <a:buNone/>
            </a:pPr>
            <a:endParaRPr lang="en-US" sz="2600" b="1" dirty="0"/>
          </a:p>
          <a:p>
            <a:r>
              <a:rPr lang="en-US" sz="2600" b="1" dirty="0"/>
              <a:t>Types of Schools:</a:t>
            </a:r>
          </a:p>
          <a:p>
            <a:pPr lvl="1">
              <a:buFont typeface="Arial" panose="020B0604020202020204" pitchFamily="34" charset="0"/>
              <a:buChar char="•"/>
            </a:pPr>
            <a:r>
              <a:rPr lang="en-US" sz="2200" dirty="0"/>
              <a:t>Government Schools</a:t>
            </a:r>
          </a:p>
          <a:p>
            <a:pPr lvl="1">
              <a:buFont typeface="Arial" panose="020B0604020202020204" pitchFamily="34" charset="0"/>
              <a:buChar char="•"/>
            </a:pPr>
            <a:r>
              <a:rPr lang="en-US" sz="2200" dirty="0"/>
              <a:t>Independent Schools</a:t>
            </a:r>
          </a:p>
          <a:p>
            <a:pPr lvl="1">
              <a:buFont typeface="Arial" panose="020B0604020202020204" pitchFamily="34" charset="0"/>
              <a:buChar char="•"/>
            </a:pPr>
            <a:r>
              <a:rPr lang="en-US" sz="2200" dirty="0"/>
              <a:t>Catholic Schools</a:t>
            </a:r>
          </a:p>
          <a:p>
            <a:pPr lvl="1">
              <a:buFont typeface="Arial" panose="020B0604020202020204" pitchFamily="34" charset="0"/>
              <a:buChar char="•"/>
            </a:pPr>
            <a:r>
              <a:rPr lang="en-US" sz="2200" dirty="0"/>
              <a:t>Primary, Secondary, Primary/Secondary Schools</a:t>
            </a:r>
          </a:p>
          <a:p>
            <a:endParaRPr lang="en-US" b="1" dirty="0"/>
          </a:p>
          <a:p>
            <a:pPr marL="457200" lvl="1" indent="0">
              <a:buNone/>
            </a:pPr>
            <a:endParaRPr lang="en-US" dirty="0"/>
          </a:p>
        </p:txBody>
      </p:sp>
    </p:spTree>
    <p:extLst>
      <p:ext uri="{BB962C8B-B14F-4D97-AF65-F5344CB8AC3E}">
        <p14:creationId xmlns:p14="http://schemas.microsoft.com/office/powerpoint/2010/main" val="228567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080"/>
            <a:ext cx="8596668" cy="1320800"/>
          </a:xfrm>
        </p:spPr>
        <p:txBody>
          <a:bodyPr/>
          <a:lstStyle/>
          <a:p>
            <a:r>
              <a:rPr lang="en-US" dirty="0"/>
              <a:t>Investigation Conclusions</a:t>
            </a:r>
          </a:p>
        </p:txBody>
      </p:sp>
      <p:pic>
        <p:nvPicPr>
          <p:cNvPr id="6" name="Picture 5" descr="C:\Users\Max Philip\AppData\Local\Microsoft\Windows\INetCache\Content.Word\barchart1.png"/>
          <p:cNvPicPr/>
          <p:nvPr/>
        </p:nvPicPr>
        <p:blipFill>
          <a:blip r:embed="rId2">
            <a:extLst>
              <a:ext uri="{28A0092B-C50C-407E-A947-70E740481C1C}">
                <a14:useLocalDpi xmlns:a14="http://schemas.microsoft.com/office/drawing/2010/main" val="0"/>
              </a:ext>
            </a:extLst>
          </a:blip>
          <a:srcRect/>
          <a:stretch>
            <a:fillRect/>
          </a:stretch>
        </p:blipFill>
        <p:spPr bwMode="auto">
          <a:xfrm>
            <a:off x="573002" y="1264331"/>
            <a:ext cx="7008706" cy="2619954"/>
          </a:xfrm>
          <a:prstGeom prst="rect">
            <a:avLst/>
          </a:prstGeom>
          <a:noFill/>
          <a:ln>
            <a:solidFill>
              <a:schemeClr val="tx1"/>
            </a:solidFill>
          </a:ln>
        </p:spPr>
      </p:pic>
      <p:pic>
        <p:nvPicPr>
          <p:cNvPr id="7" name="Picture 6" descr="C:\Users\Max Philip\AppData\Local\Microsoft\Windows\INetCache\Content.Word\barchart2.png"/>
          <p:cNvPicPr/>
          <p:nvPr/>
        </p:nvPicPr>
        <p:blipFill>
          <a:blip r:embed="rId3">
            <a:extLst>
              <a:ext uri="{28A0092B-C50C-407E-A947-70E740481C1C}">
                <a14:useLocalDpi xmlns:a14="http://schemas.microsoft.com/office/drawing/2010/main" val="0"/>
              </a:ext>
            </a:extLst>
          </a:blip>
          <a:srcRect/>
          <a:stretch>
            <a:fillRect/>
          </a:stretch>
        </p:blipFill>
        <p:spPr bwMode="auto">
          <a:xfrm>
            <a:off x="573002" y="4016829"/>
            <a:ext cx="7008706" cy="2378009"/>
          </a:xfrm>
          <a:prstGeom prst="rect">
            <a:avLst/>
          </a:prstGeom>
          <a:noFill/>
          <a:ln>
            <a:solidFill>
              <a:schemeClr val="tx1"/>
            </a:solidFill>
          </a:ln>
        </p:spPr>
      </p:pic>
      <p:sp>
        <p:nvSpPr>
          <p:cNvPr id="10" name="Rectangle 9"/>
          <p:cNvSpPr/>
          <p:nvPr/>
        </p:nvSpPr>
        <p:spPr>
          <a:xfrm>
            <a:off x="7581708" y="1856997"/>
            <a:ext cx="2162607" cy="3769173"/>
          </a:xfrm>
          <a:prstGeom prst="rect">
            <a:avLst/>
          </a:prstGeom>
        </p:spPr>
        <p:txBody>
          <a:bodyPr wrap="square">
            <a:spAutoFit/>
          </a:bodyPr>
          <a:lstStyle/>
          <a:p>
            <a:pPr algn="just">
              <a:lnSpc>
                <a:spcPct val="107000"/>
              </a:lnSpc>
              <a:spcAft>
                <a:spcPts val="600"/>
              </a:spcAft>
            </a:pPr>
            <a:r>
              <a:rPr lang="en-GB" sz="1600" dirty="0">
                <a:latin typeface="Calibri" panose="020F0502020204030204" pitchFamily="34" charset="0"/>
                <a:ea typeface="Yu Mincho"/>
                <a:cs typeface="Times New Roman" panose="02020603050405020304" pitchFamily="18" charset="0"/>
              </a:rPr>
              <a:t>The figures have an almost inverse trend, in that LGAs with lower total populations tend to have more schools per 1000 people. This suggests closer-knit communities in low population areas, which allows us to progress to the analysis of community indicators and how they relate to this.</a:t>
            </a:r>
            <a:endParaRPr lang="en-US" sz="1600" dirty="0">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329449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143934" y="137160"/>
                <a:ext cx="8596668" cy="4477605"/>
              </a:xfrm>
            </p:spPr>
            <p:txBody>
              <a:bodyPr/>
              <a:lstStyle/>
              <a:p>
                <a:pPr marL="0" indent="0">
                  <a:buNone/>
                </a:pPr>
                <a14:m>
                  <m:oMathPara xmlns:m="http://schemas.openxmlformats.org/officeDocument/2006/math">
                    <m:oMathParaPr>
                      <m:jc m:val="left"/>
                    </m:oMathParaPr>
                    <m:oMath xmlns:m="http://schemas.openxmlformats.org/officeDocument/2006/math">
                      <m:r>
                        <a:rPr lang="en-GB" i="1"/>
                        <m:t>𝑃𝑒𝑜𝑝𝑙𝑒</m:t>
                      </m:r>
                      <m:r>
                        <a:rPr lang="en-GB" i="1"/>
                        <m:t> </m:t>
                      </m:r>
                      <m:r>
                        <a:rPr lang="en-GB" i="1"/>
                        <m:t>𝑝𝑒𝑟</m:t>
                      </m:r>
                      <m:r>
                        <a:rPr lang="en-GB" i="1"/>
                        <m:t> </m:t>
                      </m:r>
                      <m:r>
                        <a:rPr lang="en-GB" i="1"/>
                        <m:t>𝑠𝑐h𝑜𝑜𝑙</m:t>
                      </m:r>
                      <m:r>
                        <a:rPr lang="en-GB" i="1"/>
                        <m:t> </m:t>
                      </m:r>
                      <m:r>
                        <a:rPr lang="en-GB" i="1"/>
                        <m:t>𝑖𝑛</m:t>
                      </m:r>
                      <m:r>
                        <a:rPr lang="en-GB" i="1"/>
                        <m:t> </m:t>
                      </m:r>
                      <m:r>
                        <a:rPr lang="en-GB" i="1"/>
                        <m:t>𝐿𝐺𝐴</m:t>
                      </m:r>
                      <m:r>
                        <a:rPr lang="en-GB" i="1"/>
                        <m:t>=</m:t>
                      </m:r>
                      <m:f>
                        <m:fPr>
                          <m:ctrlPr>
                            <a:rPr lang="en-US" i="1"/>
                          </m:ctrlPr>
                        </m:fPr>
                        <m:num>
                          <m:r>
                            <a:rPr lang="en-GB" i="1"/>
                            <m:t>𝐸𝑠𝑡𝑖𝑚𝑎𝑡𝑒𝑑</m:t>
                          </m:r>
                          <m:r>
                            <a:rPr lang="en-GB" i="1"/>
                            <m:t> </m:t>
                          </m:r>
                          <m:r>
                            <a:rPr lang="en-GB" i="1"/>
                            <m:t>𝐿𝐺𝐴</m:t>
                          </m:r>
                          <m:r>
                            <a:rPr lang="en-GB" i="1"/>
                            <m:t> </m:t>
                          </m:r>
                          <m:r>
                            <a:rPr lang="en-GB" i="1"/>
                            <m:t>𝑃𝑜𝑝𝑢𝑙𝑎𝑡𝑖𝑜𝑛</m:t>
                          </m:r>
                        </m:num>
                        <m:den>
                          <m:r>
                            <a:rPr lang="en-GB" i="1"/>
                            <m:t>𝑇𝑜𝑡𝑎𝑙</m:t>
                          </m:r>
                          <m:r>
                            <a:rPr lang="en-GB" i="1"/>
                            <m:t> </m:t>
                          </m:r>
                          <m:r>
                            <a:rPr lang="en-GB" i="1"/>
                            <m:t>𝑆𝑐h𝑜𝑜𝑙𝑠</m:t>
                          </m:r>
                          <m:r>
                            <a:rPr lang="en-GB" i="1"/>
                            <m:t> </m:t>
                          </m:r>
                          <m:r>
                            <a:rPr lang="en-GB" i="1"/>
                            <m:t>𝑖𝑛</m:t>
                          </m:r>
                          <m:r>
                            <a:rPr lang="en-GB" i="1"/>
                            <m:t> </m:t>
                          </m:r>
                          <m:r>
                            <a:rPr lang="en-GB" i="1"/>
                            <m:t>𝐿𝐺𝐴</m:t>
                          </m:r>
                        </m:den>
                      </m:f>
                    </m:oMath>
                  </m:oMathPara>
                </a14:m>
                <a:endParaRPr lang="en-US" dirty="0"/>
              </a:p>
              <a:p>
                <a:pPr lvl="1">
                  <a:buFont typeface="Arial" panose="020B0604020202020204" pitchFamily="34" charset="0"/>
                  <a:buChar char="•"/>
                </a:pPr>
                <a:r>
                  <a:rPr lang="en-US" dirty="0"/>
                  <a:t>Number of people per school -&gt; </a:t>
                </a:r>
                <a:r>
                  <a:rPr lang="en-US" b="1" dirty="0"/>
                  <a:t>higher ratio = fewer schools</a:t>
                </a:r>
                <a:endParaRPr lang="en-US"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143934" y="137160"/>
                <a:ext cx="8596668" cy="4477605"/>
              </a:xfrm>
              <a:blipFill>
                <a:blip r:embed="rId2"/>
                <a:stretch>
                  <a:fillRect/>
                </a:stretch>
              </a:blipFill>
            </p:spPr>
            <p:txBody>
              <a:bodyPr/>
              <a:lstStyle/>
              <a:p>
                <a:r>
                  <a:rPr lang="en-US">
                    <a:noFill/>
                  </a:rPr>
                  <a:t> </a:t>
                </a:r>
              </a:p>
            </p:txBody>
          </p:sp>
        </mc:Fallback>
      </mc:AlternateContent>
      <p:pic>
        <p:nvPicPr>
          <p:cNvPr id="5" name="Picture 4" descr="C:\Users\Max Philip\AppData\Local\Microsoft\Windows\INetCache\Content.Word\offences5.png"/>
          <p:cNvPicPr/>
          <p:nvPr/>
        </p:nvPicPr>
        <p:blipFill>
          <a:blip r:embed="rId3">
            <a:extLst>
              <a:ext uri="{28A0092B-C50C-407E-A947-70E740481C1C}">
                <a14:useLocalDpi xmlns:a14="http://schemas.microsoft.com/office/drawing/2010/main" val="0"/>
              </a:ext>
            </a:extLst>
          </a:blip>
          <a:srcRect/>
          <a:stretch>
            <a:fillRect/>
          </a:stretch>
        </p:blipFill>
        <p:spPr bwMode="auto">
          <a:xfrm>
            <a:off x="586738" y="1260903"/>
            <a:ext cx="2257108" cy="1710898"/>
          </a:xfrm>
          <a:prstGeom prst="rect">
            <a:avLst/>
          </a:prstGeom>
          <a:noFill/>
          <a:ln>
            <a:solidFill>
              <a:schemeClr val="tx1"/>
            </a:solidFill>
          </a:ln>
        </p:spPr>
      </p:pic>
      <p:pic>
        <p:nvPicPr>
          <p:cNvPr id="6" name="Picture 5" descr="C:\Users\Max Philip\AppData\Local\Microsoft\Windows\INetCache\Content.Word\homeless1.png"/>
          <p:cNvPicPr/>
          <p:nvPr/>
        </p:nvPicPr>
        <p:blipFill>
          <a:blip r:embed="rId4">
            <a:extLst>
              <a:ext uri="{28A0092B-C50C-407E-A947-70E740481C1C}">
                <a14:useLocalDpi xmlns:a14="http://schemas.microsoft.com/office/drawing/2010/main" val="0"/>
              </a:ext>
            </a:extLst>
          </a:blip>
          <a:srcRect/>
          <a:stretch>
            <a:fillRect/>
          </a:stretch>
        </p:blipFill>
        <p:spPr bwMode="auto">
          <a:xfrm>
            <a:off x="3027570" y="1260902"/>
            <a:ext cx="2275950" cy="1710899"/>
          </a:xfrm>
          <a:prstGeom prst="rect">
            <a:avLst/>
          </a:prstGeom>
          <a:noFill/>
          <a:ln>
            <a:solidFill>
              <a:schemeClr val="tx1"/>
            </a:solidFill>
          </a:ln>
        </p:spPr>
      </p:pic>
      <p:pic>
        <p:nvPicPr>
          <p:cNvPr id="7" name="Picture 6" descr="C:\Users\Max Philip\AppData\Local\Microsoft\Windows\INetCache\Content.Word\volunteer2.png"/>
          <p:cNvPicPr/>
          <p:nvPr/>
        </p:nvPicPr>
        <p:blipFill>
          <a:blip r:embed="rId5">
            <a:extLst>
              <a:ext uri="{28A0092B-C50C-407E-A947-70E740481C1C}">
                <a14:useLocalDpi xmlns:a14="http://schemas.microsoft.com/office/drawing/2010/main" val="0"/>
              </a:ext>
            </a:extLst>
          </a:blip>
          <a:srcRect/>
          <a:stretch>
            <a:fillRect/>
          </a:stretch>
        </p:blipFill>
        <p:spPr bwMode="auto">
          <a:xfrm>
            <a:off x="7523370" y="3134446"/>
            <a:ext cx="2230230" cy="1772833"/>
          </a:xfrm>
          <a:prstGeom prst="rect">
            <a:avLst/>
          </a:prstGeom>
          <a:noFill/>
          <a:ln>
            <a:solidFill>
              <a:schemeClr val="tx1"/>
            </a:solidFill>
          </a:ln>
        </p:spPr>
      </p:pic>
      <p:pic>
        <p:nvPicPr>
          <p:cNvPr id="8" name="Picture 7" descr="C:\Users\Max Philip\AppData\Local\Microsoft\Windows\INetCache\Content.Word\eventcom7.png"/>
          <p:cNvPicPr/>
          <p:nvPr/>
        </p:nvPicPr>
        <p:blipFill>
          <a:blip r:embed="rId6">
            <a:extLst>
              <a:ext uri="{28A0092B-C50C-407E-A947-70E740481C1C}">
                <a14:useLocalDpi xmlns:a14="http://schemas.microsoft.com/office/drawing/2010/main" val="0"/>
              </a:ext>
            </a:extLst>
          </a:blip>
          <a:srcRect/>
          <a:stretch>
            <a:fillRect/>
          </a:stretch>
        </p:blipFill>
        <p:spPr bwMode="auto">
          <a:xfrm>
            <a:off x="2722770" y="3134447"/>
            <a:ext cx="2275950" cy="1772833"/>
          </a:xfrm>
          <a:prstGeom prst="rect">
            <a:avLst/>
          </a:prstGeom>
          <a:noFill/>
          <a:ln>
            <a:solidFill>
              <a:schemeClr val="tx1"/>
            </a:solidFill>
          </a:ln>
        </p:spPr>
      </p:pic>
      <p:pic>
        <p:nvPicPr>
          <p:cNvPr id="9" name="Picture 8" descr="C:\Users\Max Philip\AppData\Local\Microsoft\Windows\INetCache\Content.Word\activecom6.png"/>
          <p:cNvPicPr/>
          <p:nvPr/>
        </p:nvPicPr>
        <p:blipFill>
          <a:blip r:embed="rId7">
            <a:extLst>
              <a:ext uri="{28A0092B-C50C-407E-A947-70E740481C1C}">
                <a14:useLocalDpi xmlns:a14="http://schemas.microsoft.com/office/drawing/2010/main" val="0"/>
              </a:ext>
            </a:extLst>
          </a:blip>
          <a:srcRect/>
          <a:stretch>
            <a:fillRect/>
          </a:stretch>
        </p:blipFill>
        <p:spPr bwMode="auto">
          <a:xfrm>
            <a:off x="144899" y="3134447"/>
            <a:ext cx="2400181" cy="1772833"/>
          </a:xfrm>
          <a:prstGeom prst="rect">
            <a:avLst/>
          </a:prstGeom>
          <a:noFill/>
          <a:ln>
            <a:solidFill>
              <a:schemeClr val="tx1"/>
            </a:solidFill>
          </a:ln>
        </p:spPr>
      </p:pic>
      <p:pic>
        <p:nvPicPr>
          <p:cNvPr id="10" name="Picture 9" descr="C:\Users\Max Philip\AppData\Local\Microsoft\Windows\INetCache\Content.Word\english3.png"/>
          <p:cNvPicPr/>
          <p:nvPr/>
        </p:nvPicPr>
        <p:blipFill>
          <a:blip r:embed="rId8">
            <a:extLst>
              <a:ext uri="{28A0092B-C50C-407E-A947-70E740481C1C}">
                <a14:useLocalDpi xmlns:a14="http://schemas.microsoft.com/office/drawing/2010/main" val="0"/>
              </a:ext>
            </a:extLst>
          </a:blip>
          <a:srcRect/>
          <a:stretch>
            <a:fillRect/>
          </a:stretch>
        </p:blipFill>
        <p:spPr bwMode="auto">
          <a:xfrm>
            <a:off x="5176410" y="3134447"/>
            <a:ext cx="2169270" cy="1792966"/>
          </a:xfrm>
          <a:prstGeom prst="rect">
            <a:avLst/>
          </a:prstGeom>
          <a:noFill/>
          <a:ln>
            <a:solidFill>
              <a:schemeClr val="tx1"/>
            </a:solidFill>
          </a:ln>
        </p:spPr>
      </p:pic>
      <p:pic>
        <p:nvPicPr>
          <p:cNvPr id="11" name="Picture 10" descr="C:\Users\Max Philip\AppData\Local\Microsoft\Windows\INetCache\Content.Word\multi4.png"/>
          <p:cNvPicPr/>
          <p:nvPr/>
        </p:nvPicPr>
        <p:blipFill>
          <a:blip r:embed="rId9">
            <a:extLst>
              <a:ext uri="{28A0092B-C50C-407E-A947-70E740481C1C}">
                <a14:useLocalDpi xmlns:a14="http://schemas.microsoft.com/office/drawing/2010/main" val="0"/>
              </a:ext>
            </a:extLst>
          </a:blip>
          <a:srcRect/>
          <a:stretch>
            <a:fillRect/>
          </a:stretch>
        </p:blipFill>
        <p:spPr bwMode="auto">
          <a:xfrm>
            <a:off x="5487245" y="1260902"/>
            <a:ext cx="2272148" cy="1710899"/>
          </a:xfrm>
          <a:prstGeom prst="rect">
            <a:avLst/>
          </a:prstGeom>
          <a:noFill/>
          <a:ln>
            <a:solidFill>
              <a:schemeClr val="tx1"/>
            </a:solidFill>
          </a:ln>
        </p:spPr>
      </p:pic>
      <p:sp>
        <p:nvSpPr>
          <p:cNvPr id="12" name="Content Placeholder 2"/>
          <p:cNvSpPr txBox="1">
            <a:spLocks/>
          </p:cNvSpPr>
          <p:nvPr/>
        </p:nvSpPr>
        <p:spPr>
          <a:xfrm>
            <a:off x="4901643" y="5178846"/>
            <a:ext cx="3443351" cy="16589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Offences: 0.404212</a:t>
            </a:r>
          </a:p>
          <a:p>
            <a:r>
              <a:rPr lang="en-US" dirty="0"/>
              <a:t>Homelessness: 0.549287</a:t>
            </a:r>
          </a:p>
          <a:p>
            <a:r>
              <a:rPr lang="en-US" dirty="0"/>
              <a:t>Multiculturalism: 0.643019</a:t>
            </a:r>
          </a:p>
          <a:p>
            <a:r>
              <a:rPr lang="en-US" dirty="0"/>
              <a:t>Volunteers: -0.788744</a:t>
            </a:r>
          </a:p>
          <a:p>
            <a:endParaRPr lang="en-US" b="1" dirty="0"/>
          </a:p>
          <a:p>
            <a:pPr marL="457200" lvl="1" indent="0">
              <a:buFont typeface="Wingdings 3" charset="2"/>
              <a:buNone/>
            </a:pPr>
            <a:endParaRPr lang="en-US" dirty="0"/>
          </a:p>
        </p:txBody>
      </p:sp>
      <p:sp>
        <p:nvSpPr>
          <p:cNvPr id="13" name="Content Placeholder 2"/>
          <p:cNvSpPr txBox="1">
            <a:spLocks/>
          </p:cNvSpPr>
          <p:nvPr/>
        </p:nvSpPr>
        <p:spPr>
          <a:xfrm>
            <a:off x="436770" y="5581585"/>
            <a:ext cx="4572000" cy="16589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Low English Proficiency: 0.643019</a:t>
            </a:r>
          </a:p>
          <a:p>
            <a:r>
              <a:rPr lang="en-US" dirty="0"/>
              <a:t>Rated Active Community: -0.811423</a:t>
            </a:r>
          </a:p>
          <a:p>
            <a:r>
              <a:rPr lang="en-US" dirty="0"/>
              <a:t>Attended Community Event: -0.79246</a:t>
            </a:r>
          </a:p>
          <a:p>
            <a:endParaRPr lang="en-US" b="1" dirty="0"/>
          </a:p>
          <a:p>
            <a:pPr marL="457200" lvl="1" indent="0">
              <a:buFont typeface="Wingdings 3" charset="2"/>
              <a:buNone/>
            </a:pPr>
            <a:endParaRPr lang="en-US" dirty="0"/>
          </a:p>
        </p:txBody>
      </p:sp>
      <p:sp>
        <p:nvSpPr>
          <p:cNvPr id="14" name="Content Placeholder 2"/>
          <p:cNvSpPr txBox="1">
            <a:spLocks/>
          </p:cNvSpPr>
          <p:nvPr/>
        </p:nvSpPr>
        <p:spPr>
          <a:xfrm>
            <a:off x="1247085" y="5069926"/>
            <a:ext cx="2595990" cy="51165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Pearson Correlations</a:t>
            </a:r>
          </a:p>
          <a:p>
            <a:endParaRPr lang="en-US" b="1" dirty="0"/>
          </a:p>
          <a:p>
            <a:pPr marL="457200" lvl="1" indent="0">
              <a:buFont typeface="Wingdings 3" charset="2"/>
              <a:buNone/>
            </a:pPr>
            <a:endParaRPr lang="en-US" dirty="0"/>
          </a:p>
        </p:txBody>
      </p:sp>
    </p:spTree>
    <p:extLst>
      <p:ext uri="{BB962C8B-B14F-4D97-AF65-F5344CB8AC3E}">
        <p14:creationId xmlns:p14="http://schemas.microsoft.com/office/powerpoint/2010/main" val="273064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ax Philip\AppData\Local\Microsoft\Windows\INetCache\Content.Word\heatmap.png"/>
          <p:cNvPicPr/>
          <p:nvPr/>
        </p:nvPicPr>
        <p:blipFill>
          <a:blip r:embed="rId2">
            <a:extLst>
              <a:ext uri="{28A0092B-C50C-407E-A947-70E740481C1C}">
                <a14:useLocalDpi xmlns:a14="http://schemas.microsoft.com/office/drawing/2010/main" val="0"/>
              </a:ext>
            </a:extLst>
          </a:blip>
          <a:srcRect/>
          <a:stretch>
            <a:fillRect/>
          </a:stretch>
        </p:blipFill>
        <p:spPr bwMode="auto">
          <a:xfrm>
            <a:off x="2700020" y="304801"/>
            <a:ext cx="6626860" cy="4160520"/>
          </a:xfrm>
          <a:prstGeom prst="rect">
            <a:avLst/>
          </a:prstGeom>
          <a:noFill/>
          <a:ln>
            <a:solidFill>
              <a:schemeClr val="tx1"/>
            </a:solidFill>
          </a:ln>
        </p:spPr>
      </p:pic>
      <p:sp>
        <p:nvSpPr>
          <p:cNvPr id="5" name="Rectangle 4"/>
          <p:cNvSpPr/>
          <p:nvPr/>
        </p:nvSpPr>
        <p:spPr>
          <a:xfrm>
            <a:off x="325120" y="304801"/>
            <a:ext cx="2374900" cy="4524315"/>
          </a:xfrm>
          <a:prstGeom prst="rect">
            <a:avLst/>
          </a:prstGeom>
        </p:spPr>
        <p:txBody>
          <a:bodyPr wrap="square">
            <a:spAutoFit/>
          </a:bodyPr>
          <a:lstStyle/>
          <a:p>
            <a:r>
              <a:rPr lang="en-GB" dirty="0">
                <a:latin typeface="Calibri" panose="020F0502020204030204" pitchFamily="34" charset="0"/>
                <a:ea typeface="Yu Mincho"/>
                <a:cs typeface="Times New Roman" panose="02020603050405020304" pitchFamily="18" charset="0"/>
              </a:rPr>
              <a:t>Using the scatter plots above as reference, this heatmap can be used to analyse the correlations between my selected community well-being indicators and different school types. Stronger Pearson Correlations indicate a closer similarity to the trend shown above for total schools in an LGA, for that specific school type.</a:t>
            </a:r>
            <a:endParaRPr lang="en-US" dirty="0"/>
          </a:p>
        </p:txBody>
      </p:sp>
      <p:sp>
        <p:nvSpPr>
          <p:cNvPr id="6" name="Rectangle 5"/>
          <p:cNvSpPr/>
          <p:nvPr/>
        </p:nvSpPr>
        <p:spPr>
          <a:xfrm>
            <a:off x="2882900" y="4600516"/>
            <a:ext cx="5895340" cy="1754326"/>
          </a:xfrm>
          <a:prstGeom prst="rect">
            <a:avLst/>
          </a:prstGeom>
        </p:spPr>
        <p:txBody>
          <a:bodyPr wrap="square">
            <a:spAutoFit/>
          </a:bodyPr>
          <a:lstStyle/>
          <a:p>
            <a:r>
              <a:rPr lang="en-GB" dirty="0">
                <a:latin typeface="Calibri" panose="020F0502020204030204" pitchFamily="34" charset="0"/>
                <a:ea typeface="Yu Mincho"/>
                <a:cs typeface="Times New Roman" panose="02020603050405020304" pitchFamily="18" charset="0"/>
              </a:rPr>
              <a:t>Government and Primary/Secondary schools have higher correlations since they are the majority of schools in Victoria. Independent and Catholic schools can be seen to change the correlation, where Catholic schools have the largest departure from total school correlations, showing the impact of school type.</a:t>
            </a:r>
            <a:endParaRPr lang="en-US" dirty="0"/>
          </a:p>
        </p:txBody>
      </p:sp>
    </p:spTree>
    <p:extLst>
      <p:ext uri="{BB962C8B-B14F-4D97-AF65-F5344CB8AC3E}">
        <p14:creationId xmlns:p14="http://schemas.microsoft.com/office/powerpoint/2010/main" val="2937673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TM03457452[[fn=Celestial]]</Template>
  <TotalTime>3384</TotalTime>
  <Words>835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Yu Mincho</vt:lpstr>
      <vt:lpstr>Arial</vt:lpstr>
      <vt:lpstr>Calibri</vt:lpstr>
      <vt:lpstr>Times New Roman</vt:lpstr>
      <vt:lpstr>Trebuchet MS</vt:lpstr>
      <vt:lpstr>Wingdings</vt:lpstr>
      <vt:lpstr>Wingdings 3</vt:lpstr>
      <vt:lpstr>Facet</vt:lpstr>
      <vt:lpstr>The Effects of Primary and Secondary Education on Communities in Victorian Local Government Areas (LGAs) </vt:lpstr>
      <vt:lpstr>Research Questions</vt:lpstr>
      <vt:lpstr>Motivation</vt:lpstr>
      <vt:lpstr>Datasets</vt:lpstr>
      <vt:lpstr>Data Wrangling - 1</vt:lpstr>
      <vt:lpstr>Data Wrangling - 2</vt:lpstr>
      <vt:lpstr>Investigation Conclusions</vt:lpstr>
      <vt:lpstr>PowerPoint Presentation</vt:lpstr>
      <vt:lpstr>PowerPoint Presentation</vt:lpstr>
      <vt:lpstr>Challenges &amp; 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Primary and Secondary Education on Communities in Victorian Local Government Areas (LGAs)</dc:title>
  <dc:creator>Max Philip</dc:creator>
  <cp:lastModifiedBy>Max Philip</cp:lastModifiedBy>
  <cp:revision>28</cp:revision>
  <dcterms:created xsi:type="dcterms:W3CDTF">2017-05-09T06:09:14Z</dcterms:created>
  <dcterms:modified xsi:type="dcterms:W3CDTF">2017-05-15T05:34:11Z</dcterms:modified>
</cp:coreProperties>
</file>