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7" r:id="rId7"/>
    <p:sldId id="268" r:id="rId8"/>
    <p:sldId id="269" r:id="rId9"/>
    <p:sldId id="260" r:id="rId10"/>
    <p:sldId id="270" r:id="rId11"/>
    <p:sldId id="271" r:id="rId12"/>
    <p:sldId id="272" r:id="rId13"/>
    <p:sldId id="261" r:id="rId14"/>
    <p:sldId id="262" r:id="rId15"/>
    <p:sldId id="263" r:id="rId16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uk-UA"/>
              <a:t>Зразок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445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Заголовок і об’єкт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176962"/>
            <a:ext cx="12192000" cy="681355"/>
          </a:xfrm>
          <a:custGeom>
            <a:avLst/>
            <a:gdLst/>
            <a:ahLst/>
            <a:cxnLst/>
            <a:rect l="l" t="t" r="r" b="b"/>
            <a:pathLst>
              <a:path w="12192000" h="681354">
                <a:moveTo>
                  <a:pt x="12192000" y="0"/>
                </a:moveTo>
                <a:lnTo>
                  <a:pt x="0" y="0"/>
                </a:lnTo>
                <a:lnTo>
                  <a:pt x="0" y="681037"/>
                </a:lnTo>
                <a:lnTo>
                  <a:pt x="12192000" y="68103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177" y="117594"/>
            <a:ext cx="924520" cy="135006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3864"/>
                </a:solidFill>
                <a:latin typeface="Tahoma"/>
                <a:cs typeface="Tahoma"/>
              </a:defRPr>
            </a:lvl1pPr>
          </a:lstStyle>
          <a:p>
            <a:r>
              <a:rPr lang="uk-UA"/>
              <a:t>Зразок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09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3864"/>
                </a:solidFill>
                <a:latin typeface="Tahoma"/>
                <a:cs typeface="Tahoma"/>
              </a:defRPr>
            </a:lvl1pPr>
          </a:lstStyle>
          <a:p>
            <a:r>
              <a:rPr lang="uk-UA"/>
              <a:t>Зразок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uk-UA"/>
              <a:t>Редагувати стиль зразка тексту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015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1F3864"/>
                </a:solidFill>
                <a:latin typeface="Tahoma"/>
                <a:cs typeface="Tahoma"/>
              </a:defRPr>
            </a:lvl1pPr>
          </a:lstStyle>
          <a:p>
            <a:r>
              <a:rPr lang="uk-UA"/>
              <a:t>Зразок заголовка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5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Зразок заголовка</a:t>
            </a:r>
            <a:endParaRPr lang="en-US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333413"/>
            <a:ext cx="12192000" cy="525145"/>
          </a:xfrm>
          <a:custGeom>
            <a:avLst/>
            <a:gdLst/>
            <a:ahLst/>
            <a:cxnLst/>
            <a:rect l="l" t="t" r="r" b="b"/>
            <a:pathLst>
              <a:path w="12192000" h="525145">
                <a:moveTo>
                  <a:pt x="12191936" y="0"/>
                </a:moveTo>
                <a:lnTo>
                  <a:pt x="0" y="0"/>
                </a:lnTo>
                <a:lnTo>
                  <a:pt x="0" y="524586"/>
                </a:lnTo>
                <a:lnTo>
                  <a:pt x="12191936" y="524586"/>
                </a:lnTo>
                <a:lnTo>
                  <a:pt x="12191936" y="0"/>
                </a:lnTo>
                <a:close/>
              </a:path>
            </a:pathLst>
          </a:custGeom>
          <a:solidFill>
            <a:srgbClr val="1C3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401"/>
            <a:ext cx="12192000" cy="525145"/>
          </a:xfrm>
          <a:custGeom>
            <a:avLst/>
            <a:gdLst/>
            <a:ahLst/>
            <a:cxnLst/>
            <a:rect l="l" t="t" r="r" b="b"/>
            <a:pathLst>
              <a:path w="12192000" h="525145">
                <a:moveTo>
                  <a:pt x="0" y="0"/>
                </a:moveTo>
                <a:lnTo>
                  <a:pt x="12191936" y="0"/>
                </a:lnTo>
                <a:lnTo>
                  <a:pt x="12191936" y="524598"/>
                </a:lnTo>
              </a:path>
            </a:pathLst>
          </a:custGeom>
          <a:ln w="9525">
            <a:solidFill>
              <a:srgbClr val="1C396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12192000" cy="1206500"/>
          </a:xfrm>
          <a:custGeom>
            <a:avLst/>
            <a:gdLst/>
            <a:ahLst/>
            <a:cxnLst/>
            <a:rect l="l" t="t" r="r" b="b"/>
            <a:pathLst>
              <a:path w="12192000" h="1206500">
                <a:moveTo>
                  <a:pt x="12191936" y="0"/>
                </a:moveTo>
                <a:lnTo>
                  <a:pt x="0" y="0"/>
                </a:lnTo>
                <a:lnTo>
                  <a:pt x="0" y="1206004"/>
                </a:lnTo>
                <a:lnTo>
                  <a:pt x="12191936" y="1206004"/>
                </a:lnTo>
                <a:lnTo>
                  <a:pt x="12191936" y="0"/>
                </a:lnTo>
                <a:close/>
              </a:path>
            </a:pathLst>
          </a:custGeom>
          <a:solidFill>
            <a:srgbClr val="1C39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12192000" cy="1206500"/>
          </a:xfrm>
          <a:custGeom>
            <a:avLst/>
            <a:gdLst/>
            <a:ahLst/>
            <a:cxnLst/>
            <a:rect l="l" t="t" r="r" b="b"/>
            <a:pathLst>
              <a:path w="12192000" h="1206500">
                <a:moveTo>
                  <a:pt x="12191936" y="0"/>
                </a:moveTo>
                <a:lnTo>
                  <a:pt x="12191936" y="1205992"/>
                </a:lnTo>
                <a:lnTo>
                  <a:pt x="0" y="1205992"/>
                </a:lnTo>
              </a:path>
            </a:pathLst>
          </a:custGeom>
          <a:ln w="9525">
            <a:solidFill>
              <a:srgbClr val="0B539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7204" y="55999"/>
            <a:ext cx="731591" cy="10624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9229" y="158364"/>
            <a:ext cx="9473541" cy="1245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1F386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5289" y="1334694"/>
            <a:ext cx="10801421" cy="2847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298205-8E98-4351-9F1C-1DD4555500F7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79FDD-8895-48C4-B134-F13FA7C2D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0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x-s-m/web-kursova" TargetMode="Externa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5287" y="1925942"/>
            <a:ext cx="11661913" cy="4339650"/>
          </a:xfrm>
        </p:spPr>
        <p:txBody>
          <a:bodyPr/>
          <a:lstStyle/>
          <a:p>
            <a:br>
              <a:rPr lang="uk-UA" sz="4000" b="1" dirty="0"/>
            </a:br>
            <a:br>
              <a:rPr lang="uk-UA" sz="4000" b="1" dirty="0"/>
            </a:br>
            <a:r>
              <a:rPr lang="ru-RU" sz="3400" b="1" dirty="0"/>
              <a:t>Додаток, який створює сильні та безпечні паролі</a:t>
            </a:r>
            <a:br>
              <a:rPr lang="uk-UA" sz="4000" b="1" dirty="0"/>
            </a:br>
            <a:br>
              <a:rPr lang="uk-UA" sz="4000" b="1" dirty="0"/>
            </a:br>
            <a:r>
              <a:rPr lang="uk-UA" sz="3200" u="sng" dirty="0"/>
              <a:t>Виконав:</a:t>
            </a:r>
            <a:r>
              <a:rPr lang="uk-UA" sz="3200" dirty="0"/>
              <a:t> Семенов Максим Михайлович, група ТВ-32</a:t>
            </a:r>
            <a:br>
              <a:rPr lang="uk-UA" sz="4000" b="1" dirty="0"/>
            </a:br>
            <a:r>
              <a:rPr lang="uk-UA" sz="3200" u="sng" dirty="0"/>
              <a:t>Перевірив:</a:t>
            </a:r>
            <a:r>
              <a:rPr lang="uk-UA" sz="4000" dirty="0"/>
              <a:t> </a:t>
            </a:r>
            <a:r>
              <a:rPr lang="uk-UA" sz="3200" dirty="0"/>
              <a:t>Гагарін Олександр Олександрович</a:t>
            </a:r>
            <a:br>
              <a:rPr lang="uk-UA" sz="3200" dirty="0"/>
            </a:br>
            <a:r>
              <a:rPr lang="uk-UA" sz="2400" dirty="0"/>
              <a:t>Посилання на </a:t>
            </a:r>
            <a:r>
              <a:rPr lang="en-US" sz="2400" dirty="0"/>
              <a:t>GitHub </a:t>
            </a:r>
            <a:r>
              <a:rPr lang="uk-UA" sz="2400" dirty="0"/>
              <a:t>репозиторій: </a:t>
            </a:r>
            <a:r>
              <a:rPr lang="en-US" sz="2400" dirty="0">
                <a:hlinkClick r:id="rId2"/>
              </a:rPr>
              <a:t>https://github.com/max-s-m/web-kursova</a:t>
            </a:r>
            <a:br>
              <a:rPr lang="uk-UA" sz="3200" dirty="0"/>
            </a:br>
            <a:r>
              <a:rPr lang="uk-UA" sz="3200" dirty="0"/>
              <a:t>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288" y="1170603"/>
            <a:ext cx="1166191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3200" dirty="0">
                <a:solidFill>
                  <a:srgbClr val="002060"/>
                </a:solidFill>
              </a:rPr>
              <a:t>Навчально-науковий інститут атомної та теплової енергетики</a:t>
            </a:r>
          </a:p>
          <a:p>
            <a:pPr algn="ctr"/>
            <a:r>
              <a:rPr lang="uk-UA" sz="3200" dirty="0">
                <a:solidFill>
                  <a:srgbClr val="002060"/>
                </a:solidFill>
              </a:rPr>
              <a:t>Кафедра інженерії програмного забезпечення в енергетиці</a:t>
            </a:r>
          </a:p>
          <a:p>
            <a:pPr algn="ctr"/>
            <a:r>
              <a:rPr lang="uk-UA" sz="3200" b="1" dirty="0">
                <a:solidFill>
                  <a:srgbClr val="002060"/>
                </a:solidFill>
              </a:rPr>
              <a:t>Основи Веб-програмування. Курсова робота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1/15</a:t>
            </a:r>
          </a:p>
        </p:txBody>
      </p:sp>
    </p:spTree>
    <p:extLst>
      <p:ext uri="{BB962C8B-B14F-4D97-AF65-F5344CB8AC3E}">
        <p14:creationId xmlns:p14="http://schemas.microsoft.com/office/powerpoint/2010/main" val="768859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19964" y="5802062"/>
            <a:ext cx="2309480" cy="430887"/>
          </a:xfrm>
        </p:spPr>
        <p:txBody>
          <a:bodyPr/>
          <a:lstStyle/>
          <a:p>
            <a:r>
              <a:rPr lang="uk-UA" sz="1400" dirty="0">
                <a:solidFill>
                  <a:srgbClr val="002060"/>
                </a:solidFill>
              </a:rPr>
              <a:t>Меню створення/видалення паролів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6251" y="6350230"/>
            <a:ext cx="302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10</a:t>
            </a:r>
            <a:r>
              <a:rPr lang="uk-UA" sz="2400" dirty="0">
                <a:solidFill>
                  <a:schemeClr val="bg1"/>
                </a:solidFill>
              </a:rPr>
              <a:t>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75F2AD3-73F5-1812-9D90-907D2C9BC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4837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Реалізація системи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F90CB59-039E-7D1F-41E7-5EB28BA38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49" y="2623223"/>
            <a:ext cx="3897111" cy="29681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444C72-E3B2-5155-F789-AE47BA9E1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627" y="2623223"/>
            <a:ext cx="3850746" cy="296810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0202877-F71A-4507-3984-724322CA73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740" y="2623223"/>
            <a:ext cx="3850746" cy="2969094"/>
          </a:xfrm>
          <a:prstGeom prst="rect">
            <a:avLst/>
          </a:prstGeom>
        </p:spPr>
      </p:pic>
      <p:sp>
        <p:nvSpPr>
          <p:cNvPr id="21" name="Підзаголовок 2">
            <a:extLst>
              <a:ext uri="{FF2B5EF4-FFF2-40B4-BE49-F238E27FC236}">
                <a16:creationId xmlns:a16="http://schemas.microsoft.com/office/drawing/2014/main" id="{60A70FE0-FB6E-AD81-80FC-32E9A93BA221}"/>
              </a:ext>
            </a:extLst>
          </p:cNvPr>
          <p:cNvSpPr txBox="1">
            <a:spLocks/>
          </p:cNvSpPr>
          <p:nvPr/>
        </p:nvSpPr>
        <p:spPr>
          <a:xfrm>
            <a:off x="4941260" y="5909783"/>
            <a:ext cx="23094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Меню генерації паролів</a:t>
            </a:r>
          </a:p>
        </p:txBody>
      </p:sp>
      <p:sp>
        <p:nvSpPr>
          <p:cNvPr id="22" name="Підзаголовок 2">
            <a:extLst>
              <a:ext uri="{FF2B5EF4-FFF2-40B4-BE49-F238E27FC236}">
                <a16:creationId xmlns:a16="http://schemas.microsoft.com/office/drawing/2014/main" id="{CFAA7B50-057F-5306-C074-DA6B60C5AE6C}"/>
              </a:ext>
            </a:extLst>
          </p:cNvPr>
          <p:cNvSpPr txBox="1">
            <a:spLocks/>
          </p:cNvSpPr>
          <p:nvPr/>
        </p:nvSpPr>
        <p:spPr>
          <a:xfrm>
            <a:off x="8939373" y="5909783"/>
            <a:ext cx="23094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Меню генерації паролів</a:t>
            </a:r>
          </a:p>
        </p:txBody>
      </p:sp>
    </p:spTree>
    <p:extLst>
      <p:ext uri="{BB962C8B-B14F-4D97-AF65-F5344CB8AC3E}">
        <p14:creationId xmlns:p14="http://schemas.microsoft.com/office/powerpoint/2010/main" val="221599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6251" y="6350230"/>
            <a:ext cx="302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11</a:t>
            </a:r>
            <a:r>
              <a:rPr lang="uk-UA" sz="2400" dirty="0">
                <a:solidFill>
                  <a:schemeClr val="bg1"/>
                </a:solidFill>
              </a:rPr>
              <a:t>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6F0917-1093-E476-3DBD-A08AAE298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0867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Реалізація системи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785172B-4F56-83F5-46CE-D597C502B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1096" y="2569488"/>
            <a:ext cx="3823861" cy="29069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6C728-8A42-F9C3-F269-AC1A46E7F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624" y="2569488"/>
            <a:ext cx="3772708" cy="29069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F1BA78-347E-D70E-BDCC-EB12227223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892" y="2569489"/>
            <a:ext cx="3762968" cy="2906978"/>
          </a:xfrm>
          <a:prstGeom prst="rect">
            <a:avLst/>
          </a:prstGeom>
        </p:spPr>
      </p:pic>
      <p:sp>
        <p:nvSpPr>
          <p:cNvPr id="17" name="Підзаголовок 2">
            <a:extLst>
              <a:ext uri="{FF2B5EF4-FFF2-40B4-BE49-F238E27FC236}">
                <a16:creationId xmlns:a16="http://schemas.microsoft.com/office/drawing/2014/main" id="{31174139-D1F3-2CE2-6318-E1B0519D5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9964" y="5802062"/>
            <a:ext cx="2309480" cy="215444"/>
          </a:xfrm>
        </p:spPr>
        <p:txBody>
          <a:bodyPr/>
          <a:lstStyle/>
          <a:p>
            <a:r>
              <a:rPr lang="uk-UA" sz="1400" dirty="0">
                <a:solidFill>
                  <a:srgbClr val="002060"/>
                </a:solidFill>
              </a:rPr>
              <a:t>Успішна генерація</a:t>
            </a:r>
          </a:p>
        </p:txBody>
      </p:sp>
      <p:sp>
        <p:nvSpPr>
          <p:cNvPr id="18" name="Підзаголовок 2">
            <a:extLst>
              <a:ext uri="{FF2B5EF4-FFF2-40B4-BE49-F238E27FC236}">
                <a16:creationId xmlns:a16="http://schemas.microsoft.com/office/drawing/2014/main" id="{9CDC384E-3707-A778-A66B-9770B4614E6F}"/>
              </a:ext>
            </a:extLst>
          </p:cNvPr>
          <p:cNvSpPr txBox="1">
            <a:spLocks/>
          </p:cNvSpPr>
          <p:nvPr/>
        </p:nvSpPr>
        <p:spPr>
          <a:xfrm>
            <a:off x="4941260" y="5802062"/>
            <a:ext cx="23094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Приклад помилки</a:t>
            </a:r>
          </a:p>
        </p:txBody>
      </p:sp>
      <p:sp>
        <p:nvSpPr>
          <p:cNvPr id="19" name="Підзаголовок 2">
            <a:extLst>
              <a:ext uri="{FF2B5EF4-FFF2-40B4-BE49-F238E27FC236}">
                <a16:creationId xmlns:a16="http://schemas.microsoft.com/office/drawing/2014/main" id="{64BB759C-E38E-98F2-4070-502404CC5BC6}"/>
              </a:ext>
            </a:extLst>
          </p:cNvPr>
          <p:cNvSpPr txBox="1">
            <a:spLocks/>
          </p:cNvSpPr>
          <p:nvPr/>
        </p:nvSpPr>
        <p:spPr>
          <a:xfrm>
            <a:off x="8848286" y="5697905"/>
            <a:ext cx="230948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Перегляд списку згенерованих паролів</a:t>
            </a:r>
          </a:p>
        </p:txBody>
      </p:sp>
    </p:spTree>
    <p:extLst>
      <p:ext uri="{BB962C8B-B14F-4D97-AF65-F5344CB8AC3E}">
        <p14:creationId xmlns:p14="http://schemas.microsoft.com/office/powerpoint/2010/main" val="271236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36251" y="6350230"/>
            <a:ext cx="302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bg1"/>
                </a:solidFill>
              </a:rPr>
              <a:t>12</a:t>
            </a:r>
            <a:r>
              <a:rPr lang="uk-UA" sz="2400" dirty="0">
                <a:solidFill>
                  <a:schemeClr val="bg1"/>
                </a:solidFill>
              </a:rPr>
              <a:t>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20A288B9-9EC5-00B8-2D10-FAF245D64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228683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Реалізація системи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292972-93D5-6504-D45F-B43DC8C58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034" y="2468697"/>
            <a:ext cx="4297383" cy="3319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BB20B1-EF88-E339-9F27-D3410F65F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4352" y="2468697"/>
            <a:ext cx="4416612" cy="3344146"/>
          </a:xfrm>
          <a:prstGeom prst="rect">
            <a:avLst/>
          </a:prstGeom>
        </p:spPr>
      </p:pic>
      <p:sp>
        <p:nvSpPr>
          <p:cNvPr id="15" name="Підзаголовок 2">
            <a:extLst>
              <a:ext uri="{FF2B5EF4-FFF2-40B4-BE49-F238E27FC236}">
                <a16:creationId xmlns:a16="http://schemas.microsoft.com/office/drawing/2014/main" id="{F173974B-A2F1-488A-F38E-FD281ECFB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3994" y="5919343"/>
            <a:ext cx="2711462" cy="430887"/>
          </a:xfrm>
        </p:spPr>
        <p:txBody>
          <a:bodyPr/>
          <a:lstStyle/>
          <a:p>
            <a:r>
              <a:rPr lang="uk-UA" sz="1400" dirty="0">
                <a:solidFill>
                  <a:srgbClr val="002060"/>
                </a:solidFill>
              </a:rPr>
              <a:t>Опція додавання свого паролю</a:t>
            </a:r>
          </a:p>
        </p:txBody>
      </p:sp>
      <p:sp>
        <p:nvSpPr>
          <p:cNvPr id="16" name="Підзаголовок 2">
            <a:extLst>
              <a:ext uri="{FF2B5EF4-FFF2-40B4-BE49-F238E27FC236}">
                <a16:creationId xmlns:a16="http://schemas.microsoft.com/office/drawing/2014/main" id="{E4FA93FD-63A0-FB75-E296-7B92E07AAA77}"/>
              </a:ext>
            </a:extLst>
          </p:cNvPr>
          <p:cNvSpPr txBox="1">
            <a:spLocks/>
          </p:cNvSpPr>
          <p:nvPr/>
        </p:nvSpPr>
        <p:spPr>
          <a:xfrm>
            <a:off x="7567918" y="5919342"/>
            <a:ext cx="230948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Видалення паролю за логіном</a:t>
            </a:r>
          </a:p>
        </p:txBody>
      </p:sp>
    </p:spTree>
    <p:extLst>
      <p:ext uri="{BB962C8B-B14F-4D97-AF65-F5344CB8AC3E}">
        <p14:creationId xmlns:p14="http://schemas.microsoft.com/office/powerpoint/2010/main" val="169902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282722" y="321016"/>
            <a:ext cx="9968753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Тестування та верифікація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358589" y="2433778"/>
            <a:ext cx="11474822" cy="3508653"/>
          </a:xfrm>
        </p:spPr>
        <p:txBody>
          <a:bodyPr/>
          <a:lstStyle/>
          <a:p>
            <a:pPr algn="just"/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Методи тестування:</a:t>
            </a:r>
          </a:p>
          <a:p>
            <a:pPr algn="just"/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Модульне тестування (</a:t>
            </a:r>
            <a:r>
              <a:rPr lang="en-US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тести): Проведено для ключових модулів, зокрема для </a:t>
            </a:r>
            <a:r>
              <a:rPr lang="en-US" sz="12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ServerCryptoService</a:t>
            </a:r>
            <a:r>
              <a:rPr lang="en-US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 сервері. Використовувався фреймворк </a:t>
            </a:r>
            <a:r>
              <a:rPr lang="en-US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Jest. 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Перевірялася коректність шифрування/дешифрування, стабільність результатів та обробка граничних випадків.</a:t>
            </a:r>
          </a:p>
          <a:p>
            <a:pPr algn="just"/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Функціональне тестування (ручне): Перевірка всіх основних функцій програми через користувацький інтерфейс відповідно до розроблених тест-кейсів (розблокування, генерація, додавання, перегляд, видалення, блокування).</a:t>
            </a:r>
          </a:p>
          <a:p>
            <a:pPr algn="just"/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Тестування </a:t>
            </a:r>
            <a:r>
              <a:rPr lang="en-US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(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ручне/через інструменти типу </a:t>
            </a:r>
            <a:r>
              <a:rPr lang="en-US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Postman): 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евірка коректності роботи серверних ендпоінтів, відправки запитів та отримання відповідей.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uk-UA" sz="12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Результати тестування:</a:t>
            </a:r>
          </a:p>
          <a:p>
            <a:pPr algn="just"/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 для </a:t>
            </a:r>
            <a:r>
              <a:rPr lang="en-US" sz="12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ServerCryptoService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пройшли успішно, підтвердивши коректну роботу базових криптографічних операцій (в межах розробленого алгоритму).</a:t>
            </a:r>
          </a:p>
          <a:p>
            <a:pPr algn="just"/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Функціональне тестування показало, що всі заявлені функції програми працюють відповідно до очікувань. Виявлені дрібні недоліки інтерфейсу були виправлені.</a:t>
            </a:r>
          </a:p>
          <a:p>
            <a:pPr algn="just"/>
            <a:r>
              <a:rPr lang="en-US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Тестування 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підтвердило правильну обробку запитів та взаємодію з базою даних.</a:t>
            </a:r>
          </a:p>
          <a:p>
            <a:pPr marL="171450" indent="-171450" algn="just">
              <a:buFontTx/>
              <a:buChar char="-"/>
            </a:pPr>
            <a:endParaRPr lang="uk-UA" sz="12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Оцінка якості та надійності системи:</a:t>
            </a:r>
          </a:p>
          <a:p>
            <a:pPr algn="just"/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Якість: Програма виконує поставлені задачі. Інтерфейс є простим та зрозумілим.</a:t>
            </a:r>
          </a:p>
          <a:p>
            <a:pPr algn="just"/>
            <a:r>
              <a:rPr lang="uk-UA" sz="12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Надійність: 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Система продемонструвала стабільну роботу під час тестування. Зберігання даних у </a:t>
            </a:r>
            <a:r>
              <a:rPr lang="en-US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 клієнтське шифрування сприяють надійності зберігання інформації.</a:t>
            </a:r>
          </a:p>
          <a:p>
            <a:pPr algn="just"/>
            <a:b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2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Порівняння з аналогами:</a:t>
            </a:r>
            <a:endParaRPr lang="en-US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2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"Генератор Паролів" пропонує компроміс між безпекою локальних менеджерів (завдяки клієнтському шифруванню та контролю користувача над майстер-ключем) та доступністю веб-додатків. На відміну від багатьох хмарних рішень, майстер-ключ не зберігається на сервері.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13/15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20766283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42893" y="208125"/>
            <a:ext cx="10106212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Впровадження та супровід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55917" y="2257332"/>
            <a:ext cx="10880164" cy="3877985"/>
          </a:xfrm>
        </p:spPr>
        <p:txBody>
          <a:bodyPr/>
          <a:lstStyle/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Процес розгортання системи:</a:t>
            </a:r>
            <a:endParaRPr lang="en-US" sz="1400" b="1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Серверна частина: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Налаштування середовища на сервері (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Node.js, MySQL).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Клонування коду з репозиторію.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Встановлення залежностей (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install).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Налаштування змінних середовища (параметри підключення до БД).</a:t>
            </a:r>
          </a:p>
          <a:p>
            <a:pPr marL="742950" lvl="1" indent="-285750"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Запуск сервера (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start).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Клієнтська частина: Сервірується статично тим же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Node.js/Express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сервером, тому окремого розгортання не потребує.</a:t>
            </a:r>
            <a:endParaRPr lang="en-US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Документація для користувачів та розробників: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користувачів: Інструкція з першого запуску, створення/розблокування сховища, генерації, додавання, перегляду та видалення паролів.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розробників: Опис архітектури, структури проекту,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ендпоінтів, налаштування середовища розробки. (у пояснювальній записці).</a:t>
            </a:r>
            <a:endParaRPr lang="en-US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Плани щодо подальшого розвитку та підтримки системи:</a:t>
            </a: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Покращення алгоритму шифрування (використання стандартних криптографічних бібліотек).</a:t>
            </a: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Додавання двофакторної автентифікації для доступу до майстер-ключа (якщо ключ зберігатиметься).</a:t>
            </a: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Розширення можливостей генерації паролів (наприклад, генерація фраз-паролів).</a:t>
            </a:r>
          </a:p>
          <a:p>
            <a:pPr algn="just"/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Оптимізація продуктивності та безпеки.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14/15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779273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412292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Висновки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612587" y="2562727"/>
            <a:ext cx="10966825" cy="3231654"/>
          </a:xfrm>
        </p:spPr>
        <p:txBody>
          <a:bodyPr/>
          <a:lstStyle/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Основні результати роботи:</a:t>
            </a:r>
          </a:p>
          <a:p>
            <a:pPr algn="just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Розроблено веб-програму "Генератор Паролів", яка дозволяє генерувати паролі за визначеними критеріями та зберігати їх разом із логінами у зашифрованому вигляді. Реалізовано клієнт-серверну архітектуру з клієнтським шифруванням даних.</a:t>
            </a:r>
          </a:p>
          <a:p>
            <a:pPr algn="just"/>
            <a:br>
              <a:rPr lang="uk-UA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Досягнення мети та виконання завдань:</a:t>
            </a:r>
          </a:p>
          <a:p>
            <a:pPr algn="just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Мета курсової роботи – розробка функціональної програми для генерації та захищеного зберігання паролів – досягнута. Всі основні поставлені завдання, включаючи реалізацію механізму майстер-ключа, генерацію паролів, клієнтське шифрування, взаємодію з БД через </a:t>
            </a:r>
            <a:r>
              <a:rPr lang="en-US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 створення користувацького інтерфейсу, були виконані.</a:t>
            </a:r>
          </a:p>
          <a:p>
            <a:pPr algn="just"/>
            <a:endParaRPr lang="uk-UA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Практична цінність:</a:t>
            </a:r>
          </a:p>
          <a:p>
            <a:pPr algn="just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Програма надає користувачам інструмент для створення та управління своїми паролями з акцентом на контроль над процесом шифрування.</a:t>
            </a:r>
          </a:p>
          <a:p>
            <a:pPr algn="just"/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Перспективи подальших розробок:</a:t>
            </a:r>
          </a:p>
          <a:p>
            <a:pPr algn="just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Подальший розвиток може включати посилення криптографічної стійкості, розширення функціоналу генерації, впровадження додаткових заходів безпеки та покращення користувацького досвіду.</a:t>
            </a:r>
            <a:endParaRPr lang="uk-UA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15/15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3912813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197138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Актуальність теми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52822" y="2120467"/>
            <a:ext cx="11086353" cy="3908762"/>
          </a:xfrm>
        </p:spPr>
        <p:txBody>
          <a:bodyPr/>
          <a:lstStyle/>
          <a:p>
            <a:endParaRPr lang="uk-UA" sz="14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Курсова робота присвячена розробці веб-програми для генерації паролів, названа "Генератор Паролів".</a:t>
            </a:r>
            <a:endParaRPr lang="en-US" sz="15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5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Основна задача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– створення інструменту для генерації надійних паролів та їх безпечного зберігання з використанням клієнтського шифрування та майстер-ключа.</a:t>
            </a:r>
            <a:endParaRPr lang="en-US" sz="15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uk-UA" sz="1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5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Значення теми для галузі інженерії програмного забезпечення:</a:t>
            </a:r>
            <a:endParaRPr lang="en-US" sz="1500" b="1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Розробка додатків для управління паролями є актуальною задачею в контексті зростаючої потреби у захисті персональних даних. Дана робота демонструє підхід до створення веб-додатку з акцентом на безпеку даних шляхом клієнтського шифрування та використання сучасних веб-технологій для реалізації серверної та клієнтської логіки.</a:t>
            </a:r>
            <a:endParaRPr lang="en-US" sz="15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uk-UA" sz="1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5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Мета роботи: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Розробити веб-програму "Генератор Паролів", що забезпечує генерацію та захищене зберігання паролів.</a:t>
            </a:r>
            <a:endParaRPr lang="en-US" sz="15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uk-UA" sz="1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5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Предмет роботи: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Процеси розробки веб-програми, включаючи вибір технологій (</a:t>
            </a:r>
            <a:r>
              <a:rPr lang="en-US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Node.js, Express.js, MySQL, JavaScript),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реалізацію алгоритму шифрування, створення користувацького інтерфейсу та серверної логіки.</a:t>
            </a:r>
            <a:endParaRPr lang="en-US" sz="15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br>
              <a:rPr lang="uk-UA" sz="15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5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Об’єкт роботи: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Веб-програма "Генератор Паролів" з серверною частиною на </a:t>
            </a:r>
            <a:r>
              <a:rPr lang="en-US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Node.js/Express.js,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клієнтською на </a:t>
            </a:r>
            <a:r>
              <a:rPr lang="en-US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HTML/CSS/JavaScript </a:t>
            </a:r>
            <a:r>
              <a:rPr lang="uk-UA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 базою даних </a:t>
            </a:r>
            <a:r>
              <a:rPr lang="en-US" sz="15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MySQL.</a:t>
            </a:r>
            <a:endParaRPr lang="uk-UA" sz="15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2/15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284678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80811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Постановка задачі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94659" y="2460531"/>
            <a:ext cx="11002681" cy="3447098"/>
          </a:xfrm>
        </p:spPr>
        <p:txBody>
          <a:bodyPr/>
          <a:lstStyle/>
          <a:p>
            <a:pPr algn="just"/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Перелік задач, функцій, які потрібно було розв’язати для досягнення мети курсової роботи:</a:t>
            </a:r>
            <a:endParaRPr lang="en-US" sz="16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 sz="16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Реалізація доступу до сховища: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Створення механізму розблокування/створення сховища за допомогою унікального майстер-ключа. Перевірка валідності ключа.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Генерація паролів: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Розробка функціоналу для генерації паролів за параметрами користувача (довжина, набір символів).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Зберігання паролів: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Реалізація можливості збереження власноруч введених або згенерованих паролів разом із логінами.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Клієнтське шифрування: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Застосування алгоритму шифрування на стороні клієнта для логінів та паролів перед їх відправкою на сервер та збереженням у базі даних.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Перегляд та видалення паролів: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Надання користувачеві можливості переглядати розшифровані записи та видаляти їх зі сховища.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Розробка </a:t>
            </a: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API: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Створення серверних ендпоінтів для взаємодії з клієнтською частиною (валідація ключа,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CRUD-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операції з паролями).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Взаємодія з базою даних: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Забезпечення збереження зашифрованих даних у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MySQL.</a:t>
            </a:r>
          </a:p>
          <a:p>
            <a:pPr algn="just">
              <a:buFont typeface="+mj-lt"/>
              <a:buAutoNum type="arabicPeriod"/>
            </a:pPr>
            <a:r>
              <a:rPr lang="en-US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Розробка користувацького інтерфейсу: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Створення інтуїтивно зрозумілого інтерфейсу для всіх функцій програми.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3/15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342344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97853" y="357139"/>
            <a:ext cx="9796289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Аналіз предметної області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529241" y="2332849"/>
            <a:ext cx="11132672" cy="3799009"/>
          </a:xfrm>
        </p:spPr>
        <p:txBody>
          <a:bodyPr/>
          <a:lstStyle/>
          <a:p>
            <a:pPr algn="just"/>
            <a:endParaRPr lang="uk-UA" sz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Огляд існуючих рішень та їх недоліків:</a:t>
            </a:r>
            <a:endParaRPr lang="uk-UA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Локальні менеджери паролів (напр.,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KeePass): 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Високий рівень безпеки, але обмежена доступність з різних пристроїв без синхронізації.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Хмарні менеджери паролів (напр.,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LastPass, 1Password): 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Зручна синхронізація, але викликають побоювання щодо зберігання даних на сторонніх серверах (навіть у зашифрованому вигляді). Деякі мають складний інтерфейс або є платними.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Браузерні менеджери паролів: Вбудовані, зручні, але часто мають обмежений функціонал генерації та менший контроль над безпекою.</a:t>
            </a:r>
            <a:b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Недоліки багатьох рішень: або залежність від довіри до стороннього сервісу, або складність налаштування синхронізації, або обмеженість функцій.</a:t>
            </a:r>
            <a:endParaRPr lang="en-US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uk-UA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Обґрунтування вибору технологій та інструментів:</a:t>
            </a:r>
          </a:p>
          <a:p>
            <a:pPr algn="just"/>
            <a:r>
              <a:rPr lang="en-US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та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Express.js (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сервер): Дозволяють швидко розробити ефективне та масштабоване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API. JavaScript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на бекенді спрощує розробку для тих, хто знайомий з ним на фронтенді.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HTML, CSS, JavaScript (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клієнт): Стандартні веб-технології для створення інтерактивного користувацького інтерфейсу та реалізації клієнтської логіки, включаючи шифрування.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MySQL (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база даних): Надійна, широко розповсюджена реляційна СУБД, добре підходить для структурованого зберігання зашифрованих даних.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Jest (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тестування): Популярний фреймворк для тестування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JavaScript,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дозволяє писати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тести для перевірки коректності окремих модулів.</a:t>
            </a:r>
            <a:b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Вибір цих технологій дозволяє створити повноцінний веб-додаток з контролем над серверною та клієнтською логікою.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58330" y="6350230"/>
            <a:ext cx="10071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4/15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1271453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221336"/>
            <a:ext cx="9144000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Проєктування системи</a:t>
            </a:r>
            <a:br>
              <a:rPr lang="uk-UA" dirty="0">
                <a:solidFill>
                  <a:srgbClr val="002060"/>
                </a:solidFill>
              </a:rPr>
            </a:b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12904" y="2702407"/>
            <a:ext cx="10366190" cy="2800767"/>
          </a:xfrm>
        </p:spPr>
        <p:txBody>
          <a:bodyPr/>
          <a:lstStyle/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Способи/методи/методики вирішення поставленої задачі:</a:t>
            </a:r>
            <a:endParaRPr lang="en-US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Клієнт-серверна архітектура: Розділення логіки на клієнтську (інтерфейс, шифрування) та серверну (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API,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взаємодія з БД).</a:t>
            </a:r>
          </a:p>
          <a:p>
            <a:pPr algn="just"/>
            <a:r>
              <a:rPr lang="en-US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лієнтське шифрування: Майстер-ключ використовується для шифрування/дешифрування даних безпосередньо у браузері користувача.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REST API: 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взаємодії між клієнтом та сервером.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Монолітна архітектура сервера: Вся серверна логіка реалізована в одному додатку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Модульний підхід до розробки: Розділення коду на логічні модулі (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UI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менеджер, сервіс паролів, крипто-сервіс, контролер додатку).</a:t>
            </a:r>
            <a:endParaRPr lang="en-US" sz="140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Математичні моделі застосовані в роботі:</a:t>
            </a:r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Алгоритм шифрування: Реалізовано алгоритм на основі динамічної мапи заміни символів. Мапа генерується на основі хеш-значення майстер-ключа та порядкового номера символу в алфавіті, що забезпечує унікальну заміну для кожного символу для даного ключа.</a:t>
            </a:r>
          </a:p>
          <a:p>
            <a:pPr algn="just"/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Генерація паролів: Використовується алгоритм випадкового вибору символів із заданих користувачем наборів (латиниця, кирилиця, цифри, спецсимволи) відповідно до вказаної кількості кожного типу та загальної довжини.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5061" y="6350230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5/15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69112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69148"/>
            <a:ext cx="9144000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Проєктування системи</a:t>
            </a:r>
            <a:br>
              <a:rPr lang="uk-UA" dirty="0">
                <a:solidFill>
                  <a:srgbClr val="002060"/>
                </a:solidFill>
              </a:rPr>
            </a:b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995082" y="2586694"/>
            <a:ext cx="10201835" cy="3170099"/>
          </a:xfrm>
        </p:spPr>
        <p:txBody>
          <a:bodyPr/>
          <a:lstStyle/>
          <a:p>
            <a:pPr algn="just"/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Архітектура системи:</a:t>
            </a:r>
          </a:p>
          <a:p>
            <a:pPr algn="just"/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Програма "Генератор Паролів" реалізована за клієнт-серверною архітектурою.</a:t>
            </a:r>
          </a:p>
          <a:p>
            <a:pPr algn="just"/>
            <a:endParaRPr lang="uk-UA" sz="16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Клієнтська частина: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Відповідає за взаємодію з користувачем, відображення інтерфейсу, збір даних, генерацію паролів, шифрування/дешифрування даних за допомогою майстер-ключа та надсилання запитів до серверного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API. 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Складається з модулів </a:t>
            </a:r>
            <a:r>
              <a:rPr lang="en-US" sz="16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UIManager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AppController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PasswordService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клієнт), </a:t>
            </a:r>
            <a:r>
              <a:rPr lang="en-US" sz="16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CryptoService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клієнт), </a:t>
            </a:r>
            <a:r>
              <a:rPr lang="en-US" sz="1600" b="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DBService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клієнт,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API-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клієнт).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uk-UA" sz="16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6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Серверна частина (моноліт):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Відповідає за обробку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API-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запитів від клієнта, валідацію майстер-ключа (через зашифрований маркер) та взаємодію з базою даних 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 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збереження та отримання зашифрованих даних. Складається з основного файлу сервера (</a:t>
            </a:r>
            <a:r>
              <a:rPr lang="en-US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Express.js), </a:t>
            </a:r>
            <a:r>
              <a:rPr lang="uk-UA" sz="16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маршрутизатора, обробників запитів, модуля доступу до БД та серверного крипто-сервісу (для маркера).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515061" y="6350230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6/15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58328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75125"/>
            <a:ext cx="9144000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Проєктування системи</a:t>
            </a:r>
            <a:br>
              <a:rPr lang="uk-UA" dirty="0">
                <a:solidFill>
                  <a:srgbClr val="002060"/>
                </a:solidFill>
              </a:rPr>
            </a:b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834827" y="2384605"/>
            <a:ext cx="10522346" cy="246221"/>
          </a:xfrm>
        </p:spPr>
        <p:txBody>
          <a:bodyPr/>
          <a:lstStyle/>
          <a:p>
            <a:pPr algn="just"/>
            <a:r>
              <a:rPr lang="uk-UA" sz="1600" b="1" dirty="0">
                <a:solidFill>
                  <a:srgbClr val="002060"/>
                </a:solidFill>
              </a:rPr>
              <a:t>Діаграми:</a:t>
            </a:r>
            <a:endParaRPr lang="uk-UA" sz="1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9515061" y="6350230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7/15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  <p:pic>
        <p:nvPicPr>
          <p:cNvPr id="7" name="Picture 6" descr="A black screen with white ovals&#10;&#10;AI-generated content may be incorrect.">
            <a:extLst>
              <a:ext uri="{FF2B5EF4-FFF2-40B4-BE49-F238E27FC236}">
                <a16:creationId xmlns:a16="http://schemas.microsoft.com/office/drawing/2014/main" id="{D6EADD20-02D6-15AD-A5EC-26789EE8C4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721" y="2837422"/>
            <a:ext cx="3817843" cy="2317172"/>
          </a:xfrm>
          <a:prstGeom prst="rect">
            <a:avLst/>
          </a:prstGeom>
        </p:spPr>
      </p:pic>
      <p:sp>
        <p:nvSpPr>
          <p:cNvPr id="8" name="Підзаголовок 2">
            <a:extLst>
              <a:ext uri="{FF2B5EF4-FFF2-40B4-BE49-F238E27FC236}">
                <a16:creationId xmlns:a16="http://schemas.microsoft.com/office/drawing/2014/main" id="{CF389890-4489-E9F2-9A4E-00B5BB3A35B6}"/>
              </a:ext>
            </a:extLst>
          </p:cNvPr>
          <p:cNvSpPr txBox="1">
            <a:spLocks/>
          </p:cNvSpPr>
          <p:nvPr/>
        </p:nvSpPr>
        <p:spPr>
          <a:xfrm>
            <a:off x="1746792" y="5656062"/>
            <a:ext cx="1414218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400" dirty="0">
                <a:solidFill>
                  <a:srgbClr val="002060"/>
                </a:solidFill>
              </a:rPr>
              <a:t>Use-Case </a:t>
            </a:r>
            <a:r>
              <a:rPr lang="uk-UA" sz="1400" dirty="0">
                <a:solidFill>
                  <a:srgbClr val="002060"/>
                </a:solidFill>
              </a:rPr>
              <a:t>діаграма</a:t>
            </a:r>
            <a:endParaRPr lang="uk-UA" sz="1100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D9CD25-D180-1501-9EAB-84EC52348C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7310" y="2837422"/>
            <a:ext cx="3589726" cy="2588669"/>
          </a:xfrm>
          <a:prstGeom prst="rect">
            <a:avLst/>
          </a:prstGeom>
        </p:spPr>
      </p:pic>
      <p:sp>
        <p:nvSpPr>
          <p:cNvPr id="11" name="Підзаголовок 2">
            <a:extLst>
              <a:ext uri="{FF2B5EF4-FFF2-40B4-BE49-F238E27FC236}">
                <a16:creationId xmlns:a16="http://schemas.microsoft.com/office/drawing/2014/main" id="{68BDC5A3-8309-D61C-8461-46076B7D7BC3}"/>
              </a:ext>
            </a:extLst>
          </p:cNvPr>
          <p:cNvSpPr txBox="1">
            <a:spLocks/>
          </p:cNvSpPr>
          <p:nvPr/>
        </p:nvSpPr>
        <p:spPr>
          <a:xfrm>
            <a:off x="5321133" y="5548340"/>
            <a:ext cx="18420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Діаграма послідовності генерації паролю</a:t>
            </a:r>
            <a:endParaRPr lang="uk-UA" sz="1100" dirty="0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31D5CD-2848-AD2B-1488-0049118AAA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264" y="2742853"/>
            <a:ext cx="3232760" cy="2411741"/>
          </a:xfrm>
          <a:prstGeom prst="rect">
            <a:avLst/>
          </a:prstGeom>
        </p:spPr>
      </p:pic>
      <p:sp>
        <p:nvSpPr>
          <p:cNvPr id="14" name="Підзаголовок 2">
            <a:extLst>
              <a:ext uri="{FF2B5EF4-FFF2-40B4-BE49-F238E27FC236}">
                <a16:creationId xmlns:a16="http://schemas.microsoft.com/office/drawing/2014/main" id="{F349F59A-B588-6539-2A5B-ABF92E580E8E}"/>
              </a:ext>
            </a:extLst>
          </p:cNvPr>
          <p:cNvSpPr txBox="1">
            <a:spLocks/>
          </p:cNvSpPr>
          <p:nvPr/>
        </p:nvSpPr>
        <p:spPr>
          <a:xfrm>
            <a:off x="9140604" y="5656062"/>
            <a:ext cx="1842079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 eaLnBrk="1" hangingPunct="1">
              <a:buNone/>
              <a:defRPr sz="2400" b="0" i="0">
                <a:solidFill>
                  <a:schemeClr val="bg1"/>
                </a:solidFill>
                <a:latin typeface="Calibri"/>
                <a:ea typeface="+mn-ea"/>
                <a:cs typeface="Calibri"/>
              </a:defRPr>
            </a:lvl1pPr>
            <a:lvl2pPr marL="457200" indent="0" algn="ctr" eaLnBrk="1" hangingPunct="1">
              <a:buNone/>
              <a:defRPr sz="2000">
                <a:latin typeface="+mn-lt"/>
                <a:ea typeface="+mn-ea"/>
                <a:cs typeface="+mn-cs"/>
              </a:defRPr>
            </a:lvl2pPr>
            <a:lvl3pPr marL="914400" indent="0" algn="ctr" eaLnBrk="1" hangingPunct="1">
              <a:buNone/>
              <a:defRPr sz="1800">
                <a:latin typeface="+mn-lt"/>
                <a:ea typeface="+mn-ea"/>
                <a:cs typeface="+mn-cs"/>
              </a:defRPr>
            </a:lvl3pPr>
            <a:lvl4pPr marL="1371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4pPr>
            <a:lvl5pPr marL="18288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5pPr>
            <a:lvl6pPr marL="22860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6pPr>
            <a:lvl7pPr marL="27432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7pPr>
            <a:lvl8pPr marL="32004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8pPr>
            <a:lvl9pPr marL="3657600" indent="0" algn="ctr" eaLnBrk="1" hangingPunct="1">
              <a:buNone/>
              <a:defRPr sz="1600">
                <a:latin typeface="+mn-lt"/>
                <a:ea typeface="+mn-ea"/>
                <a:cs typeface="+mn-cs"/>
              </a:defRPr>
            </a:lvl9pPr>
          </a:lstStyle>
          <a:p>
            <a:r>
              <a:rPr lang="uk-UA" sz="1400" dirty="0">
                <a:solidFill>
                  <a:srgbClr val="002060"/>
                </a:solidFill>
              </a:rPr>
              <a:t>Діаграма класів</a:t>
            </a:r>
            <a:endParaRPr lang="uk-UA" sz="1100" dirty="0"/>
          </a:p>
        </p:txBody>
      </p:sp>
    </p:spTree>
    <p:extLst>
      <p:ext uri="{BB962C8B-B14F-4D97-AF65-F5344CB8AC3E}">
        <p14:creationId xmlns:p14="http://schemas.microsoft.com/office/powerpoint/2010/main" val="669120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275125"/>
            <a:ext cx="9144000" cy="276998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Проєктування системи</a:t>
            </a:r>
            <a:br>
              <a:rPr lang="uk-UA" dirty="0">
                <a:solidFill>
                  <a:srgbClr val="002060"/>
                </a:solidFill>
              </a:rPr>
            </a:b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184088" y="2437282"/>
            <a:ext cx="9823824" cy="3662541"/>
          </a:xfrm>
        </p:spPr>
        <p:txBody>
          <a:bodyPr/>
          <a:lstStyle/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Вимоги до системи (функціональні та нефункціональні):</a:t>
            </a:r>
          </a:p>
          <a:p>
            <a:pPr algn="l"/>
            <a:b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Функціональні вимоги: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Можливість розблокування/створення сховища за допомогою майстер-ключа.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Генерація паролів за заданими параметрами.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Збереження логінів та паролів у зашифрованому вигляді.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Перегляд списку збережених (розшифрованих) логінів та паролів.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Видалення збережених записів.</a:t>
            </a:r>
          </a:p>
          <a:p>
            <a:pPr algn="l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Блокування сховища (вихід).</a:t>
            </a:r>
          </a:p>
          <a:p>
            <a:pPr algn="l"/>
            <a:b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Нефункціональні вимоги:</a:t>
            </a:r>
          </a:p>
          <a:p>
            <a:pPr algn="l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Безпека: Дані (логіни, паролі) повинні зберігатися в базі даних виключно у зашифрованому вигляді. Майстер-ключ не повинен зберігатися або передаватися на сервер у відкритому вигляді.</a:t>
            </a:r>
          </a:p>
          <a:p>
            <a:pPr algn="l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Продуктивність: Система повинна швидко реагувати на дії користувача (генерація, шифрування, запити до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API).</a:t>
            </a:r>
          </a:p>
          <a:p>
            <a:pPr algn="l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Надійність: Система повинна стабільно працювати та коректно зберігати дані.</a:t>
            </a:r>
          </a:p>
          <a:p>
            <a:pPr algn="l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Зручність використання: Інтерфейс має бути простим та інтуїтивно зрозумілим.</a:t>
            </a:r>
          </a:p>
          <a:p>
            <a:pPr algn="l"/>
            <a:r>
              <a:rPr lang="uk-UA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Конфіденційність: Алгоритм </a:t>
            </a:r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шифрування виконується на стороні клієнта.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15061" y="6350230"/>
            <a:ext cx="26504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8/15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2807136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3999" y="1228683"/>
            <a:ext cx="9144000" cy="1846659"/>
          </a:xfrm>
        </p:spPr>
        <p:txBody>
          <a:bodyPr/>
          <a:lstStyle/>
          <a:p>
            <a:r>
              <a:rPr lang="uk-UA" dirty="0">
                <a:solidFill>
                  <a:srgbClr val="002060"/>
                </a:solidFill>
              </a:rPr>
              <a:t>Реалізація системи</a:t>
            </a:r>
            <a:br>
              <a:rPr lang="uk-UA" dirty="0">
                <a:solidFill>
                  <a:srgbClr val="002060"/>
                </a:solidFill>
              </a:rPr>
            </a:br>
            <a:endParaRPr lang="uk-UA" dirty="0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728701" y="2265565"/>
            <a:ext cx="10734595" cy="3877985"/>
          </a:xfrm>
        </p:spPr>
        <p:txBody>
          <a:bodyPr/>
          <a:lstStyle/>
          <a:p>
            <a:pPr algn="just"/>
            <a:r>
              <a:rPr lang="uk-UA" sz="1400" b="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Опис процесу розробки:</a:t>
            </a:r>
          </a:p>
          <a:p>
            <a:pPr algn="just"/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Розробка програми "Генератор Паролів" включала наступні етапи: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Аналіз вимог та планування: Визначення основного функціоналу, вибір технологічного стеку.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Проєктування архітектури: Розробка клієнт-серверної моделі, проектування бази даних, визначення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ендпоінтів.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Розробка серверної частини: Створення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Node.js/Express.js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сервера, реалізація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для валідації ключа, налаштування взаємодії з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MySQL.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Розробка клієнтської частини: Створення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структури,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CSS-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стилів. Реалізація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логіки для інтерфейсу, генерації паролів, клієнтського шифрування/дешифрування, взаємодії з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API.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Інтеграція та тестування: Поєднання клієнтської та серверної частин, проведення 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unit-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тестування окремих модулів.</a:t>
            </a:r>
          </a:p>
          <a:p>
            <a:pPr algn="just">
              <a:buFont typeface="+mj-lt"/>
              <a:buAutoNum type="arabicPeriod"/>
            </a:pP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Доопрацювання інтерфейсу: Стилізація та покращення користувацького досвіду.</a:t>
            </a:r>
          </a:p>
          <a:p>
            <a:pPr algn="just">
              <a:buFont typeface="+mj-lt"/>
              <a:buAutoNum type="arabicPeriod"/>
            </a:pPr>
            <a:endParaRPr lang="uk-UA" sz="1400" b="0" i="0" dirty="0">
              <a:solidFill>
                <a:srgbClr val="00206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uk-UA" sz="1400" b="1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Використані мови програмування, фреймворки, бібліотеки:</a:t>
            </a:r>
          </a:p>
          <a:p>
            <a:pPr algn="just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Клієнт: 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HTML, CSS, JavaScript.</a:t>
            </a:r>
          </a:p>
          <a:p>
            <a:pPr algn="just"/>
            <a:r>
              <a:rPr lang="uk-UA" sz="1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Сервер: 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Node.js, Express.js.</a:t>
            </a:r>
          </a:p>
          <a:p>
            <a:pPr algn="just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База даних: 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MySQL.</a:t>
            </a:r>
          </a:p>
          <a:p>
            <a:pPr algn="just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Драйвер БД: 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mysql2 (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пакет).</a:t>
            </a:r>
          </a:p>
          <a:p>
            <a:pPr algn="just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Допоміжні: 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cors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пакет).</a:t>
            </a:r>
          </a:p>
          <a:p>
            <a:pPr algn="just"/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 Тестування: 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Jest (</a:t>
            </a:r>
            <a:r>
              <a:rPr lang="en-US" sz="1400" i="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npm</a:t>
            </a:r>
            <a:r>
              <a:rPr lang="en-US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uk-UA" sz="1400" i="0" dirty="0">
                <a:solidFill>
                  <a:srgbClr val="00206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пакет).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6251" y="6350230"/>
            <a:ext cx="30292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sz="2400" dirty="0">
                <a:solidFill>
                  <a:schemeClr val="bg1"/>
                </a:solidFill>
              </a:rPr>
              <a:t>9/15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0525" y="54913"/>
            <a:ext cx="61654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uk-UA" dirty="0">
                <a:solidFill>
                  <a:schemeClr val="bg1"/>
                </a:solidFill>
              </a:rPr>
              <a:t>НАЦІОНАЛЬНИЙ ТЕХНІЧНИЙ УНІВЕРСИТЕТ УКРАЇНИ</a:t>
            </a:r>
          </a:p>
          <a:p>
            <a:r>
              <a:rPr lang="uk-UA" dirty="0">
                <a:solidFill>
                  <a:schemeClr val="bg1"/>
                </a:solidFill>
              </a:rPr>
              <a:t>«КИЇВСЬКИЙ ПОЛІТЕХНІЧНИЙ ІНСТИТУТ</a:t>
            </a:r>
          </a:p>
          <a:p>
            <a:r>
              <a:rPr lang="uk-UA" dirty="0">
                <a:solidFill>
                  <a:schemeClr val="bg1"/>
                </a:solidFill>
              </a:rPr>
              <a:t>імені ІГОРЯ СІКОРСЬКОГО»</a:t>
            </a:r>
          </a:p>
        </p:txBody>
      </p:sp>
    </p:spTree>
    <p:extLst>
      <p:ext uri="{BB962C8B-B14F-4D97-AF65-F5344CB8AC3E}">
        <p14:creationId xmlns:p14="http://schemas.microsoft.com/office/powerpoint/2010/main" val="12155542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4">
  <a:themeElements>
    <a:clrScheme name="Офіс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іс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Тема4" id="{462375DE-8928-429B-B01E-09E2FDA995FC}" vid="{78FACF3B-D61D-4CDD-A381-200BC8A053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Тема4</Template>
  <TotalTime>197</TotalTime>
  <Words>2072</Words>
  <Application>Microsoft Office PowerPoint</Application>
  <PresentationFormat>Widescreen</PresentationFormat>
  <Paragraphs>209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Tahoma</vt:lpstr>
      <vt:lpstr>Тема4</vt:lpstr>
      <vt:lpstr>  Додаток, який створює сильні та безпечні паролі  Виконав: Семенов Максим Михайлович, група ТВ-32 Перевірив: Гагарін Олександр Олександрович Посилання на GitHub репозиторій: https://github.com/max-s-m/web-kursova 2025</vt:lpstr>
      <vt:lpstr>Актуальність теми </vt:lpstr>
      <vt:lpstr>Постановка задачі </vt:lpstr>
      <vt:lpstr>Аналіз предметної області </vt:lpstr>
      <vt:lpstr>Проєктування системи  </vt:lpstr>
      <vt:lpstr>Проєктування системи  </vt:lpstr>
      <vt:lpstr>Проєктування системи  </vt:lpstr>
      <vt:lpstr>Проєктування системи  </vt:lpstr>
      <vt:lpstr>Реалізація системи </vt:lpstr>
      <vt:lpstr>Реалізація системи </vt:lpstr>
      <vt:lpstr>Реалізація системи </vt:lpstr>
      <vt:lpstr>Реалізація системи </vt:lpstr>
      <vt:lpstr>Тестування та верифікація </vt:lpstr>
      <vt:lpstr>Впровадження та супровід </vt:lpstr>
      <vt:lpstr>Висновки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Назва роботи  ПІБ студента, група ПІБ наукового керівника, посада  Рік захисту</dc:title>
  <dc:creator>Olha Zalevska</dc:creator>
  <cp:lastModifiedBy>Максим Семенов</cp:lastModifiedBy>
  <cp:revision>14</cp:revision>
  <dcterms:created xsi:type="dcterms:W3CDTF">2024-05-18T16:47:00Z</dcterms:created>
  <dcterms:modified xsi:type="dcterms:W3CDTF">2025-06-01T17:08:17Z</dcterms:modified>
</cp:coreProperties>
</file>