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9" r:id="rId15"/>
    <p:sldId id="280" r:id="rId16"/>
    <p:sldId id="281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0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9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5/20/2022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5/20/2022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ky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5/20/2022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5/20/2022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5/20/2022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5/20/2022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5/20/2022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5/20/2022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5/20/2022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5/20/2022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5/20/2022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5/20/2022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8" name="water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5/20/2022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Database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F5B01-A328-4142-A742-46187B67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</p:spPr>
        <p:txBody>
          <a:bodyPr anchor="b">
            <a:normAutofit/>
          </a:bodyPr>
          <a:lstStyle/>
          <a:p>
            <a:r>
              <a:rPr lang="en-US" dirty="0"/>
              <a:t>Processing Credit Data File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6C92D8D-C436-4194-1A66-71DE9C9B2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/>
          <a:lstStyle/>
          <a:p>
            <a:r>
              <a:rPr lang="en-US" dirty="0"/>
              <a:t>When the pipeline was developed, we first tried JSON.LOADS to process the strings in the files.</a:t>
            </a:r>
          </a:p>
          <a:p>
            <a:r>
              <a:rPr lang="en-US" dirty="0"/>
              <a:t>This command errored do the construction of the strings</a:t>
            </a:r>
          </a:p>
          <a:p>
            <a:r>
              <a:rPr lang="en-US" dirty="0"/>
              <a:t>We ended utilizing the </a:t>
            </a:r>
            <a:r>
              <a:rPr lang="en-US" dirty="0" err="1"/>
              <a:t>literal_eval</a:t>
            </a:r>
            <a:r>
              <a:rPr lang="en-US" dirty="0"/>
              <a:t> function from the AST module to process the strings into proper JSON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25EE87-7CCA-46B0-85DB-2524DBBA69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41120" y="2460879"/>
            <a:ext cx="4572000" cy="2366009"/>
          </a:xfrm>
          <a:noFill/>
        </p:spPr>
      </p:pic>
    </p:spTree>
    <p:extLst>
      <p:ext uri="{BB962C8B-B14F-4D97-AF65-F5344CB8AC3E}">
        <p14:creationId xmlns:p14="http://schemas.microsoft.com/office/powerpoint/2010/main" val="121373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11FB-7784-4216-8C72-F196EE6A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</p:spPr>
        <p:txBody>
          <a:bodyPr anchor="b">
            <a:normAutofit/>
          </a:bodyPr>
          <a:lstStyle/>
          <a:p>
            <a:r>
              <a:rPr lang="en-US" dirty="0"/>
              <a:t>Problems found after processing</a:t>
            </a:r>
          </a:p>
        </p:txBody>
      </p:sp>
      <p:pic>
        <p:nvPicPr>
          <p:cNvPr id="6" name="Picture Placeholder 5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3F63BCA2-CE1E-4787-BEFE-D4A44AE6A0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58526" y="1522129"/>
            <a:ext cx="3471512" cy="1921416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F31A2-5D40-4EBC-8019-D3D975DFB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After processing the credits file to build a cast list and a crew list a major problem was identified</a:t>
            </a:r>
          </a:p>
          <a:p>
            <a:r>
              <a:rPr lang="en-US" dirty="0"/>
              <a:t>The unique ID for a record was </a:t>
            </a:r>
            <a:r>
              <a:rPr lang="en-US" dirty="0" err="1"/>
              <a:t>movie_id</a:t>
            </a:r>
            <a:r>
              <a:rPr lang="en-US" dirty="0"/>
              <a:t> and </a:t>
            </a:r>
            <a:r>
              <a:rPr lang="en-US" dirty="0" err="1"/>
              <a:t>cast_id</a:t>
            </a:r>
            <a:endParaRPr lang="en-US" dirty="0"/>
          </a:p>
          <a:p>
            <a:r>
              <a:rPr lang="en-US" dirty="0"/>
              <a:t>There was no easy to identify all of the movies Tom Hanks was a cast member of</a:t>
            </a:r>
          </a:p>
          <a:p>
            <a:r>
              <a:rPr lang="en-US" dirty="0"/>
              <a:t>The problem is worse in the crew records. If a person does multiple things on a movie, like write and direct there is no way to easily identify that fact.</a:t>
            </a:r>
          </a:p>
        </p:txBody>
      </p:sp>
      <p:pic>
        <p:nvPicPr>
          <p:cNvPr id="7" name="Picture Placeholder 5">
            <a:extLst>
              <a:ext uri="{FF2B5EF4-FFF2-40B4-BE49-F238E27FC236}">
                <a16:creationId xmlns:a16="http://schemas.microsoft.com/office/drawing/2014/main" id="{C8805133-0613-408E-BFC5-F4B1C48FB1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58526" y="3731818"/>
            <a:ext cx="4572000" cy="15896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531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11FB-7784-4216-8C72-F196EE6A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</p:spPr>
        <p:txBody>
          <a:bodyPr anchor="b">
            <a:normAutofit/>
          </a:bodyPr>
          <a:lstStyle/>
          <a:p>
            <a:r>
              <a:rPr lang="en-US" dirty="0"/>
              <a:t>Resolving the cast and crew problems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F63BCA2-CE1E-4787-BEFE-D4A44AE6A0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095999" y="1726768"/>
            <a:ext cx="4572000" cy="2139461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F31A2-5D40-4EBC-8019-D3D975DFB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/>
          <a:p>
            <a:r>
              <a:rPr lang="en-US" dirty="0"/>
              <a:t>The data needs to be read and the unique names need ot be identified</a:t>
            </a:r>
          </a:p>
          <a:p>
            <a:r>
              <a:rPr lang="en-US" dirty="0"/>
              <a:t>A unique ID needs to be assigned to each name</a:t>
            </a:r>
          </a:p>
          <a:p>
            <a:r>
              <a:rPr lang="en-US" dirty="0"/>
              <a:t>That unique ID and the movie id need to be built into a new table which makes each cast or crew members into discreet values</a:t>
            </a:r>
          </a:p>
        </p:txBody>
      </p:sp>
      <p:pic>
        <p:nvPicPr>
          <p:cNvPr id="7" name="Picture Placeholder 5">
            <a:extLst>
              <a:ext uri="{FF2B5EF4-FFF2-40B4-BE49-F238E27FC236}">
                <a16:creationId xmlns:a16="http://schemas.microsoft.com/office/drawing/2014/main" id="{91045F94-235C-4D27-9CF2-387C3AA100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5999" y="4206019"/>
            <a:ext cx="4572000" cy="9123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3684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11FB-7784-4216-8C72-F196EE6A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</p:spPr>
        <p:txBody>
          <a:bodyPr anchor="b">
            <a:normAutofit/>
          </a:bodyPr>
          <a:lstStyle/>
          <a:p>
            <a:r>
              <a:rPr lang="en-US" dirty="0"/>
              <a:t>Problems found after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F31A2-5D40-4EBC-8019-D3D975DFB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/>
          <a:p>
            <a:r>
              <a:rPr lang="en-US" dirty="0"/>
              <a:t>After processing the movies file a similar problem to what was found in the credits file was identified for the genres and the production companies fields</a:t>
            </a:r>
          </a:p>
          <a:p>
            <a:r>
              <a:rPr lang="en-US" dirty="0"/>
              <a:t>These fields were identified to contain a movie id and a unique id for either the genre or the production company</a:t>
            </a:r>
          </a:p>
          <a:p>
            <a:r>
              <a:rPr lang="en-US" dirty="0"/>
              <a:t>So the data was processed into a new table with discreet values for a movie id, a production company id, and company name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19035CE9-5219-4DA3-A6E9-C825462A6C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8563" y="2532821"/>
            <a:ext cx="4572000" cy="2222570"/>
          </a:xfrm>
        </p:spPr>
      </p:pic>
    </p:spTree>
    <p:extLst>
      <p:ext uri="{BB962C8B-B14F-4D97-AF65-F5344CB8AC3E}">
        <p14:creationId xmlns:p14="http://schemas.microsoft.com/office/powerpoint/2010/main" val="2381271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51DA21-F51F-4AFB-BD6E-5E2BFC5D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found after processing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2416A4-77E8-40D5-A456-A0140D2E8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data was reviewed a large discrepancy was identified in the two review system in the dataset.</a:t>
            </a:r>
          </a:p>
          <a:p>
            <a:r>
              <a:rPr lang="en-US" dirty="0"/>
              <a:t>The ratings table contains ratings for 7,567 movies. We will provide two version of the movie table:</a:t>
            </a:r>
          </a:p>
          <a:p>
            <a:pPr lvl="1"/>
            <a:r>
              <a:rPr lang="en-US" dirty="0"/>
              <a:t>The original table with 45,454 movies with TMDB average scores and vote counts</a:t>
            </a:r>
          </a:p>
          <a:p>
            <a:pPr lvl="1"/>
            <a:r>
              <a:rPr lang="en-US" dirty="0"/>
              <a:t>The new table with 7,567 ratings based on a 5 star system from users of </a:t>
            </a:r>
            <a:r>
              <a:rPr lang="en-US" dirty="0" err="1"/>
              <a:t>MovieLens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2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47BB-7758-4582-94CD-A2F704FF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field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3127FF6A-E798-4D22-8DD8-30E01EBE74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8084" y="1573213"/>
            <a:ext cx="3932957" cy="4141787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7D397-7D36-4700-AA28-C2043FA325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After reviewing the data, we found that the number of cast members was to large, and needed some filtering</a:t>
            </a:r>
          </a:p>
          <a:p>
            <a:r>
              <a:rPr lang="en-US" dirty="0"/>
              <a:t>We found the Top 100 actors by revenue list and decided to add it to our cast table</a:t>
            </a:r>
          </a:p>
          <a:p>
            <a:r>
              <a:rPr lang="en-US" dirty="0"/>
              <a:t>We added a field to the Cast table called Top100</a:t>
            </a:r>
          </a:p>
          <a:p>
            <a:r>
              <a:rPr lang="en-US" dirty="0"/>
              <a:t>We read in the list, and determined if the cast member of the movie was a part of the list</a:t>
            </a:r>
          </a:p>
          <a:p>
            <a:pPr lvl="1"/>
            <a:r>
              <a:rPr lang="en-US" dirty="0"/>
              <a:t>If so, we set Top100 to true</a:t>
            </a:r>
          </a:p>
          <a:p>
            <a:pPr lvl="1"/>
            <a:r>
              <a:rPr lang="en-US" dirty="0"/>
              <a:t>If not, we set Top100 to false</a:t>
            </a:r>
          </a:p>
        </p:txBody>
      </p:sp>
    </p:spTree>
    <p:extLst>
      <p:ext uri="{BB962C8B-B14F-4D97-AF65-F5344CB8AC3E}">
        <p14:creationId xmlns:p14="http://schemas.microsoft.com/office/powerpoint/2010/main" val="336114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520F64-2FB5-4C44-B1D8-379587C6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fields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7777420-93DB-44FD-8D75-4FDA26788C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8563" y="2790040"/>
            <a:ext cx="5599012" cy="1762709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BBE5D-822D-4E11-9EA2-6324158D62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determined our question for this was revolving around revenue and success of the movie</a:t>
            </a:r>
          </a:p>
          <a:p>
            <a:r>
              <a:rPr lang="en-US" dirty="0"/>
              <a:t>We added a field to both movie tables, </a:t>
            </a:r>
            <a:r>
              <a:rPr lang="en-US" dirty="0" err="1"/>
              <a:t>success_level</a:t>
            </a:r>
            <a:r>
              <a:rPr lang="en-US" dirty="0"/>
              <a:t>, which is a calculated field of two times the  movie’s budget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success_level</a:t>
            </a:r>
            <a:r>
              <a:rPr lang="en-US" dirty="0"/>
              <a:t>] = [budget] * 2</a:t>
            </a:r>
          </a:p>
          <a:p>
            <a:r>
              <a:rPr lang="en-US" dirty="0"/>
              <a:t>We added a field to both movie tables, success, which determine if </a:t>
            </a:r>
            <a:r>
              <a:rPr lang="en-US" dirty="0" err="1"/>
              <a:t>revenus</a:t>
            </a:r>
            <a:r>
              <a:rPr lang="en-US" dirty="0"/>
              <a:t> was higher than the calculated success level</a:t>
            </a:r>
          </a:p>
          <a:p>
            <a:pPr lvl="1"/>
            <a:r>
              <a:rPr lang="en-US" dirty="0"/>
              <a:t>[success] = ([revenue] &gt;= [</a:t>
            </a:r>
            <a:r>
              <a:rPr lang="en-US" dirty="0" err="1"/>
              <a:t>success_level</a:t>
            </a:r>
            <a:r>
              <a:rPr lang="en-US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1826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0D9AB8-90C7-4C40-B691-3B70D85C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 Schema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194F1C-2A15-49D5-A910-6A3453CB4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41145" y="1349503"/>
            <a:ext cx="10385659" cy="5329700"/>
          </a:xfrm>
        </p:spPr>
      </p:pic>
    </p:spTree>
    <p:extLst>
      <p:ext uri="{BB962C8B-B14F-4D97-AF65-F5344CB8AC3E}">
        <p14:creationId xmlns:p14="http://schemas.microsoft.com/office/powerpoint/2010/main" val="98696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dataset</a:t>
            </a:r>
          </a:p>
          <a:p>
            <a:r>
              <a:rPr lang="en-US" dirty="0"/>
              <a:t>Explain problems with dataset</a:t>
            </a:r>
          </a:p>
          <a:p>
            <a:r>
              <a:rPr lang="en-US" dirty="0"/>
              <a:t>Explain ETL pipeline developed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Dataset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812" r="7812"/>
          <a:stretch/>
        </p:blipFill>
        <p:spPr>
          <a:xfrm>
            <a:off x="760413" y="685800"/>
            <a:ext cx="6858000" cy="4572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Kaggel</a:t>
            </a:r>
            <a:r>
              <a:rPr lang="en-US" dirty="0"/>
              <a:t> Movie Dataset</a:t>
            </a:r>
          </a:p>
        </p:txBody>
      </p:sp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A8A7A4-66B7-4ED1-958F-93915666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Kaggel</a:t>
            </a:r>
            <a:r>
              <a:rPr lang="en-US" dirty="0"/>
              <a:t> Movie 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EBB32-02E5-4037-A311-1B8AB8303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Movie data from Module 8</a:t>
            </a:r>
          </a:p>
          <a:p>
            <a:r>
              <a:rPr lang="en-US" dirty="0" err="1"/>
              <a:t>MovieLens</a:t>
            </a:r>
            <a:r>
              <a:rPr lang="en-US" dirty="0"/>
              <a:t> is a website run by the </a:t>
            </a:r>
            <a:r>
              <a:rPr lang="en-US" dirty="0" err="1"/>
              <a:t>GroupLens</a:t>
            </a:r>
            <a:r>
              <a:rPr lang="en-US" dirty="0"/>
              <a:t> research group at the University of Minnesota. </a:t>
            </a:r>
          </a:p>
          <a:p>
            <a:pPr lvl="1"/>
            <a:r>
              <a:rPr lang="en-US" dirty="0"/>
              <a:t>The dataset pulls from the </a:t>
            </a:r>
            <a:r>
              <a:rPr lang="en-US" dirty="0" err="1"/>
              <a:t>MovieLens</a:t>
            </a:r>
            <a:r>
              <a:rPr lang="en-US" dirty="0"/>
              <a:t> dataset of over 26 million reviews</a:t>
            </a:r>
          </a:p>
          <a:p>
            <a:pPr lvl="1"/>
            <a:r>
              <a:rPr lang="en-US" dirty="0"/>
              <a:t>The dataset contains a metadata file with details about the movies from The Movie Database (</a:t>
            </a:r>
            <a:r>
              <a:rPr lang="en-US" dirty="0" err="1"/>
              <a:t>TMDb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dataset contains a file of Cast and Crew Information for all our movies. </a:t>
            </a:r>
          </a:p>
          <a:p>
            <a:r>
              <a:rPr lang="en-US" dirty="0"/>
              <a:t>Top 100 actors by revenue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27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535E6-A927-4742-BBD2-71B7D02D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07D4A-7B0B-499B-9FDB-85B8E9D78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data was processed for module 8 a number of problems were left in the data. The data was not ready for analysis</a:t>
            </a:r>
          </a:p>
          <a:p>
            <a:pPr lvl="1"/>
            <a:r>
              <a:rPr lang="en-US" dirty="0"/>
              <a:t>We removed the starring field</a:t>
            </a:r>
          </a:p>
          <a:p>
            <a:pPr lvl="1"/>
            <a:r>
              <a:rPr lang="en-US" dirty="0"/>
              <a:t>We removed the production companies field</a:t>
            </a:r>
          </a:p>
          <a:p>
            <a:pPr lvl="1"/>
            <a:r>
              <a:rPr lang="en-US" dirty="0"/>
              <a:t>We did the merge of the star ratings and the movie data wasn’t perfect</a:t>
            </a:r>
          </a:p>
          <a:p>
            <a:pPr lvl="1"/>
            <a:r>
              <a:rPr lang="en-US" dirty="0"/>
              <a:t>We left a lot of column which were of no use for analysis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0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ETL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812" r="7812"/>
          <a:stretch/>
        </p:blipFill>
        <p:spPr>
          <a:xfrm>
            <a:off x="760413" y="685800"/>
            <a:ext cx="6858000" cy="4572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Kaggel</a:t>
            </a:r>
            <a:r>
              <a:rPr lang="en-US" dirty="0"/>
              <a:t> Movie Dataset</a:t>
            </a:r>
          </a:p>
        </p:txBody>
      </p:sp>
    </p:spTree>
    <p:extLst>
      <p:ext uri="{BB962C8B-B14F-4D97-AF65-F5344CB8AC3E}">
        <p14:creationId xmlns:p14="http://schemas.microsoft.com/office/powerpoint/2010/main" val="1102867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11C69B-F79B-4025-9AA5-6EE5960DC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Pipeline Developed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B9117C-B61B-46FF-8CE0-EA0F6A344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ETL pipeline for our final project was developed based on the pipeline developed for module 8</a:t>
            </a:r>
          </a:p>
          <a:p>
            <a:r>
              <a:rPr lang="en-US" dirty="0"/>
              <a:t>The first concern was to remove to the wiki data from the process</a:t>
            </a:r>
          </a:p>
          <a:p>
            <a:r>
              <a:rPr lang="en-US" dirty="0"/>
              <a:t>The next concern to deal with was dealing with bad data</a:t>
            </a:r>
          </a:p>
          <a:p>
            <a:pPr lvl="1"/>
            <a:r>
              <a:rPr lang="en-US" dirty="0"/>
              <a:t>Cast</a:t>
            </a:r>
          </a:p>
          <a:p>
            <a:pPr lvl="1"/>
            <a:r>
              <a:rPr lang="en-US" dirty="0"/>
              <a:t>Crew</a:t>
            </a:r>
          </a:p>
          <a:p>
            <a:pPr lvl="1"/>
            <a:r>
              <a:rPr lang="en-US" dirty="0"/>
              <a:t>Production companies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7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5112B-5257-40C9-9297-DD66183D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found in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0EAA8-C46E-4CA7-AE9C-8E4CB298D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were a number  of issues found in the movie data set</a:t>
            </a:r>
          </a:p>
          <a:p>
            <a:r>
              <a:rPr lang="en-US" dirty="0"/>
              <a:t>For our analysis we needed</a:t>
            </a:r>
          </a:p>
          <a:p>
            <a:pPr lvl="1"/>
            <a:r>
              <a:rPr lang="en-US" dirty="0"/>
              <a:t>Cast</a:t>
            </a:r>
          </a:p>
          <a:p>
            <a:pPr lvl="1"/>
            <a:r>
              <a:rPr lang="en-US" dirty="0"/>
              <a:t>Crew</a:t>
            </a:r>
          </a:p>
          <a:p>
            <a:pPr lvl="1"/>
            <a:r>
              <a:rPr lang="en-US" dirty="0"/>
              <a:t>Genre</a:t>
            </a:r>
          </a:p>
          <a:p>
            <a:pPr lvl="1"/>
            <a:r>
              <a:rPr lang="en-US" dirty="0"/>
              <a:t>Production company</a:t>
            </a:r>
          </a:p>
          <a:p>
            <a:r>
              <a:rPr lang="en-US" dirty="0"/>
              <a:t>In the original dataset all of these fields were strings containing JSON dictionary objects with the lists.</a:t>
            </a:r>
          </a:p>
          <a:p>
            <a:r>
              <a:rPr lang="en-US" dirty="0"/>
              <a:t>There is a large mismatch in number of reviews between the Kaggle dataset and the reviews datafile</a:t>
            </a:r>
          </a:p>
        </p:txBody>
      </p:sp>
    </p:spTree>
    <p:extLst>
      <p:ext uri="{BB962C8B-B14F-4D97-AF65-F5344CB8AC3E}">
        <p14:creationId xmlns:p14="http://schemas.microsoft.com/office/powerpoint/2010/main" val="422713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50EA-5FF8-4A5A-B69B-45A8FD5D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JSON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2183B-CADF-41B4-A84B-E2D6EE2A3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from the cast field from the credits data file</a:t>
            </a:r>
          </a:p>
          <a:p>
            <a:r>
              <a:rPr lang="en-US" dirty="0"/>
              <a:t>[{'</a:t>
            </a:r>
            <a:r>
              <a:rPr lang="en-US" dirty="0" err="1"/>
              <a:t>cast_id</a:t>
            </a:r>
            <a:r>
              <a:rPr lang="en-US" dirty="0"/>
              <a:t>': 14, 'character': 'Woody (voice)', '</a:t>
            </a:r>
            <a:r>
              <a:rPr lang="en-US" dirty="0" err="1"/>
              <a:t>credit_id</a:t>
            </a:r>
            <a:r>
              <a:rPr lang="en-US" dirty="0"/>
              <a:t>': '52fe4284c3a36847f8024f95', 'gender': 2, 'id': 31, 'name': 'Tom Hanks', 'order': 0, '</a:t>
            </a:r>
            <a:r>
              <a:rPr lang="en-US" dirty="0" err="1"/>
              <a:t>profile_path</a:t>
            </a:r>
            <a:r>
              <a:rPr lang="en-US" dirty="0"/>
              <a:t>': '/pQFoyx7rp09CJTAb932F2g8Nlho.jpg'}, {'</a:t>
            </a:r>
            <a:r>
              <a:rPr lang="en-US" dirty="0" err="1"/>
              <a:t>cast_id</a:t>
            </a:r>
            <a:r>
              <a:rPr lang="en-US" dirty="0"/>
              <a:t>': 15, 'character': 'Buzz Lightyear (voice)', '</a:t>
            </a:r>
            <a:r>
              <a:rPr lang="en-US" dirty="0" err="1"/>
              <a:t>credit_id</a:t>
            </a:r>
            <a:r>
              <a:rPr lang="en-US" dirty="0"/>
              <a:t>': '52fe4284c3a36847f8024f99', 'gender': 2, 'id': 12898, 'name': 'Tim Allen', 'order': 1, '</a:t>
            </a:r>
            <a:r>
              <a:rPr lang="en-US" dirty="0" err="1"/>
              <a:t>profile_path</a:t>
            </a:r>
            <a:r>
              <a:rPr lang="en-US" dirty="0"/>
              <a:t>': '/uX2xVf6pMmPepxnvFWyBtjexzgY.jpg’}]</a:t>
            </a:r>
          </a:p>
          <a:p>
            <a:r>
              <a:rPr lang="en-US" dirty="0"/>
              <a:t>Example from the crew field from the credits data file</a:t>
            </a:r>
          </a:p>
          <a:p>
            <a:r>
              <a:rPr lang="en-US" dirty="0"/>
              <a:t>[{'</a:t>
            </a:r>
            <a:r>
              <a:rPr lang="en-US" dirty="0" err="1"/>
              <a:t>credit_id</a:t>
            </a:r>
            <a:r>
              <a:rPr lang="en-US" dirty="0"/>
              <a:t>': '52fe4284c3a36847f8024f49', 'department': 'Directing', 'gender': 2, 'id': 7879, 'job': 'Director', 'name': 'John Lasseter', '</a:t>
            </a:r>
            <a:r>
              <a:rPr lang="en-US" dirty="0" err="1"/>
              <a:t>profile_path</a:t>
            </a:r>
            <a:r>
              <a:rPr lang="en-US" dirty="0"/>
              <a:t>': '/7EdqiNbr4FRjIhKHyPPdFfEEEFG.jpg'}, {'</a:t>
            </a:r>
            <a:r>
              <a:rPr lang="en-US" dirty="0" err="1"/>
              <a:t>credit_id</a:t>
            </a:r>
            <a:r>
              <a:rPr lang="en-US" dirty="0"/>
              <a:t>': '52fe4284c3a36847f8024f4f', 'department': 'Writing', 'gender': 2, 'id': 12891, 'job': 'Screenplay', 'name': 'Joss </a:t>
            </a:r>
            <a:r>
              <a:rPr lang="en-US" dirty="0" err="1"/>
              <a:t>Whedon</a:t>
            </a:r>
            <a:r>
              <a:rPr lang="en-US" dirty="0"/>
              <a:t>', '</a:t>
            </a:r>
            <a:r>
              <a:rPr lang="en-US" dirty="0" err="1"/>
              <a:t>profile_path</a:t>
            </a:r>
            <a:r>
              <a:rPr lang="en-US" dirty="0"/>
              <a:t>': '/dTiVsuaTVTeGmvkhcyJvKp2A5kr.jpg'}]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2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painting presentation (widescreen)</Template>
  <TotalTime>11686</TotalTime>
  <Words>989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Georgia</vt:lpstr>
      <vt:lpstr>Ocean 16x9</vt:lpstr>
      <vt:lpstr>Final Project Database Design</vt:lpstr>
      <vt:lpstr>Agenda</vt:lpstr>
      <vt:lpstr>Final Project Dataset</vt:lpstr>
      <vt:lpstr>Kaggel Movie Dataset</vt:lpstr>
      <vt:lpstr>Problems with the data</vt:lpstr>
      <vt:lpstr>Final Project ETL</vt:lpstr>
      <vt:lpstr>ETL Pipeline Developed</vt:lpstr>
      <vt:lpstr>Problems found in the data</vt:lpstr>
      <vt:lpstr>Example JSON Object</vt:lpstr>
      <vt:lpstr>Processing Credit Data File</vt:lpstr>
      <vt:lpstr>Problems found after processing</vt:lpstr>
      <vt:lpstr>Resolving the cast and crew problems</vt:lpstr>
      <vt:lpstr>Problems found after processing</vt:lpstr>
      <vt:lpstr>Problems found after processing</vt:lpstr>
      <vt:lpstr>Calculated field</vt:lpstr>
      <vt:lpstr>Calculated fields</vt:lpstr>
      <vt:lpstr>New Data Schema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ETL Pipeline</dc:title>
  <dc:creator>Sendek, Randall A.</dc:creator>
  <cp:lastModifiedBy>Sendek, Randall A.</cp:lastModifiedBy>
  <cp:revision>26</cp:revision>
  <dcterms:created xsi:type="dcterms:W3CDTF">2022-05-20T13:35:19Z</dcterms:created>
  <dcterms:modified xsi:type="dcterms:W3CDTF">2022-05-28T16:22:06Z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