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notesMasterIdLst>
    <p:notesMasterId r:id="rId87"/>
  </p:notesMasterIdLst>
  <p:sldIdLst>
    <p:sldId id="256" r:id="rId2"/>
    <p:sldId id="280" r:id="rId3"/>
    <p:sldId id="393" r:id="rId4"/>
    <p:sldId id="257" r:id="rId5"/>
    <p:sldId id="258" r:id="rId6"/>
    <p:sldId id="370" r:id="rId7"/>
    <p:sldId id="281" r:id="rId8"/>
    <p:sldId id="282" r:id="rId9"/>
    <p:sldId id="283" r:id="rId10"/>
    <p:sldId id="284" r:id="rId11"/>
    <p:sldId id="285" r:id="rId12"/>
    <p:sldId id="364" r:id="rId13"/>
    <p:sldId id="260" r:id="rId14"/>
    <p:sldId id="371" r:id="rId15"/>
    <p:sldId id="288" r:id="rId16"/>
    <p:sldId id="394" r:id="rId17"/>
    <p:sldId id="395" r:id="rId18"/>
    <p:sldId id="396" r:id="rId19"/>
    <p:sldId id="293" r:id="rId20"/>
    <p:sldId id="397" r:id="rId21"/>
    <p:sldId id="398" r:id="rId22"/>
    <p:sldId id="399" r:id="rId23"/>
    <p:sldId id="400" r:id="rId24"/>
    <p:sldId id="401" r:id="rId25"/>
    <p:sldId id="298" r:id="rId26"/>
    <p:sldId id="402" r:id="rId27"/>
    <p:sldId id="404" r:id="rId28"/>
    <p:sldId id="403" r:id="rId29"/>
    <p:sldId id="405" r:id="rId30"/>
    <p:sldId id="372" r:id="rId31"/>
    <p:sldId id="373" r:id="rId32"/>
    <p:sldId id="406" r:id="rId33"/>
    <p:sldId id="407" r:id="rId34"/>
    <p:sldId id="409" r:id="rId35"/>
    <p:sldId id="408" r:id="rId36"/>
    <p:sldId id="388" r:id="rId37"/>
    <p:sldId id="410" r:id="rId38"/>
    <p:sldId id="412" r:id="rId39"/>
    <p:sldId id="346" r:id="rId40"/>
    <p:sldId id="415" r:id="rId41"/>
    <p:sldId id="414" r:id="rId42"/>
    <p:sldId id="413" r:id="rId43"/>
    <p:sldId id="379" r:id="rId44"/>
    <p:sldId id="416" r:id="rId45"/>
    <p:sldId id="417" r:id="rId46"/>
    <p:sldId id="419" r:id="rId47"/>
    <p:sldId id="418" r:id="rId48"/>
    <p:sldId id="362" r:id="rId49"/>
    <p:sldId id="421" r:id="rId50"/>
    <p:sldId id="422" r:id="rId51"/>
    <p:sldId id="420" r:id="rId52"/>
    <p:sldId id="424" r:id="rId53"/>
    <p:sldId id="423" r:id="rId54"/>
    <p:sldId id="425" r:id="rId55"/>
    <p:sldId id="426" r:id="rId56"/>
    <p:sldId id="381" r:id="rId57"/>
    <p:sldId id="320" r:id="rId58"/>
    <p:sldId id="427" r:id="rId59"/>
    <p:sldId id="428" r:id="rId60"/>
    <p:sldId id="277" r:id="rId61"/>
    <p:sldId id="325" r:id="rId62"/>
    <p:sldId id="326" r:id="rId63"/>
    <p:sldId id="327" r:id="rId64"/>
    <p:sldId id="429" r:id="rId65"/>
    <p:sldId id="359" r:id="rId66"/>
    <p:sldId id="430" r:id="rId67"/>
    <p:sldId id="433" r:id="rId68"/>
    <p:sldId id="432" r:id="rId69"/>
    <p:sldId id="431" r:id="rId70"/>
    <p:sldId id="436" r:id="rId71"/>
    <p:sldId id="435" r:id="rId72"/>
    <p:sldId id="434" r:id="rId73"/>
    <p:sldId id="437" r:id="rId74"/>
    <p:sldId id="392" r:id="rId75"/>
    <p:sldId id="439" r:id="rId76"/>
    <p:sldId id="440" r:id="rId77"/>
    <p:sldId id="441" r:id="rId78"/>
    <p:sldId id="438" r:id="rId79"/>
    <p:sldId id="387" r:id="rId80"/>
    <p:sldId id="442" r:id="rId81"/>
    <p:sldId id="443" r:id="rId82"/>
    <p:sldId id="444" r:id="rId83"/>
    <p:sldId id="445" r:id="rId84"/>
    <p:sldId id="278" r:id="rId85"/>
    <p:sldId id="382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7B052-436C-60B5-F996-20717A34B6D2}" v="7" dt="2021-01-28T09:06:07.153"/>
    <p1510:client id="{05D929CA-6EE1-7C90-4B36-1695CE7CD962}" v="264" dt="2021-01-27T23:19:20.298"/>
    <p1510:client id="{08BEFC4C-8722-78D8-AFF1-E49F6E82EF61}" v="22" dt="2021-01-21T11:14:38.768"/>
    <p1510:client id="{09635D85-F201-9976-EA06-16186FC495BC}" v="30" dt="2021-01-28T11:36:36.875"/>
    <p1510:client id="{24879112-26F8-5A31-EF46-96938FA1BF2D}" v="107" dt="2021-01-25T18:09:51.884"/>
    <p1510:client id="{2890F8B4-C18C-55C1-0321-3E19967DFD47}" v="1997" dt="2021-01-22T14:56:05.712"/>
    <p1510:client id="{4732390C-58ED-4F55-563B-52183B0984F4}" v="2238" dt="2021-01-23T14:03:15.665"/>
    <p1510:client id="{4AC1CCF2-5C3E-9052-4666-D11E74F9481A}" v="496" dt="2021-01-25T18:31:41.569"/>
    <p1510:client id="{4B672838-6B76-6692-30C7-3486C46E24CC}" v="56" dt="2021-01-28T12:03:56.886"/>
    <p1510:client id="{553D22B0-BF03-3ABF-F8F0-039BEE8402F2}" v="244" dt="2021-01-23T14:13:35.145"/>
    <p1510:client id="{6BB303E6-B9DA-F6F5-BA28-A7AA70E311A1}" v="1239" dt="2021-01-21T16:45:45.180"/>
    <p1510:client id="{726DE53D-B8E8-914C-D4B9-E07228F7ECB6}" v="1368" dt="2021-01-26T08:11:50.803"/>
    <p1510:client id="{7D1A9EEF-A9E1-D77B-0805-0A18F7320E69}" v="579" dt="2021-01-22T16:17:33.610"/>
    <p1510:client id="{84335444-F992-91D0-1D09-56BDB0F59E3A}" v="831" dt="2021-01-23T09:52:07.062"/>
    <p1510:client id="{92579010-3E5A-E8CF-4CE2-EA24CDFCD21E}" v="189" dt="2021-01-26T09:31:49.361"/>
    <p1510:client id="{A245B6F4-27F1-8701-1879-C2CC4922D05E}" v="662" dt="2021-01-26T00:25:34.329"/>
    <p1510:client id="{B5772B22-0282-FC30-1FA5-D3965772A373}" v="95" dt="2021-01-24T17:08:06.664"/>
    <p1510:client id="{B8DABBD1-339F-DA7A-4B6F-7FCD1FE6F42F}" v="335" dt="2021-01-28T11:51:28.214"/>
    <p1510:client id="{C5435978-36F6-BC6F-0E58-DCE7808F3152}" v="2" dt="2021-01-25T19:50:04.026"/>
    <p1510:client id="{C60207DA-D125-C91B-F201-139F51FC2F59}" v="805" dt="2021-01-23T11:31:34.298"/>
    <p1510:client id="{C88616F0-27F0-9CCA-A751-913C9AE240C7}" v="5" dt="2021-01-24T15:01:06.991"/>
    <p1510:client id="{CC23FE0E-E5DE-98F0-1E91-345B05D34F97}" v="312" dt="2021-01-23T20:18:21.377"/>
    <p1510:client id="{D4341541-F369-68C2-9EFB-D6ADAEE4BAC2}" v="607" dt="2021-01-24T18:01:01.548"/>
    <p1510:client id="{E8D952EC-498B-BB33-FBC2-DEF08DFBC159}" v="555" dt="2021-01-22T15:21:42.775"/>
    <p1510:client id="{F6B22126-1019-11E6-8C13-8AD8DD434537}" v="2363" dt="2021-01-22T12:12:43.017"/>
    <p1510:client id="{FA7219C6-20C6-659F-9AF4-E59BB0CC99A1}" v="23" dt="2021-01-23T09:53:52.677"/>
    <p1510:client id="{FB1249A2-A123-6D9E-356B-5E7EE719DA1C}" v="76" dt="2021-01-21T10:59:38.818"/>
    <p1510:client id="{FB1F75C1-CBAF-1B47-8929-9D37A127535B}" v="62" dt="2021-01-22T10:27:19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1:31:41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13388 8652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1:31:41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13388 8652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1:31:41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13388 8652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1:31:41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13388 8652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1:31:41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13388 8652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3T11:31:41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13388 8652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AD78B-A0B4-4C77-963D-B0E9C4D1B880}" type="datetimeFigureOut">
              <a:rPr lang="de"/>
              <a:t>28.01.2021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F06F-27D2-41C0-8991-95C913945B9F}" type="slidenum">
              <a:rPr lang="d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8578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5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20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19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90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97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62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19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83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06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28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26" r:id="rId6"/>
    <p:sldLayoutId id="2147483822" r:id="rId7"/>
    <p:sldLayoutId id="2147483823" r:id="rId8"/>
    <p:sldLayoutId id="2147483824" r:id="rId9"/>
    <p:sldLayoutId id="2147483825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max-simon/master-thesis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29/2009JC005827" TargetMode="External"/><Relationship Id="rId13" Type="http://schemas.openxmlformats.org/officeDocument/2006/relationships/hyperlink" Target="https://doi.org/10.1098/rspa.2016.0117" TargetMode="External"/><Relationship Id="rId3" Type="http://schemas.openxmlformats.org/officeDocument/2006/relationships/hyperlink" Target="https://doi.org/10.1175/JPO-D-19-0002.1" TargetMode="External"/><Relationship Id="rId7" Type="http://schemas.openxmlformats.org/officeDocument/2006/relationships/hyperlink" Target="https://doi.org/10.1029/2010JC006895" TargetMode="External"/><Relationship Id="rId12" Type="http://schemas.openxmlformats.org/officeDocument/2006/relationships/hyperlink" Target="https://doi.org/10.1029/177GM03" TargetMode="External"/><Relationship Id="rId17" Type="http://schemas.openxmlformats.org/officeDocument/2006/relationships/hyperlink" Target="https://doi.org/10.1029/177GM04" TargetMode="External"/><Relationship Id="rId2" Type="http://schemas.openxmlformats.org/officeDocument/2006/relationships/hyperlink" Target="https://doi.org/10.1175/JPO-D-16-0178.1" TargetMode="External"/><Relationship Id="rId16" Type="http://schemas.openxmlformats.org/officeDocument/2006/relationships/hyperlink" Target="https://doi.org/10.1038/s41467-018-02983-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29/2018EA000492" TargetMode="External"/><Relationship Id="rId11" Type="http://schemas.openxmlformats.org/officeDocument/2006/relationships/hyperlink" Target="https://doi.org/10.1126/science.1218740" TargetMode="External"/><Relationship Id="rId5" Type="http://schemas.openxmlformats.org/officeDocument/2006/relationships/hyperlink" Target="https://doi.org/10.1029/2020gb006578" TargetMode="External"/><Relationship Id="rId15" Type="http://schemas.openxmlformats.org/officeDocument/2006/relationships/hyperlink" Target="https://doi.org/10.1175/JPO-D-19-0311.1" TargetMode="External"/><Relationship Id="rId10" Type="http://schemas.openxmlformats.org/officeDocument/2006/relationships/hyperlink" Target="https://doi.org/10.1146/annurev-marine-010814-015912" TargetMode="External"/><Relationship Id="rId4" Type="http://schemas.openxmlformats.org/officeDocument/2006/relationships/hyperlink" Target="https://doi.org/10.1002/2015JC011047" TargetMode="External"/><Relationship Id="rId9" Type="http://schemas.openxmlformats.org/officeDocument/2006/relationships/hyperlink" Target="https://doi.org/10.1038/s41467-018-07059-3" TargetMode="External"/><Relationship Id="rId14" Type="http://schemas.openxmlformats.org/officeDocument/2006/relationships/hyperlink" Target="https://doi.org/10.1002/2015JC010889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0BEEA65-A25C-4299-9C17-094B79288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8" r="-3" b="13356"/>
          <a:stretch/>
        </p:blipFill>
        <p:spPr>
          <a:xfrm>
            <a:off x="-951595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/>
              <a:t>On the Impact of </a:t>
            </a:r>
            <a:r>
              <a:rPr lang="en-US" sz="2800" err="1"/>
              <a:t>Submesoscale</a:t>
            </a:r>
            <a:r>
              <a:rPr lang="en-US" sz="2800" b="1"/>
              <a:t> Fronts on </a:t>
            </a:r>
            <a:r>
              <a:rPr lang="en-US" sz="2800"/>
              <a:t>Mesoscale</a:t>
            </a:r>
            <a:r>
              <a:rPr lang="en-US" sz="2800" b="1"/>
              <a:t> Eddies and </a:t>
            </a:r>
            <a:r>
              <a:rPr lang="en-US" sz="2800"/>
              <a:t>Biological</a:t>
            </a:r>
            <a:r>
              <a:rPr lang="en-US" sz="2800" b="1"/>
              <a:t> </a:t>
            </a:r>
            <a:r>
              <a:rPr lang="en-US" sz="2800"/>
              <a:t>Productivity</a:t>
            </a:r>
            <a:r>
              <a:rPr lang="en-US" sz="2800" b="1"/>
              <a:t> in the </a:t>
            </a:r>
            <a:r>
              <a:rPr lang="en-US" sz="2800"/>
              <a:t>California Current</a:t>
            </a:r>
            <a:r>
              <a:rPr lang="en-US" sz="2800" b="1"/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cap="none" dirty="0" err="1"/>
              <a:t>Masterthesis</a:t>
            </a:r>
            <a:r>
              <a:rPr lang="en-US" sz="2000" dirty="0"/>
              <a:t> </a:t>
            </a:r>
            <a:r>
              <a:rPr lang="en-US" sz="2000" cap="none" dirty="0"/>
              <a:t>by Max Simon</a:t>
            </a:r>
            <a:br>
              <a:rPr lang="en-US" sz="2000" cap="none" dirty="0"/>
            </a:br>
            <a:r>
              <a:rPr lang="en-US" sz="2000" cap="none" dirty="0"/>
              <a:t>at </a:t>
            </a:r>
            <a:r>
              <a:rPr lang="en-US" sz="2000" i="1" cap="none" dirty="0"/>
              <a:t>Environmental Physics Group, ETH </a:t>
            </a:r>
            <a:r>
              <a:rPr lang="en-US" sz="2000" i="1" dirty="0"/>
              <a:t>Zurich</a:t>
            </a:r>
            <a:endParaRPr lang="en-US" sz="2000" cap="non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Domain: Eastern Boundary Upwelling System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E8ECD60A-C001-4291-A9EC-567DEF03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1" y="2008152"/>
            <a:ext cx="6241776" cy="39084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F08DDE-289B-404A-B2A3-56FAFC8C9695}"/>
              </a:ext>
            </a:extLst>
          </p:cNvPr>
          <p:cNvSpPr txBox="1"/>
          <p:nvPr/>
        </p:nvSpPr>
        <p:spPr>
          <a:xfrm>
            <a:off x="6372225" y="58007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Domain: Eastern Boundary Upwelling System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E8ECD60A-C001-4291-A9EC-567DEF03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1" y="2008152"/>
            <a:ext cx="6241776" cy="39084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F08DDE-289B-404A-B2A3-56FAFC8C9695}"/>
              </a:ext>
            </a:extLst>
          </p:cNvPr>
          <p:cNvSpPr txBox="1"/>
          <p:nvPr/>
        </p:nvSpPr>
        <p:spPr>
          <a:xfrm>
            <a:off x="6372225" y="58007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Domain: Eastern Boundary Upwelling System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E8ECD60A-C001-4291-A9EC-567DEF03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2" y="2008152"/>
            <a:ext cx="6241774" cy="39084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F08DDE-289B-404A-B2A3-56FAFC8C9695}"/>
              </a:ext>
            </a:extLst>
          </p:cNvPr>
          <p:cNvSpPr txBox="1"/>
          <p:nvPr/>
        </p:nvSpPr>
        <p:spPr>
          <a:xfrm>
            <a:off x="6372225" y="58007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C4663E4-0405-475D-945B-2806058662CB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Model data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08DCC6-6B07-42CC-91AE-A34C13A59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407" y="1758490"/>
            <a:ext cx="7738745" cy="35346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B1502-F2D1-486E-811A-23419E7469F9}"/>
              </a:ext>
            </a:extLst>
          </p:cNvPr>
          <p:cNvSpPr txBox="1"/>
          <p:nvPr/>
        </p:nvSpPr>
        <p:spPr>
          <a:xfrm>
            <a:off x="2702677" y="1615265"/>
            <a:ext cx="3257320" cy="6646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Mid resolution (7.0 km)</a:t>
            </a:r>
          </a:p>
          <a:p>
            <a:pPr algn="ctr"/>
            <a:r>
              <a:rPr lang="en-US"/>
              <a:t>pactcs30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B57FB-9F6D-43C8-99F5-4D0411BDE19D}"/>
              </a:ext>
            </a:extLst>
          </p:cNvPr>
          <p:cNvSpPr txBox="1"/>
          <p:nvPr/>
        </p:nvSpPr>
        <p:spPr>
          <a:xfrm>
            <a:off x="6777711" y="1298501"/>
            <a:ext cx="28446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High resolution (2.8 km) uswtcs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B7E9B6F-E7F9-42C6-B164-830D7D1786D1}"/>
              </a:ext>
            </a:extLst>
          </p:cNvPr>
          <p:cNvSpPr txBox="1">
            <a:spLocks/>
          </p:cNvSpPr>
          <p:nvPr/>
        </p:nvSpPr>
        <p:spPr>
          <a:xfrm>
            <a:off x="1116419" y="4922404"/>
            <a:ext cx="8192208" cy="1604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climatological forcing (normal year, ERA5)</a:t>
            </a:r>
            <a:endParaRPr lang="en-US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>
                <a:ea typeface="+mn-lt"/>
                <a:cs typeface="+mn-lt"/>
              </a:rPr>
              <a:t>MR integrated on full domain, used as boundary condition for HR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five years integration time, last three years used for analysis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data saved as bidaily averages</a:t>
            </a:r>
          </a:p>
          <a:p>
            <a:pPr>
              <a:lnSpc>
                <a:spcPct val="100000"/>
              </a:lnSpc>
            </a:pPr>
            <a:endParaRPr lang="en-US" sz="180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5102-E5C4-4248-BD79-D2F1EAFA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Submesoscale Fronts</a:t>
            </a:r>
          </a:p>
        </p:txBody>
      </p:sp>
    </p:spTree>
    <p:extLst>
      <p:ext uri="{BB962C8B-B14F-4D97-AF65-F5344CB8AC3E}">
        <p14:creationId xmlns:p14="http://schemas.microsoft.com/office/powerpoint/2010/main" val="245261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F41287C-7CE3-475B-8D1B-2FBB191DAB3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A93DF-9CFE-4260-BF7C-393380F6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Submesoscale Fronts: Frontogenesis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E2C8DF7-6C66-4052-A2F3-20967BF489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298" y="2230494"/>
            <a:ext cx="4200525" cy="37433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1A47C-6BF0-4335-9AE4-7633FD0E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0611" y="2571083"/>
            <a:ext cx="5633085" cy="2968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500"/>
              </a:spcBef>
            </a:pPr>
            <a:r>
              <a:rPr lang="en-US" sz="1800" dirty="0"/>
              <a:t>emerge at horizontal density fronts, driven by mesoscale eddy strain or atmospheric forcing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926D8-FF6D-4758-B8DD-01C3D122FE34}"/>
              </a:ext>
            </a:extLst>
          </p:cNvPr>
          <p:cNvSpPr txBox="1"/>
          <p:nvPr/>
        </p:nvSpPr>
        <p:spPr>
          <a:xfrm>
            <a:off x="2190750" y="56483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(Mahadevan, 2016)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9802A-501C-4C5E-80D0-F9A3F7AB110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FB87D-643C-4F26-9B69-E5C9131DAA54}"/>
              </a:ext>
            </a:extLst>
          </p:cNvPr>
          <p:cNvSpPr txBox="1"/>
          <p:nvPr/>
        </p:nvSpPr>
        <p:spPr>
          <a:xfrm>
            <a:off x="8724900" y="6448425"/>
            <a:ext cx="32861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(Thomas et al., 2008; Mahadevan, 2016)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A575B9-858D-459B-95BE-4F651D4B8249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D757576-8092-4D45-A1F8-46022A1A122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C644A1D9-46DA-43A6-8698-730FEA2E659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903B712-1B32-4A0B-A4FD-18F8C4E6D658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3600B65-7484-4DEF-B38E-7F9B24D42DF0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D6B13AC-A707-4BD2-AF07-87D65A24389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F8907C1B-F995-4CF0-BBF6-D6DA7E68FBD6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2421015-113E-4194-BC08-1AF6F28BB19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7261BA-58A5-49DF-9490-FA08C3C28B3C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F41287C-7CE3-475B-8D1B-2FBB191DAB3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A93DF-9CFE-4260-BF7C-393380F6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Submesoscale Fronts: Frontogenesis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E2C8DF7-6C66-4052-A2F3-20967BF489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298" y="2230494"/>
            <a:ext cx="4200525" cy="37433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1A47C-6BF0-4335-9AE4-7633FD0E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0611" y="2571083"/>
            <a:ext cx="5633085" cy="2968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500"/>
              </a:spcBef>
            </a:pPr>
            <a:r>
              <a:rPr lang="en-US" sz="1800" dirty="0"/>
              <a:t>emerge at horizontal density fronts, driven by mesoscale eddy strain or atmospheric forcing</a:t>
            </a:r>
            <a:endParaRPr lang="en-US" dirty="0"/>
          </a:p>
          <a:p>
            <a:pPr>
              <a:spcBef>
                <a:spcPts val="500"/>
              </a:spcBef>
            </a:pPr>
            <a:r>
              <a:rPr lang="en-US" sz="1800" dirty="0"/>
              <a:t>ageostrophic secondary circulation to restore geostrophic balance of jet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926D8-FF6D-4758-B8DD-01C3D122FE34}"/>
              </a:ext>
            </a:extLst>
          </p:cNvPr>
          <p:cNvSpPr txBox="1"/>
          <p:nvPr/>
        </p:nvSpPr>
        <p:spPr>
          <a:xfrm>
            <a:off x="2190750" y="56483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(Mahadevan, 2016)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CDAA8-3D8A-4BA3-AE6F-44BE7D947A7F}"/>
              </a:ext>
            </a:extLst>
          </p:cNvPr>
          <p:cNvCxnSpPr/>
          <p:nvPr/>
        </p:nvCxnSpPr>
        <p:spPr>
          <a:xfrm flipH="1">
            <a:off x="4519523" y="3494238"/>
            <a:ext cx="1137069" cy="753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9802A-501C-4C5E-80D0-F9A3F7AB110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FB87D-643C-4F26-9B69-E5C9131DAA54}"/>
              </a:ext>
            </a:extLst>
          </p:cNvPr>
          <p:cNvSpPr txBox="1"/>
          <p:nvPr/>
        </p:nvSpPr>
        <p:spPr>
          <a:xfrm>
            <a:off x="8724900" y="6448425"/>
            <a:ext cx="32861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(Thomas et al., 2008; Mahadevan, 2016)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A575B9-858D-459B-95BE-4F651D4B8249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D757576-8092-4D45-A1F8-46022A1A122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C644A1D9-46DA-43A6-8698-730FEA2E659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903B712-1B32-4A0B-A4FD-18F8C4E6D658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3600B65-7484-4DEF-B38E-7F9B24D42DF0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D6B13AC-A707-4BD2-AF07-87D65A24389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F8907C1B-F995-4CF0-BBF6-D6DA7E68FBD6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2421015-113E-4194-BC08-1AF6F28BB19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7261BA-58A5-49DF-9490-FA08C3C28B3C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F41287C-7CE3-475B-8D1B-2FBB191DAB3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A93DF-9CFE-4260-BF7C-393380F6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Submesoscale Fronts: Frontogenesis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E2C8DF7-6C66-4052-A2F3-20967BF489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298" y="2230494"/>
            <a:ext cx="4200525" cy="37433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1A47C-6BF0-4335-9AE4-7633FD0E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0611" y="2571083"/>
            <a:ext cx="5633085" cy="2968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500"/>
              </a:spcBef>
            </a:pPr>
            <a:r>
              <a:rPr lang="en-US" sz="1800" dirty="0"/>
              <a:t>emerge at horizontal density fronts, driven by mesoscale eddy strain or atmospheric forcing</a:t>
            </a:r>
            <a:endParaRPr lang="en-US" dirty="0"/>
          </a:p>
          <a:p>
            <a:pPr>
              <a:spcBef>
                <a:spcPts val="500"/>
              </a:spcBef>
            </a:pPr>
            <a:r>
              <a:rPr lang="en-US" sz="1800" dirty="0"/>
              <a:t>ageostrophic secondary circulation to restore geostrophic balance of jet</a:t>
            </a:r>
          </a:p>
          <a:p>
            <a:pPr>
              <a:spcBef>
                <a:spcPts val="500"/>
              </a:spcBef>
            </a:pPr>
            <a:r>
              <a:rPr lang="en-US" sz="1800" dirty="0"/>
              <a:t>upwelling at less dense side, downwelling at dense side ( O(m/day)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926D8-FF6D-4758-B8DD-01C3D122FE34}"/>
              </a:ext>
            </a:extLst>
          </p:cNvPr>
          <p:cNvSpPr txBox="1"/>
          <p:nvPr/>
        </p:nvSpPr>
        <p:spPr>
          <a:xfrm>
            <a:off x="2190750" y="56483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(Mahadevan, 2016)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CDAA8-3D8A-4BA3-AE6F-44BE7D947A7F}"/>
              </a:ext>
            </a:extLst>
          </p:cNvPr>
          <p:cNvCxnSpPr/>
          <p:nvPr/>
        </p:nvCxnSpPr>
        <p:spPr>
          <a:xfrm flipH="1">
            <a:off x="4519523" y="3494238"/>
            <a:ext cx="1137069" cy="753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9802A-501C-4C5E-80D0-F9A3F7AB110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FB87D-643C-4F26-9B69-E5C9131DAA54}"/>
              </a:ext>
            </a:extLst>
          </p:cNvPr>
          <p:cNvSpPr txBox="1"/>
          <p:nvPr/>
        </p:nvSpPr>
        <p:spPr>
          <a:xfrm>
            <a:off x="8724900" y="6448425"/>
            <a:ext cx="32861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(Thomas et al., 2008; Mahadevan, 2016)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A575B9-858D-459B-95BE-4F651D4B8249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D757576-8092-4D45-A1F8-46022A1A122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C644A1D9-46DA-43A6-8698-730FEA2E659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903B712-1B32-4A0B-A4FD-18F8C4E6D658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3600B65-7484-4DEF-B38E-7F9B24D42DF0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D6B13AC-A707-4BD2-AF07-87D65A24389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F8907C1B-F995-4CF0-BBF6-D6DA7E68FBD6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2421015-113E-4194-BC08-1AF6F28BB19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7261BA-58A5-49DF-9490-FA08C3C28B3C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323713-59E6-409B-916C-7B19748A5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/>
          <a:stretch/>
        </p:blipFill>
        <p:spPr>
          <a:xfrm>
            <a:off x="7281863" y="4252913"/>
            <a:ext cx="247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6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F41287C-7CE3-475B-8D1B-2FBB191DAB3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A93DF-9CFE-4260-BF7C-393380F6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Submesoscale Fronts: Frontogenesis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E2C8DF7-6C66-4052-A2F3-20967BF489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298" y="2230494"/>
            <a:ext cx="4200525" cy="37433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1A47C-6BF0-4335-9AE4-7633FD0E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0611" y="2571083"/>
            <a:ext cx="5633085" cy="2968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500"/>
              </a:spcBef>
            </a:pPr>
            <a:r>
              <a:rPr lang="en-US" sz="1800"/>
              <a:t>emerge at horizontal density fronts, driven by mesoscale eddy strain or atmospheric forcing</a:t>
            </a:r>
            <a:endParaRPr lang="en-US"/>
          </a:p>
          <a:p>
            <a:pPr>
              <a:spcBef>
                <a:spcPts val="500"/>
              </a:spcBef>
            </a:pPr>
            <a:r>
              <a:rPr lang="en-US" sz="1800"/>
              <a:t>ageostrophic secondary circulation to restore geostrophic balance of jet</a:t>
            </a:r>
          </a:p>
          <a:p>
            <a:pPr>
              <a:spcBef>
                <a:spcPts val="500"/>
              </a:spcBef>
            </a:pPr>
            <a:r>
              <a:rPr lang="en-US" sz="1800"/>
              <a:t>upwelling at less dense side, downwelling at dense side ( O(m/day) )</a:t>
            </a:r>
          </a:p>
          <a:p>
            <a:pPr>
              <a:spcBef>
                <a:spcPts val="500"/>
              </a:spcBef>
            </a:pPr>
            <a:r>
              <a:rPr lang="en-US" sz="1800"/>
              <a:t>modulated by mixed layer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926D8-FF6D-4758-B8DD-01C3D122FE34}"/>
              </a:ext>
            </a:extLst>
          </p:cNvPr>
          <p:cNvSpPr txBox="1"/>
          <p:nvPr/>
        </p:nvSpPr>
        <p:spPr>
          <a:xfrm>
            <a:off x="2190750" y="56483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(Mahadevan, 2016)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CDAA8-3D8A-4BA3-AE6F-44BE7D947A7F}"/>
              </a:ext>
            </a:extLst>
          </p:cNvPr>
          <p:cNvCxnSpPr/>
          <p:nvPr/>
        </p:nvCxnSpPr>
        <p:spPr>
          <a:xfrm flipH="1">
            <a:off x="4519523" y="3494238"/>
            <a:ext cx="1137069" cy="753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7190A98-733D-4B74-9F3E-EF9E3DC1D4F8}"/>
              </a:ext>
            </a:extLst>
          </p:cNvPr>
          <p:cNvSpPr/>
          <p:nvPr/>
        </p:nvSpPr>
        <p:spPr>
          <a:xfrm flipV="1">
            <a:off x="4875276" y="4505325"/>
            <a:ext cx="133350" cy="5238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1DD0D6-AEA3-4EC9-B007-90E88A13A3B4}"/>
              </a:ext>
            </a:extLst>
          </p:cNvPr>
          <p:cNvCxnSpPr/>
          <p:nvPr/>
        </p:nvCxnSpPr>
        <p:spPr>
          <a:xfrm>
            <a:off x="5008952" y="4758187"/>
            <a:ext cx="645125" cy="3133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9802A-501C-4C5E-80D0-F9A3F7AB110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FB87D-643C-4F26-9B69-E5C9131DAA54}"/>
              </a:ext>
            </a:extLst>
          </p:cNvPr>
          <p:cNvSpPr txBox="1"/>
          <p:nvPr/>
        </p:nvSpPr>
        <p:spPr>
          <a:xfrm>
            <a:off x="8724900" y="6448425"/>
            <a:ext cx="32861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(Thomas et al., 2008; Mahadevan, 2016)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A575B9-858D-459B-95BE-4F651D4B8249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7D757576-8092-4D45-A1F8-46022A1A122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C644A1D9-46DA-43A6-8698-730FEA2E659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903B712-1B32-4A0B-A4FD-18F8C4E6D658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3600B65-7484-4DEF-B38E-7F9B24D42DF0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D6B13AC-A707-4BD2-AF07-87D65A24389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F8907C1B-F995-4CF0-BBF6-D6DA7E68FBD6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2421015-113E-4194-BC08-1AF6F28BB19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7261BA-58A5-49DF-9490-FA08C3C28B3C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323713-59E6-409B-916C-7B19748A5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/>
          <a:stretch/>
        </p:blipFill>
        <p:spPr>
          <a:xfrm>
            <a:off x="7281863" y="4252913"/>
            <a:ext cx="247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7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C95868-D811-45A6-AB10-D0B861350102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6A987-F75F-46EA-8B90-E79512C9ACE4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413A-BE1F-420F-9D83-6ECFA83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Submesoscale Fronts: Characteristics</a:t>
            </a:r>
            <a:endParaRPr lang="en-US" sz="36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9DA536-E567-49F8-A20F-77931ADEF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932" t="9620" b="9914"/>
          <a:stretch/>
        </p:blipFill>
        <p:spPr>
          <a:xfrm>
            <a:off x="900882" y="2060285"/>
            <a:ext cx="3094810" cy="30262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C6D21-4E22-4B96-830A-7171C3E8D1DF}"/>
              </a:ext>
            </a:extLst>
          </p:cNvPr>
          <p:cNvSpPr txBox="1"/>
          <p:nvPr/>
        </p:nvSpPr>
        <p:spPr>
          <a:xfrm>
            <a:off x="657225" y="5070021"/>
            <a:ext cx="371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800 km                                   200 km             coast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3BD95-3E12-49D3-BFC3-E9E0C2F77CF2}"/>
              </a:ext>
            </a:extLst>
          </p:cNvPr>
          <p:cNvSpPr txBox="1"/>
          <p:nvPr/>
        </p:nvSpPr>
        <p:spPr>
          <a:xfrm>
            <a:off x="742950" y="1724025"/>
            <a:ext cx="34004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at 25m depth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14:cNvPr>
              <p14:cNvContentPartPr/>
              <p14:nvPr/>
            </p14:nvContentPartPr>
            <p14:xfrm>
              <a:off x="2990849" y="3009899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4599" y="2533649"/>
                <a:ext cx="952500" cy="952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8AD62-780C-49AF-9E24-22AD9F279F0D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A1FFC2B5-35CF-45F8-956E-2271B270E229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4D7EE2E6-AFDC-4E71-A0BB-D7E2689F9017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F4D2C70-41A4-493B-9585-911AD5296E9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D2217F8-F2A3-41D1-8EEC-5270ED75BA94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BC0474B-78A8-433E-9C12-FE900D98FF85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C98BD21-DCFC-45D4-A063-E06E5BEC2CCC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1331373-546B-4F31-BFAC-40711A3B712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51849-7C5C-4D9F-9A0C-1F7ACB459966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B208CAF-5192-4286-BC05-1D505349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9" y="2514280"/>
            <a:ext cx="3868479" cy="3353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40537A-927E-42D1-9101-1F06601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Computational Model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01697-7887-4C2B-A018-3675A3B9CC79}"/>
              </a:ext>
            </a:extLst>
          </p:cNvPr>
          <p:cNvSpPr txBox="1"/>
          <p:nvPr/>
        </p:nvSpPr>
        <p:spPr>
          <a:xfrm>
            <a:off x="5136633" y="2739656"/>
            <a:ext cx="24951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Physics:</a:t>
            </a:r>
            <a:r>
              <a:rPr lang="en-US"/>
              <a:t> Primitive Equations, Equation of State for u, p, S, T, </a:t>
            </a:r>
            <a:r>
              <a:rPr lang="en-US">
                <a:ea typeface="+mn-lt"/>
                <a:cs typeface="+mn-lt"/>
              </a:rPr>
              <a:t>ρ </a:t>
            </a:r>
            <a:r>
              <a:rPr lang="en-US"/>
              <a:t>using ROMS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346F7-8489-4360-B0D0-6B0AC9B91F90}"/>
              </a:ext>
            </a:extLst>
          </p:cNvPr>
          <p:cNvSpPr txBox="1"/>
          <p:nvPr/>
        </p:nvSpPr>
        <p:spPr>
          <a:xfrm>
            <a:off x="5136633" y="4410444"/>
            <a:ext cx="2495107" cy="176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Biology:</a:t>
            </a:r>
            <a:r>
              <a:rPr lang="en-US"/>
              <a:t> Biogeo-chemical tracers (e.g. NO3) and dynamics (NPP, carbon sinking) using ROMS-BEC (coupled to physics)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55EF92B-8E8D-403F-B196-949404CC1227}"/>
              </a:ext>
            </a:extLst>
          </p:cNvPr>
          <p:cNvCxnSpPr/>
          <p:nvPr/>
        </p:nvCxnSpPr>
        <p:spPr>
          <a:xfrm flipV="1">
            <a:off x="4434220" y="3175812"/>
            <a:ext cx="627321" cy="443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45565A7-C362-4AA2-8B84-A8684DAE2047}"/>
              </a:ext>
            </a:extLst>
          </p:cNvPr>
          <p:cNvCxnSpPr>
            <a:cxnSpLocks/>
          </p:cNvCxnSpPr>
          <p:nvPr/>
        </p:nvCxnSpPr>
        <p:spPr>
          <a:xfrm>
            <a:off x="4470326" y="3619722"/>
            <a:ext cx="667415" cy="1483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E4C80BB-F7E7-483B-B084-36B627DB4C2E}"/>
              </a:ext>
            </a:extLst>
          </p:cNvPr>
          <p:cNvSpPr/>
          <p:nvPr/>
        </p:nvSpPr>
        <p:spPr>
          <a:xfrm>
            <a:off x="4099958" y="3479061"/>
            <a:ext cx="327838" cy="327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2CE4D6-D1FC-4A6A-BEB2-487FCD90689B}"/>
              </a:ext>
            </a:extLst>
          </p:cNvPr>
          <p:cNvCxnSpPr/>
          <p:nvPr/>
        </p:nvCxnSpPr>
        <p:spPr>
          <a:xfrm>
            <a:off x="1866900" y="2952750"/>
            <a:ext cx="261938" cy="51435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BB826C-9E36-4276-8FBF-22F67B51F095}"/>
              </a:ext>
            </a:extLst>
          </p:cNvPr>
          <p:cNvSpPr txBox="1"/>
          <p:nvPr/>
        </p:nvSpPr>
        <p:spPr>
          <a:xfrm>
            <a:off x="1247775" y="2481263"/>
            <a:ext cx="12763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Boundary Conditions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F71D9F-60E0-454D-9867-C0472E3E3B46}"/>
              </a:ext>
            </a:extLst>
          </p:cNvPr>
          <p:cNvCxnSpPr>
            <a:cxnSpLocks/>
          </p:cNvCxnSpPr>
          <p:nvPr/>
        </p:nvCxnSpPr>
        <p:spPr>
          <a:xfrm flipH="1">
            <a:off x="3271837" y="2557461"/>
            <a:ext cx="619124" cy="71913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CCC91A-5193-4285-A034-55AAFBC1D15F}"/>
              </a:ext>
            </a:extLst>
          </p:cNvPr>
          <p:cNvSpPr txBox="1"/>
          <p:nvPr/>
        </p:nvSpPr>
        <p:spPr>
          <a:xfrm>
            <a:off x="3300413" y="2081212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Atmospheric Forcing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D1EB59D-7E7D-43ED-9D93-1B0790069E97}"/>
              </a:ext>
            </a:extLst>
          </p:cNvPr>
          <p:cNvSpPr/>
          <p:nvPr/>
        </p:nvSpPr>
        <p:spPr>
          <a:xfrm rot="5400000">
            <a:off x="2677382" y="5045869"/>
            <a:ext cx="157162" cy="6810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311B4-EAAE-477B-B628-F300FF6597AD}"/>
              </a:ext>
            </a:extLst>
          </p:cNvPr>
          <p:cNvSpPr txBox="1"/>
          <p:nvPr/>
        </p:nvSpPr>
        <p:spPr>
          <a:xfrm>
            <a:off x="2262187" y="5429250"/>
            <a:ext cx="990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O(10km)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82715-446E-4F9E-9154-F2C4A346E686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03C812-DB7B-4E26-BEAB-61185C2F0AFB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435863-5EF6-48B1-B256-37E41AAFB41A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2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C95868-D811-45A6-AB10-D0B861350102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6A987-F75F-46EA-8B90-E79512C9ACE4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413A-BE1F-420F-9D83-6ECFA83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Submesoscale Fronts: Characteristics</a:t>
            </a:r>
            <a:endParaRPr lang="en-US" sz="36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9DA536-E567-49F8-A20F-77931ADEF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932" t="9620" b="9914"/>
          <a:stretch/>
        </p:blipFill>
        <p:spPr>
          <a:xfrm>
            <a:off x="900882" y="2060285"/>
            <a:ext cx="3094810" cy="302620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A992FD-5D87-4F4C-B95A-07298D179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0936" y="1723847"/>
            <a:ext cx="6623685" cy="2345031"/>
          </a:xfr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631508C-5A94-4A30-A8A4-44309B02D4CB}"/>
              </a:ext>
            </a:extLst>
          </p:cNvPr>
          <p:cNvCxnSpPr/>
          <p:nvPr/>
        </p:nvCxnSpPr>
        <p:spPr>
          <a:xfrm flipV="1">
            <a:off x="4034518" y="3343275"/>
            <a:ext cx="585107" cy="1004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DC6D21-4E22-4B96-830A-7171C3E8D1DF}"/>
              </a:ext>
            </a:extLst>
          </p:cNvPr>
          <p:cNvSpPr txBox="1"/>
          <p:nvPr/>
        </p:nvSpPr>
        <p:spPr>
          <a:xfrm>
            <a:off x="657225" y="5070021"/>
            <a:ext cx="371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800 km                                   200 km             coast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3BD95-3E12-49D3-BFC3-E9E0C2F77CF2}"/>
              </a:ext>
            </a:extLst>
          </p:cNvPr>
          <p:cNvSpPr txBox="1"/>
          <p:nvPr/>
        </p:nvSpPr>
        <p:spPr>
          <a:xfrm>
            <a:off x="742950" y="1724025"/>
            <a:ext cx="34004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at 25m depth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12A5C-3A14-4943-8EED-82E7799652AB}"/>
              </a:ext>
            </a:extLst>
          </p:cNvPr>
          <p:cNvSpPr txBox="1"/>
          <p:nvPr/>
        </p:nvSpPr>
        <p:spPr>
          <a:xfrm>
            <a:off x="6048375" y="1724025"/>
            <a:ext cx="340995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as vertical section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14:cNvPr>
              <p14:cNvContentPartPr/>
              <p14:nvPr/>
            </p14:nvContentPartPr>
            <p14:xfrm>
              <a:off x="2990849" y="3009899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4599" y="2533649"/>
                <a:ext cx="952500" cy="952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8AD62-780C-49AF-9E24-22AD9F279F0D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A1FFC2B5-35CF-45F8-956E-2271B270E229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4D7EE2E6-AFDC-4E71-A0BB-D7E2689F9017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F4D2C70-41A4-493B-9585-911AD5296E9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D2217F8-F2A3-41D1-8EEC-5270ED75BA94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BC0474B-78A8-433E-9C12-FE900D98FF85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C98BD21-DCFC-45D4-A063-E06E5BEC2CCC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1331373-546B-4F31-BFAC-40711A3B712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51849-7C5C-4D9F-9A0C-1F7ACB459966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27465FD9-BB0A-4ECB-8EB2-D561DBC376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14" r="-5714" b="2326"/>
          <a:stretch/>
        </p:blipFill>
        <p:spPr>
          <a:xfrm>
            <a:off x="10733088" y="2551113"/>
            <a:ext cx="132874" cy="5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C95868-D811-45A6-AB10-D0B861350102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6A987-F75F-46EA-8B90-E79512C9ACE4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413A-BE1F-420F-9D83-6ECFA83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Submesoscale Fronts: Characteristics</a:t>
            </a:r>
            <a:endParaRPr lang="en-US" sz="36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9DA536-E567-49F8-A20F-77931ADEF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932" t="9620" b="9914"/>
          <a:stretch/>
        </p:blipFill>
        <p:spPr>
          <a:xfrm>
            <a:off x="900882" y="2060285"/>
            <a:ext cx="3094810" cy="302620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A992FD-5D87-4F4C-B95A-07298D179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0936" y="1723847"/>
            <a:ext cx="6623685" cy="2345031"/>
          </a:xfr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631508C-5A94-4A30-A8A4-44309B02D4CB}"/>
              </a:ext>
            </a:extLst>
          </p:cNvPr>
          <p:cNvCxnSpPr/>
          <p:nvPr/>
        </p:nvCxnSpPr>
        <p:spPr>
          <a:xfrm flipV="1">
            <a:off x="4034518" y="3343275"/>
            <a:ext cx="585107" cy="1004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DC6D21-4E22-4B96-830A-7171C3E8D1DF}"/>
              </a:ext>
            </a:extLst>
          </p:cNvPr>
          <p:cNvSpPr txBox="1"/>
          <p:nvPr/>
        </p:nvSpPr>
        <p:spPr>
          <a:xfrm>
            <a:off x="657225" y="5070021"/>
            <a:ext cx="371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800 km                                   200 km             coast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3BD95-3E12-49D3-BFC3-E9E0C2F77CF2}"/>
              </a:ext>
            </a:extLst>
          </p:cNvPr>
          <p:cNvSpPr txBox="1"/>
          <p:nvPr/>
        </p:nvSpPr>
        <p:spPr>
          <a:xfrm>
            <a:off x="742950" y="1724025"/>
            <a:ext cx="34004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at 25m depth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12A5C-3A14-4943-8EED-82E7799652AB}"/>
              </a:ext>
            </a:extLst>
          </p:cNvPr>
          <p:cNvSpPr txBox="1"/>
          <p:nvPr/>
        </p:nvSpPr>
        <p:spPr>
          <a:xfrm>
            <a:off x="6048375" y="1724025"/>
            <a:ext cx="340995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as vertical section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14:cNvPr>
              <p14:cNvContentPartPr/>
              <p14:nvPr/>
            </p14:nvContentPartPr>
            <p14:xfrm>
              <a:off x="2990849" y="3009899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4599" y="2533649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7071F3-506A-4A90-883E-83DCC639E476}"/>
              </a:ext>
            </a:extLst>
          </p:cNvPr>
          <p:cNvSpPr txBox="1"/>
          <p:nvPr/>
        </p:nvSpPr>
        <p:spPr>
          <a:xfrm>
            <a:off x="904875" y="5564387"/>
            <a:ext cx="3086100" cy="1025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Submesoscale</a:t>
            </a:r>
            <a:r>
              <a:rPr lang="en-US" sz="2000"/>
              <a:t> fronts shape vertical velocities in the mixed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837FF-4044-40FC-A373-927AA9D9F0DF}"/>
              </a:ext>
            </a:extLst>
          </p:cNvPr>
          <p:cNvSpPr/>
          <p:nvPr/>
        </p:nvSpPr>
        <p:spPr>
          <a:xfrm>
            <a:off x="830592" y="5564937"/>
            <a:ext cx="79794" cy="102402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8AD62-780C-49AF-9E24-22AD9F279F0D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A1FFC2B5-35CF-45F8-956E-2271B270E229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4D7EE2E6-AFDC-4E71-A0BB-D7E2689F9017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F4D2C70-41A4-493B-9585-911AD5296E9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D2217F8-F2A3-41D1-8EEC-5270ED75BA94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BC0474B-78A8-433E-9C12-FE900D98FF85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C98BD21-DCFC-45D4-A063-E06E5BEC2CCC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1331373-546B-4F31-BFAC-40711A3B712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51849-7C5C-4D9F-9A0C-1F7ACB459966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27465FD9-BB0A-4ECB-8EB2-D561DBC376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14" r="-5714" b="2326"/>
          <a:stretch/>
        </p:blipFill>
        <p:spPr>
          <a:xfrm>
            <a:off x="10733088" y="2551113"/>
            <a:ext cx="132874" cy="5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C95868-D811-45A6-AB10-D0B861350102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6A987-F75F-46EA-8B90-E79512C9ACE4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413A-BE1F-420F-9D83-6ECFA83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Submesoscale Fronts: Characteristics</a:t>
            </a:r>
            <a:endParaRPr lang="en-US" sz="36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9DA536-E567-49F8-A20F-77931ADEF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932" t="9620" b="9914"/>
          <a:stretch/>
        </p:blipFill>
        <p:spPr>
          <a:xfrm>
            <a:off x="900882" y="2060285"/>
            <a:ext cx="3094810" cy="302620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A992FD-5D87-4F4C-B95A-07298D179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0936" y="1723847"/>
            <a:ext cx="6623685" cy="2345031"/>
          </a:xfr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631508C-5A94-4A30-A8A4-44309B02D4CB}"/>
              </a:ext>
            </a:extLst>
          </p:cNvPr>
          <p:cNvCxnSpPr/>
          <p:nvPr/>
        </p:nvCxnSpPr>
        <p:spPr>
          <a:xfrm flipV="1">
            <a:off x="4034518" y="3343275"/>
            <a:ext cx="585107" cy="1004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DC6D21-4E22-4B96-830A-7171C3E8D1DF}"/>
              </a:ext>
            </a:extLst>
          </p:cNvPr>
          <p:cNvSpPr txBox="1"/>
          <p:nvPr/>
        </p:nvSpPr>
        <p:spPr>
          <a:xfrm>
            <a:off x="657225" y="5070021"/>
            <a:ext cx="371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800 km                                   200 km             coast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05A84-CF02-4C3A-BEBA-D052369D0EE2}"/>
              </a:ext>
            </a:extLst>
          </p:cNvPr>
          <p:cNvSpPr txBox="1"/>
          <p:nvPr/>
        </p:nvSpPr>
        <p:spPr>
          <a:xfrm>
            <a:off x="4505325" y="3952875"/>
            <a:ext cx="4171950" cy="13926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Characteristics:</a:t>
            </a:r>
            <a:endParaRPr lang="en-US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strong vertical velocities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elongated features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horizontally &amp; vertically coherent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3BD95-3E12-49D3-BFC3-E9E0C2F77CF2}"/>
              </a:ext>
            </a:extLst>
          </p:cNvPr>
          <p:cNvSpPr txBox="1"/>
          <p:nvPr/>
        </p:nvSpPr>
        <p:spPr>
          <a:xfrm>
            <a:off x="742950" y="1724025"/>
            <a:ext cx="34004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at 25m depth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12A5C-3A14-4943-8EED-82E7799652AB}"/>
              </a:ext>
            </a:extLst>
          </p:cNvPr>
          <p:cNvSpPr txBox="1"/>
          <p:nvPr/>
        </p:nvSpPr>
        <p:spPr>
          <a:xfrm>
            <a:off x="6048375" y="1724025"/>
            <a:ext cx="340995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as vertical section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14:cNvPr>
              <p14:cNvContentPartPr/>
              <p14:nvPr/>
            </p14:nvContentPartPr>
            <p14:xfrm>
              <a:off x="2990849" y="3009899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4599" y="2533649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7071F3-506A-4A90-883E-83DCC639E476}"/>
              </a:ext>
            </a:extLst>
          </p:cNvPr>
          <p:cNvSpPr txBox="1"/>
          <p:nvPr/>
        </p:nvSpPr>
        <p:spPr>
          <a:xfrm>
            <a:off x="904875" y="5564387"/>
            <a:ext cx="3086100" cy="1025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Submesoscale</a:t>
            </a:r>
            <a:r>
              <a:rPr lang="en-US" sz="2000"/>
              <a:t> fronts shape vertical velocities in the mixed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837FF-4044-40FC-A373-927AA9D9F0DF}"/>
              </a:ext>
            </a:extLst>
          </p:cNvPr>
          <p:cNvSpPr/>
          <p:nvPr/>
        </p:nvSpPr>
        <p:spPr>
          <a:xfrm>
            <a:off x="830592" y="5564937"/>
            <a:ext cx="79794" cy="102402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8AD62-780C-49AF-9E24-22AD9F279F0D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A1FFC2B5-35CF-45F8-956E-2271B270E229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4D7EE2E6-AFDC-4E71-A0BB-D7E2689F9017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F4D2C70-41A4-493B-9585-911AD5296E9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D2217F8-F2A3-41D1-8EEC-5270ED75BA94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BC0474B-78A8-433E-9C12-FE900D98FF85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C98BD21-DCFC-45D4-A063-E06E5BEC2CCC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1331373-546B-4F31-BFAC-40711A3B712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51849-7C5C-4D9F-9A0C-1F7ACB459966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27465FD9-BB0A-4ECB-8EB2-D561DBC376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14" r="-5714" b="2326"/>
          <a:stretch/>
        </p:blipFill>
        <p:spPr>
          <a:xfrm>
            <a:off x="10733088" y="2551113"/>
            <a:ext cx="132874" cy="5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C95868-D811-45A6-AB10-D0B861350102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6A987-F75F-46EA-8B90-E79512C9ACE4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413A-BE1F-420F-9D83-6ECFA83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Submesoscale Fronts: Characteristics</a:t>
            </a:r>
            <a:endParaRPr lang="en-US" sz="36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9DA536-E567-49F8-A20F-77931ADEF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932" t="9620" b="9914"/>
          <a:stretch/>
        </p:blipFill>
        <p:spPr>
          <a:xfrm>
            <a:off x="900882" y="2060285"/>
            <a:ext cx="3094810" cy="302620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A992FD-5D87-4F4C-B95A-07298D179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0936" y="1723847"/>
            <a:ext cx="6623685" cy="2345031"/>
          </a:xfr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631508C-5A94-4A30-A8A4-44309B02D4CB}"/>
              </a:ext>
            </a:extLst>
          </p:cNvPr>
          <p:cNvCxnSpPr/>
          <p:nvPr/>
        </p:nvCxnSpPr>
        <p:spPr>
          <a:xfrm flipV="1">
            <a:off x="4034518" y="3343275"/>
            <a:ext cx="585107" cy="1004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DC6D21-4E22-4B96-830A-7171C3E8D1DF}"/>
              </a:ext>
            </a:extLst>
          </p:cNvPr>
          <p:cNvSpPr txBox="1"/>
          <p:nvPr/>
        </p:nvSpPr>
        <p:spPr>
          <a:xfrm>
            <a:off x="657225" y="5070021"/>
            <a:ext cx="371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800 km                                   200 km             coast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05A84-CF02-4C3A-BEBA-D052369D0EE2}"/>
              </a:ext>
            </a:extLst>
          </p:cNvPr>
          <p:cNvSpPr txBox="1"/>
          <p:nvPr/>
        </p:nvSpPr>
        <p:spPr>
          <a:xfrm>
            <a:off x="4505325" y="3952875"/>
            <a:ext cx="4171950" cy="13926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Characteristics:</a:t>
            </a:r>
            <a:endParaRPr lang="en-US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strong vertical velocities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elongated features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horizontally &amp; vertically coherent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3BD95-3E12-49D3-BFC3-E9E0C2F77CF2}"/>
              </a:ext>
            </a:extLst>
          </p:cNvPr>
          <p:cNvSpPr txBox="1"/>
          <p:nvPr/>
        </p:nvSpPr>
        <p:spPr>
          <a:xfrm>
            <a:off x="742950" y="1724025"/>
            <a:ext cx="34004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at 25m depth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12A5C-3A14-4943-8EED-82E7799652AB}"/>
              </a:ext>
            </a:extLst>
          </p:cNvPr>
          <p:cNvSpPr txBox="1"/>
          <p:nvPr/>
        </p:nvSpPr>
        <p:spPr>
          <a:xfrm>
            <a:off x="6048375" y="1724025"/>
            <a:ext cx="340995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as vertical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81ABA-B548-41C2-B6E3-CDB56AB865BD}"/>
              </a:ext>
            </a:extLst>
          </p:cNvPr>
          <p:cNvSpPr txBox="1"/>
          <p:nvPr/>
        </p:nvSpPr>
        <p:spPr>
          <a:xfrm>
            <a:off x="8858250" y="3952875"/>
            <a:ext cx="3086100" cy="13285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Detection:</a:t>
            </a:r>
            <a:endParaRPr lang="en-US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/>
              <a:t>thresholding vertical velocity field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/>
              <a:t>connected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14:cNvPr>
              <p14:cNvContentPartPr/>
              <p14:nvPr/>
            </p14:nvContentPartPr>
            <p14:xfrm>
              <a:off x="2990849" y="3009899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4599" y="2533649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7071F3-506A-4A90-883E-83DCC639E476}"/>
              </a:ext>
            </a:extLst>
          </p:cNvPr>
          <p:cNvSpPr txBox="1"/>
          <p:nvPr/>
        </p:nvSpPr>
        <p:spPr>
          <a:xfrm>
            <a:off x="904875" y="5564387"/>
            <a:ext cx="3086100" cy="1025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Submesoscale</a:t>
            </a:r>
            <a:r>
              <a:rPr lang="en-US" sz="2000"/>
              <a:t> fronts shape vertical velocities in the mixed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837FF-4044-40FC-A373-927AA9D9F0DF}"/>
              </a:ext>
            </a:extLst>
          </p:cNvPr>
          <p:cNvSpPr/>
          <p:nvPr/>
        </p:nvSpPr>
        <p:spPr>
          <a:xfrm>
            <a:off x="830592" y="5564937"/>
            <a:ext cx="79794" cy="102402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8AD62-780C-49AF-9E24-22AD9F279F0D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A1FFC2B5-35CF-45F8-956E-2271B270E229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4D7EE2E6-AFDC-4E71-A0BB-D7E2689F9017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F4D2C70-41A4-493B-9585-911AD5296E9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D2217F8-F2A3-41D1-8EEC-5270ED75BA94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BC0474B-78A8-433E-9C12-FE900D98FF85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C98BD21-DCFC-45D4-A063-E06E5BEC2CCC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1331373-546B-4F31-BFAC-40711A3B712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51849-7C5C-4D9F-9A0C-1F7ACB459966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27465FD9-BB0A-4ECB-8EB2-D561DBC376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714" r="-5714" b="2326"/>
          <a:stretch/>
        </p:blipFill>
        <p:spPr>
          <a:xfrm>
            <a:off x="10733088" y="2551113"/>
            <a:ext cx="132874" cy="5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9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C95868-D811-45A6-AB10-D0B861350102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6A987-F75F-46EA-8B90-E79512C9ACE4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413A-BE1F-420F-9D83-6ECFA83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Submesoscale Fronts: Characteristics</a:t>
            </a:r>
            <a:endParaRPr lang="en-US" sz="36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9DA536-E567-49F8-A20F-77931ADEF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932" t="9620" b="9914"/>
          <a:stretch/>
        </p:blipFill>
        <p:spPr>
          <a:xfrm>
            <a:off x="900882" y="2060285"/>
            <a:ext cx="3094810" cy="302620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A992FD-5D87-4F4C-B95A-07298D179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0936" y="1723847"/>
            <a:ext cx="6623685" cy="2345031"/>
          </a:xfr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631508C-5A94-4A30-A8A4-44309B02D4CB}"/>
              </a:ext>
            </a:extLst>
          </p:cNvPr>
          <p:cNvCxnSpPr/>
          <p:nvPr/>
        </p:nvCxnSpPr>
        <p:spPr>
          <a:xfrm flipV="1">
            <a:off x="4034518" y="3343275"/>
            <a:ext cx="585107" cy="1004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DC6D21-4E22-4B96-830A-7171C3E8D1DF}"/>
              </a:ext>
            </a:extLst>
          </p:cNvPr>
          <p:cNvSpPr txBox="1"/>
          <p:nvPr/>
        </p:nvSpPr>
        <p:spPr>
          <a:xfrm>
            <a:off x="657225" y="5070021"/>
            <a:ext cx="3714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800 km                                   200 km             coast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05A84-CF02-4C3A-BEBA-D052369D0EE2}"/>
              </a:ext>
            </a:extLst>
          </p:cNvPr>
          <p:cNvSpPr txBox="1"/>
          <p:nvPr/>
        </p:nvSpPr>
        <p:spPr>
          <a:xfrm>
            <a:off x="4505325" y="3952875"/>
            <a:ext cx="4171950" cy="13926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Characteristics:</a:t>
            </a:r>
            <a:endParaRPr lang="en-US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strong vertical velocities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elongated features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horizontally &amp; vertically coherent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3BD95-3E12-49D3-BFC3-E9E0C2F77CF2}"/>
              </a:ext>
            </a:extLst>
          </p:cNvPr>
          <p:cNvSpPr txBox="1"/>
          <p:nvPr/>
        </p:nvSpPr>
        <p:spPr>
          <a:xfrm>
            <a:off x="742950" y="1724025"/>
            <a:ext cx="34004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at 25m depth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12A5C-3A14-4943-8EED-82E7799652AB}"/>
              </a:ext>
            </a:extLst>
          </p:cNvPr>
          <p:cNvSpPr txBox="1"/>
          <p:nvPr/>
        </p:nvSpPr>
        <p:spPr>
          <a:xfrm>
            <a:off x="6048375" y="1724025"/>
            <a:ext cx="340995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Vertical velocity field as vertical section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62AD9E7-13CD-48F4-B000-B60B8FAE3BFA}"/>
              </a:ext>
            </a:extLst>
          </p:cNvPr>
          <p:cNvSpPr/>
          <p:nvPr/>
        </p:nvSpPr>
        <p:spPr>
          <a:xfrm>
            <a:off x="8254745" y="5739383"/>
            <a:ext cx="352425" cy="1428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81ABA-B548-41C2-B6E3-CDB56AB865BD}"/>
              </a:ext>
            </a:extLst>
          </p:cNvPr>
          <p:cNvSpPr txBox="1"/>
          <p:nvPr/>
        </p:nvSpPr>
        <p:spPr>
          <a:xfrm>
            <a:off x="8858250" y="3952875"/>
            <a:ext cx="3086100" cy="13285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Detection:</a:t>
            </a:r>
            <a:endParaRPr lang="en-US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/>
              <a:t>thresholding vertical velocity field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/>
              <a:t>connected components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932AC9DC-542F-4D81-BC0D-771465A85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35" t="10476" r="-246" b="-2857"/>
          <a:stretch/>
        </p:blipFill>
        <p:spPr>
          <a:xfrm>
            <a:off x="8792718" y="5394554"/>
            <a:ext cx="1645404" cy="927847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16D6017D-8F98-43A2-B112-7C4A33C29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0" t="10476" r="54321" b="-1905"/>
          <a:stretch/>
        </p:blipFill>
        <p:spPr>
          <a:xfrm>
            <a:off x="6542403" y="5394554"/>
            <a:ext cx="1487390" cy="9182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40E237-552D-4CAA-AD4F-637928F46008}"/>
              </a:ext>
            </a:extLst>
          </p:cNvPr>
          <p:cNvSpPr txBox="1"/>
          <p:nvPr/>
        </p:nvSpPr>
        <p:spPr>
          <a:xfrm>
            <a:off x="10467975" y="5429250"/>
            <a:ext cx="13811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Boolean map of submeso-scale fronts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D0746-AF41-4EC3-A3FF-7D0639FF88F4}"/>
              </a:ext>
            </a:extLst>
          </p:cNvPr>
          <p:cNvSpPr txBox="1"/>
          <p:nvPr/>
        </p:nvSpPr>
        <p:spPr>
          <a:xfrm>
            <a:off x="4984859" y="5389837"/>
            <a:ext cx="147309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Continuous values of vertical velocity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14:cNvPr>
              <p14:cNvContentPartPr/>
              <p14:nvPr/>
            </p14:nvContentPartPr>
            <p14:xfrm>
              <a:off x="2990849" y="3009899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DF4C86-6637-453F-91A4-7750AE0B44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4599" y="2533649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7071F3-506A-4A90-883E-83DCC639E476}"/>
              </a:ext>
            </a:extLst>
          </p:cNvPr>
          <p:cNvSpPr txBox="1"/>
          <p:nvPr/>
        </p:nvSpPr>
        <p:spPr>
          <a:xfrm>
            <a:off x="904875" y="5564387"/>
            <a:ext cx="3086100" cy="1025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Submesoscale</a:t>
            </a:r>
            <a:r>
              <a:rPr lang="en-US" sz="2000"/>
              <a:t> fronts shape vertical velocities in the mixed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837FF-4044-40FC-A373-927AA9D9F0DF}"/>
              </a:ext>
            </a:extLst>
          </p:cNvPr>
          <p:cNvSpPr/>
          <p:nvPr/>
        </p:nvSpPr>
        <p:spPr>
          <a:xfrm>
            <a:off x="830592" y="5564937"/>
            <a:ext cx="79794" cy="102402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B8AD62-780C-49AF-9E24-22AD9F279F0D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A1FFC2B5-35CF-45F8-956E-2271B270E229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4D7EE2E6-AFDC-4E71-A0BB-D7E2689F9017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F4D2C70-41A4-493B-9585-911AD5296E9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7D2217F8-F2A3-41D1-8EEC-5270ED75BA94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BC0474B-78A8-433E-9C12-FE900D98FF85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C98BD21-DCFC-45D4-A063-E06E5BEC2CCC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1331373-546B-4F31-BFAC-40711A3B712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51849-7C5C-4D9F-9A0C-1F7ACB459966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27465FD9-BB0A-4ECB-8EB2-D561DBC376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714" r="-5714" b="2326"/>
          <a:stretch/>
        </p:blipFill>
        <p:spPr>
          <a:xfrm>
            <a:off x="10733088" y="2551113"/>
            <a:ext cx="132874" cy="5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1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FBD8057-60C5-4B19-9824-2D486FA08137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A9770-F246-4139-91D6-23487C6C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Fronts: Detection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2F19D-CDA1-48A0-8E74-CBF5EB2FE77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2EB6153-E479-4CB8-B639-7E2485EF3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7762" y="1606267"/>
            <a:ext cx="8893262" cy="3234787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034BB1-5887-4BB3-AC4C-E11836660E18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97D98799-80A1-45A1-97A1-4D3A02DD9387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73EB8C7-3152-4DF6-955C-927089E4ED02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DAEEDB1-4A18-4EC1-AB6E-E314FA31A963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D252E2D-B499-400E-9234-1C4F6EFFDC9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2785E19-7AA0-4F40-AD1F-2C3C2BB61428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87367D6-46A8-4E1F-8A78-FC7A9731C790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9495ACF-5141-40E0-B2C0-BECD0E973EB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E93FA-F9E9-4454-B277-C3B5E68D007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FBD8057-60C5-4B19-9824-2D486FA08137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A9770-F246-4139-91D6-23487C6C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Fronts: Detection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372D05-7B78-4CBA-92DF-1E69460D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322" y="4923291"/>
            <a:ext cx="7117493" cy="15296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reproduce modulation by MLD</a:t>
            </a: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reproduce seasonality (given by MLD, deepest in winter)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2F19D-CDA1-48A0-8E74-CBF5EB2FE77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2EB6153-E479-4CB8-B639-7E2485EF3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7762" y="1606267"/>
            <a:ext cx="8893262" cy="3234787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034BB1-5887-4BB3-AC4C-E11836660E18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97D98799-80A1-45A1-97A1-4D3A02DD9387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73EB8C7-3152-4DF6-955C-927089E4ED02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DAEEDB1-4A18-4EC1-AB6E-E314FA31A963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D252E2D-B499-400E-9234-1C4F6EFFDC9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2785E19-7AA0-4F40-AD1F-2C3C2BB61428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87367D6-46A8-4E1F-8A78-FC7A9731C790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9495ACF-5141-40E0-B2C0-BECD0E973EB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E93FA-F9E9-4454-B277-C3B5E68D007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3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FBD8057-60C5-4B19-9824-2D486FA08137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A9770-F246-4139-91D6-23487C6C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Fronts: Detection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372D05-7B78-4CBA-92DF-1E69460D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322" y="4923291"/>
            <a:ext cx="7117493" cy="15296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reproduce modulation by MLD</a:t>
            </a: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reproduce seasonality (given by MLD, deepest in winter)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reproduce asymmetry between upwelling and downwelling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2F19D-CDA1-48A0-8E74-CBF5EB2FE77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2EB6153-E479-4CB8-B639-7E2485EF3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7762" y="1606267"/>
            <a:ext cx="8893262" cy="3234787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034BB1-5887-4BB3-AC4C-E11836660E18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97D98799-80A1-45A1-97A1-4D3A02DD9387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73EB8C7-3152-4DF6-955C-927089E4ED02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DAEEDB1-4A18-4EC1-AB6E-E314FA31A963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D252E2D-B499-400E-9234-1C4F6EFFDC9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2785E19-7AA0-4F40-AD1F-2C3C2BB61428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87367D6-46A8-4E1F-8A78-FC7A9731C790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9495ACF-5141-40E0-B2C0-BECD0E973EB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E93FA-F9E9-4454-B277-C3B5E68D007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FBD8057-60C5-4B19-9824-2D486FA08137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A9770-F246-4139-91D6-23487C6C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Fronts: Detection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372D05-7B78-4CBA-92DF-1E69460D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322" y="4923291"/>
            <a:ext cx="7117493" cy="15296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reproduce modulation by MLD</a:t>
            </a:r>
            <a:endParaRPr lang="en-US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reproduce seasonality (given by MLD, deepest in winter)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reproduce asymmetry between upwelling and downwelling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visual inspection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2F19D-CDA1-48A0-8E74-CBF5EB2FE77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2EB6153-E479-4CB8-B639-7E2485EF3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7762" y="1606267"/>
            <a:ext cx="8893262" cy="3234787"/>
          </a:xfr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BA21A656-6F11-4EC1-B38D-B02ED77EC9BF}"/>
              </a:ext>
            </a:extLst>
          </p:cNvPr>
          <p:cNvSpPr/>
          <p:nvPr/>
        </p:nvSpPr>
        <p:spPr>
          <a:xfrm>
            <a:off x="8113667" y="5019675"/>
            <a:ext cx="168275" cy="1336675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FDF31-F01A-4731-9C1F-17A10D9AB1E1}"/>
              </a:ext>
            </a:extLst>
          </p:cNvPr>
          <p:cNvSpPr txBox="1"/>
          <p:nvPr/>
        </p:nvSpPr>
        <p:spPr>
          <a:xfrm>
            <a:off x="8782050" y="5362575"/>
            <a:ext cx="2295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Does its job in both, MR and HR </a:t>
            </a:r>
            <a:r>
              <a:rPr lang="en-US">
                <a:ea typeface="+mn-lt"/>
                <a:cs typeface="+mn-lt"/>
              </a:rPr>
              <a:t>✓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034BB1-5887-4BB3-AC4C-E11836660E18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97D98799-80A1-45A1-97A1-4D3A02DD9387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73EB8C7-3152-4DF6-955C-927089E4ED02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DAEEDB1-4A18-4EC1-AB6E-E314FA31A963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D252E2D-B499-400E-9234-1C4F6EFFDC9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2785E19-7AA0-4F40-AD1F-2C3C2BB61428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87367D6-46A8-4E1F-8A78-FC7A9731C790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9495ACF-5141-40E0-B2C0-BECD0E973EB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E93FA-F9E9-4454-B277-C3B5E68D007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FBD8057-60C5-4B19-9824-2D486FA08137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A9770-F246-4139-91D6-23487C6C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Fronts: Detection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372D05-7B78-4CBA-92DF-1E69460D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322" y="4923291"/>
            <a:ext cx="7117493" cy="15296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reproduce modulation by MLD</a:t>
            </a:r>
            <a:endParaRPr lang="en-US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reproduce seasonality (given by MLD, deepest in winter)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reproduce asymmetry between upwelling and downwelling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/>
              <a:t>visual inspection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2F19D-CDA1-48A0-8E74-CBF5EB2FE77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2EB6153-E479-4CB8-B639-7E2485EF3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7762" y="1606267"/>
            <a:ext cx="8893262" cy="3234787"/>
          </a:xfr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BA21A656-6F11-4EC1-B38D-B02ED77EC9BF}"/>
              </a:ext>
            </a:extLst>
          </p:cNvPr>
          <p:cNvSpPr/>
          <p:nvPr/>
        </p:nvSpPr>
        <p:spPr>
          <a:xfrm>
            <a:off x="8113667" y="5019675"/>
            <a:ext cx="168275" cy="1336675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FDF31-F01A-4731-9C1F-17A10D9AB1E1}"/>
              </a:ext>
            </a:extLst>
          </p:cNvPr>
          <p:cNvSpPr txBox="1"/>
          <p:nvPr/>
        </p:nvSpPr>
        <p:spPr>
          <a:xfrm>
            <a:off x="8782050" y="5362575"/>
            <a:ext cx="2295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Does its job in both, MR and HR </a:t>
            </a:r>
            <a:r>
              <a:rPr lang="en-US">
                <a:ea typeface="+mn-lt"/>
                <a:cs typeface="+mn-lt"/>
              </a:rPr>
              <a:t>✓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4BB7E-FEE8-40CF-8590-6CBEA861B7C5}"/>
              </a:ext>
            </a:extLst>
          </p:cNvPr>
          <p:cNvSpPr txBox="1"/>
          <p:nvPr/>
        </p:nvSpPr>
        <p:spPr>
          <a:xfrm>
            <a:off x="10038321" y="1955766"/>
            <a:ext cx="17933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fronts cover larger fraction of domain in HR than in MR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034BB1-5887-4BB3-AC4C-E11836660E18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97D98799-80A1-45A1-97A1-4D3A02DD9387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73EB8C7-3152-4DF6-955C-927089E4ED02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DAEEDB1-4A18-4EC1-AB6E-E314FA31A963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D252E2D-B499-400E-9234-1C4F6EFFDC9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2785E19-7AA0-4F40-AD1F-2C3C2BB61428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87367D6-46A8-4E1F-8A78-FC7A9731C790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9495ACF-5141-40E0-B2C0-BECD0E973EB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E93FA-F9E9-4454-B277-C3B5E68D007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B208CAF-5192-4286-BC05-1D505349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9" y="2514280"/>
            <a:ext cx="3868479" cy="3353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40537A-927E-42D1-9101-1F06601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Computational Model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01697-7887-4C2B-A018-3675A3B9CC79}"/>
              </a:ext>
            </a:extLst>
          </p:cNvPr>
          <p:cNvSpPr txBox="1"/>
          <p:nvPr/>
        </p:nvSpPr>
        <p:spPr>
          <a:xfrm>
            <a:off x="5136633" y="2739656"/>
            <a:ext cx="24951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Physics:</a:t>
            </a:r>
            <a:r>
              <a:rPr lang="en-US"/>
              <a:t> Primitive Equations, Equation of State for u, p, S, T, </a:t>
            </a:r>
            <a:r>
              <a:rPr lang="en-US">
                <a:ea typeface="+mn-lt"/>
                <a:cs typeface="+mn-lt"/>
              </a:rPr>
              <a:t>ρ </a:t>
            </a:r>
            <a:r>
              <a:rPr lang="en-US"/>
              <a:t>using ROMS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346F7-8489-4360-B0D0-6B0AC9B91F90}"/>
              </a:ext>
            </a:extLst>
          </p:cNvPr>
          <p:cNvSpPr txBox="1"/>
          <p:nvPr/>
        </p:nvSpPr>
        <p:spPr>
          <a:xfrm>
            <a:off x="5136633" y="4410444"/>
            <a:ext cx="2495107" cy="176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Biology:</a:t>
            </a:r>
            <a:r>
              <a:rPr lang="en-US"/>
              <a:t> Biogeo-chemical tracers (e.g. NO3) and dynamics (NPP, carbon sinking) using ROMS-BEC (coupled to physics)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55EF92B-8E8D-403F-B196-949404CC1227}"/>
              </a:ext>
            </a:extLst>
          </p:cNvPr>
          <p:cNvCxnSpPr/>
          <p:nvPr/>
        </p:nvCxnSpPr>
        <p:spPr>
          <a:xfrm flipV="1">
            <a:off x="4434220" y="3175812"/>
            <a:ext cx="627321" cy="443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45565A7-C362-4AA2-8B84-A8684DAE2047}"/>
              </a:ext>
            </a:extLst>
          </p:cNvPr>
          <p:cNvCxnSpPr>
            <a:cxnSpLocks/>
          </p:cNvCxnSpPr>
          <p:nvPr/>
        </p:nvCxnSpPr>
        <p:spPr>
          <a:xfrm>
            <a:off x="4470326" y="3619722"/>
            <a:ext cx="667415" cy="1483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E4C80BB-F7E7-483B-B084-36B627DB4C2E}"/>
              </a:ext>
            </a:extLst>
          </p:cNvPr>
          <p:cNvSpPr/>
          <p:nvPr/>
        </p:nvSpPr>
        <p:spPr>
          <a:xfrm>
            <a:off x="4099958" y="3479061"/>
            <a:ext cx="327838" cy="327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2CE4D6-D1FC-4A6A-BEB2-487FCD90689B}"/>
              </a:ext>
            </a:extLst>
          </p:cNvPr>
          <p:cNvCxnSpPr/>
          <p:nvPr/>
        </p:nvCxnSpPr>
        <p:spPr>
          <a:xfrm>
            <a:off x="1866900" y="2952750"/>
            <a:ext cx="261938" cy="51435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BB826C-9E36-4276-8FBF-22F67B51F095}"/>
              </a:ext>
            </a:extLst>
          </p:cNvPr>
          <p:cNvSpPr txBox="1"/>
          <p:nvPr/>
        </p:nvSpPr>
        <p:spPr>
          <a:xfrm>
            <a:off x="1247775" y="2481263"/>
            <a:ext cx="12763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Boundary Conditions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F71D9F-60E0-454D-9867-C0472E3E3B46}"/>
              </a:ext>
            </a:extLst>
          </p:cNvPr>
          <p:cNvCxnSpPr>
            <a:cxnSpLocks/>
          </p:cNvCxnSpPr>
          <p:nvPr/>
        </p:nvCxnSpPr>
        <p:spPr>
          <a:xfrm flipH="1">
            <a:off x="3271837" y="2557461"/>
            <a:ext cx="619124" cy="71913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CCC91A-5193-4285-A034-55AAFBC1D15F}"/>
              </a:ext>
            </a:extLst>
          </p:cNvPr>
          <p:cNvSpPr txBox="1"/>
          <p:nvPr/>
        </p:nvSpPr>
        <p:spPr>
          <a:xfrm>
            <a:off x="3300413" y="2081212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Atmospheric Forcing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D1EB59D-7E7D-43ED-9D93-1B0790069E97}"/>
              </a:ext>
            </a:extLst>
          </p:cNvPr>
          <p:cNvSpPr/>
          <p:nvPr/>
        </p:nvSpPr>
        <p:spPr>
          <a:xfrm rot="5400000">
            <a:off x="2677382" y="5045869"/>
            <a:ext cx="157162" cy="6810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311B4-EAAE-477B-B628-F300FF6597AD}"/>
              </a:ext>
            </a:extLst>
          </p:cNvPr>
          <p:cNvSpPr txBox="1"/>
          <p:nvPr/>
        </p:nvSpPr>
        <p:spPr>
          <a:xfrm>
            <a:off x="2262187" y="5429250"/>
            <a:ext cx="990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O(10km)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83637-C454-491B-83F8-EE079DF94A27}"/>
              </a:ext>
            </a:extLst>
          </p:cNvPr>
          <p:cNvSpPr txBox="1"/>
          <p:nvPr/>
        </p:nvSpPr>
        <p:spPr>
          <a:xfrm>
            <a:off x="8058150" y="21431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Discretization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92CFE4-F9A3-4C48-825C-8E035A48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5" y="2642585"/>
            <a:ext cx="1704975" cy="108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EB70FB-C0EE-46FC-A4C7-DBBD6C181465}"/>
              </a:ext>
            </a:extLst>
          </p:cNvPr>
          <p:cNvSpPr txBox="1"/>
          <p:nvPr/>
        </p:nvSpPr>
        <p:spPr>
          <a:xfrm>
            <a:off x="8267700" y="3600450"/>
            <a:ext cx="3371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Observations: all processes contribute to observations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A272948-174E-4DA2-A253-FAF01C372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5" y="4568901"/>
            <a:ext cx="1704975" cy="10825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879175-6E02-40F3-9114-6A98F4B9D7F5}"/>
              </a:ext>
            </a:extLst>
          </p:cNvPr>
          <p:cNvSpPr txBox="1"/>
          <p:nvPr/>
        </p:nvSpPr>
        <p:spPr>
          <a:xfrm>
            <a:off x="8267699" y="5524500"/>
            <a:ext cx="3371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Model: only resolved processes can contribute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82715-446E-4F9E-9154-F2C4A346E686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03C812-DB7B-4E26-BEAB-61185C2F0AFB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435863-5EF6-48B1-B256-37E41AAFB41A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D0F3-EF6B-4A4A-A457-82D3622F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on Mesoscale Eddies</a:t>
            </a:r>
          </a:p>
        </p:txBody>
      </p:sp>
    </p:spTree>
    <p:extLst>
      <p:ext uri="{BB962C8B-B14F-4D97-AF65-F5344CB8AC3E}">
        <p14:creationId xmlns:p14="http://schemas.microsoft.com/office/powerpoint/2010/main" val="3278210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3561F1-E390-481D-88F9-DDF9B81F7EB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3C486-731E-4128-91D3-D01D092A0FF9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0968E9EB-4511-4835-A8E0-9180400E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285211"/>
            <a:ext cx="3095625" cy="384015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CF0CB07-3513-4A49-8A3C-655AA660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1" y="2398958"/>
            <a:ext cx="2843623" cy="3641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65C38-D339-4B81-8176-8C3883B5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Mesoscale Eddies</a:t>
            </a:r>
          </a:p>
        </p:txBody>
      </p:sp>
      <p:sp>
        <p:nvSpPr>
          <p:cNvPr id="10" name="Pfeil: nach rechts gekrümmt 9">
            <a:extLst>
              <a:ext uri="{FF2B5EF4-FFF2-40B4-BE49-F238E27FC236}">
                <a16:creationId xmlns:a16="http://schemas.microsoft.com/office/drawing/2014/main" id="{5F1E19FF-52F1-624D-975E-5D44DE850A8B}"/>
              </a:ext>
            </a:extLst>
          </p:cNvPr>
          <p:cNvSpPr/>
          <p:nvPr/>
        </p:nvSpPr>
        <p:spPr>
          <a:xfrm>
            <a:off x="930365" y="3134203"/>
            <a:ext cx="663646" cy="802797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4FD1A-2545-44F0-8146-EF4657F201AA}"/>
              </a:ext>
            </a:extLst>
          </p:cNvPr>
          <p:cNvSpPr txBox="1"/>
          <p:nvPr/>
        </p:nvSpPr>
        <p:spPr>
          <a:xfrm>
            <a:off x="171450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Positive </a:t>
            </a:r>
            <a:r>
              <a:rPr lang="en-US" sz="1200">
                <a:ea typeface="+mn-lt"/>
                <a:cs typeface="+mn-lt"/>
              </a:rPr>
              <a:t>ρ</a:t>
            </a:r>
            <a:r>
              <a:rPr lang="en-US" sz="1200"/>
              <a:t>, negative T anomaly</a:t>
            </a:r>
          </a:p>
        </p:txBody>
      </p:sp>
      <p:sp>
        <p:nvSpPr>
          <p:cNvPr id="16" name="Pfeil: nach rechts gekrümmt 9">
            <a:extLst>
              <a:ext uri="{FF2B5EF4-FFF2-40B4-BE49-F238E27FC236}">
                <a16:creationId xmlns:a16="http://schemas.microsoft.com/office/drawing/2014/main" id="{2877DAAE-E6A9-4C67-B0AC-A2DE727133B9}"/>
              </a:ext>
            </a:extLst>
          </p:cNvPr>
          <p:cNvSpPr/>
          <p:nvPr/>
        </p:nvSpPr>
        <p:spPr>
          <a:xfrm flipH="1">
            <a:off x="6251736" y="3058002"/>
            <a:ext cx="688904" cy="793272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8501-D5A2-482A-B845-96AB3EFAFD30}"/>
              </a:ext>
            </a:extLst>
          </p:cNvPr>
          <p:cNvSpPr txBox="1"/>
          <p:nvPr/>
        </p:nvSpPr>
        <p:spPr>
          <a:xfrm>
            <a:off x="485775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Negative ρ, positive T anomaly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4CCD7-76A0-4E44-B192-4302C30ED293}"/>
              </a:ext>
            </a:extLst>
          </p:cNvPr>
          <p:cNvSpPr txBox="1"/>
          <p:nvPr/>
        </p:nvSpPr>
        <p:spPr>
          <a:xfrm>
            <a:off x="990600" y="1990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Cyclones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167C8-1869-4D25-9ACC-35A3BB821DDB}"/>
              </a:ext>
            </a:extLst>
          </p:cNvPr>
          <p:cNvSpPr txBox="1"/>
          <p:nvPr/>
        </p:nvSpPr>
        <p:spPr>
          <a:xfrm>
            <a:off x="4105275" y="1990725"/>
            <a:ext cx="268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Anticyclones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73D7-929A-49B0-AFC0-AFBFFC8391D5}"/>
              </a:ext>
            </a:extLst>
          </p:cNvPr>
          <p:cNvSpPr txBox="1"/>
          <p:nvPr/>
        </p:nvSpPr>
        <p:spPr>
          <a:xfrm>
            <a:off x="7353300" y="1990725"/>
            <a:ext cx="4200525" cy="987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radius 20 km - 200 km, several months lifetime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25CD5-884E-4A34-9DAB-307B7D608A75}"/>
              </a:ext>
            </a:extLst>
          </p:cNvPr>
          <p:cNvCxnSpPr/>
          <p:nvPr/>
        </p:nvCxnSpPr>
        <p:spPr>
          <a:xfrm>
            <a:off x="1409700" y="5105400"/>
            <a:ext cx="1771650" cy="95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C85C9-944D-44B1-BDA1-C6F578CE27C8}"/>
              </a:ext>
            </a:extLst>
          </p:cNvPr>
          <p:cNvSpPr txBox="1"/>
          <p:nvPr/>
        </p:nvSpPr>
        <p:spPr>
          <a:xfrm>
            <a:off x="1514475" y="5095875"/>
            <a:ext cx="15621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eddy length scale, tenth of kilometres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1D4A0-B6E9-4F98-947C-A7CFAF7749BC}"/>
              </a:ext>
            </a:extLst>
          </p:cNvPr>
          <p:cNvCxnSpPr>
            <a:cxnSpLocks/>
          </p:cNvCxnSpPr>
          <p:nvPr/>
        </p:nvCxnSpPr>
        <p:spPr>
          <a:xfrm flipH="1">
            <a:off x="742950" y="2638424"/>
            <a:ext cx="9525" cy="23336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42248-99A9-43EE-A426-20CF6C54EE17}"/>
              </a:ext>
            </a:extLst>
          </p:cNvPr>
          <p:cNvSpPr txBox="1"/>
          <p:nvPr/>
        </p:nvSpPr>
        <p:spPr>
          <a:xfrm rot="16200000">
            <a:off x="-704849" y="3867150"/>
            <a:ext cx="267652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few hundred metres</a:t>
            </a:r>
          </a:p>
        </p:txBody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150A7482-DD5F-40DD-854E-8C60D7D44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t="16971" r="71127" b="69713"/>
          <a:stretch/>
        </p:blipFill>
        <p:spPr>
          <a:xfrm>
            <a:off x="878476" y="3018083"/>
            <a:ext cx="826304" cy="484872"/>
          </a:xfrm>
          <a:prstGeom prst="rect">
            <a:avLst/>
          </a:prstGeom>
        </p:spPr>
      </p:pic>
      <p:pic>
        <p:nvPicPr>
          <p:cNvPr id="27" name="Picture 17">
            <a:extLst>
              <a:ext uri="{FF2B5EF4-FFF2-40B4-BE49-F238E27FC236}">
                <a16:creationId xmlns:a16="http://schemas.microsoft.com/office/drawing/2014/main" id="{C4D67CAA-16B6-4231-919F-425A392F6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231" t="17757" b="71319"/>
          <a:stretch/>
        </p:blipFill>
        <p:spPr>
          <a:xfrm>
            <a:off x="6138863" y="2971800"/>
            <a:ext cx="890590" cy="418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78E9B-2E82-48D8-BED4-22610ED81CED}"/>
              </a:ext>
            </a:extLst>
          </p:cNvPr>
          <p:cNvSpPr txBox="1"/>
          <p:nvPr/>
        </p:nvSpPr>
        <p:spPr>
          <a:xfrm>
            <a:off x="4155425" y="54849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Frenger et al., 2015)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CC40D-678D-4AC9-9033-DAC61076796A}"/>
              </a:ext>
            </a:extLst>
          </p:cNvPr>
          <p:cNvSpPr txBox="1"/>
          <p:nvPr/>
        </p:nvSpPr>
        <p:spPr>
          <a:xfrm>
            <a:off x="6796383" y="6448425"/>
            <a:ext cx="52052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 dirty="0"/>
              <a:t>(McWilliams, 2008; Kurian et al., 2011; Freilich &amp; Mahadevan, 2019)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9CBCBC-6D51-4886-8101-897001120371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1" name="Pfeil: gebogen 2">
              <a:extLst>
                <a:ext uri="{FF2B5EF4-FFF2-40B4-BE49-F238E27FC236}">
                  <a16:creationId xmlns:a16="http://schemas.microsoft.com/office/drawing/2014/main" id="{F6B79D70-CEFE-41C5-B6DC-172486F3A7E2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Pfeil: gebogen 2">
              <a:extLst>
                <a:ext uri="{FF2B5EF4-FFF2-40B4-BE49-F238E27FC236}">
                  <a16:creationId xmlns:a16="http://schemas.microsoft.com/office/drawing/2014/main" id="{A412ED08-2179-43DA-AF62-3AEA3891DA19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Pfeil: gebogen 2">
              <a:extLst>
                <a:ext uri="{FF2B5EF4-FFF2-40B4-BE49-F238E27FC236}">
                  <a16:creationId xmlns:a16="http://schemas.microsoft.com/office/drawing/2014/main" id="{588DED58-3B36-46A0-A7B9-CB00B1A83E24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Pfeil: gebogen 2">
              <a:extLst>
                <a:ext uri="{FF2B5EF4-FFF2-40B4-BE49-F238E27FC236}">
                  <a16:creationId xmlns:a16="http://schemas.microsoft.com/office/drawing/2014/main" id="{1D1E11EE-3E01-424B-A05C-0B337A79F4FF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4013F5C-EDF4-4EB3-8106-90589612B5CF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4DE77D-B040-44FD-93C1-677DBCAAB44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E53A088-AEAB-4D4E-92F3-C943C7B627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5BC2B90D-6802-406B-8806-43587B794302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A41CC494-131B-42CD-B1F5-02BD9AD59C46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2FD4A8-50DD-4533-B53C-16E838E25BB5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2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3561F1-E390-481D-88F9-DDF9B81F7EB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3C486-731E-4128-91D3-D01D092A0FF9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0968E9EB-4511-4835-A8E0-9180400E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285211"/>
            <a:ext cx="3095625" cy="384015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CF0CB07-3513-4A49-8A3C-655AA660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1" y="2398958"/>
            <a:ext cx="2843623" cy="3641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65C38-D339-4B81-8176-8C3883B5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Mesoscale Eddies</a:t>
            </a:r>
          </a:p>
        </p:txBody>
      </p:sp>
      <p:sp>
        <p:nvSpPr>
          <p:cNvPr id="10" name="Pfeil: nach rechts gekrümmt 9">
            <a:extLst>
              <a:ext uri="{FF2B5EF4-FFF2-40B4-BE49-F238E27FC236}">
                <a16:creationId xmlns:a16="http://schemas.microsoft.com/office/drawing/2014/main" id="{5F1E19FF-52F1-624D-975E-5D44DE850A8B}"/>
              </a:ext>
            </a:extLst>
          </p:cNvPr>
          <p:cNvSpPr/>
          <p:nvPr/>
        </p:nvSpPr>
        <p:spPr>
          <a:xfrm>
            <a:off x="930365" y="3134203"/>
            <a:ext cx="663646" cy="802797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4FD1A-2545-44F0-8146-EF4657F201AA}"/>
              </a:ext>
            </a:extLst>
          </p:cNvPr>
          <p:cNvSpPr txBox="1"/>
          <p:nvPr/>
        </p:nvSpPr>
        <p:spPr>
          <a:xfrm>
            <a:off x="171450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Positive </a:t>
            </a:r>
            <a:r>
              <a:rPr lang="en-US" sz="1200">
                <a:ea typeface="+mn-lt"/>
                <a:cs typeface="+mn-lt"/>
              </a:rPr>
              <a:t>ρ</a:t>
            </a:r>
            <a:r>
              <a:rPr lang="en-US" sz="1200"/>
              <a:t>, negative T anomaly</a:t>
            </a:r>
          </a:p>
        </p:txBody>
      </p:sp>
      <p:sp>
        <p:nvSpPr>
          <p:cNvPr id="16" name="Pfeil: nach rechts gekrümmt 9">
            <a:extLst>
              <a:ext uri="{FF2B5EF4-FFF2-40B4-BE49-F238E27FC236}">
                <a16:creationId xmlns:a16="http://schemas.microsoft.com/office/drawing/2014/main" id="{2877DAAE-E6A9-4C67-B0AC-A2DE727133B9}"/>
              </a:ext>
            </a:extLst>
          </p:cNvPr>
          <p:cNvSpPr/>
          <p:nvPr/>
        </p:nvSpPr>
        <p:spPr>
          <a:xfrm flipH="1">
            <a:off x="6251736" y="3058002"/>
            <a:ext cx="688904" cy="793272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8501-D5A2-482A-B845-96AB3EFAFD30}"/>
              </a:ext>
            </a:extLst>
          </p:cNvPr>
          <p:cNvSpPr txBox="1"/>
          <p:nvPr/>
        </p:nvSpPr>
        <p:spPr>
          <a:xfrm>
            <a:off x="485775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Negative ρ, positive T anomaly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4CCD7-76A0-4E44-B192-4302C30ED293}"/>
              </a:ext>
            </a:extLst>
          </p:cNvPr>
          <p:cNvSpPr txBox="1"/>
          <p:nvPr/>
        </p:nvSpPr>
        <p:spPr>
          <a:xfrm>
            <a:off x="990600" y="1990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Cyclones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167C8-1869-4D25-9ACC-35A3BB821DDB}"/>
              </a:ext>
            </a:extLst>
          </p:cNvPr>
          <p:cNvSpPr txBox="1"/>
          <p:nvPr/>
        </p:nvSpPr>
        <p:spPr>
          <a:xfrm>
            <a:off x="4105275" y="1990725"/>
            <a:ext cx="268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Anticyclones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73D7-929A-49B0-AFC0-AFBFFC8391D5}"/>
              </a:ext>
            </a:extLst>
          </p:cNvPr>
          <p:cNvSpPr txBox="1"/>
          <p:nvPr/>
        </p:nvSpPr>
        <p:spPr>
          <a:xfrm>
            <a:off x="7353300" y="1990725"/>
            <a:ext cx="4200525" cy="13285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radius 20 km - 200 km, several months lifetime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tracking by SSH anomaly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25CD5-884E-4A34-9DAB-307B7D608A75}"/>
              </a:ext>
            </a:extLst>
          </p:cNvPr>
          <p:cNvCxnSpPr/>
          <p:nvPr/>
        </p:nvCxnSpPr>
        <p:spPr>
          <a:xfrm>
            <a:off x="1409700" y="5105400"/>
            <a:ext cx="1771650" cy="95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C85C9-944D-44B1-BDA1-C6F578CE27C8}"/>
              </a:ext>
            </a:extLst>
          </p:cNvPr>
          <p:cNvSpPr txBox="1"/>
          <p:nvPr/>
        </p:nvSpPr>
        <p:spPr>
          <a:xfrm>
            <a:off x="1514475" y="5095875"/>
            <a:ext cx="15621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eddy length scale, tenth of kilometres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1D4A0-B6E9-4F98-947C-A7CFAF7749BC}"/>
              </a:ext>
            </a:extLst>
          </p:cNvPr>
          <p:cNvCxnSpPr>
            <a:cxnSpLocks/>
          </p:cNvCxnSpPr>
          <p:nvPr/>
        </p:nvCxnSpPr>
        <p:spPr>
          <a:xfrm flipH="1">
            <a:off x="742950" y="2638424"/>
            <a:ext cx="9525" cy="23336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42248-99A9-43EE-A426-20CF6C54EE17}"/>
              </a:ext>
            </a:extLst>
          </p:cNvPr>
          <p:cNvSpPr txBox="1"/>
          <p:nvPr/>
        </p:nvSpPr>
        <p:spPr>
          <a:xfrm rot="16200000">
            <a:off x="-704849" y="3867150"/>
            <a:ext cx="267652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few hundred metres</a:t>
            </a:r>
          </a:p>
        </p:txBody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150A7482-DD5F-40DD-854E-8C60D7D44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t="16971" r="71127" b="69713"/>
          <a:stretch/>
        </p:blipFill>
        <p:spPr>
          <a:xfrm>
            <a:off x="878476" y="3018083"/>
            <a:ext cx="826304" cy="484872"/>
          </a:xfrm>
          <a:prstGeom prst="rect">
            <a:avLst/>
          </a:prstGeom>
        </p:spPr>
      </p:pic>
      <p:pic>
        <p:nvPicPr>
          <p:cNvPr id="27" name="Picture 17">
            <a:extLst>
              <a:ext uri="{FF2B5EF4-FFF2-40B4-BE49-F238E27FC236}">
                <a16:creationId xmlns:a16="http://schemas.microsoft.com/office/drawing/2014/main" id="{C4D67CAA-16B6-4231-919F-425A392F6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231" t="17757" b="71319"/>
          <a:stretch/>
        </p:blipFill>
        <p:spPr>
          <a:xfrm>
            <a:off x="6138863" y="2971800"/>
            <a:ext cx="890590" cy="418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78E9B-2E82-48D8-BED4-22610ED81CED}"/>
              </a:ext>
            </a:extLst>
          </p:cNvPr>
          <p:cNvSpPr txBox="1"/>
          <p:nvPr/>
        </p:nvSpPr>
        <p:spPr>
          <a:xfrm>
            <a:off x="4155425" y="54849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Frenger et al., 2015)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CC40D-678D-4AC9-9033-DAC61076796A}"/>
              </a:ext>
            </a:extLst>
          </p:cNvPr>
          <p:cNvSpPr txBox="1"/>
          <p:nvPr/>
        </p:nvSpPr>
        <p:spPr>
          <a:xfrm>
            <a:off x="6796383" y="6448425"/>
            <a:ext cx="52052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 dirty="0"/>
              <a:t>(McWilliams, 2008; Kurian et al., 2011; Freilich &amp; Mahadevan, 2019)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9CBCBC-6D51-4886-8101-897001120371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1" name="Pfeil: gebogen 2">
              <a:extLst>
                <a:ext uri="{FF2B5EF4-FFF2-40B4-BE49-F238E27FC236}">
                  <a16:creationId xmlns:a16="http://schemas.microsoft.com/office/drawing/2014/main" id="{F6B79D70-CEFE-41C5-B6DC-172486F3A7E2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Pfeil: gebogen 2">
              <a:extLst>
                <a:ext uri="{FF2B5EF4-FFF2-40B4-BE49-F238E27FC236}">
                  <a16:creationId xmlns:a16="http://schemas.microsoft.com/office/drawing/2014/main" id="{A412ED08-2179-43DA-AF62-3AEA3891DA19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Pfeil: gebogen 2">
              <a:extLst>
                <a:ext uri="{FF2B5EF4-FFF2-40B4-BE49-F238E27FC236}">
                  <a16:creationId xmlns:a16="http://schemas.microsoft.com/office/drawing/2014/main" id="{588DED58-3B36-46A0-A7B9-CB00B1A83E24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Pfeil: gebogen 2">
              <a:extLst>
                <a:ext uri="{FF2B5EF4-FFF2-40B4-BE49-F238E27FC236}">
                  <a16:creationId xmlns:a16="http://schemas.microsoft.com/office/drawing/2014/main" id="{1D1E11EE-3E01-424B-A05C-0B337A79F4FF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4013F5C-EDF4-4EB3-8106-90589612B5CF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4DE77D-B040-44FD-93C1-677DBCAAB44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E53A088-AEAB-4D4E-92F3-C943C7B627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5BC2B90D-6802-406B-8806-43587B794302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A41CC494-131B-42CD-B1F5-02BD9AD59C46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2FD4A8-50DD-4533-B53C-16E838E25BB5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0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3561F1-E390-481D-88F9-DDF9B81F7EB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3C486-731E-4128-91D3-D01D092A0FF9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0968E9EB-4511-4835-A8E0-9180400E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285211"/>
            <a:ext cx="3095625" cy="384015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CF0CB07-3513-4A49-8A3C-655AA660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1" y="2398958"/>
            <a:ext cx="2843623" cy="3641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65C38-D339-4B81-8176-8C3883B5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Mesoscale Eddies</a:t>
            </a:r>
          </a:p>
        </p:txBody>
      </p:sp>
      <p:sp>
        <p:nvSpPr>
          <p:cNvPr id="10" name="Pfeil: nach rechts gekrümmt 9">
            <a:extLst>
              <a:ext uri="{FF2B5EF4-FFF2-40B4-BE49-F238E27FC236}">
                <a16:creationId xmlns:a16="http://schemas.microsoft.com/office/drawing/2014/main" id="{5F1E19FF-52F1-624D-975E-5D44DE850A8B}"/>
              </a:ext>
            </a:extLst>
          </p:cNvPr>
          <p:cNvSpPr/>
          <p:nvPr/>
        </p:nvSpPr>
        <p:spPr>
          <a:xfrm>
            <a:off x="930365" y="3134203"/>
            <a:ext cx="663646" cy="802797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B4B06A-5862-4007-A125-5C7247BD3B9B}"/>
              </a:ext>
            </a:extLst>
          </p:cNvPr>
          <p:cNvCxnSpPr/>
          <p:nvPr/>
        </p:nvCxnSpPr>
        <p:spPr>
          <a:xfrm>
            <a:off x="1895475" y="2533650"/>
            <a:ext cx="0" cy="3619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7A689A-A802-46B9-844A-AF92C3C24FD5}"/>
              </a:ext>
            </a:extLst>
          </p:cNvPr>
          <p:cNvSpPr txBox="1"/>
          <p:nvPr/>
        </p:nvSpPr>
        <p:spPr>
          <a:xfrm>
            <a:off x="1903686" y="2486025"/>
            <a:ext cx="1209675" cy="45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negative SSH anomaly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4FD1A-2545-44F0-8146-EF4657F201AA}"/>
              </a:ext>
            </a:extLst>
          </p:cNvPr>
          <p:cNvSpPr txBox="1"/>
          <p:nvPr/>
        </p:nvSpPr>
        <p:spPr>
          <a:xfrm>
            <a:off x="171450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Positive </a:t>
            </a:r>
            <a:r>
              <a:rPr lang="en-US" sz="1200">
                <a:ea typeface="+mn-lt"/>
                <a:cs typeface="+mn-lt"/>
              </a:rPr>
              <a:t>ρ</a:t>
            </a:r>
            <a:r>
              <a:rPr lang="en-US" sz="1200"/>
              <a:t>, negative T anomaly</a:t>
            </a:r>
          </a:p>
        </p:txBody>
      </p:sp>
      <p:sp>
        <p:nvSpPr>
          <p:cNvPr id="16" name="Pfeil: nach rechts gekrümmt 9">
            <a:extLst>
              <a:ext uri="{FF2B5EF4-FFF2-40B4-BE49-F238E27FC236}">
                <a16:creationId xmlns:a16="http://schemas.microsoft.com/office/drawing/2014/main" id="{2877DAAE-E6A9-4C67-B0AC-A2DE727133B9}"/>
              </a:ext>
            </a:extLst>
          </p:cNvPr>
          <p:cNvSpPr/>
          <p:nvPr/>
        </p:nvSpPr>
        <p:spPr>
          <a:xfrm flipH="1">
            <a:off x="6251736" y="3058002"/>
            <a:ext cx="688904" cy="793272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8501-D5A2-482A-B845-96AB3EFAFD30}"/>
              </a:ext>
            </a:extLst>
          </p:cNvPr>
          <p:cNvSpPr txBox="1"/>
          <p:nvPr/>
        </p:nvSpPr>
        <p:spPr>
          <a:xfrm>
            <a:off x="485775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Negative ρ, positive T anomaly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A800D6-E01E-403C-80B7-7707AC1EF0B1}"/>
              </a:ext>
            </a:extLst>
          </p:cNvPr>
          <p:cNvCxnSpPr>
            <a:cxnSpLocks/>
          </p:cNvCxnSpPr>
          <p:nvPr/>
        </p:nvCxnSpPr>
        <p:spPr>
          <a:xfrm>
            <a:off x="5057774" y="2609850"/>
            <a:ext cx="0" cy="3619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94B34C-A52C-4C00-9ED9-46E2824CD992}"/>
              </a:ext>
            </a:extLst>
          </p:cNvPr>
          <p:cNvSpPr txBox="1"/>
          <p:nvPr/>
        </p:nvSpPr>
        <p:spPr>
          <a:xfrm>
            <a:off x="5046935" y="2552700"/>
            <a:ext cx="1257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positive SSH anomaly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4CCD7-76A0-4E44-B192-4302C30ED293}"/>
              </a:ext>
            </a:extLst>
          </p:cNvPr>
          <p:cNvSpPr txBox="1"/>
          <p:nvPr/>
        </p:nvSpPr>
        <p:spPr>
          <a:xfrm>
            <a:off x="990600" y="1990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Cyclones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167C8-1869-4D25-9ACC-35A3BB821DDB}"/>
              </a:ext>
            </a:extLst>
          </p:cNvPr>
          <p:cNvSpPr txBox="1"/>
          <p:nvPr/>
        </p:nvSpPr>
        <p:spPr>
          <a:xfrm>
            <a:off x="4105275" y="1990725"/>
            <a:ext cx="268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Anticyclones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73D7-929A-49B0-AFC0-AFBFFC8391D5}"/>
              </a:ext>
            </a:extLst>
          </p:cNvPr>
          <p:cNvSpPr txBox="1"/>
          <p:nvPr/>
        </p:nvSpPr>
        <p:spPr>
          <a:xfrm>
            <a:off x="7353300" y="1990725"/>
            <a:ext cx="4200525" cy="1946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radius 20 km - 200 km, several months lifetime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tracking by SSH anomaly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trap fluids and transport biogeochemical tracers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25CD5-884E-4A34-9DAB-307B7D608A75}"/>
              </a:ext>
            </a:extLst>
          </p:cNvPr>
          <p:cNvCxnSpPr/>
          <p:nvPr/>
        </p:nvCxnSpPr>
        <p:spPr>
          <a:xfrm>
            <a:off x="1409700" y="5105400"/>
            <a:ext cx="1771650" cy="95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C85C9-944D-44B1-BDA1-C6F578CE27C8}"/>
              </a:ext>
            </a:extLst>
          </p:cNvPr>
          <p:cNvSpPr txBox="1"/>
          <p:nvPr/>
        </p:nvSpPr>
        <p:spPr>
          <a:xfrm>
            <a:off x="1514475" y="5095875"/>
            <a:ext cx="15621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eddy length scale, tenth of kilometres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1D4A0-B6E9-4F98-947C-A7CFAF7749BC}"/>
              </a:ext>
            </a:extLst>
          </p:cNvPr>
          <p:cNvCxnSpPr>
            <a:cxnSpLocks/>
          </p:cNvCxnSpPr>
          <p:nvPr/>
        </p:nvCxnSpPr>
        <p:spPr>
          <a:xfrm flipH="1">
            <a:off x="742950" y="2638424"/>
            <a:ext cx="9525" cy="23336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42248-99A9-43EE-A426-20CF6C54EE17}"/>
              </a:ext>
            </a:extLst>
          </p:cNvPr>
          <p:cNvSpPr txBox="1"/>
          <p:nvPr/>
        </p:nvSpPr>
        <p:spPr>
          <a:xfrm rot="16200000">
            <a:off x="-704849" y="3867150"/>
            <a:ext cx="267652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few hundred metres</a:t>
            </a:r>
          </a:p>
        </p:txBody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150A7482-DD5F-40DD-854E-8C60D7D44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t="16971" r="71127" b="69713"/>
          <a:stretch/>
        </p:blipFill>
        <p:spPr>
          <a:xfrm>
            <a:off x="878476" y="3018083"/>
            <a:ext cx="826304" cy="484872"/>
          </a:xfrm>
          <a:prstGeom prst="rect">
            <a:avLst/>
          </a:prstGeom>
        </p:spPr>
      </p:pic>
      <p:pic>
        <p:nvPicPr>
          <p:cNvPr id="27" name="Picture 17">
            <a:extLst>
              <a:ext uri="{FF2B5EF4-FFF2-40B4-BE49-F238E27FC236}">
                <a16:creationId xmlns:a16="http://schemas.microsoft.com/office/drawing/2014/main" id="{C4D67CAA-16B6-4231-919F-425A392F6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231" t="17757" b="71319"/>
          <a:stretch/>
        </p:blipFill>
        <p:spPr>
          <a:xfrm>
            <a:off x="6138863" y="2971800"/>
            <a:ext cx="890590" cy="418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78E9B-2E82-48D8-BED4-22610ED81CED}"/>
              </a:ext>
            </a:extLst>
          </p:cNvPr>
          <p:cNvSpPr txBox="1"/>
          <p:nvPr/>
        </p:nvSpPr>
        <p:spPr>
          <a:xfrm>
            <a:off x="4155425" y="54849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Frenger et al., 2015)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CC40D-678D-4AC9-9033-DAC61076796A}"/>
              </a:ext>
            </a:extLst>
          </p:cNvPr>
          <p:cNvSpPr txBox="1"/>
          <p:nvPr/>
        </p:nvSpPr>
        <p:spPr>
          <a:xfrm>
            <a:off x="6796383" y="6448425"/>
            <a:ext cx="52052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 dirty="0"/>
              <a:t>(McWilliams, 2008; Kurian et al., 2011; Freilich &amp; Mahadevan, 2019)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9CBCBC-6D51-4886-8101-897001120371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1" name="Pfeil: gebogen 2">
              <a:extLst>
                <a:ext uri="{FF2B5EF4-FFF2-40B4-BE49-F238E27FC236}">
                  <a16:creationId xmlns:a16="http://schemas.microsoft.com/office/drawing/2014/main" id="{F6B79D70-CEFE-41C5-B6DC-172486F3A7E2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Pfeil: gebogen 2">
              <a:extLst>
                <a:ext uri="{FF2B5EF4-FFF2-40B4-BE49-F238E27FC236}">
                  <a16:creationId xmlns:a16="http://schemas.microsoft.com/office/drawing/2014/main" id="{A412ED08-2179-43DA-AF62-3AEA3891DA19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Pfeil: gebogen 2">
              <a:extLst>
                <a:ext uri="{FF2B5EF4-FFF2-40B4-BE49-F238E27FC236}">
                  <a16:creationId xmlns:a16="http://schemas.microsoft.com/office/drawing/2014/main" id="{588DED58-3B36-46A0-A7B9-CB00B1A83E24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Pfeil: gebogen 2">
              <a:extLst>
                <a:ext uri="{FF2B5EF4-FFF2-40B4-BE49-F238E27FC236}">
                  <a16:creationId xmlns:a16="http://schemas.microsoft.com/office/drawing/2014/main" id="{1D1E11EE-3E01-424B-A05C-0B337A79F4FF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4013F5C-EDF4-4EB3-8106-90589612B5CF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4DE77D-B040-44FD-93C1-677DBCAAB44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E53A088-AEAB-4D4E-92F3-C943C7B627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5BC2B90D-6802-406B-8806-43587B794302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A41CC494-131B-42CD-B1F5-02BD9AD59C46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2FD4A8-50DD-4533-B53C-16E838E25BB5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7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3561F1-E390-481D-88F9-DDF9B81F7EB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3C486-731E-4128-91D3-D01D092A0FF9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0968E9EB-4511-4835-A8E0-9180400E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285211"/>
            <a:ext cx="3095625" cy="384015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CF0CB07-3513-4A49-8A3C-655AA660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1" y="2398958"/>
            <a:ext cx="2843623" cy="3641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65C38-D339-4B81-8176-8C3883B5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Mesoscale Eddies</a:t>
            </a:r>
          </a:p>
        </p:txBody>
      </p:sp>
      <p:sp>
        <p:nvSpPr>
          <p:cNvPr id="10" name="Pfeil: nach rechts gekrümmt 9">
            <a:extLst>
              <a:ext uri="{FF2B5EF4-FFF2-40B4-BE49-F238E27FC236}">
                <a16:creationId xmlns:a16="http://schemas.microsoft.com/office/drawing/2014/main" id="{5F1E19FF-52F1-624D-975E-5D44DE850A8B}"/>
              </a:ext>
            </a:extLst>
          </p:cNvPr>
          <p:cNvSpPr/>
          <p:nvPr/>
        </p:nvSpPr>
        <p:spPr>
          <a:xfrm>
            <a:off x="930365" y="3134203"/>
            <a:ext cx="663646" cy="802797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B4B06A-5862-4007-A125-5C7247BD3B9B}"/>
              </a:ext>
            </a:extLst>
          </p:cNvPr>
          <p:cNvCxnSpPr/>
          <p:nvPr/>
        </p:nvCxnSpPr>
        <p:spPr>
          <a:xfrm>
            <a:off x="1895475" y="2533650"/>
            <a:ext cx="0" cy="3619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7A689A-A802-46B9-844A-AF92C3C24FD5}"/>
              </a:ext>
            </a:extLst>
          </p:cNvPr>
          <p:cNvSpPr txBox="1"/>
          <p:nvPr/>
        </p:nvSpPr>
        <p:spPr>
          <a:xfrm>
            <a:off x="1903686" y="2486025"/>
            <a:ext cx="1209675" cy="45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negative SSH anomaly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4FD1A-2545-44F0-8146-EF4657F201AA}"/>
              </a:ext>
            </a:extLst>
          </p:cNvPr>
          <p:cNvSpPr txBox="1"/>
          <p:nvPr/>
        </p:nvSpPr>
        <p:spPr>
          <a:xfrm>
            <a:off x="171450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Positive </a:t>
            </a:r>
            <a:r>
              <a:rPr lang="en-US" sz="1200">
                <a:ea typeface="+mn-lt"/>
                <a:cs typeface="+mn-lt"/>
              </a:rPr>
              <a:t>ρ</a:t>
            </a:r>
            <a:r>
              <a:rPr lang="en-US" sz="1200"/>
              <a:t>, negative T anomaly</a:t>
            </a:r>
          </a:p>
        </p:txBody>
      </p:sp>
      <p:sp>
        <p:nvSpPr>
          <p:cNvPr id="16" name="Pfeil: nach rechts gekrümmt 9">
            <a:extLst>
              <a:ext uri="{FF2B5EF4-FFF2-40B4-BE49-F238E27FC236}">
                <a16:creationId xmlns:a16="http://schemas.microsoft.com/office/drawing/2014/main" id="{2877DAAE-E6A9-4C67-B0AC-A2DE727133B9}"/>
              </a:ext>
            </a:extLst>
          </p:cNvPr>
          <p:cNvSpPr/>
          <p:nvPr/>
        </p:nvSpPr>
        <p:spPr>
          <a:xfrm flipH="1">
            <a:off x="6251736" y="3058002"/>
            <a:ext cx="688904" cy="793272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8501-D5A2-482A-B845-96AB3EFAFD30}"/>
              </a:ext>
            </a:extLst>
          </p:cNvPr>
          <p:cNvSpPr txBox="1"/>
          <p:nvPr/>
        </p:nvSpPr>
        <p:spPr>
          <a:xfrm>
            <a:off x="485775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Negative ρ, positive T anomaly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A800D6-E01E-403C-80B7-7707AC1EF0B1}"/>
              </a:ext>
            </a:extLst>
          </p:cNvPr>
          <p:cNvCxnSpPr>
            <a:cxnSpLocks/>
          </p:cNvCxnSpPr>
          <p:nvPr/>
        </p:nvCxnSpPr>
        <p:spPr>
          <a:xfrm>
            <a:off x="5057774" y="2609850"/>
            <a:ext cx="0" cy="3619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94B34C-A52C-4C00-9ED9-46E2824CD992}"/>
              </a:ext>
            </a:extLst>
          </p:cNvPr>
          <p:cNvSpPr txBox="1"/>
          <p:nvPr/>
        </p:nvSpPr>
        <p:spPr>
          <a:xfrm>
            <a:off x="5046935" y="2552700"/>
            <a:ext cx="1257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positive SSH anomaly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4CCD7-76A0-4E44-B192-4302C30ED293}"/>
              </a:ext>
            </a:extLst>
          </p:cNvPr>
          <p:cNvSpPr txBox="1"/>
          <p:nvPr/>
        </p:nvSpPr>
        <p:spPr>
          <a:xfrm>
            <a:off x="990600" y="1990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Cyclones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167C8-1869-4D25-9ACC-35A3BB821DDB}"/>
              </a:ext>
            </a:extLst>
          </p:cNvPr>
          <p:cNvSpPr txBox="1"/>
          <p:nvPr/>
        </p:nvSpPr>
        <p:spPr>
          <a:xfrm>
            <a:off x="4105275" y="1990725"/>
            <a:ext cx="268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Anticyclones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73D7-929A-49B0-AFC0-AFBFFC8391D5}"/>
              </a:ext>
            </a:extLst>
          </p:cNvPr>
          <p:cNvSpPr txBox="1"/>
          <p:nvPr/>
        </p:nvSpPr>
        <p:spPr>
          <a:xfrm>
            <a:off x="7353300" y="1990725"/>
            <a:ext cx="4200525" cy="28418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radius 20 km - 200 km, several months lifetime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tracking by SSH anomaly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trap fluids and transport biogeochemical tracers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interactions with wind stress or other eddies can induce strong vertical velocities</a:t>
            </a:r>
            <a:endParaRPr lang="en-US" dirty="0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25CD5-884E-4A34-9DAB-307B7D608A75}"/>
              </a:ext>
            </a:extLst>
          </p:cNvPr>
          <p:cNvCxnSpPr/>
          <p:nvPr/>
        </p:nvCxnSpPr>
        <p:spPr>
          <a:xfrm>
            <a:off x="1409700" y="5105400"/>
            <a:ext cx="1771650" cy="95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C85C9-944D-44B1-BDA1-C6F578CE27C8}"/>
              </a:ext>
            </a:extLst>
          </p:cNvPr>
          <p:cNvSpPr txBox="1"/>
          <p:nvPr/>
        </p:nvSpPr>
        <p:spPr>
          <a:xfrm>
            <a:off x="1514475" y="5095875"/>
            <a:ext cx="15621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eddy length scale, tenth of kilometres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1D4A0-B6E9-4F98-947C-A7CFAF7749BC}"/>
              </a:ext>
            </a:extLst>
          </p:cNvPr>
          <p:cNvCxnSpPr>
            <a:cxnSpLocks/>
          </p:cNvCxnSpPr>
          <p:nvPr/>
        </p:nvCxnSpPr>
        <p:spPr>
          <a:xfrm flipH="1">
            <a:off x="742950" y="2638424"/>
            <a:ext cx="9525" cy="23336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42248-99A9-43EE-A426-20CF6C54EE17}"/>
              </a:ext>
            </a:extLst>
          </p:cNvPr>
          <p:cNvSpPr txBox="1"/>
          <p:nvPr/>
        </p:nvSpPr>
        <p:spPr>
          <a:xfrm rot="16200000">
            <a:off x="-704849" y="3867150"/>
            <a:ext cx="267652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few hundred metres</a:t>
            </a:r>
          </a:p>
        </p:txBody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150A7482-DD5F-40DD-854E-8C60D7D44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t="16971" r="71127" b="69713"/>
          <a:stretch/>
        </p:blipFill>
        <p:spPr>
          <a:xfrm>
            <a:off x="878476" y="3018083"/>
            <a:ext cx="826304" cy="484872"/>
          </a:xfrm>
          <a:prstGeom prst="rect">
            <a:avLst/>
          </a:prstGeom>
        </p:spPr>
      </p:pic>
      <p:pic>
        <p:nvPicPr>
          <p:cNvPr id="27" name="Picture 17">
            <a:extLst>
              <a:ext uri="{FF2B5EF4-FFF2-40B4-BE49-F238E27FC236}">
                <a16:creationId xmlns:a16="http://schemas.microsoft.com/office/drawing/2014/main" id="{C4D67CAA-16B6-4231-919F-425A392F6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231" t="17757" b="71319"/>
          <a:stretch/>
        </p:blipFill>
        <p:spPr>
          <a:xfrm>
            <a:off x="6138863" y="2971800"/>
            <a:ext cx="890590" cy="418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78E9B-2E82-48D8-BED4-22610ED81CED}"/>
              </a:ext>
            </a:extLst>
          </p:cNvPr>
          <p:cNvSpPr txBox="1"/>
          <p:nvPr/>
        </p:nvSpPr>
        <p:spPr>
          <a:xfrm>
            <a:off x="4155425" y="54849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Frenger et al., 2015)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CC40D-678D-4AC9-9033-DAC61076796A}"/>
              </a:ext>
            </a:extLst>
          </p:cNvPr>
          <p:cNvSpPr txBox="1"/>
          <p:nvPr/>
        </p:nvSpPr>
        <p:spPr>
          <a:xfrm>
            <a:off x="6796383" y="6448425"/>
            <a:ext cx="52052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 dirty="0"/>
              <a:t>(McWilliams, 2008; Kurian et al., 2011; Freilich &amp; Mahadevan, 2019)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9CBCBC-6D51-4886-8101-897001120371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1" name="Pfeil: gebogen 2">
              <a:extLst>
                <a:ext uri="{FF2B5EF4-FFF2-40B4-BE49-F238E27FC236}">
                  <a16:creationId xmlns:a16="http://schemas.microsoft.com/office/drawing/2014/main" id="{F6B79D70-CEFE-41C5-B6DC-172486F3A7E2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Pfeil: gebogen 2">
              <a:extLst>
                <a:ext uri="{FF2B5EF4-FFF2-40B4-BE49-F238E27FC236}">
                  <a16:creationId xmlns:a16="http://schemas.microsoft.com/office/drawing/2014/main" id="{A412ED08-2179-43DA-AF62-3AEA3891DA19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Pfeil: gebogen 2">
              <a:extLst>
                <a:ext uri="{FF2B5EF4-FFF2-40B4-BE49-F238E27FC236}">
                  <a16:creationId xmlns:a16="http://schemas.microsoft.com/office/drawing/2014/main" id="{588DED58-3B36-46A0-A7B9-CB00B1A83E24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Pfeil: gebogen 2">
              <a:extLst>
                <a:ext uri="{FF2B5EF4-FFF2-40B4-BE49-F238E27FC236}">
                  <a16:creationId xmlns:a16="http://schemas.microsoft.com/office/drawing/2014/main" id="{1D1E11EE-3E01-424B-A05C-0B337A79F4FF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4013F5C-EDF4-4EB3-8106-90589612B5CF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4DE77D-B040-44FD-93C1-677DBCAAB44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E53A088-AEAB-4D4E-92F3-C943C7B627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5BC2B90D-6802-406B-8806-43587B794302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A41CC494-131B-42CD-B1F5-02BD9AD59C46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2FD4A8-50DD-4533-B53C-16E838E25BB5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7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3561F1-E390-481D-88F9-DDF9B81F7EB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3C486-731E-4128-91D3-D01D092A0FF9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0968E9EB-4511-4835-A8E0-9180400E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285211"/>
            <a:ext cx="3095625" cy="384015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CF0CB07-3513-4A49-8A3C-655AA660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1" y="2398958"/>
            <a:ext cx="2843623" cy="3641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65C38-D339-4B81-8176-8C3883B5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Mesoscale Eddies</a:t>
            </a:r>
          </a:p>
        </p:txBody>
      </p:sp>
      <p:sp>
        <p:nvSpPr>
          <p:cNvPr id="10" name="Pfeil: nach rechts gekrümmt 9">
            <a:extLst>
              <a:ext uri="{FF2B5EF4-FFF2-40B4-BE49-F238E27FC236}">
                <a16:creationId xmlns:a16="http://schemas.microsoft.com/office/drawing/2014/main" id="{5F1E19FF-52F1-624D-975E-5D44DE850A8B}"/>
              </a:ext>
            </a:extLst>
          </p:cNvPr>
          <p:cNvSpPr/>
          <p:nvPr/>
        </p:nvSpPr>
        <p:spPr>
          <a:xfrm>
            <a:off x="930365" y="3134203"/>
            <a:ext cx="663646" cy="802797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B4B06A-5862-4007-A125-5C7247BD3B9B}"/>
              </a:ext>
            </a:extLst>
          </p:cNvPr>
          <p:cNvCxnSpPr/>
          <p:nvPr/>
        </p:nvCxnSpPr>
        <p:spPr>
          <a:xfrm>
            <a:off x="1895475" y="2533650"/>
            <a:ext cx="0" cy="3619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7A689A-A802-46B9-844A-AF92C3C24FD5}"/>
              </a:ext>
            </a:extLst>
          </p:cNvPr>
          <p:cNvSpPr txBox="1"/>
          <p:nvPr/>
        </p:nvSpPr>
        <p:spPr>
          <a:xfrm>
            <a:off x="1903686" y="2486025"/>
            <a:ext cx="1209675" cy="45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negative SSH anomaly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4FD1A-2545-44F0-8146-EF4657F201AA}"/>
              </a:ext>
            </a:extLst>
          </p:cNvPr>
          <p:cNvSpPr txBox="1"/>
          <p:nvPr/>
        </p:nvSpPr>
        <p:spPr>
          <a:xfrm>
            <a:off x="171450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Positive </a:t>
            </a:r>
            <a:r>
              <a:rPr lang="en-US" sz="1200">
                <a:ea typeface="+mn-lt"/>
                <a:cs typeface="+mn-lt"/>
              </a:rPr>
              <a:t>ρ</a:t>
            </a:r>
            <a:r>
              <a:rPr lang="en-US" sz="1200"/>
              <a:t>, negative T anomaly</a:t>
            </a:r>
          </a:p>
        </p:txBody>
      </p:sp>
      <p:sp>
        <p:nvSpPr>
          <p:cNvPr id="16" name="Pfeil: nach rechts gekrümmt 9">
            <a:extLst>
              <a:ext uri="{FF2B5EF4-FFF2-40B4-BE49-F238E27FC236}">
                <a16:creationId xmlns:a16="http://schemas.microsoft.com/office/drawing/2014/main" id="{2877DAAE-E6A9-4C67-B0AC-A2DE727133B9}"/>
              </a:ext>
            </a:extLst>
          </p:cNvPr>
          <p:cNvSpPr/>
          <p:nvPr/>
        </p:nvSpPr>
        <p:spPr>
          <a:xfrm flipH="1">
            <a:off x="6251736" y="3058002"/>
            <a:ext cx="688904" cy="793272"/>
          </a:xfrm>
          <a:prstGeom prst="curvedRightArrow">
            <a:avLst>
              <a:gd name="adj1" fmla="val 25000"/>
              <a:gd name="adj2" fmla="val 54195"/>
              <a:gd name="adj3" fmla="val 40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8501-D5A2-482A-B845-96AB3EFAFD30}"/>
              </a:ext>
            </a:extLst>
          </p:cNvPr>
          <p:cNvSpPr txBox="1"/>
          <p:nvPr/>
        </p:nvSpPr>
        <p:spPr>
          <a:xfrm>
            <a:off x="4857750" y="3133725"/>
            <a:ext cx="133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Negative ρ, positive T anomaly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A800D6-E01E-403C-80B7-7707AC1EF0B1}"/>
              </a:ext>
            </a:extLst>
          </p:cNvPr>
          <p:cNvCxnSpPr>
            <a:cxnSpLocks/>
          </p:cNvCxnSpPr>
          <p:nvPr/>
        </p:nvCxnSpPr>
        <p:spPr>
          <a:xfrm>
            <a:off x="5057774" y="2609850"/>
            <a:ext cx="0" cy="3619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94B34C-A52C-4C00-9ED9-46E2824CD992}"/>
              </a:ext>
            </a:extLst>
          </p:cNvPr>
          <p:cNvSpPr txBox="1"/>
          <p:nvPr/>
        </p:nvSpPr>
        <p:spPr>
          <a:xfrm>
            <a:off x="5046935" y="2552700"/>
            <a:ext cx="1257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positive SSH anomaly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4CCD7-76A0-4E44-B192-4302C30ED293}"/>
              </a:ext>
            </a:extLst>
          </p:cNvPr>
          <p:cNvSpPr txBox="1"/>
          <p:nvPr/>
        </p:nvSpPr>
        <p:spPr>
          <a:xfrm>
            <a:off x="990600" y="1990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Cyclones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167C8-1869-4D25-9ACC-35A3BB821DDB}"/>
              </a:ext>
            </a:extLst>
          </p:cNvPr>
          <p:cNvSpPr txBox="1"/>
          <p:nvPr/>
        </p:nvSpPr>
        <p:spPr>
          <a:xfrm>
            <a:off x="4105275" y="1990725"/>
            <a:ext cx="268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Anticyclones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C4636-3846-49A8-B4F6-E4B790DA0640}"/>
              </a:ext>
            </a:extLst>
          </p:cNvPr>
          <p:cNvCxnSpPr/>
          <p:nvPr/>
        </p:nvCxnSpPr>
        <p:spPr>
          <a:xfrm>
            <a:off x="790575" y="4095750"/>
            <a:ext cx="6105525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D873D7-929A-49B0-AFC0-AFBFFC8391D5}"/>
              </a:ext>
            </a:extLst>
          </p:cNvPr>
          <p:cNvSpPr txBox="1"/>
          <p:nvPr/>
        </p:nvSpPr>
        <p:spPr>
          <a:xfrm>
            <a:off x="7353300" y="1990725"/>
            <a:ext cx="4200525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radius 20 km - 200 km, several months lifetime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tracking by SSH anomaly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trap fluids and transport biogeochemical tracers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interactions with wind stress or other eddies can induce strong vertical velocities</a:t>
            </a:r>
            <a:endParaRPr lang="en-US" dirty="0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displacement of </a:t>
            </a:r>
            <a:r>
              <a:rPr lang="en-US" dirty="0" err="1"/>
              <a:t>isopycnals</a:t>
            </a:r>
            <a:r>
              <a:rPr lang="en-US" dirty="0"/>
              <a:t> allows for fluxes into/out of euphotic zone and alters mixed layer depth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 dirty="0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25CD5-884E-4A34-9DAB-307B7D608A75}"/>
              </a:ext>
            </a:extLst>
          </p:cNvPr>
          <p:cNvCxnSpPr/>
          <p:nvPr/>
        </p:nvCxnSpPr>
        <p:spPr>
          <a:xfrm>
            <a:off x="1409700" y="5105400"/>
            <a:ext cx="1771650" cy="95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C85C9-944D-44B1-BDA1-C6F578CE27C8}"/>
              </a:ext>
            </a:extLst>
          </p:cNvPr>
          <p:cNvSpPr txBox="1"/>
          <p:nvPr/>
        </p:nvSpPr>
        <p:spPr>
          <a:xfrm>
            <a:off x="1514475" y="5095875"/>
            <a:ext cx="15621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eddy length scale, tenth of kilometres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1D4A0-B6E9-4F98-947C-A7CFAF7749BC}"/>
              </a:ext>
            </a:extLst>
          </p:cNvPr>
          <p:cNvCxnSpPr>
            <a:cxnSpLocks/>
          </p:cNvCxnSpPr>
          <p:nvPr/>
        </p:nvCxnSpPr>
        <p:spPr>
          <a:xfrm flipH="1">
            <a:off x="742950" y="2638424"/>
            <a:ext cx="9525" cy="23336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42248-99A9-43EE-A426-20CF6C54EE17}"/>
              </a:ext>
            </a:extLst>
          </p:cNvPr>
          <p:cNvSpPr txBox="1"/>
          <p:nvPr/>
        </p:nvSpPr>
        <p:spPr>
          <a:xfrm rot="16200000">
            <a:off x="-704849" y="3867150"/>
            <a:ext cx="2676525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few hundred metres</a:t>
            </a:r>
          </a:p>
        </p:txBody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150A7482-DD5F-40DD-854E-8C60D7D44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t="16971" r="71127" b="69713"/>
          <a:stretch/>
        </p:blipFill>
        <p:spPr>
          <a:xfrm>
            <a:off x="878476" y="3018083"/>
            <a:ext cx="826304" cy="484872"/>
          </a:xfrm>
          <a:prstGeom prst="rect">
            <a:avLst/>
          </a:prstGeom>
        </p:spPr>
      </p:pic>
      <p:pic>
        <p:nvPicPr>
          <p:cNvPr id="27" name="Picture 17">
            <a:extLst>
              <a:ext uri="{FF2B5EF4-FFF2-40B4-BE49-F238E27FC236}">
                <a16:creationId xmlns:a16="http://schemas.microsoft.com/office/drawing/2014/main" id="{C4D67CAA-16B6-4231-919F-425A392F6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231" t="17757" b="71319"/>
          <a:stretch/>
        </p:blipFill>
        <p:spPr>
          <a:xfrm>
            <a:off x="6138863" y="2971800"/>
            <a:ext cx="890590" cy="418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78E9B-2E82-48D8-BED4-22610ED81CED}"/>
              </a:ext>
            </a:extLst>
          </p:cNvPr>
          <p:cNvSpPr txBox="1"/>
          <p:nvPr/>
        </p:nvSpPr>
        <p:spPr>
          <a:xfrm>
            <a:off x="4155425" y="54849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Frenger et al., 2015)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CC40D-678D-4AC9-9033-DAC61076796A}"/>
              </a:ext>
            </a:extLst>
          </p:cNvPr>
          <p:cNvSpPr txBox="1"/>
          <p:nvPr/>
        </p:nvSpPr>
        <p:spPr>
          <a:xfrm>
            <a:off x="6796383" y="6448425"/>
            <a:ext cx="52052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 dirty="0"/>
              <a:t>(McWilliams, 2008; Kurian et al., 2011; Freilich &amp; Mahadevan, 2019)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9CBCBC-6D51-4886-8101-897001120371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1" name="Pfeil: gebogen 2">
              <a:extLst>
                <a:ext uri="{FF2B5EF4-FFF2-40B4-BE49-F238E27FC236}">
                  <a16:creationId xmlns:a16="http://schemas.microsoft.com/office/drawing/2014/main" id="{F6B79D70-CEFE-41C5-B6DC-172486F3A7E2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Pfeil: gebogen 2">
              <a:extLst>
                <a:ext uri="{FF2B5EF4-FFF2-40B4-BE49-F238E27FC236}">
                  <a16:creationId xmlns:a16="http://schemas.microsoft.com/office/drawing/2014/main" id="{A412ED08-2179-43DA-AF62-3AEA3891DA19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Pfeil: gebogen 2">
              <a:extLst>
                <a:ext uri="{FF2B5EF4-FFF2-40B4-BE49-F238E27FC236}">
                  <a16:creationId xmlns:a16="http://schemas.microsoft.com/office/drawing/2014/main" id="{588DED58-3B36-46A0-A7B9-CB00B1A83E24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Pfeil: gebogen 2">
              <a:extLst>
                <a:ext uri="{FF2B5EF4-FFF2-40B4-BE49-F238E27FC236}">
                  <a16:creationId xmlns:a16="http://schemas.microsoft.com/office/drawing/2014/main" id="{1D1E11EE-3E01-424B-A05C-0B337A79F4FF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4013F5C-EDF4-4EB3-8106-90589612B5CF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B4DE77D-B040-44FD-93C1-677DBCAAB44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E53A088-AEAB-4D4E-92F3-C943C7B627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5BC2B90D-6802-406B-8806-43587B794302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A41CC494-131B-42CD-B1F5-02BD9AD59C46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2FD4A8-50DD-4533-B53C-16E838E25BB5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2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AF8367-28DC-4A1E-9181-153071083821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6CADE-8B65-461F-83AC-5E90F33BDE90}"/>
              </a:ext>
            </a:extLst>
          </p:cNvPr>
          <p:cNvSpPr/>
          <p:nvPr/>
        </p:nvSpPr>
        <p:spPr>
          <a:xfrm>
            <a:off x="5060950" y="4187825"/>
            <a:ext cx="5334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693FC-E4C5-4D20-B91E-8ABADAFBF3CB}"/>
              </a:ext>
            </a:extLst>
          </p:cNvPr>
          <p:cNvCxnSpPr/>
          <p:nvPr/>
        </p:nvCxnSpPr>
        <p:spPr>
          <a:xfrm>
            <a:off x="4086225" y="3771900"/>
            <a:ext cx="476250" cy="895350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B3D2BB-1CDE-4D7D-8BDE-0A862E3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Mesoscale Eddies:</a:t>
            </a:r>
            <a:br>
              <a:rPr lang="en-US" sz="3600" dirty="0"/>
            </a:br>
            <a:r>
              <a:rPr lang="en-US" sz="3600"/>
              <a:t>Energy Cascade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2F0C-C7E4-400F-B076-3609B0CFF1F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21426F-0883-40F5-A141-85983A274EA9}"/>
              </a:ext>
            </a:extLst>
          </p:cNvPr>
          <p:cNvGrpSpPr/>
          <p:nvPr/>
        </p:nvGrpSpPr>
        <p:grpSpPr>
          <a:xfrm>
            <a:off x="2999213" y="3112864"/>
            <a:ext cx="994792" cy="994791"/>
            <a:chOff x="7418813" y="4093939"/>
            <a:chExt cx="1956817" cy="1956816"/>
          </a:xfrm>
        </p:grpSpPr>
        <p:sp>
          <p:nvSpPr>
            <p:cNvPr id="3" name="Pfeil: gebogen 2">
              <a:extLst>
                <a:ext uri="{FF2B5EF4-FFF2-40B4-BE49-F238E27FC236}">
                  <a16:creationId xmlns:a16="http://schemas.microsoft.com/office/drawing/2014/main" id="{350EE8B6-E688-9D44-B98B-9D98B7718F6C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Pfeil: gebogen 2">
              <a:extLst>
                <a:ext uri="{FF2B5EF4-FFF2-40B4-BE49-F238E27FC236}">
                  <a16:creationId xmlns:a16="http://schemas.microsoft.com/office/drawing/2014/main" id="{DDF7004D-D7AD-47D3-8C37-0421C8D1E2B6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27B524AE-8C36-41C6-9A31-8F4A3AA74B41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01FBAB37-C443-421D-8467-44669F7B7FD8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9C0CC8B-234A-4D02-9F28-579D772B0CB8}"/>
              </a:ext>
            </a:extLst>
          </p:cNvPr>
          <p:cNvSpPr txBox="1"/>
          <p:nvPr/>
        </p:nvSpPr>
        <p:spPr>
          <a:xfrm>
            <a:off x="2257425" y="2752725"/>
            <a:ext cx="2476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Mesoscale Eddies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35CC92-6DEE-4C24-8BC5-F113889452B9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4646043"/>
            <a:ext cx="2949156" cy="1042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967296-73A1-44B5-AFA9-F2A59A790C20}"/>
              </a:ext>
            </a:extLst>
          </p:cNvPr>
          <p:cNvSpPr txBox="1"/>
          <p:nvPr/>
        </p:nvSpPr>
        <p:spPr>
          <a:xfrm>
            <a:off x="2800350" y="4333875"/>
            <a:ext cx="1447800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/>
              <a:t>Inverse energy cascade by eddy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F5210-74B9-4583-9A89-8E6E99E5B8D1}"/>
              </a:ext>
            </a:extLst>
          </p:cNvPr>
          <p:cNvSpPr txBox="1"/>
          <p:nvPr/>
        </p:nvSpPr>
        <p:spPr>
          <a:xfrm>
            <a:off x="8724900" y="6448425"/>
            <a:ext cx="32861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(McWilliams, 2016; Schubert et al., 2020)</a:t>
            </a:r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7B407AD-F567-4549-B81B-E420EAF0F7D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55D323D-E3AB-4053-96C5-33748379729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B9F4F0A-951E-4F92-A37F-C5719BCA0587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0885F48-20EE-46C3-A104-5C369EF26867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72622ABB-CA6B-4B94-BBD9-91DBCCBD4D3A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9C713A-B335-4EE4-8901-6B7526BAF723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8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AF8367-28DC-4A1E-9181-153071083821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6CADE-8B65-461F-83AC-5E90F33BDE90}"/>
              </a:ext>
            </a:extLst>
          </p:cNvPr>
          <p:cNvSpPr/>
          <p:nvPr/>
        </p:nvSpPr>
        <p:spPr>
          <a:xfrm>
            <a:off x="5060950" y="4187825"/>
            <a:ext cx="5334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693FC-E4C5-4D20-B91E-8ABADAFBF3CB}"/>
              </a:ext>
            </a:extLst>
          </p:cNvPr>
          <p:cNvCxnSpPr/>
          <p:nvPr/>
        </p:nvCxnSpPr>
        <p:spPr>
          <a:xfrm>
            <a:off x="4086225" y="3771900"/>
            <a:ext cx="476250" cy="895350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B3D2BB-1CDE-4D7D-8BDE-0A862E3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Mesoscale Eddies:</a:t>
            </a:r>
            <a:br>
              <a:rPr lang="en-US" sz="3600" dirty="0"/>
            </a:br>
            <a:r>
              <a:rPr lang="en-US" sz="3600"/>
              <a:t>Energy Cascade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2F0C-C7E4-400F-B076-3609B0CFF1F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21426F-0883-40F5-A141-85983A274EA9}"/>
              </a:ext>
            </a:extLst>
          </p:cNvPr>
          <p:cNvGrpSpPr/>
          <p:nvPr/>
        </p:nvGrpSpPr>
        <p:grpSpPr>
          <a:xfrm>
            <a:off x="2999213" y="3112864"/>
            <a:ext cx="994792" cy="994791"/>
            <a:chOff x="7418813" y="4093939"/>
            <a:chExt cx="1956817" cy="1956816"/>
          </a:xfrm>
        </p:grpSpPr>
        <p:sp>
          <p:nvSpPr>
            <p:cNvPr id="3" name="Pfeil: gebogen 2">
              <a:extLst>
                <a:ext uri="{FF2B5EF4-FFF2-40B4-BE49-F238E27FC236}">
                  <a16:creationId xmlns:a16="http://schemas.microsoft.com/office/drawing/2014/main" id="{350EE8B6-E688-9D44-B98B-9D98B7718F6C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Pfeil: gebogen 2">
              <a:extLst>
                <a:ext uri="{FF2B5EF4-FFF2-40B4-BE49-F238E27FC236}">
                  <a16:creationId xmlns:a16="http://schemas.microsoft.com/office/drawing/2014/main" id="{DDF7004D-D7AD-47D3-8C37-0421C8D1E2B6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27B524AE-8C36-41C6-9A31-8F4A3AA74B41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01FBAB37-C443-421D-8467-44669F7B7FD8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9C0CC8B-234A-4D02-9F28-579D772B0CB8}"/>
              </a:ext>
            </a:extLst>
          </p:cNvPr>
          <p:cNvSpPr txBox="1"/>
          <p:nvPr/>
        </p:nvSpPr>
        <p:spPr>
          <a:xfrm>
            <a:off x="2257425" y="2752725"/>
            <a:ext cx="2476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Mesoscale Eddies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C6FD1E-BC27-47C1-BD0B-AAEBE27CF653}"/>
              </a:ext>
            </a:extLst>
          </p:cNvPr>
          <p:cNvSpPr txBox="1"/>
          <p:nvPr/>
        </p:nvSpPr>
        <p:spPr>
          <a:xfrm>
            <a:off x="7639049" y="2771775"/>
            <a:ext cx="3048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Submesoscale Fronts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140218-D9E4-4F60-8E40-F2DE3BEC7101}"/>
              </a:ext>
            </a:extLst>
          </p:cNvPr>
          <p:cNvCxnSpPr/>
          <p:nvPr/>
        </p:nvCxnSpPr>
        <p:spPr>
          <a:xfrm>
            <a:off x="4042985" y="3526443"/>
            <a:ext cx="4694842" cy="2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1CE0BB-3785-4EA6-81FF-F6FDA86E30F3}"/>
              </a:ext>
            </a:extLst>
          </p:cNvPr>
          <p:cNvSpPr txBox="1"/>
          <p:nvPr/>
        </p:nvSpPr>
        <p:spPr>
          <a:xfrm>
            <a:off x="5083175" y="3219827"/>
            <a:ext cx="29146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/>
              <a:t>Forward Energy Cascade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C2EB5-89D9-413D-9F1D-78D6C4CC032B}"/>
              </a:ext>
            </a:extLst>
          </p:cNvPr>
          <p:cNvGrpSpPr/>
          <p:nvPr/>
        </p:nvGrpSpPr>
        <p:grpSpPr>
          <a:xfrm>
            <a:off x="9016677" y="3214170"/>
            <a:ext cx="295274" cy="809624"/>
            <a:chOff x="6997378" y="4766746"/>
            <a:chExt cx="295274" cy="809624"/>
          </a:xfrm>
        </p:grpSpPr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6B604EB-B562-4B87-BAFB-244AB39CC032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EA0BDC1-A066-4448-BA86-31BF30D8D87F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35CC92-6DEE-4C24-8BC5-F113889452B9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4646043"/>
            <a:ext cx="2949156" cy="1042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967296-73A1-44B5-AFA9-F2A59A790C20}"/>
              </a:ext>
            </a:extLst>
          </p:cNvPr>
          <p:cNvSpPr txBox="1"/>
          <p:nvPr/>
        </p:nvSpPr>
        <p:spPr>
          <a:xfrm>
            <a:off x="2800350" y="4333875"/>
            <a:ext cx="1447800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/>
              <a:t>Inverse energy cascade by eddy merging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D7C43A-422F-405D-831D-AB9B6178E865}"/>
              </a:ext>
            </a:extLst>
          </p:cNvPr>
          <p:cNvCxnSpPr>
            <a:cxnSpLocks/>
          </p:cNvCxnSpPr>
          <p:nvPr/>
        </p:nvCxnSpPr>
        <p:spPr>
          <a:xfrm flipV="1">
            <a:off x="9496425" y="3533774"/>
            <a:ext cx="77628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AF5210-74B9-4583-9A89-8E6E99E5B8D1}"/>
              </a:ext>
            </a:extLst>
          </p:cNvPr>
          <p:cNvSpPr txBox="1"/>
          <p:nvPr/>
        </p:nvSpPr>
        <p:spPr>
          <a:xfrm>
            <a:off x="8724900" y="6448425"/>
            <a:ext cx="32861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(McWilliams, 2016; Schubert et al., 2020)</a:t>
            </a:r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7B407AD-F567-4549-B81B-E420EAF0F7D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55D323D-E3AB-4053-96C5-33748379729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B9F4F0A-951E-4F92-A37F-C5719BCA0587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0885F48-20EE-46C3-A104-5C369EF26867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72622ABB-CA6B-4B94-BBD9-91DBCCBD4D3A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9C713A-B335-4EE4-8901-6B7526BAF723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AF8367-28DC-4A1E-9181-153071083821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2BCD64-EF60-4640-9946-01CCD6A25355}"/>
              </a:ext>
            </a:extLst>
          </p:cNvPr>
          <p:cNvCxnSpPr>
            <a:cxnSpLocks/>
          </p:cNvCxnSpPr>
          <p:nvPr/>
        </p:nvCxnSpPr>
        <p:spPr>
          <a:xfrm flipH="1">
            <a:off x="4552948" y="4313567"/>
            <a:ext cx="1480719" cy="342001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16CADE-8B65-461F-83AC-5E90F33BDE90}"/>
              </a:ext>
            </a:extLst>
          </p:cNvPr>
          <p:cNvSpPr/>
          <p:nvPr/>
        </p:nvSpPr>
        <p:spPr>
          <a:xfrm>
            <a:off x="5060950" y="4187825"/>
            <a:ext cx="5334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693FC-E4C5-4D20-B91E-8ABADAFBF3CB}"/>
              </a:ext>
            </a:extLst>
          </p:cNvPr>
          <p:cNvCxnSpPr/>
          <p:nvPr/>
        </p:nvCxnSpPr>
        <p:spPr>
          <a:xfrm>
            <a:off x="4086225" y="3771900"/>
            <a:ext cx="476250" cy="895350"/>
          </a:xfrm>
          <a:prstGeom prst="straightConnector1">
            <a:avLst/>
          </a:prstGeom>
          <a:ln w="2857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B3D2BB-1CDE-4D7D-8BDE-0A862E3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Mesoscale Eddies:</a:t>
            </a:r>
            <a:br>
              <a:rPr lang="en-US" sz="3600" dirty="0"/>
            </a:br>
            <a:r>
              <a:rPr lang="en-US" sz="3600"/>
              <a:t>Energy Cascade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2F0C-C7E4-400F-B076-3609B0CFF1F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21426F-0883-40F5-A141-85983A274EA9}"/>
              </a:ext>
            </a:extLst>
          </p:cNvPr>
          <p:cNvGrpSpPr/>
          <p:nvPr/>
        </p:nvGrpSpPr>
        <p:grpSpPr>
          <a:xfrm>
            <a:off x="2999213" y="3112864"/>
            <a:ext cx="994792" cy="994791"/>
            <a:chOff x="7418813" y="4093939"/>
            <a:chExt cx="1956817" cy="1956816"/>
          </a:xfrm>
        </p:grpSpPr>
        <p:sp>
          <p:nvSpPr>
            <p:cNvPr id="3" name="Pfeil: gebogen 2">
              <a:extLst>
                <a:ext uri="{FF2B5EF4-FFF2-40B4-BE49-F238E27FC236}">
                  <a16:creationId xmlns:a16="http://schemas.microsoft.com/office/drawing/2014/main" id="{350EE8B6-E688-9D44-B98B-9D98B7718F6C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Pfeil: gebogen 2">
              <a:extLst>
                <a:ext uri="{FF2B5EF4-FFF2-40B4-BE49-F238E27FC236}">
                  <a16:creationId xmlns:a16="http://schemas.microsoft.com/office/drawing/2014/main" id="{DDF7004D-D7AD-47D3-8C37-0421C8D1E2B6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27B524AE-8C36-41C6-9A31-8F4A3AA74B41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01FBAB37-C443-421D-8467-44669F7B7FD8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9C0CC8B-234A-4D02-9F28-579D772B0CB8}"/>
              </a:ext>
            </a:extLst>
          </p:cNvPr>
          <p:cNvSpPr txBox="1"/>
          <p:nvPr/>
        </p:nvSpPr>
        <p:spPr>
          <a:xfrm>
            <a:off x="2257425" y="2752725"/>
            <a:ext cx="2476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Mesoscale Eddies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C6FD1E-BC27-47C1-BD0B-AAEBE27CF653}"/>
              </a:ext>
            </a:extLst>
          </p:cNvPr>
          <p:cNvSpPr txBox="1"/>
          <p:nvPr/>
        </p:nvSpPr>
        <p:spPr>
          <a:xfrm>
            <a:off x="7639049" y="2771775"/>
            <a:ext cx="3048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Submesoscale Fronts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140218-D9E4-4F60-8E40-F2DE3BEC7101}"/>
              </a:ext>
            </a:extLst>
          </p:cNvPr>
          <p:cNvCxnSpPr/>
          <p:nvPr/>
        </p:nvCxnSpPr>
        <p:spPr>
          <a:xfrm>
            <a:off x="4042985" y="3526443"/>
            <a:ext cx="4694842" cy="2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1CE0BB-3785-4EA6-81FF-F6FDA86E30F3}"/>
              </a:ext>
            </a:extLst>
          </p:cNvPr>
          <p:cNvSpPr txBox="1"/>
          <p:nvPr/>
        </p:nvSpPr>
        <p:spPr>
          <a:xfrm>
            <a:off x="5083175" y="3219827"/>
            <a:ext cx="29146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/>
              <a:t>Forward Energy Cascade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B74521-4ECC-40E8-8A1D-79AAFE8191D7}"/>
              </a:ext>
            </a:extLst>
          </p:cNvPr>
          <p:cNvSpPr txBox="1"/>
          <p:nvPr/>
        </p:nvSpPr>
        <p:spPr>
          <a:xfrm>
            <a:off x="5783262" y="3971925"/>
            <a:ext cx="1524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Mixed Layer Eddies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C2EB5-89D9-413D-9F1D-78D6C4CC032B}"/>
              </a:ext>
            </a:extLst>
          </p:cNvPr>
          <p:cNvGrpSpPr/>
          <p:nvPr/>
        </p:nvGrpSpPr>
        <p:grpSpPr>
          <a:xfrm>
            <a:off x="9016677" y="3214170"/>
            <a:ext cx="295274" cy="809624"/>
            <a:chOff x="6997378" y="4766746"/>
            <a:chExt cx="295274" cy="809624"/>
          </a:xfrm>
        </p:grpSpPr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26B604EB-B562-4B87-BAFB-244AB39CC032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EA0BDC1-A066-4448-BA86-31BF30D8D87F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35CC92-6DEE-4C24-8BC5-F113889452B9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4646043"/>
            <a:ext cx="2949156" cy="1042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967296-73A1-44B5-AFA9-F2A59A790C20}"/>
              </a:ext>
            </a:extLst>
          </p:cNvPr>
          <p:cNvSpPr txBox="1"/>
          <p:nvPr/>
        </p:nvSpPr>
        <p:spPr>
          <a:xfrm>
            <a:off x="2800350" y="4333875"/>
            <a:ext cx="1447800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/>
              <a:t>Inverse energy cascade by eddy merging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AA360C-5BF8-444B-96AC-B9859B219EFE}"/>
              </a:ext>
            </a:extLst>
          </p:cNvPr>
          <p:cNvCxnSpPr>
            <a:cxnSpLocks/>
          </p:cNvCxnSpPr>
          <p:nvPr/>
        </p:nvCxnSpPr>
        <p:spPr>
          <a:xfrm flipH="1">
            <a:off x="7264400" y="3699205"/>
            <a:ext cx="1566444" cy="34676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D7C43A-422F-405D-831D-AB9B6178E865}"/>
              </a:ext>
            </a:extLst>
          </p:cNvPr>
          <p:cNvCxnSpPr>
            <a:cxnSpLocks/>
          </p:cNvCxnSpPr>
          <p:nvPr/>
        </p:nvCxnSpPr>
        <p:spPr>
          <a:xfrm flipV="1">
            <a:off x="9496425" y="3533774"/>
            <a:ext cx="77628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AF5210-74B9-4583-9A89-8E6E99E5B8D1}"/>
              </a:ext>
            </a:extLst>
          </p:cNvPr>
          <p:cNvSpPr txBox="1"/>
          <p:nvPr/>
        </p:nvSpPr>
        <p:spPr>
          <a:xfrm>
            <a:off x="8724900" y="6448425"/>
            <a:ext cx="32861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(McWilliams, 2016; Schubert et al., 2020)</a:t>
            </a:r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6102C0-B0C9-4872-ADA2-BBD5D641C686}"/>
              </a:ext>
            </a:extLst>
          </p:cNvPr>
          <p:cNvGrpSpPr/>
          <p:nvPr/>
        </p:nvGrpSpPr>
        <p:grpSpPr>
          <a:xfrm>
            <a:off x="5123947" y="4236521"/>
            <a:ext cx="398311" cy="445150"/>
            <a:chOff x="5673222" y="4985821"/>
            <a:chExt cx="636436" cy="75312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9389FA-EE84-4629-BCC0-AF03146314ED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47" name="Pfeil: gebogen 2">
                <a:extLst>
                  <a:ext uri="{FF2B5EF4-FFF2-40B4-BE49-F238E27FC236}">
                    <a16:creationId xmlns:a16="http://schemas.microsoft.com/office/drawing/2014/main" id="{F7D75DBA-572C-4E39-A848-1C031FF91D3E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Pfeil: gebogen 2">
                <a:extLst>
                  <a:ext uri="{FF2B5EF4-FFF2-40B4-BE49-F238E27FC236}">
                    <a16:creationId xmlns:a16="http://schemas.microsoft.com/office/drawing/2014/main" id="{70ED1512-DA0B-44E8-8674-594D03706F95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Pfeil: gebogen 2">
                <a:extLst>
                  <a:ext uri="{FF2B5EF4-FFF2-40B4-BE49-F238E27FC236}">
                    <a16:creationId xmlns:a16="http://schemas.microsoft.com/office/drawing/2014/main" id="{D1AD1AE3-7813-4561-BB8E-C91F540E3678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Pfeil: gebogen 2">
                <a:extLst>
                  <a:ext uri="{FF2B5EF4-FFF2-40B4-BE49-F238E27FC236}">
                    <a16:creationId xmlns:a16="http://schemas.microsoft.com/office/drawing/2014/main" id="{277D3F23-50A2-4145-BBFD-D6EC7B275359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91C5AB3-050F-4BCB-A1E3-04D03586B0C2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44" name="Arrow: Up 43">
                <a:extLst>
                  <a:ext uri="{FF2B5EF4-FFF2-40B4-BE49-F238E27FC236}">
                    <a16:creationId xmlns:a16="http://schemas.microsoft.com/office/drawing/2014/main" id="{8FCE5862-145F-494C-9C01-1C075A2DA2E4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Arrow: Circular 45">
                <a:extLst>
                  <a:ext uri="{FF2B5EF4-FFF2-40B4-BE49-F238E27FC236}">
                    <a16:creationId xmlns:a16="http://schemas.microsoft.com/office/drawing/2014/main" id="{EFE93CA0-BF52-4EB7-99BF-A850A57B4396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7B407AD-F567-4549-B81B-E420EAF0F7D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55D323D-E3AB-4053-96C5-33748379729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B9F4F0A-951E-4F92-A37F-C5719BCA0587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0885F48-20EE-46C3-A104-5C369EF26867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72622ABB-CA6B-4B94-BBD9-91DBCCBD4D3A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9C713A-B335-4EE4-8901-6B7526BAF723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7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0E973FA-99F5-4C99-9294-95D2915555B5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41A07-F510-42A4-A221-5BF258BB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Energy Cascade:</a:t>
            </a:r>
            <a:br>
              <a:rPr lang="en-US"/>
            </a:br>
            <a:r>
              <a:rPr lang="en-US"/>
              <a:t>Submesoscale Contribution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A3BED-E17D-43B5-9A6A-0491C35B6229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5A776-069B-47AB-8FF0-35E55AB42BB4}"/>
              </a:ext>
            </a:extLst>
          </p:cNvPr>
          <p:cNvSpPr txBox="1"/>
          <p:nvPr/>
        </p:nvSpPr>
        <p:spPr>
          <a:xfrm>
            <a:off x="1114425" y="2276475"/>
            <a:ext cx="5705475" cy="13285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 dirty="0"/>
              <a:t>Schubert et al., 2020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inverse energy cascade is fueled by eddies with radius down to 17 km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CB7E0-D997-4B84-B998-05E9C0B6F7A0}"/>
              </a:ext>
            </a:extLst>
          </p:cNvPr>
          <p:cNvSpPr txBox="1"/>
          <p:nvPr/>
        </p:nvSpPr>
        <p:spPr>
          <a:xfrm>
            <a:off x="7172325" y="2276475"/>
            <a:ext cx="3771900" cy="13285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 dirty="0"/>
              <a:t>Our work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eddies &lt; 20 km much better resolved in HR model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C67ABCF-9271-4AD0-9DDA-7D2F98283B5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BE322B1-6463-4D00-9C21-75156F16887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56D6A62-C069-4F8B-AC2D-FB51A1D5BE51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5FBF430-3C27-4C84-872A-147529019995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3C5D570-A9E2-4C73-A8AD-A7FC88801883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A3582-7DA8-41EF-A1FA-F64E6C2D03DC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0BEEA65-A25C-4299-9C17-094B79288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8" r="-3" b="13356"/>
          <a:stretch/>
        </p:blipFill>
        <p:spPr>
          <a:xfrm>
            <a:off x="-951595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/>
              <a:t>What is the difference between a model that resolves </a:t>
            </a:r>
            <a:r>
              <a:rPr lang="en-US" sz="2800" err="1"/>
              <a:t>submeso</a:t>
            </a:r>
            <a:r>
              <a:rPr lang="en-US" sz="2800"/>
              <a:t>-scale fronts and a model that does not?</a:t>
            </a:r>
            <a:endParaRPr lang="en-US" sz="28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029BD-9B5E-4A2E-B711-062D6049E0A4}"/>
              </a:ext>
            </a:extLst>
          </p:cNvPr>
          <p:cNvSpPr/>
          <p:nvPr/>
        </p:nvSpPr>
        <p:spPr>
          <a:xfrm>
            <a:off x="7800753" y="588333"/>
            <a:ext cx="912627" cy="310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0A2F45-6CB2-4C77-B28C-E5A849546557}"/>
              </a:ext>
            </a:extLst>
          </p:cNvPr>
          <p:cNvSpPr/>
          <p:nvPr/>
        </p:nvSpPr>
        <p:spPr>
          <a:xfrm>
            <a:off x="7747590" y="4513518"/>
            <a:ext cx="4235301" cy="53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0E973FA-99F5-4C99-9294-95D2915555B5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41A07-F510-42A4-A221-5BF258BB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Energy Cascade:</a:t>
            </a:r>
            <a:br>
              <a:rPr lang="en-US"/>
            </a:br>
            <a:r>
              <a:rPr lang="en-US"/>
              <a:t>Submesoscale Contribution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A3BED-E17D-43B5-9A6A-0491C35B6229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5A776-069B-47AB-8FF0-35E55AB42BB4}"/>
              </a:ext>
            </a:extLst>
          </p:cNvPr>
          <p:cNvSpPr txBox="1"/>
          <p:nvPr/>
        </p:nvSpPr>
        <p:spPr>
          <a:xfrm>
            <a:off x="1114425" y="2276475"/>
            <a:ext cx="5705475" cy="1946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 dirty="0"/>
              <a:t>Schubert et al., 2020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inverse energy cascade is fueled by eddies with radius down to 17 km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energy reaches mesoscale in late spring/early summer (seasonality of </a:t>
            </a:r>
            <a:r>
              <a:rPr lang="en-US" dirty="0" err="1"/>
              <a:t>submesoscale</a:t>
            </a:r>
            <a:r>
              <a:rPr lang="en-US" dirty="0"/>
              <a:t> fronts)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CB7E0-D997-4B84-B998-05E9C0B6F7A0}"/>
              </a:ext>
            </a:extLst>
          </p:cNvPr>
          <p:cNvSpPr txBox="1"/>
          <p:nvPr/>
        </p:nvSpPr>
        <p:spPr>
          <a:xfrm>
            <a:off x="7172325" y="2276475"/>
            <a:ext cx="3771900" cy="1946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 dirty="0"/>
              <a:t>Our work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eddies &lt; 20 km much better resolved in HR model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dirty="0"/>
              <a:t>strongest increase in EKE in early summer by ~50 %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C67ABCF-9271-4AD0-9DDA-7D2F98283B5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BE322B1-6463-4D00-9C21-75156F16887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56D6A62-C069-4F8B-AC2D-FB51A1D5BE51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5FBF430-3C27-4C84-872A-147529019995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3C5D570-A9E2-4C73-A8AD-A7FC88801883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A3582-7DA8-41EF-A1FA-F64E6C2D03DC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3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0E973FA-99F5-4C99-9294-95D2915555B5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41A07-F510-42A4-A221-5BF258BB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Energy Cascade:</a:t>
            </a:r>
            <a:br>
              <a:rPr lang="en-US"/>
            </a:br>
            <a:r>
              <a:rPr lang="en-US"/>
              <a:t>Submesoscale Contribution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A3BED-E17D-43B5-9A6A-0491C35B6229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5A776-069B-47AB-8FF0-35E55AB42BB4}"/>
              </a:ext>
            </a:extLst>
          </p:cNvPr>
          <p:cNvSpPr txBox="1"/>
          <p:nvPr/>
        </p:nvSpPr>
        <p:spPr>
          <a:xfrm>
            <a:off x="1114425" y="2276475"/>
            <a:ext cx="5705475" cy="2564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Schubert et al., 2020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inverse energy cascade is fueled by eddies with radius down to 17 km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energy reaches mesoscale in late spring/early summer (seasonality of </a:t>
            </a:r>
            <a:r>
              <a:rPr lang="en-US" err="1"/>
              <a:t>submesoscale</a:t>
            </a:r>
            <a:r>
              <a:rPr lang="en-US"/>
              <a:t> fronts)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kinetic energy at mesoscale is reduced by 20 % when </a:t>
            </a:r>
            <a:r>
              <a:rPr lang="en-US" err="1"/>
              <a:t>submesoscale</a:t>
            </a:r>
            <a:r>
              <a:rPr lang="en-US"/>
              <a:t> motions are not resolved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CB7E0-D997-4B84-B998-05E9C0B6F7A0}"/>
              </a:ext>
            </a:extLst>
          </p:cNvPr>
          <p:cNvSpPr txBox="1"/>
          <p:nvPr/>
        </p:nvSpPr>
        <p:spPr>
          <a:xfrm>
            <a:off x="7172325" y="2276475"/>
            <a:ext cx="3771900" cy="2564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Our work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eddies &lt; 20 km much better resolved in HR model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strongest increase in EKE in early summer by ~50 %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overall EKE increases by ~10 % in HR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C67ABCF-9271-4AD0-9DDA-7D2F98283B5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BE322B1-6463-4D00-9C21-75156F16887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56D6A62-C069-4F8B-AC2D-FB51A1D5BE51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5FBF430-3C27-4C84-872A-147529019995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3C5D570-A9E2-4C73-A8AD-A7FC88801883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A3582-7DA8-41EF-A1FA-F64E6C2D03DC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0E973FA-99F5-4C99-9294-95D2915555B5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41A07-F510-42A4-A221-5BF258BB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Energy Cascade:</a:t>
            </a:r>
            <a:br>
              <a:rPr lang="en-US"/>
            </a:br>
            <a:r>
              <a:rPr lang="en-US"/>
              <a:t>Submesoscale Contribution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A3BED-E17D-43B5-9A6A-0491C35B6229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5A776-069B-47AB-8FF0-35E55AB42BB4}"/>
              </a:ext>
            </a:extLst>
          </p:cNvPr>
          <p:cNvSpPr txBox="1"/>
          <p:nvPr/>
        </p:nvSpPr>
        <p:spPr>
          <a:xfrm>
            <a:off x="1114425" y="2276475"/>
            <a:ext cx="5705475" cy="2564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Schubert et al., 2020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inverse energy cascade is fueled by eddies with radius down to 17 km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energy reaches mesoscale in late spring/early summer (seasonality of </a:t>
            </a:r>
            <a:r>
              <a:rPr lang="en-US" err="1"/>
              <a:t>submesoscale</a:t>
            </a:r>
            <a:r>
              <a:rPr lang="en-US"/>
              <a:t> fronts)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kinetic energy at mesoscale is reduced by 20 % when </a:t>
            </a:r>
            <a:r>
              <a:rPr lang="en-US" err="1"/>
              <a:t>submesoscale</a:t>
            </a:r>
            <a:r>
              <a:rPr lang="en-US"/>
              <a:t> motions are not resolved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CB7E0-D997-4B84-B998-05E9C0B6F7A0}"/>
              </a:ext>
            </a:extLst>
          </p:cNvPr>
          <p:cNvSpPr txBox="1"/>
          <p:nvPr/>
        </p:nvSpPr>
        <p:spPr>
          <a:xfrm>
            <a:off x="7172325" y="2276475"/>
            <a:ext cx="3771900" cy="2564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00"/>
              </a:spcBef>
            </a:pPr>
            <a:r>
              <a:rPr lang="en-US" b="1"/>
              <a:t>Our work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eddies &lt; 20 km much better resolved in HR model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strongest increase in EKE in early summer by ~50 %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/>
              <a:t>overall EKE increases by ~10 % in HR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0DC48-F172-4D14-B7D9-D8B7EBD97381}"/>
              </a:ext>
            </a:extLst>
          </p:cNvPr>
          <p:cNvSpPr txBox="1"/>
          <p:nvPr/>
        </p:nvSpPr>
        <p:spPr>
          <a:xfrm>
            <a:off x="1283305" y="5243513"/>
            <a:ext cx="6011031" cy="412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Submesoscale</a:t>
            </a:r>
            <a:r>
              <a:rPr lang="en-US" sz="2000" dirty="0"/>
              <a:t> fronts energize mesoscale eddies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46B07-AF4C-4002-8D16-FAFF12A3B63A}"/>
              </a:ext>
            </a:extLst>
          </p:cNvPr>
          <p:cNvSpPr/>
          <p:nvPr/>
        </p:nvSpPr>
        <p:spPr>
          <a:xfrm>
            <a:off x="1215606" y="5241087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C67ABCF-9271-4AD0-9DDA-7D2F98283B5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BE322B1-6463-4D00-9C21-75156F16887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56D6A62-C069-4F8B-AC2D-FB51A1D5BE51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5FBF430-3C27-4C84-872A-147529019995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3C5D570-A9E2-4C73-A8AD-A7FC88801883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A3582-7DA8-41EF-A1FA-F64E6C2D03DC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00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A32E479-CB55-49DA-9A53-3AB2964E9000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4840B-52E6-45F7-BBC3-27A2A66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</a:t>
            </a:r>
            <a:br>
              <a:rPr lang="en-US"/>
            </a:br>
            <a:r>
              <a:rPr lang="en-US"/>
              <a:t>Impact on Density 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85BF5-124E-49F4-8621-EBA3EF8FCB25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8ABDFDA8-6636-4654-B95B-A8CA2283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7" y="1959425"/>
            <a:ext cx="3622907" cy="206563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A26D0BB-CFFD-49AB-9568-526D474E6E37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18" name="Pfeil: gebogen 2">
              <a:extLst>
                <a:ext uri="{FF2B5EF4-FFF2-40B4-BE49-F238E27FC236}">
                  <a16:creationId xmlns:a16="http://schemas.microsoft.com/office/drawing/2014/main" id="{0DE69300-E781-4619-AF18-0C9A972F9174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Pfeil: gebogen 2">
              <a:extLst>
                <a:ext uri="{FF2B5EF4-FFF2-40B4-BE49-F238E27FC236}">
                  <a16:creationId xmlns:a16="http://schemas.microsoft.com/office/drawing/2014/main" id="{D2CCCBB0-9CC8-492F-ADC1-06F7FFCCB122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Pfeil: gebogen 2">
              <a:extLst>
                <a:ext uri="{FF2B5EF4-FFF2-40B4-BE49-F238E27FC236}">
                  <a16:creationId xmlns:a16="http://schemas.microsoft.com/office/drawing/2014/main" id="{2D1444F2-5AF2-4E44-BEED-82F587689A85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Pfeil: gebogen 2">
              <a:extLst>
                <a:ext uri="{FF2B5EF4-FFF2-40B4-BE49-F238E27FC236}">
                  <a16:creationId xmlns:a16="http://schemas.microsoft.com/office/drawing/2014/main" id="{13B21C6F-7132-4F8D-BEF9-CB4DE1B4CD9B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28427300-94AA-468F-BB2F-330A12A1D42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585790E-26DC-4283-8C1C-70BBDB6B2CE9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AC95401-CAC9-47C9-AC37-5CA4B24EB67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E84AE086-D1CA-46AE-9171-86D268CF7C48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B1CD1-16B4-494E-B7CE-81A21D7C670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D1A5C-A0A8-46A0-9032-6E851C383D2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5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A32E479-CB55-49DA-9A53-3AB2964E9000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4840B-52E6-45F7-BBC3-27A2A66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</a:t>
            </a:r>
            <a:br>
              <a:rPr lang="en-US"/>
            </a:br>
            <a:r>
              <a:rPr lang="en-US"/>
              <a:t>Impact on Density 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85BF5-124E-49F4-8621-EBA3EF8FCB25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8ABDFDA8-6636-4654-B95B-A8CA2283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7" y="1959425"/>
            <a:ext cx="3622907" cy="206563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FFA71C-5442-48C2-A769-EF26695114A1}"/>
              </a:ext>
            </a:extLst>
          </p:cNvPr>
          <p:cNvCxnSpPr/>
          <p:nvPr/>
        </p:nvCxnSpPr>
        <p:spPr>
          <a:xfrm>
            <a:off x="1915996" y="2252159"/>
            <a:ext cx="0" cy="55245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0D16B2-9CC6-4CBA-8087-43B57D1F8E0A}"/>
              </a:ext>
            </a:extLst>
          </p:cNvPr>
          <p:cNvSpPr txBox="1"/>
          <p:nvPr/>
        </p:nvSpPr>
        <p:spPr>
          <a:xfrm>
            <a:off x="1927922" y="2224551"/>
            <a:ext cx="1000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Mean bet-ween 80 m and 120 m</a:t>
            </a:r>
            <a:endParaRPr lang="en-US" sz="1200" i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26D0BB-CFFD-49AB-9568-526D474E6E37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18" name="Pfeil: gebogen 2">
              <a:extLst>
                <a:ext uri="{FF2B5EF4-FFF2-40B4-BE49-F238E27FC236}">
                  <a16:creationId xmlns:a16="http://schemas.microsoft.com/office/drawing/2014/main" id="{0DE69300-E781-4619-AF18-0C9A972F9174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Pfeil: gebogen 2">
              <a:extLst>
                <a:ext uri="{FF2B5EF4-FFF2-40B4-BE49-F238E27FC236}">
                  <a16:creationId xmlns:a16="http://schemas.microsoft.com/office/drawing/2014/main" id="{D2CCCBB0-9CC8-492F-ADC1-06F7FFCCB122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Pfeil: gebogen 2">
              <a:extLst>
                <a:ext uri="{FF2B5EF4-FFF2-40B4-BE49-F238E27FC236}">
                  <a16:creationId xmlns:a16="http://schemas.microsoft.com/office/drawing/2014/main" id="{2D1444F2-5AF2-4E44-BEED-82F587689A85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Pfeil: gebogen 2">
              <a:extLst>
                <a:ext uri="{FF2B5EF4-FFF2-40B4-BE49-F238E27FC236}">
                  <a16:creationId xmlns:a16="http://schemas.microsoft.com/office/drawing/2014/main" id="{13B21C6F-7132-4F8D-BEF9-CB4DE1B4CD9B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28427300-94AA-468F-BB2F-330A12A1D42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585790E-26DC-4283-8C1C-70BBDB6B2CE9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AC95401-CAC9-47C9-AC37-5CA4B24EB67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E84AE086-D1CA-46AE-9171-86D268CF7C48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B1CD1-16B4-494E-B7CE-81A21D7C670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D1A5C-A0A8-46A0-9032-6E851C383D2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1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A32E479-CB55-49DA-9A53-3AB2964E9000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4840B-52E6-45F7-BBC3-27A2A66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</a:t>
            </a:r>
            <a:br>
              <a:rPr lang="en-US"/>
            </a:br>
            <a:r>
              <a:rPr lang="en-US"/>
              <a:t>Impact on Density 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85BF5-124E-49F4-8621-EBA3EF8FCB25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8ABDFDA8-6636-4654-B95B-A8CA2283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7" y="1959425"/>
            <a:ext cx="3622907" cy="206563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D5F5EA6-970F-488D-AF56-044FC09F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31" y="1717307"/>
            <a:ext cx="7122919" cy="312462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FFA71C-5442-48C2-A769-EF26695114A1}"/>
              </a:ext>
            </a:extLst>
          </p:cNvPr>
          <p:cNvCxnSpPr/>
          <p:nvPr/>
        </p:nvCxnSpPr>
        <p:spPr>
          <a:xfrm>
            <a:off x="1915996" y="2252159"/>
            <a:ext cx="0" cy="55245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0D16B2-9CC6-4CBA-8087-43B57D1F8E0A}"/>
              </a:ext>
            </a:extLst>
          </p:cNvPr>
          <p:cNvSpPr txBox="1"/>
          <p:nvPr/>
        </p:nvSpPr>
        <p:spPr>
          <a:xfrm>
            <a:off x="1927922" y="2224551"/>
            <a:ext cx="1000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Mean bet-ween 80 m and 120 m</a:t>
            </a:r>
            <a:endParaRPr lang="en-US" sz="1200" i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26D0BB-CFFD-49AB-9568-526D474E6E37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18" name="Pfeil: gebogen 2">
              <a:extLst>
                <a:ext uri="{FF2B5EF4-FFF2-40B4-BE49-F238E27FC236}">
                  <a16:creationId xmlns:a16="http://schemas.microsoft.com/office/drawing/2014/main" id="{0DE69300-E781-4619-AF18-0C9A972F9174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Pfeil: gebogen 2">
              <a:extLst>
                <a:ext uri="{FF2B5EF4-FFF2-40B4-BE49-F238E27FC236}">
                  <a16:creationId xmlns:a16="http://schemas.microsoft.com/office/drawing/2014/main" id="{D2CCCBB0-9CC8-492F-ADC1-06F7FFCCB122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Pfeil: gebogen 2">
              <a:extLst>
                <a:ext uri="{FF2B5EF4-FFF2-40B4-BE49-F238E27FC236}">
                  <a16:creationId xmlns:a16="http://schemas.microsoft.com/office/drawing/2014/main" id="{2D1444F2-5AF2-4E44-BEED-82F587689A85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Pfeil: gebogen 2">
              <a:extLst>
                <a:ext uri="{FF2B5EF4-FFF2-40B4-BE49-F238E27FC236}">
                  <a16:creationId xmlns:a16="http://schemas.microsoft.com/office/drawing/2014/main" id="{13B21C6F-7132-4F8D-BEF9-CB4DE1B4CD9B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28427300-94AA-468F-BB2F-330A12A1D42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585790E-26DC-4283-8C1C-70BBDB6B2CE9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AC95401-CAC9-47C9-AC37-5CA4B24EB67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E84AE086-D1CA-46AE-9171-86D268CF7C48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B1CD1-16B4-494E-B7CE-81A21D7C670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D1A5C-A0A8-46A0-9032-6E851C383D2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0F201E-9CB0-4762-B0BD-9DC6C297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4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A32E479-CB55-49DA-9A53-3AB2964E9000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4840B-52E6-45F7-BBC3-27A2A66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</a:t>
            </a:r>
            <a:br>
              <a:rPr lang="en-US"/>
            </a:br>
            <a:r>
              <a:rPr lang="en-US"/>
              <a:t>Impact on Density 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85BF5-124E-49F4-8621-EBA3EF8FCB25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8ABDFDA8-6636-4654-B95B-A8CA2283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7" y="1959425"/>
            <a:ext cx="3622907" cy="206563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D5F5EA6-970F-488D-AF56-044FC09F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31" y="1717307"/>
            <a:ext cx="7122919" cy="312462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FFA71C-5442-48C2-A769-EF26695114A1}"/>
              </a:ext>
            </a:extLst>
          </p:cNvPr>
          <p:cNvCxnSpPr/>
          <p:nvPr/>
        </p:nvCxnSpPr>
        <p:spPr>
          <a:xfrm>
            <a:off x="1915996" y="2252159"/>
            <a:ext cx="0" cy="55245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0D16B2-9CC6-4CBA-8087-43B57D1F8E0A}"/>
              </a:ext>
            </a:extLst>
          </p:cNvPr>
          <p:cNvSpPr txBox="1"/>
          <p:nvPr/>
        </p:nvSpPr>
        <p:spPr>
          <a:xfrm>
            <a:off x="1927922" y="2224551"/>
            <a:ext cx="1000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Mean bet-ween 80 m and 120 m</a:t>
            </a:r>
            <a:endParaRPr lang="en-US" sz="1200" i="1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5B03E1-5A0C-4173-AA94-5318FFDC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085216"/>
            <a:ext cx="8023860" cy="12653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>
                <a:ea typeface="+mn-lt"/>
                <a:cs typeface="+mn-lt"/>
              </a:rPr>
              <a:t>cyclones are only little affected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26D0BB-CFFD-49AB-9568-526D474E6E37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18" name="Pfeil: gebogen 2">
              <a:extLst>
                <a:ext uri="{FF2B5EF4-FFF2-40B4-BE49-F238E27FC236}">
                  <a16:creationId xmlns:a16="http://schemas.microsoft.com/office/drawing/2014/main" id="{0DE69300-E781-4619-AF18-0C9A972F9174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Pfeil: gebogen 2">
              <a:extLst>
                <a:ext uri="{FF2B5EF4-FFF2-40B4-BE49-F238E27FC236}">
                  <a16:creationId xmlns:a16="http://schemas.microsoft.com/office/drawing/2014/main" id="{D2CCCBB0-9CC8-492F-ADC1-06F7FFCCB122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Pfeil: gebogen 2">
              <a:extLst>
                <a:ext uri="{FF2B5EF4-FFF2-40B4-BE49-F238E27FC236}">
                  <a16:creationId xmlns:a16="http://schemas.microsoft.com/office/drawing/2014/main" id="{2D1444F2-5AF2-4E44-BEED-82F587689A85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Pfeil: gebogen 2">
              <a:extLst>
                <a:ext uri="{FF2B5EF4-FFF2-40B4-BE49-F238E27FC236}">
                  <a16:creationId xmlns:a16="http://schemas.microsoft.com/office/drawing/2014/main" id="{13B21C6F-7132-4F8D-BEF9-CB4DE1B4CD9B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28427300-94AA-468F-BB2F-330A12A1D42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585790E-26DC-4283-8C1C-70BBDB6B2CE9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AC95401-CAC9-47C9-AC37-5CA4B24EB67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E84AE086-D1CA-46AE-9171-86D268CF7C48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B1CD1-16B4-494E-B7CE-81A21D7C670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D1A5C-A0A8-46A0-9032-6E851C383D2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0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A32E479-CB55-49DA-9A53-3AB2964E9000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4840B-52E6-45F7-BBC3-27A2A66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</a:t>
            </a:r>
            <a:br>
              <a:rPr lang="en-US"/>
            </a:br>
            <a:r>
              <a:rPr lang="en-US"/>
              <a:t>Impact on Density 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85BF5-124E-49F4-8621-EBA3EF8FCB25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8ABDFDA8-6636-4654-B95B-A8CA2283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7" y="1959425"/>
            <a:ext cx="3622907" cy="206563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D5F5EA6-970F-488D-AF56-044FC09F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31" y="1717307"/>
            <a:ext cx="7122919" cy="312462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FFA71C-5442-48C2-A769-EF26695114A1}"/>
              </a:ext>
            </a:extLst>
          </p:cNvPr>
          <p:cNvCxnSpPr/>
          <p:nvPr/>
        </p:nvCxnSpPr>
        <p:spPr>
          <a:xfrm>
            <a:off x="1915996" y="2252159"/>
            <a:ext cx="0" cy="55245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0D16B2-9CC6-4CBA-8087-43B57D1F8E0A}"/>
              </a:ext>
            </a:extLst>
          </p:cNvPr>
          <p:cNvSpPr txBox="1"/>
          <p:nvPr/>
        </p:nvSpPr>
        <p:spPr>
          <a:xfrm>
            <a:off x="1927922" y="2224551"/>
            <a:ext cx="1000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Mean bet-ween 80 m and 120 m</a:t>
            </a:r>
            <a:endParaRPr lang="en-US" sz="1200" i="1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5B03E1-5A0C-4173-AA94-5318FFDC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5085216"/>
            <a:ext cx="8023860" cy="12653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>
                <a:ea typeface="+mn-lt"/>
                <a:cs typeface="+mn-lt"/>
              </a:rPr>
              <a:t>cyclones are only little affected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anticyclones are strongly damped during winter and spring by ~40 %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26D0BB-CFFD-49AB-9568-526D474E6E37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18" name="Pfeil: gebogen 2">
              <a:extLst>
                <a:ext uri="{FF2B5EF4-FFF2-40B4-BE49-F238E27FC236}">
                  <a16:creationId xmlns:a16="http://schemas.microsoft.com/office/drawing/2014/main" id="{0DE69300-E781-4619-AF18-0C9A972F9174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Pfeil: gebogen 2">
              <a:extLst>
                <a:ext uri="{FF2B5EF4-FFF2-40B4-BE49-F238E27FC236}">
                  <a16:creationId xmlns:a16="http://schemas.microsoft.com/office/drawing/2014/main" id="{D2CCCBB0-9CC8-492F-ADC1-06F7FFCCB122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Pfeil: gebogen 2">
              <a:extLst>
                <a:ext uri="{FF2B5EF4-FFF2-40B4-BE49-F238E27FC236}">
                  <a16:creationId xmlns:a16="http://schemas.microsoft.com/office/drawing/2014/main" id="{2D1444F2-5AF2-4E44-BEED-82F587689A85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Pfeil: gebogen 2">
              <a:extLst>
                <a:ext uri="{FF2B5EF4-FFF2-40B4-BE49-F238E27FC236}">
                  <a16:creationId xmlns:a16="http://schemas.microsoft.com/office/drawing/2014/main" id="{13B21C6F-7132-4F8D-BEF9-CB4DE1B4CD9B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28427300-94AA-468F-BB2F-330A12A1D421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585790E-26DC-4283-8C1C-70BBDB6B2CE9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AC95401-CAC9-47C9-AC37-5CA4B24EB679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E84AE086-D1CA-46AE-9171-86D268CF7C48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0CB1CD1-16B4-494E-B7CE-81A21D7C670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D1A5C-A0A8-46A0-9032-6E851C383D2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6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F22B5-FB63-4022-887E-D6817739870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E63E96-D2E4-4C08-936E-71E6E5939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64FDD-1093-4755-B051-366A68B23FE8}"/>
              </a:ext>
            </a:extLst>
          </p:cNvPr>
          <p:cNvSpPr/>
          <p:nvPr/>
        </p:nvSpPr>
        <p:spPr>
          <a:xfrm rot="1380000">
            <a:off x="1941349" y="2279595"/>
            <a:ext cx="1133475" cy="27622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A5211-075A-4E8A-A532-01A44B1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 Intersection with Fronts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C4A73B-A779-4584-A347-3B8E0FB8E84D}"/>
              </a:ext>
            </a:extLst>
          </p:cNvPr>
          <p:cNvGrpSpPr/>
          <p:nvPr/>
        </p:nvGrpSpPr>
        <p:grpSpPr>
          <a:xfrm>
            <a:off x="875138" y="1712689"/>
            <a:ext cx="461392" cy="442341"/>
            <a:chOff x="7418813" y="4093939"/>
            <a:chExt cx="1956817" cy="1956816"/>
          </a:xfrm>
        </p:grpSpPr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4EF9E009-BB9A-4992-A815-C3E988C392E8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5901C246-EACF-4293-B2DA-307824AC752A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gebogen 2">
              <a:extLst>
                <a:ext uri="{FF2B5EF4-FFF2-40B4-BE49-F238E27FC236}">
                  <a16:creationId xmlns:a16="http://schemas.microsoft.com/office/drawing/2014/main" id="{B6410D37-BCEA-44BA-9FB3-FA5688F4D879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2">
              <a:extLst>
                <a:ext uri="{FF2B5EF4-FFF2-40B4-BE49-F238E27FC236}">
                  <a16:creationId xmlns:a16="http://schemas.microsoft.com/office/drawing/2014/main" id="{21DBD036-B97E-455E-B5D0-8152D2FB6051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CC741F-5F49-446C-B6B5-082A4FBE388F}"/>
              </a:ext>
            </a:extLst>
          </p:cNvPr>
          <p:cNvSpPr/>
          <p:nvPr/>
        </p:nvSpPr>
        <p:spPr>
          <a:xfrm rot="1380000">
            <a:off x="1918694" y="2437768"/>
            <a:ext cx="1924050" cy="276225"/>
          </a:xfrm>
          <a:prstGeom prst="rect">
            <a:avLst/>
          </a:prstGeom>
          <a:noFill/>
          <a:ln w="285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4F905-9C6B-41DE-BF0B-40B17C9369AB}"/>
              </a:ext>
            </a:extLst>
          </p:cNvPr>
          <p:cNvGrpSpPr/>
          <p:nvPr/>
        </p:nvGrpSpPr>
        <p:grpSpPr>
          <a:xfrm>
            <a:off x="3730302" y="2547420"/>
            <a:ext cx="180974" cy="447674"/>
            <a:chOff x="6997378" y="4766746"/>
            <a:chExt cx="295274" cy="809624"/>
          </a:xfrm>
        </p:grpSpPr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00626B3-7C4E-4F0D-8AB5-6654370F106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F944119-E18D-4426-BDD5-12138AFEB0B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DBB089F-19CB-47AC-8495-69E6B39062E6}"/>
              </a:ext>
            </a:extLst>
          </p:cNvPr>
          <p:cNvSpPr/>
          <p:nvPr/>
        </p:nvSpPr>
        <p:spPr>
          <a:xfrm>
            <a:off x="962025" y="1676400"/>
            <a:ext cx="2124075" cy="142875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042E3-D74B-4F21-9029-CC35B69D135C}"/>
              </a:ext>
            </a:extLst>
          </p:cNvPr>
          <p:cNvSpPr/>
          <p:nvPr/>
        </p:nvSpPr>
        <p:spPr>
          <a:xfrm>
            <a:off x="4560724" y="1603320"/>
            <a:ext cx="295275" cy="21907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F401-6EA4-4301-A9B9-44ED99905EB7}"/>
              </a:ext>
            </a:extLst>
          </p:cNvPr>
          <p:cNvCxnSpPr/>
          <p:nvPr/>
        </p:nvCxnSpPr>
        <p:spPr>
          <a:xfrm>
            <a:off x="4381500" y="1857375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896E6-3F92-4EB9-8D82-568A0DBBAE9A}"/>
              </a:ext>
            </a:extLst>
          </p:cNvPr>
          <p:cNvSpPr/>
          <p:nvPr/>
        </p:nvSpPr>
        <p:spPr>
          <a:xfrm>
            <a:off x="4514850" y="1905000"/>
            <a:ext cx="400050" cy="21907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2FCF7-ECE4-4463-AC95-3973E3FF5461}"/>
              </a:ext>
            </a:extLst>
          </p:cNvPr>
          <p:cNvSpPr txBox="1"/>
          <p:nvPr/>
        </p:nvSpPr>
        <p:spPr>
          <a:xfrm>
            <a:off x="5191125" y="1533525"/>
            <a:ext cx="5600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Coverage of mesoscale eddies by submesoscale fronts at 25 m depth from January to March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F7ADD-EBCF-459C-BFFD-DEA400B9AB61}"/>
              </a:ext>
            </a:extLst>
          </p:cNvPr>
          <p:cNvGrpSpPr/>
          <p:nvPr/>
        </p:nvGrpSpPr>
        <p:grpSpPr>
          <a:xfrm>
            <a:off x="11542419" y="1143290"/>
            <a:ext cx="295274" cy="723360"/>
            <a:chOff x="6997378" y="4766746"/>
            <a:chExt cx="295274" cy="809624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B0406F5-9D19-4F93-93AB-19511D606C36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9337557A-7DDA-4442-8C0C-76E8F0CCEBCE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33890C-F2E9-4CC8-856D-072677A9CEF5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8" name="Pfeil: gebogen 2">
              <a:extLst>
                <a:ext uri="{FF2B5EF4-FFF2-40B4-BE49-F238E27FC236}">
                  <a16:creationId xmlns:a16="http://schemas.microsoft.com/office/drawing/2014/main" id="{66A4E9A8-21EE-48CD-BC5E-EA15833605D3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gebogen 2">
              <a:extLst>
                <a:ext uri="{FF2B5EF4-FFF2-40B4-BE49-F238E27FC236}">
                  <a16:creationId xmlns:a16="http://schemas.microsoft.com/office/drawing/2014/main" id="{291E0CFF-E02F-4560-B2A1-724E12D9CC3B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gebogen 2">
              <a:extLst>
                <a:ext uri="{FF2B5EF4-FFF2-40B4-BE49-F238E27FC236}">
                  <a16:creationId xmlns:a16="http://schemas.microsoft.com/office/drawing/2014/main" id="{4511A5C5-BED7-4788-9571-D277835C398D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gebogen 2">
              <a:extLst>
                <a:ext uri="{FF2B5EF4-FFF2-40B4-BE49-F238E27FC236}">
                  <a16:creationId xmlns:a16="http://schemas.microsoft.com/office/drawing/2014/main" id="{CF281617-C746-41EA-872F-D768E60EBF66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D6E1EE5-14C7-4DC2-82D4-C2F62101330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06438F6-3E1B-49DE-A90E-9446B0F3547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87148EC-7D3F-413F-85B8-CF2198B830A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C586A52B-31F7-4895-866A-0F789F5C4E4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67DFE5A-53DB-43C1-87BD-F01D424EC78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065723-1916-466B-BC7C-A29F8612BCB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B4A8F80-E376-46C2-932A-9921222764DC}"/>
              </a:ext>
            </a:extLst>
          </p:cNvPr>
          <p:cNvSpPr txBox="1"/>
          <p:nvPr/>
        </p:nvSpPr>
        <p:spPr>
          <a:xfrm>
            <a:off x="8684280" y="6273991"/>
            <a:ext cx="33267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(Thomas et al., 2013; Brannigan et al., 2017; </a:t>
            </a:r>
            <a:r>
              <a:rPr lang="en-US" sz="1200" dirty="0" err="1"/>
              <a:t>Su</a:t>
            </a:r>
            <a:r>
              <a:rPr lang="en-US" sz="1200" dirty="0"/>
              <a:t> et al., 2018; Klein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54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F22B5-FB63-4022-887E-D6817739870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E63E96-D2E4-4C08-936E-71E6E5939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64FDD-1093-4755-B051-366A68B23FE8}"/>
              </a:ext>
            </a:extLst>
          </p:cNvPr>
          <p:cNvSpPr/>
          <p:nvPr/>
        </p:nvSpPr>
        <p:spPr>
          <a:xfrm rot="1380000">
            <a:off x="1941349" y="2279595"/>
            <a:ext cx="1133475" cy="27622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A5211-075A-4E8A-A532-01A44B1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 Intersection with Fronts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C4A73B-A779-4584-A347-3B8E0FB8E84D}"/>
              </a:ext>
            </a:extLst>
          </p:cNvPr>
          <p:cNvGrpSpPr/>
          <p:nvPr/>
        </p:nvGrpSpPr>
        <p:grpSpPr>
          <a:xfrm>
            <a:off x="875138" y="1712689"/>
            <a:ext cx="461392" cy="442341"/>
            <a:chOff x="7418813" y="4093939"/>
            <a:chExt cx="1956817" cy="1956816"/>
          </a:xfrm>
        </p:grpSpPr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4EF9E009-BB9A-4992-A815-C3E988C392E8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5901C246-EACF-4293-B2DA-307824AC752A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gebogen 2">
              <a:extLst>
                <a:ext uri="{FF2B5EF4-FFF2-40B4-BE49-F238E27FC236}">
                  <a16:creationId xmlns:a16="http://schemas.microsoft.com/office/drawing/2014/main" id="{B6410D37-BCEA-44BA-9FB3-FA5688F4D879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2">
              <a:extLst>
                <a:ext uri="{FF2B5EF4-FFF2-40B4-BE49-F238E27FC236}">
                  <a16:creationId xmlns:a16="http://schemas.microsoft.com/office/drawing/2014/main" id="{21DBD036-B97E-455E-B5D0-8152D2FB6051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CC741F-5F49-446C-B6B5-082A4FBE388F}"/>
              </a:ext>
            </a:extLst>
          </p:cNvPr>
          <p:cNvSpPr/>
          <p:nvPr/>
        </p:nvSpPr>
        <p:spPr>
          <a:xfrm rot="1380000">
            <a:off x="1918694" y="2437768"/>
            <a:ext cx="1924050" cy="276225"/>
          </a:xfrm>
          <a:prstGeom prst="rect">
            <a:avLst/>
          </a:prstGeom>
          <a:noFill/>
          <a:ln w="285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4F905-9C6B-41DE-BF0B-40B17C9369AB}"/>
              </a:ext>
            </a:extLst>
          </p:cNvPr>
          <p:cNvGrpSpPr/>
          <p:nvPr/>
        </p:nvGrpSpPr>
        <p:grpSpPr>
          <a:xfrm>
            <a:off x="3730302" y="2547420"/>
            <a:ext cx="180974" cy="447674"/>
            <a:chOff x="6997378" y="4766746"/>
            <a:chExt cx="295274" cy="809624"/>
          </a:xfrm>
        </p:grpSpPr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00626B3-7C4E-4F0D-8AB5-6654370F106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F944119-E18D-4426-BDD5-12138AFEB0B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DBB089F-19CB-47AC-8495-69E6B39062E6}"/>
              </a:ext>
            </a:extLst>
          </p:cNvPr>
          <p:cNvSpPr/>
          <p:nvPr/>
        </p:nvSpPr>
        <p:spPr>
          <a:xfrm>
            <a:off x="962025" y="1676400"/>
            <a:ext cx="2124075" cy="142875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042E3-D74B-4F21-9029-CC35B69D135C}"/>
              </a:ext>
            </a:extLst>
          </p:cNvPr>
          <p:cNvSpPr/>
          <p:nvPr/>
        </p:nvSpPr>
        <p:spPr>
          <a:xfrm>
            <a:off x="4560724" y="1603320"/>
            <a:ext cx="295275" cy="21907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F401-6EA4-4301-A9B9-44ED99905EB7}"/>
              </a:ext>
            </a:extLst>
          </p:cNvPr>
          <p:cNvCxnSpPr/>
          <p:nvPr/>
        </p:nvCxnSpPr>
        <p:spPr>
          <a:xfrm>
            <a:off x="4381500" y="1857375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896E6-3F92-4EB9-8D82-568A0DBBAE9A}"/>
              </a:ext>
            </a:extLst>
          </p:cNvPr>
          <p:cNvSpPr/>
          <p:nvPr/>
        </p:nvSpPr>
        <p:spPr>
          <a:xfrm>
            <a:off x="4514850" y="1905000"/>
            <a:ext cx="400050" cy="21907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2FCF7-ECE4-4463-AC95-3973E3FF5461}"/>
              </a:ext>
            </a:extLst>
          </p:cNvPr>
          <p:cNvSpPr txBox="1"/>
          <p:nvPr/>
        </p:nvSpPr>
        <p:spPr>
          <a:xfrm>
            <a:off x="5191125" y="1533525"/>
            <a:ext cx="5600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Coverage of mesoscale eddies by submesoscale fronts at 25 m depth from January to March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A0C3507-4F98-45E4-9AD3-42B3061B7C7F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2228850"/>
          <a:ext cx="6120756" cy="914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252">
                  <a:extLst>
                    <a:ext uri="{9D8B030D-6E8A-4147-A177-3AD203B41FA5}">
                      <a16:colId xmlns:a16="http://schemas.microsoft.com/office/drawing/2014/main" val="1103826111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3447833177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45399299"/>
                    </a:ext>
                  </a:extLst>
                </a:gridCol>
              </a:tblGrid>
              <a:tr h="304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Cyclones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Anticyclones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9759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7442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7958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F7ADD-EBCF-459C-BFFD-DEA400B9AB61}"/>
              </a:ext>
            </a:extLst>
          </p:cNvPr>
          <p:cNvGrpSpPr/>
          <p:nvPr/>
        </p:nvGrpSpPr>
        <p:grpSpPr>
          <a:xfrm>
            <a:off x="11542419" y="1143290"/>
            <a:ext cx="295274" cy="723360"/>
            <a:chOff x="6997378" y="4766746"/>
            <a:chExt cx="295274" cy="809624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B0406F5-9D19-4F93-93AB-19511D606C36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9337557A-7DDA-4442-8C0C-76E8F0CCEBCE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33890C-F2E9-4CC8-856D-072677A9CEF5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8" name="Pfeil: gebogen 2">
              <a:extLst>
                <a:ext uri="{FF2B5EF4-FFF2-40B4-BE49-F238E27FC236}">
                  <a16:creationId xmlns:a16="http://schemas.microsoft.com/office/drawing/2014/main" id="{66A4E9A8-21EE-48CD-BC5E-EA15833605D3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gebogen 2">
              <a:extLst>
                <a:ext uri="{FF2B5EF4-FFF2-40B4-BE49-F238E27FC236}">
                  <a16:creationId xmlns:a16="http://schemas.microsoft.com/office/drawing/2014/main" id="{291E0CFF-E02F-4560-B2A1-724E12D9CC3B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gebogen 2">
              <a:extLst>
                <a:ext uri="{FF2B5EF4-FFF2-40B4-BE49-F238E27FC236}">
                  <a16:creationId xmlns:a16="http://schemas.microsoft.com/office/drawing/2014/main" id="{4511A5C5-BED7-4788-9571-D277835C398D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gebogen 2">
              <a:extLst>
                <a:ext uri="{FF2B5EF4-FFF2-40B4-BE49-F238E27FC236}">
                  <a16:creationId xmlns:a16="http://schemas.microsoft.com/office/drawing/2014/main" id="{CF281617-C746-41EA-872F-D768E60EBF66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D6E1EE5-14C7-4DC2-82D4-C2F62101330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06438F6-3E1B-49DE-A90E-9446B0F3547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87148EC-7D3F-413F-85B8-CF2198B830A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C586A52B-31F7-4895-866A-0F789F5C4E4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67DFE5A-53DB-43C1-87BD-F01D424EC78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065723-1916-466B-BC7C-A29F8612BCB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B4A8F80-E376-46C2-932A-9921222764DC}"/>
              </a:ext>
            </a:extLst>
          </p:cNvPr>
          <p:cNvSpPr txBox="1"/>
          <p:nvPr/>
        </p:nvSpPr>
        <p:spPr>
          <a:xfrm>
            <a:off x="8684280" y="6273991"/>
            <a:ext cx="33267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(Thomas et al., 2013; Brannigan et al., 2017; </a:t>
            </a:r>
            <a:r>
              <a:rPr lang="en-US" sz="1200" dirty="0" err="1"/>
              <a:t>Su</a:t>
            </a:r>
            <a:r>
              <a:rPr lang="en-US" sz="1200" dirty="0"/>
              <a:t> et al., 2018; Klein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E8C7-E67F-4059-89D4-A69AF9D5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5BF4-94E6-4DD6-9DCA-E2B8A887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18" y="207797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Domain &amp; Model Data</a:t>
            </a:r>
          </a:p>
          <a:p>
            <a:pPr marL="457200" indent="-457200">
              <a:buAutoNum type="arabicPeriod"/>
            </a:pPr>
            <a:r>
              <a:rPr lang="en-US" err="1"/>
              <a:t>Submesoscale</a:t>
            </a:r>
            <a:r>
              <a:rPr lang="en-US"/>
              <a:t> Fronts</a:t>
            </a:r>
          </a:p>
          <a:p>
            <a:pPr marL="457200" indent="-457200">
              <a:buAutoNum type="arabicPeriod"/>
            </a:pPr>
            <a:r>
              <a:rPr lang="en-US"/>
              <a:t>Impact on Mesoscale Eddies</a:t>
            </a:r>
          </a:p>
          <a:p>
            <a:pPr marL="457200" indent="-457200">
              <a:buAutoNum type="arabicPeriod"/>
            </a:pPr>
            <a:r>
              <a:rPr lang="en-US"/>
              <a:t>Biological Productivity</a:t>
            </a:r>
          </a:p>
          <a:p>
            <a:pPr marL="457200" indent="-457200">
              <a:buAutoNum type="arabicPeriod"/>
            </a:pPr>
            <a:r>
              <a:rPr lang="en-US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D8A02-57C4-4830-A39C-85A02BBB258D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079027C-26CA-467C-A767-1D69006F4D1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43EA1A67-6F84-40A4-81C9-39DF9D7B83B6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1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F22B5-FB63-4022-887E-D6817739870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E63E96-D2E4-4C08-936E-71E6E5939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64FDD-1093-4755-B051-366A68B23FE8}"/>
              </a:ext>
            </a:extLst>
          </p:cNvPr>
          <p:cNvSpPr/>
          <p:nvPr/>
        </p:nvSpPr>
        <p:spPr>
          <a:xfrm rot="1380000">
            <a:off x="1941349" y="2279595"/>
            <a:ext cx="1133475" cy="27622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A5211-075A-4E8A-A532-01A44B1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 Intersection with Fronts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C4A73B-A779-4584-A347-3B8E0FB8E84D}"/>
              </a:ext>
            </a:extLst>
          </p:cNvPr>
          <p:cNvGrpSpPr/>
          <p:nvPr/>
        </p:nvGrpSpPr>
        <p:grpSpPr>
          <a:xfrm>
            <a:off x="875138" y="1712689"/>
            <a:ext cx="461392" cy="442341"/>
            <a:chOff x="7418813" y="4093939"/>
            <a:chExt cx="1956817" cy="1956816"/>
          </a:xfrm>
        </p:grpSpPr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4EF9E009-BB9A-4992-A815-C3E988C392E8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5901C246-EACF-4293-B2DA-307824AC752A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gebogen 2">
              <a:extLst>
                <a:ext uri="{FF2B5EF4-FFF2-40B4-BE49-F238E27FC236}">
                  <a16:creationId xmlns:a16="http://schemas.microsoft.com/office/drawing/2014/main" id="{B6410D37-BCEA-44BA-9FB3-FA5688F4D879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2">
              <a:extLst>
                <a:ext uri="{FF2B5EF4-FFF2-40B4-BE49-F238E27FC236}">
                  <a16:creationId xmlns:a16="http://schemas.microsoft.com/office/drawing/2014/main" id="{21DBD036-B97E-455E-B5D0-8152D2FB6051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CC741F-5F49-446C-B6B5-082A4FBE388F}"/>
              </a:ext>
            </a:extLst>
          </p:cNvPr>
          <p:cNvSpPr/>
          <p:nvPr/>
        </p:nvSpPr>
        <p:spPr>
          <a:xfrm rot="1380000">
            <a:off x="1918694" y="2437768"/>
            <a:ext cx="1924050" cy="276225"/>
          </a:xfrm>
          <a:prstGeom prst="rect">
            <a:avLst/>
          </a:prstGeom>
          <a:noFill/>
          <a:ln w="285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4F905-9C6B-41DE-BF0B-40B17C9369AB}"/>
              </a:ext>
            </a:extLst>
          </p:cNvPr>
          <p:cNvGrpSpPr/>
          <p:nvPr/>
        </p:nvGrpSpPr>
        <p:grpSpPr>
          <a:xfrm>
            <a:off x="3730302" y="2547420"/>
            <a:ext cx="180974" cy="447674"/>
            <a:chOff x="6997378" y="4766746"/>
            <a:chExt cx="295274" cy="809624"/>
          </a:xfrm>
        </p:grpSpPr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00626B3-7C4E-4F0D-8AB5-6654370F106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F944119-E18D-4426-BDD5-12138AFEB0B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DBB089F-19CB-47AC-8495-69E6B39062E6}"/>
              </a:ext>
            </a:extLst>
          </p:cNvPr>
          <p:cNvSpPr/>
          <p:nvPr/>
        </p:nvSpPr>
        <p:spPr>
          <a:xfrm>
            <a:off x="962025" y="1676400"/>
            <a:ext cx="2124075" cy="142875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042E3-D74B-4F21-9029-CC35B69D135C}"/>
              </a:ext>
            </a:extLst>
          </p:cNvPr>
          <p:cNvSpPr/>
          <p:nvPr/>
        </p:nvSpPr>
        <p:spPr>
          <a:xfrm>
            <a:off x="4560724" y="1603320"/>
            <a:ext cx="295275" cy="21907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F401-6EA4-4301-A9B9-44ED99905EB7}"/>
              </a:ext>
            </a:extLst>
          </p:cNvPr>
          <p:cNvCxnSpPr/>
          <p:nvPr/>
        </p:nvCxnSpPr>
        <p:spPr>
          <a:xfrm>
            <a:off x="4381500" y="1857375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896E6-3F92-4EB9-8D82-568A0DBBAE9A}"/>
              </a:ext>
            </a:extLst>
          </p:cNvPr>
          <p:cNvSpPr/>
          <p:nvPr/>
        </p:nvSpPr>
        <p:spPr>
          <a:xfrm>
            <a:off x="4514850" y="1905000"/>
            <a:ext cx="400050" cy="21907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2FCF7-ECE4-4463-AC95-3973E3FF5461}"/>
              </a:ext>
            </a:extLst>
          </p:cNvPr>
          <p:cNvSpPr txBox="1"/>
          <p:nvPr/>
        </p:nvSpPr>
        <p:spPr>
          <a:xfrm>
            <a:off x="5191125" y="1533525"/>
            <a:ext cx="5600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Coverage of mesoscale eddies by submesoscale fronts at 25 m depth from January to March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A0C3507-4F98-45E4-9AD3-42B3061B7C7F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2228850"/>
          <a:ext cx="6120756" cy="914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252">
                  <a:extLst>
                    <a:ext uri="{9D8B030D-6E8A-4147-A177-3AD203B41FA5}">
                      <a16:colId xmlns:a16="http://schemas.microsoft.com/office/drawing/2014/main" val="1103826111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3447833177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45399299"/>
                    </a:ext>
                  </a:extLst>
                </a:gridCol>
              </a:tblGrid>
              <a:tr h="304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Cyclones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Anticyclones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9759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7442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795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C4ADB99-54F9-42A6-8890-7EDE912D0893}"/>
              </a:ext>
            </a:extLst>
          </p:cNvPr>
          <p:cNvSpPr txBox="1"/>
          <p:nvPr/>
        </p:nvSpPr>
        <p:spPr>
          <a:xfrm>
            <a:off x="7162800" y="3429000"/>
            <a:ext cx="45243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 err="1"/>
              <a:t>submesoscale</a:t>
            </a:r>
            <a:r>
              <a:rPr lang="en-US" sz="1600" dirty="0"/>
              <a:t> fronts cover larger parts of anticyclones, especially in HR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F7ADD-EBCF-459C-BFFD-DEA400B9AB61}"/>
              </a:ext>
            </a:extLst>
          </p:cNvPr>
          <p:cNvGrpSpPr/>
          <p:nvPr/>
        </p:nvGrpSpPr>
        <p:grpSpPr>
          <a:xfrm>
            <a:off x="11542419" y="1143290"/>
            <a:ext cx="295274" cy="723360"/>
            <a:chOff x="6997378" y="4766746"/>
            <a:chExt cx="295274" cy="809624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B0406F5-9D19-4F93-93AB-19511D606C36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9337557A-7DDA-4442-8C0C-76E8F0CCEBCE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33890C-F2E9-4CC8-856D-072677A9CEF5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8" name="Pfeil: gebogen 2">
              <a:extLst>
                <a:ext uri="{FF2B5EF4-FFF2-40B4-BE49-F238E27FC236}">
                  <a16:creationId xmlns:a16="http://schemas.microsoft.com/office/drawing/2014/main" id="{66A4E9A8-21EE-48CD-BC5E-EA15833605D3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gebogen 2">
              <a:extLst>
                <a:ext uri="{FF2B5EF4-FFF2-40B4-BE49-F238E27FC236}">
                  <a16:creationId xmlns:a16="http://schemas.microsoft.com/office/drawing/2014/main" id="{291E0CFF-E02F-4560-B2A1-724E12D9CC3B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gebogen 2">
              <a:extLst>
                <a:ext uri="{FF2B5EF4-FFF2-40B4-BE49-F238E27FC236}">
                  <a16:creationId xmlns:a16="http://schemas.microsoft.com/office/drawing/2014/main" id="{4511A5C5-BED7-4788-9571-D277835C398D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gebogen 2">
              <a:extLst>
                <a:ext uri="{FF2B5EF4-FFF2-40B4-BE49-F238E27FC236}">
                  <a16:creationId xmlns:a16="http://schemas.microsoft.com/office/drawing/2014/main" id="{CF281617-C746-41EA-872F-D768E60EBF66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D6E1EE5-14C7-4DC2-82D4-C2F62101330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06438F6-3E1B-49DE-A90E-9446B0F3547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87148EC-7D3F-413F-85B8-CF2198B830A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C586A52B-31F7-4895-866A-0F789F5C4E4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67DFE5A-53DB-43C1-87BD-F01D424EC78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065723-1916-466B-BC7C-A29F8612BCB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B4A8F80-E376-46C2-932A-9921222764DC}"/>
              </a:ext>
            </a:extLst>
          </p:cNvPr>
          <p:cNvSpPr txBox="1"/>
          <p:nvPr/>
        </p:nvSpPr>
        <p:spPr>
          <a:xfrm>
            <a:off x="8684280" y="6273991"/>
            <a:ext cx="33267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(Thomas et al., 2013; Brannigan et al., 2017; </a:t>
            </a:r>
            <a:r>
              <a:rPr lang="en-US" sz="1200" dirty="0" err="1"/>
              <a:t>Su</a:t>
            </a:r>
            <a:r>
              <a:rPr lang="en-US" sz="1200" dirty="0"/>
              <a:t> et al., 2018; Klein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5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F22B5-FB63-4022-887E-D6817739870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E63E96-D2E4-4C08-936E-71E6E5939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64FDD-1093-4755-B051-366A68B23FE8}"/>
              </a:ext>
            </a:extLst>
          </p:cNvPr>
          <p:cNvSpPr/>
          <p:nvPr/>
        </p:nvSpPr>
        <p:spPr>
          <a:xfrm rot="1380000">
            <a:off x="1941349" y="2279595"/>
            <a:ext cx="1133475" cy="27622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A5211-075A-4E8A-A532-01A44B1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 Intersection with Fronts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C4A73B-A779-4584-A347-3B8E0FB8E84D}"/>
              </a:ext>
            </a:extLst>
          </p:cNvPr>
          <p:cNvGrpSpPr/>
          <p:nvPr/>
        </p:nvGrpSpPr>
        <p:grpSpPr>
          <a:xfrm>
            <a:off x="875138" y="1712689"/>
            <a:ext cx="461392" cy="442341"/>
            <a:chOff x="7418813" y="4093939"/>
            <a:chExt cx="1956817" cy="1956816"/>
          </a:xfrm>
        </p:grpSpPr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4EF9E009-BB9A-4992-A815-C3E988C392E8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5901C246-EACF-4293-B2DA-307824AC752A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gebogen 2">
              <a:extLst>
                <a:ext uri="{FF2B5EF4-FFF2-40B4-BE49-F238E27FC236}">
                  <a16:creationId xmlns:a16="http://schemas.microsoft.com/office/drawing/2014/main" id="{B6410D37-BCEA-44BA-9FB3-FA5688F4D879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2">
              <a:extLst>
                <a:ext uri="{FF2B5EF4-FFF2-40B4-BE49-F238E27FC236}">
                  <a16:creationId xmlns:a16="http://schemas.microsoft.com/office/drawing/2014/main" id="{21DBD036-B97E-455E-B5D0-8152D2FB6051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CC741F-5F49-446C-B6B5-082A4FBE388F}"/>
              </a:ext>
            </a:extLst>
          </p:cNvPr>
          <p:cNvSpPr/>
          <p:nvPr/>
        </p:nvSpPr>
        <p:spPr>
          <a:xfrm rot="1380000">
            <a:off x="1918694" y="2437768"/>
            <a:ext cx="1924050" cy="276225"/>
          </a:xfrm>
          <a:prstGeom prst="rect">
            <a:avLst/>
          </a:prstGeom>
          <a:noFill/>
          <a:ln w="285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4F905-9C6B-41DE-BF0B-40B17C9369AB}"/>
              </a:ext>
            </a:extLst>
          </p:cNvPr>
          <p:cNvGrpSpPr/>
          <p:nvPr/>
        </p:nvGrpSpPr>
        <p:grpSpPr>
          <a:xfrm>
            <a:off x="3730302" y="2547420"/>
            <a:ext cx="180974" cy="447674"/>
            <a:chOff x="6997378" y="4766746"/>
            <a:chExt cx="295274" cy="809624"/>
          </a:xfrm>
        </p:grpSpPr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00626B3-7C4E-4F0D-8AB5-6654370F106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F944119-E18D-4426-BDD5-12138AFEB0B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DBB089F-19CB-47AC-8495-69E6B39062E6}"/>
              </a:ext>
            </a:extLst>
          </p:cNvPr>
          <p:cNvSpPr/>
          <p:nvPr/>
        </p:nvSpPr>
        <p:spPr>
          <a:xfrm>
            <a:off x="962025" y="1676400"/>
            <a:ext cx="2124075" cy="142875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042E3-D74B-4F21-9029-CC35B69D135C}"/>
              </a:ext>
            </a:extLst>
          </p:cNvPr>
          <p:cNvSpPr/>
          <p:nvPr/>
        </p:nvSpPr>
        <p:spPr>
          <a:xfrm>
            <a:off x="4560724" y="1603320"/>
            <a:ext cx="295275" cy="21907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F401-6EA4-4301-A9B9-44ED99905EB7}"/>
              </a:ext>
            </a:extLst>
          </p:cNvPr>
          <p:cNvCxnSpPr/>
          <p:nvPr/>
        </p:nvCxnSpPr>
        <p:spPr>
          <a:xfrm>
            <a:off x="4381500" y="1857375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896E6-3F92-4EB9-8D82-568A0DBBAE9A}"/>
              </a:ext>
            </a:extLst>
          </p:cNvPr>
          <p:cNvSpPr/>
          <p:nvPr/>
        </p:nvSpPr>
        <p:spPr>
          <a:xfrm>
            <a:off x="4514850" y="1905000"/>
            <a:ext cx="400050" cy="21907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2FCF7-ECE4-4463-AC95-3973E3FF5461}"/>
              </a:ext>
            </a:extLst>
          </p:cNvPr>
          <p:cNvSpPr txBox="1"/>
          <p:nvPr/>
        </p:nvSpPr>
        <p:spPr>
          <a:xfrm>
            <a:off x="5191125" y="1533525"/>
            <a:ext cx="5600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Coverage of mesoscale eddies by submesoscale fronts at 25 m depth from January to March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A0C3507-4F98-45E4-9AD3-42B3061B7C7F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2228850"/>
          <a:ext cx="6120756" cy="914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252">
                  <a:extLst>
                    <a:ext uri="{9D8B030D-6E8A-4147-A177-3AD203B41FA5}">
                      <a16:colId xmlns:a16="http://schemas.microsoft.com/office/drawing/2014/main" val="1103826111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3447833177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45399299"/>
                    </a:ext>
                  </a:extLst>
                </a:gridCol>
              </a:tblGrid>
              <a:tr h="304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Cyclones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Anticyclones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9759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7442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795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C4ADB99-54F9-42A6-8890-7EDE912D0893}"/>
              </a:ext>
            </a:extLst>
          </p:cNvPr>
          <p:cNvSpPr txBox="1"/>
          <p:nvPr/>
        </p:nvSpPr>
        <p:spPr>
          <a:xfrm>
            <a:off x="7162800" y="3429000"/>
            <a:ext cx="4524375" cy="895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 err="1"/>
              <a:t>submesoscale</a:t>
            </a:r>
            <a:r>
              <a:rPr lang="en-US" sz="1600" dirty="0"/>
              <a:t> fronts cover larger parts of anticyclones, especially in HR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also observed by Brannigan et al., 2017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F7ADD-EBCF-459C-BFFD-DEA400B9AB61}"/>
              </a:ext>
            </a:extLst>
          </p:cNvPr>
          <p:cNvGrpSpPr/>
          <p:nvPr/>
        </p:nvGrpSpPr>
        <p:grpSpPr>
          <a:xfrm>
            <a:off x="11542419" y="1143290"/>
            <a:ext cx="295274" cy="723360"/>
            <a:chOff x="6997378" y="4766746"/>
            <a:chExt cx="295274" cy="809624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B0406F5-9D19-4F93-93AB-19511D606C36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9337557A-7DDA-4442-8C0C-76E8F0CCEBCE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33890C-F2E9-4CC8-856D-072677A9CEF5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8" name="Pfeil: gebogen 2">
              <a:extLst>
                <a:ext uri="{FF2B5EF4-FFF2-40B4-BE49-F238E27FC236}">
                  <a16:creationId xmlns:a16="http://schemas.microsoft.com/office/drawing/2014/main" id="{66A4E9A8-21EE-48CD-BC5E-EA15833605D3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gebogen 2">
              <a:extLst>
                <a:ext uri="{FF2B5EF4-FFF2-40B4-BE49-F238E27FC236}">
                  <a16:creationId xmlns:a16="http://schemas.microsoft.com/office/drawing/2014/main" id="{291E0CFF-E02F-4560-B2A1-724E12D9CC3B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gebogen 2">
              <a:extLst>
                <a:ext uri="{FF2B5EF4-FFF2-40B4-BE49-F238E27FC236}">
                  <a16:creationId xmlns:a16="http://schemas.microsoft.com/office/drawing/2014/main" id="{4511A5C5-BED7-4788-9571-D277835C398D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gebogen 2">
              <a:extLst>
                <a:ext uri="{FF2B5EF4-FFF2-40B4-BE49-F238E27FC236}">
                  <a16:creationId xmlns:a16="http://schemas.microsoft.com/office/drawing/2014/main" id="{CF281617-C746-41EA-872F-D768E60EBF66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D6E1EE5-14C7-4DC2-82D4-C2F62101330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06438F6-3E1B-49DE-A90E-9446B0F3547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87148EC-7D3F-413F-85B8-CF2198B830A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C586A52B-31F7-4895-866A-0F789F5C4E4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67DFE5A-53DB-43C1-87BD-F01D424EC78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065723-1916-466B-BC7C-A29F8612BCB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B4A8F80-E376-46C2-932A-9921222764DC}"/>
              </a:ext>
            </a:extLst>
          </p:cNvPr>
          <p:cNvSpPr txBox="1"/>
          <p:nvPr/>
        </p:nvSpPr>
        <p:spPr>
          <a:xfrm>
            <a:off x="8684280" y="6273991"/>
            <a:ext cx="33267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(Thomas et al., 2013; Brannigan et al., 2017; </a:t>
            </a:r>
            <a:r>
              <a:rPr lang="en-US" sz="1200" dirty="0" err="1"/>
              <a:t>Su</a:t>
            </a:r>
            <a:r>
              <a:rPr lang="en-US" sz="1200" dirty="0"/>
              <a:t> et al., 2018; Klein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94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F22B5-FB63-4022-887E-D6817739870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E63E96-D2E4-4C08-936E-71E6E5939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64FDD-1093-4755-B051-366A68B23FE8}"/>
              </a:ext>
            </a:extLst>
          </p:cNvPr>
          <p:cNvSpPr/>
          <p:nvPr/>
        </p:nvSpPr>
        <p:spPr>
          <a:xfrm rot="1380000">
            <a:off x="1941349" y="2279595"/>
            <a:ext cx="1133475" cy="27622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A5211-075A-4E8A-A532-01A44B1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 Intersection with Fronts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C4A73B-A779-4584-A347-3B8E0FB8E84D}"/>
              </a:ext>
            </a:extLst>
          </p:cNvPr>
          <p:cNvGrpSpPr/>
          <p:nvPr/>
        </p:nvGrpSpPr>
        <p:grpSpPr>
          <a:xfrm>
            <a:off x="875138" y="1712689"/>
            <a:ext cx="461392" cy="442341"/>
            <a:chOff x="7418813" y="4093939"/>
            <a:chExt cx="1956817" cy="1956816"/>
          </a:xfrm>
        </p:grpSpPr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4EF9E009-BB9A-4992-A815-C3E988C392E8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5901C246-EACF-4293-B2DA-307824AC752A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gebogen 2">
              <a:extLst>
                <a:ext uri="{FF2B5EF4-FFF2-40B4-BE49-F238E27FC236}">
                  <a16:creationId xmlns:a16="http://schemas.microsoft.com/office/drawing/2014/main" id="{B6410D37-BCEA-44BA-9FB3-FA5688F4D879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2">
              <a:extLst>
                <a:ext uri="{FF2B5EF4-FFF2-40B4-BE49-F238E27FC236}">
                  <a16:creationId xmlns:a16="http://schemas.microsoft.com/office/drawing/2014/main" id="{21DBD036-B97E-455E-B5D0-8152D2FB6051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CC741F-5F49-446C-B6B5-082A4FBE388F}"/>
              </a:ext>
            </a:extLst>
          </p:cNvPr>
          <p:cNvSpPr/>
          <p:nvPr/>
        </p:nvSpPr>
        <p:spPr>
          <a:xfrm rot="1380000">
            <a:off x="1918694" y="2437768"/>
            <a:ext cx="1924050" cy="276225"/>
          </a:xfrm>
          <a:prstGeom prst="rect">
            <a:avLst/>
          </a:prstGeom>
          <a:noFill/>
          <a:ln w="285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4F905-9C6B-41DE-BF0B-40B17C9369AB}"/>
              </a:ext>
            </a:extLst>
          </p:cNvPr>
          <p:cNvGrpSpPr/>
          <p:nvPr/>
        </p:nvGrpSpPr>
        <p:grpSpPr>
          <a:xfrm>
            <a:off x="3730302" y="2547420"/>
            <a:ext cx="180974" cy="447674"/>
            <a:chOff x="6997378" y="4766746"/>
            <a:chExt cx="295274" cy="809624"/>
          </a:xfrm>
        </p:grpSpPr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00626B3-7C4E-4F0D-8AB5-6654370F106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F944119-E18D-4426-BDD5-12138AFEB0B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DBB089F-19CB-47AC-8495-69E6B39062E6}"/>
              </a:ext>
            </a:extLst>
          </p:cNvPr>
          <p:cNvSpPr/>
          <p:nvPr/>
        </p:nvSpPr>
        <p:spPr>
          <a:xfrm>
            <a:off x="962025" y="1676400"/>
            <a:ext cx="2124075" cy="142875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042E3-D74B-4F21-9029-CC35B69D135C}"/>
              </a:ext>
            </a:extLst>
          </p:cNvPr>
          <p:cNvSpPr/>
          <p:nvPr/>
        </p:nvSpPr>
        <p:spPr>
          <a:xfrm>
            <a:off x="4560724" y="1603320"/>
            <a:ext cx="295275" cy="21907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F401-6EA4-4301-A9B9-44ED99905EB7}"/>
              </a:ext>
            </a:extLst>
          </p:cNvPr>
          <p:cNvCxnSpPr/>
          <p:nvPr/>
        </p:nvCxnSpPr>
        <p:spPr>
          <a:xfrm>
            <a:off x="4381500" y="1857375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896E6-3F92-4EB9-8D82-568A0DBBAE9A}"/>
              </a:ext>
            </a:extLst>
          </p:cNvPr>
          <p:cNvSpPr/>
          <p:nvPr/>
        </p:nvSpPr>
        <p:spPr>
          <a:xfrm>
            <a:off x="4514850" y="1905000"/>
            <a:ext cx="400050" cy="21907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2FCF7-ECE4-4463-AC95-3973E3FF5461}"/>
              </a:ext>
            </a:extLst>
          </p:cNvPr>
          <p:cNvSpPr txBox="1"/>
          <p:nvPr/>
        </p:nvSpPr>
        <p:spPr>
          <a:xfrm>
            <a:off x="5191125" y="1533525"/>
            <a:ext cx="5600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Coverage of mesoscale eddies by submesoscale fronts at 25 m depth from January to March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A0C3507-4F98-45E4-9AD3-42B3061B7C7F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2228850"/>
          <a:ext cx="6120756" cy="914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252">
                  <a:extLst>
                    <a:ext uri="{9D8B030D-6E8A-4147-A177-3AD203B41FA5}">
                      <a16:colId xmlns:a16="http://schemas.microsoft.com/office/drawing/2014/main" val="1103826111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3447833177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45399299"/>
                    </a:ext>
                  </a:extLst>
                </a:gridCol>
              </a:tblGrid>
              <a:tr h="304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Cyclones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Anticyclones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9759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7442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795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C4ADB99-54F9-42A6-8890-7EDE912D0893}"/>
              </a:ext>
            </a:extLst>
          </p:cNvPr>
          <p:cNvSpPr txBox="1"/>
          <p:nvPr/>
        </p:nvSpPr>
        <p:spPr>
          <a:xfrm>
            <a:off x="7162800" y="3429000"/>
            <a:ext cx="4524375" cy="12054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 err="1"/>
              <a:t>submesoscale</a:t>
            </a:r>
            <a:r>
              <a:rPr lang="en-US" sz="1600" dirty="0"/>
              <a:t> fronts cover larger parts of anticyclones, especially in HR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also observed by Brannigan et al., 2017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anticyclonic vorticity and deeper MLD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F7ADD-EBCF-459C-BFFD-DEA400B9AB61}"/>
              </a:ext>
            </a:extLst>
          </p:cNvPr>
          <p:cNvGrpSpPr/>
          <p:nvPr/>
        </p:nvGrpSpPr>
        <p:grpSpPr>
          <a:xfrm>
            <a:off x="11542419" y="1143290"/>
            <a:ext cx="295274" cy="723360"/>
            <a:chOff x="6997378" y="4766746"/>
            <a:chExt cx="295274" cy="809624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B0406F5-9D19-4F93-93AB-19511D606C36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9337557A-7DDA-4442-8C0C-76E8F0CCEBCE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33890C-F2E9-4CC8-856D-072677A9CEF5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8" name="Pfeil: gebogen 2">
              <a:extLst>
                <a:ext uri="{FF2B5EF4-FFF2-40B4-BE49-F238E27FC236}">
                  <a16:creationId xmlns:a16="http://schemas.microsoft.com/office/drawing/2014/main" id="{66A4E9A8-21EE-48CD-BC5E-EA15833605D3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gebogen 2">
              <a:extLst>
                <a:ext uri="{FF2B5EF4-FFF2-40B4-BE49-F238E27FC236}">
                  <a16:creationId xmlns:a16="http://schemas.microsoft.com/office/drawing/2014/main" id="{291E0CFF-E02F-4560-B2A1-724E12D9CC3B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gebogen 2">
              <a:extLst>
                <a:ext uri="{FF2B5EF4-FFF2-40B4-BE49-F238E27FC236}">
                  <a16:creationId xmlns:a16="http://schemas.microsoft.com/office/drawing/2014/main" id="{4511A5C5-BED7-4788-9571-D277835C398D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gebogen 2">
              <a:extLst>
                <a:ext uri="{FF2B5EF4-FFF2-40B4-BE49-F238E27FC236}">
                  <a16:creationId xmlns:a16="http://schemas.microsoft.com/office/drawing/2014/main" id="{CF281617-C746-41EA-872F-D768E60EBF66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D6E1EE5-14C7-4DC2-82D4-C2F62101330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06438F6-3E1B-49DE-A90E-9446B0F3547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87148EC-7D3F-413F-85B8-CF2198B830A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C586A52B-31F7-4895-866A-0F789F5C4E4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67DFE5A-53DB-43C1-87BD-F01D424EC78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065723-1916-466B-BC7C-A29F8612BCB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B4A8F80-E376-46C2-932A-9921222764DC}"/>
              </a:ext>
            </a:extLst>
          </p:cNvPr>
          <p:cNvSpPr txBox="1"/>
          <p:nvPr/>
        </p:nvSpPr>
        <p:spPr>
          <a:xfrm>
            <a:off x="8684280" y="6273991"/>
            <a:ext cx="33267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(Thomas et al., 2013; Brannigan et al., 2017; </a:t>
            </a:r>
            <a:r>
              <a:rPr lang="en-US" sz="1200" dirty="0" err="1"/>
              <a:t>Su</a:t>
            </a:r>
            <a:r>
              <a:rPr lang="en-US" sz="1200" dirty="0"/>
              <a:t> et al., 2018; Klein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01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F22B5-FB63-4022-887E-D6817739870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E63E96-D2E4-4C08-936E-71E6E5939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64FDD-1093-4755-B051-366A68B23FE8}"/>
              </a:ext>
            </a:extLst>
          </p:cNvPr>
          <p:cNvSpPr/>
          <p:nvPr/>
        </p:nvSpPr>
        <p:spPr>
          <a:xfrm rot="1380000">
            <a:off x="1941349" y="2279595"/>
            <a:ext cx="1133475" cy="27622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A5211-075A-4E8A-A532-01A44B1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 Intersection with Fronts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C4A73B-A779-4584-A347-3B8E0FB8E84D}"/>
              </a:ext>
            </a:extLst>
          </p:cNvPr>
          <p:cNvGrpSpPr/>
          <p:nvPr/>
        </p:nvGrpSpPr>
        <p:grpSpPr>
          <a:xfrm>
            <a:off x="875138" y="1712689"/>
            <a:ext cx="461392" cy="442341"/>
            <a:chOff x="7418813" y="4093939"/>
            <a:chExt cx="1956817" cy="1956816"/>
          </a:xfrm>
        </p:grpSpPr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4EF9E009-BB9A-4992-A815-C3E988C392E8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5901C246-EACF-4293-B2DA-307824AC752A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gebogen 2">
              <a:extLst>
                <a:ext uri="{FF2B5EF4-FFF2-40B4-BE49-F238E27FC236}">
                  <a16:creationId xmlns:a16="http://schemas.microsoft.com/office/drawing/2014/main" id="{B6410D37-BCEA-44BA-9FB3-FA5688F4D879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2">
              <a:extLst>
                <a:ext uri="{FF2B5EF4-FFF2-40B4-BE49-F238E27FC236}">
                  <a16:creationId xmlns:a16="http://schemas.microsoft.com/office/drawing/2014/main" id="{21DBD036-B97E-455E-B5D0-8152D2FB6051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CC741F-5F49-446C-B6B5-082A4FBE388F}"/>
              </a:ext>
            </a:extLst>
          </p:cNvPr>
          <p:cNvSpPr/>
          <p:nvPr/>
        </p:nvSpPr>
        <p:spPr>
          <a:xfrm rot="1380000">
            <a:off x="1918694" y="2437768"/>
            <a:ext cx="1924050" cy="276225"/>
          </a:xfrm>
          <a:prstGeom prst="rect">
            <a:avLst/>
          </a:prstGeom>
          <a:noFill/>
          <a:ln w="285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4F905-9C6B-41DE-BF0B-40B17C9369AB}"/>
              </a:ext>
            </a:extLst>
          </p:cNvPr>
          <p:cNvGrpSpPr/>
          <p:nvPr/>
        </p:nvGrpSpPr>
        <p:grpSpPr>
          <a:xfrm>
            <a:off x="3730302" y="2547420"/>
            <a:ext cx="180974" cy="447674"/>
            <a:chOff x="6997378" y="4766746"/>
            <a:chExt cx="295274" cy="809624"/>
          </a:xfrm>
        </p:grpSpPr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00626B3-7C4E-4F0D-8AB5-6654370F106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F944119-E18D-4426-BDD5-12138AFEB0B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DBB089F-19CB-47AC-8495-69E6B39062E6}"/>
              </a:ext>
            </a:extLst>
          </p:cNvPr>
          <p:cNvSpPr/>
          <p:nvPr/>
        </p:nvSpPr>
        <p:spPr>
          <a:xfrm>
            <a:off x="962025" y="1676400"/>
            <a:ext cx="2124075" cy="142875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042E3-D74B-4F21-9029-CC35B69D135C}"/>
              </a:ext>
            </a:extLst>
          </p:cNvPr>
          <p:cNvSpPr/>
          <p:nvPr/>
        </p:nvSpPr>
        <p:spPr>
          <a:xfrm>
            <a:off x="4560724" y="1603320"/>
            <a:ext cx="295275" cy="21907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F401-6EA4-4301-A9B9-44ED99905EB7}"/>
              </a:ext>
            </a:extLst>
          </p:cNvPr>
          <p:cNvCxnSpPr/>
          <p:nvPr/>
        </p:nvCxnSpPr>
        <p:spPr>
          <a:xfrm>
            <a:off x="4381500" y="1857375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896E6-3F92-4EB9-8D82-568A0DBBAE9A}"/>
              </a:ext>
            </a:extLst>
          </p:cNvPr>
          <p:cNvSpPr/>
          <p:nvPr/>
        </p:nvSpPr>
        <p:spPr>
          <a:xfrm>
            <a:off x="4514850" y="1905000"/>
            <a:ext cx="400050" cy="21907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2FCF7-ECE4-4463-AC95-3973E3FF5461}"/>
              </a:ext>
            </a:extLst>
          </p:cNvPr>
          <p:cNvSpPr txBox="1"/>
          <p:nvPr/>
        </p:nvSpPr>
        <p:spPr>
          <a:xfrm>
            <a:off x="5191125" y="1533525"/>
            <a:ext cx="5600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Coverage of mesoscale eddies by submesoscale fronts at 25 m depth from January to March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A0C3507-4F98-45E4-9AD3-42B3061B7C7F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2228850"/>
          <a:ext cx="6120756" cy="914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252">
                  <a:extLst>
                    <a:ext uri="{9D8B030D-6E8A-4147-A177-3AD203B41FA5}">
                      <a16:colId xmlns:a16="http://schemas.microsoft.com/office/drawing/2014/main" val="1103826111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3447833177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45399299"/>
                    </a:ext>
                  </a:extLst>
                </a:gridCol>
              </a:tblGrid>
              <a:tr h="304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Cyclones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Anticyclones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9759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7442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7958"/>
                  </a:ext>
                </a:extLst>
              </a:tr>
            </a:tbl>
          </a:graphicData>
        </a:graphic>
      </p:graphicFrame>
      <p:pic>
        <p:nvPicPr>
          <p:cNvPr id="30" name="Picture 30">
            <a:extLst>
              <a:ext uri="{FF2B5EF4-FFF2-40B4-BE49-F238E27FC236}">
                <a16:creationId xmlns:a16="http://schemas.microsoft.com/office/drawing/2014/main" id="{8E8F02CA-63F7-46C3-8A99-5C576D86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89684"/>
            <a:ext cx="6134100" cy="26980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0212BB-1899-409F-8133-15B75C110EAA}"/>
              </a:ext>
            </a:extLst>
          </p:cNvPr>
          <p:cNvSpPr txBox="1"/>
          <p:nvPr/>
        </p:nvSpPr>
        <p:spPr>
          <a:xfrm>
            <a:off x="1466850" y="3352800"/>
            <a:ext cx="513397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Eddy composites of absolute vertical velocity in HR, January to March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ADB99-54F9-42A6-8890-7EDE912D0893}"/>
              </a:ext>
            </a:extLst>
          </p:cNvPr>
          <p:cNvSpPr txBox="1"/>
          <p:nvPr/>
        </p:nvSpPr>
        <p:spPr>
          <a:xfrm>
            <a:off x="7162800" y="3429000"/>
            <a:ext cx="4524375" cy="17620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 err="1"/>
              <a:t>submesoscale</a:t>
            </a:r>
            <a:r>
              <a:rPr lang="en-US" sz="1600" dirty="0"/>
              <a:t> fronts cover larger parts of anticyclones, especially in HR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also observed by Brannigan et al., 2017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anticyclonic vorticity and deeper MLD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fronts lead to strong vertical velocities inside eddy core in anticyclones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F7ADD-EBCF-459C-BFFD-DEA400B9AB61}"/>
              </a:ext>
            </a:extLst>
          </p:cNvPr>
          <p:cNvGrpSpPr/>
          <p:nvPr/>
        </p:nvGrpSpPr>
        <p:grpSpPr>
          <a:xfrm>
            <a:off x="11542419" y="1143290"/>
            <a:ext cx="295274" cy="723360"/>
            <a:chOff x="6997378" y="4766746"/>
            <a:chExt cx="295274" cy="809624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B0406F5-9D19-4F93-93AB-19511D606C36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9337557A-7DDA-4442-8C0C-76E8F0CCEBCE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33890C-F2E9-4CC8-856D-072677A9CEF5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8" name="Pfeil: gebogen 2">
              <a:extLst>
                <a:ext uri="{FF2B5EF4-FFF2-40B4-BE49-F238E27FC236}">
                  <a16:creationId xmlns:a16="http://schemas.microsoft.com/office/drawing/2014/main" id="{66A4E9A8-21EE-48CD-BC5E-EA15833605D3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gebogen 2">
              <a:extLst>
                <a:ext uri="{FF2B5EF4-FFF2-40B4-BE49-F238E27FC236}">
                  <a16:creationId xmlns:a16="http://schemas.microsoft.com/office/drawing/2014/main" id="{291E0CFF-E02F-4560-B2A1-724E12D9CC3B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gebogen 2">
              <a:extLst>
                <a:ext uri="{FF2B5EF4-FFF2-40B4-BE49-F238E27FC236}">
                  <a16:creationId xmlns:a16="http://schemas.microsoft.com/office/drawing/2014/main" id="{4511A5C5-BED7-4788-9571-D277835C398D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gebogen 2">
              <a:extLst>
                <a:ext uri="{FF2B5EF4-FFF2-40B4-BE49-F238E27FC236}">
                  <a16:creationId xmlns:a16="http://schemas.microsoft.com/office/drawing/2014/main" id="{CF281617-C746-41EA-872F-D768E60EBF66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D6E1EE5-14C7-4DC2-82D4-C2F62101330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06438F6-3E1B-49DE-A90E-9446B0F3547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87148EC-7D3F-413F-85B8-CF2198B830A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C586A52B-31F7-4895-866A-0F789F5C4E4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67DFE5A-53DB-43C1-87BD-F01D424EC78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065723-1916-466B-BC7C-A29F8612BCB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B4A8F80-E376-46C2-932A-9921222764DC}"/>
              </a:ext>
            </a:extLst>
          </p:cNvPr>
          <p:cNvSpPr txBox="1"/>
          <p:nvPr/>
        </p:nvSpPr>
        <p:spPr>
          <a:xfrm>
            <a:off x="8684280" y="6273991"/>
            <a:ext cx="33267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(Thomas et al., 2013; Brannigan et al., 2017; </a:t>
            </a:r>
            <a:r>
              <a:rPr lang="en-US" sz="1200" dirty="0" err="1"/>
              <a:t>Su</a:t>
            </a:r>
            <a:r>
              <a:rPr lang="en-US" sz="1200" dirty="0"/>
              <a:t> et al., 2018; Klein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95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F22B5-FB63-4022-887E-D6817739870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E63E96-D2E4-4C08-936E-71E6E5939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64FDD-1093-4755-B051-366A68B23FE8}"/>
              </a:ext>
            </a:extLst>
          </p:cNvPr>
          <p:cNvSpPr/>
          <p:nvPr/>
        </p:nvSpPr>
        <p:spPr>
          <a:xfrm rot="1380000">
            <a:off x="1941349" y="2279595"/>
            <a:ext cx="1133475" cy="27622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A5211-075A-4E8A-A532-01A44B1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 Intersection with Fronts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C4A73B-A779-4584-A347-3B8E0FB8E84D}"/>
              </a:ext>
            </a:extLst>
          </p:cNvPr>
          <p:cNvGrpSpPr/>
          <p:nvPr/>
        </p:nvGrpSpPr>
        <p:grpSpPr>
          <a:xfrm>
            <a:off x="875138" y="1712689"/>
            <a:ext cx="461392" cy="442341"/>
            <a:chOff x="7418813" y="4093939"/>
            <a:chExt cx="1956817" cy="1956816"/>
          </a:xfrm>
        </p:grpSpPr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4EF9E009-BB9A-4992-A815-C3E988C392E8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5901C246-EACF-4293-B2DA-307824AC752A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gebogen 2">
              <a:extLst>
                <a:ext uri="{FF2B5EF4-FFF2-40B4-BE49-F238E27FC236}">
                  <a16:creationId xmlns:a16="http://schemas.microsoft.com/office/drawing/2014/main" id="{B6410D37-BCEA-44BA-9FB3-FA5688F4D879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2">
              <a:extLst>
                <a:ext uri="{FF2B5EF4-FFF2-40B4-BE49-F238E27FC236}">
                  <a16:creationId xmlns:a16="http://schemas.microsoft.com/office/drawing/2014/main" id="{21DBD036-B97E-455E-B5D0-8152D2FB6051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CC741F-5F49-446C-B6B5-082A4FBE388F}"/>
              </a:ext>
            </a:extLst>
          </p:cNvPr>
          <p:cNvSpPr/>
          <p:nvPr/>
        </p:nvSpPr>
        <p:spPr>
          <a:xfrm rot="1380000">
            <a:off x="1918694" y="2437768"/>
            <a:ext cx="1924050" cy="276225"/>
          </a:xfrm>
          <a:prstGeom prst="rect">
            <a:avLst/>
          </a:prstGeom>
          <a:noFill/>
          <a:ln w="285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4F905-9C6B-41DE-BF0B-40B17C9369AB}"/>
              </a:ext>
            </a:extLst>
          </p:cNvPr>
          <p:cNvGrpSpPr/>
          <p:nvPr/>
        </p:nvGrpSpPr>
        <p:grpSpPr>
          <a:xfrm>
            <a:off x="3730302" y="2547420"/>
            <a:ext cx="180974" cy="447674"/>
            <a:chOff x="6997378" y="4766746"/>
            <a:chExt cx="295274" cy="809624"/>
          </a:xfrm>
        </p:grpSpPr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00626B3-7C4E-4F0D-8AB5-6654370F106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F944119-E18D-4426-BDD5-12138AFEB0B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DBB089F-19CB-47AC-8495-69E6B39062E6}"/>
              </a:ext>
            </a:extLst>
          </p:cNvPr>
          <p:cNvSpPr/>
          <p:nvPr/>
        </p:nvSpPr>
        <p:spPr>
          <a:xfrm>
            <a:off x="962025" y="1676400"/>
            <a:ext cx="2124075" cy="142875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042E3-D74B-4F21-9029-CC35B69D135C}"/>
              </a:ext>
            </a:extLst>
          </p:cNvPr>
          <p:cNvSpPr/>
          <p:nvPr/>
        </p:nvSpPr>
        <p:spPr>
          <a:xfrm>
            <a:off x="4560724" y="1603320"/>
            <a:ext cx="295275" cy="21907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F401-6EA4-4301-A9B9-44ED99905EB7}"/>
              </a:ext>
            </a:extLst>
          </p:cNvPr>
          <p:cNvCxnSpPr/>
          <p:nvPr/>
        </p:nvCxnSpPr>
        <p:spPr>
          <a:xfrm>
            <a:off x="4381500" y="1857375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896E6-3F92-4EB9-8D82-568A0DBBAE9A}"/>
              </a:ext>
            </a:extLst>
          </p:cNvPr>
          <p:cNvSpPr/>
          <p:nvPr/>
        </p:nvSpPr>
        <p:spPr>
          <a:xfrm>
            <a:off x="4514850" y="1905000"/>
            <a:ext cx="400050" cy="21907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2FCF7-ECE4-4463-AC95-3973E3FF5461}"/>
              </a:ext>
            </a:extLst>
          </p:cNvPr>
          <p:cNvSpPr txBox="1"/>
          <p:nvPr/>
        </p:nvSpPr>
        <p:spPr>
          <a:xfrm>
            <a:off x="5191125" y="1533525"/>
            <a:ext cx="5600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Coverage of mesoscale eddies by submesoscale fronts at 25 m depth from January to March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A0C3507-4F98-45E4-9AD3-42B3061B7C7F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2228850"/>
          <a:ext cx="6120756" cy="914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252">
                  <a:extLst>
                    <a:ext uri="{9D8B030D-6E8A-4147-A177-3AD203B41FA5}">
                      <a16:colId xmlns:a16="http://schemas.microsoft.com/office/drawing/2014/main" val="1103826111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3447833177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45399299"/>
                    </a:ext>
                  </a:extLst>
                </a:gridCol>
              </a:tblGrid>
              <a:tr h="304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Cyclones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Anticyclones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9759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7442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7958"/>
                  </a:ext>
                </a:extLst>
              </a:tr>
            </a:tbl>
          </a:graphicData>
        </a:graphic>
      </p:graphicFrame>
      <p:pic>
        <p:nvPicPr>
          <p:cNvPr id="30" name="Picture 30">
            <a:extLst>
              <a:ext uri="{FF2B5EF4-FFF2-40B4-BE49-F238E27FC236}">
                <a16:creationId xmlns:a16="http://schemas.microsoft.com/office/drawing/2014/main" id="{8E8F02CA-63F7-46C3-8A99-5C576D86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89684"/>
            <a:ext cx="6134100" cy="26980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0212BB-1899-409F-8133-15B75C110EAA}"/>
              </a:ext>
            </a:extLst>
          </p:cNvPr>
          <p:cNvSpPr txBox="1"/>
          <p:nvPr/>
        </p:nvSpPr>
        <p:spPr>
          <a:xfrm>
            <a:off x="1466850" y="3352800"/>
            <a:ext cx="513397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Eddy composites of absolute vertical velocity in HR, January to March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ADB99-54F9-42A6-8890-7EDE912D0893}"/>
              </a:ext>
            </a:extLst>
          </p:cNvPr>
          <p:cNvSpPr txBox="1"/>
          <p:nvPr/>
        </p:nvSpPr>
        <p:spPr>
          <a:xfrm>
            <a:off x="7162800" y="3429000"/>
            <a:ext cx="4524375" cy="2564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 err="1"/>
              <a:t>submesoscale</a:t>
            </a:r>
            <a:r>
              <a:rPr lang="en-US" sz="1600" dirty="0"/>
              <a:t> fronts cover larger parts of anticyclones, especially in HR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also observed by Brannigan et al., 2017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anticyclonic vorticity and deeper MLD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fronts lead to strong vertical velocities inside eddy core in anticyclones</a:t>
            </a:r>
            <a:endParaRPr lang="en-US" dirty="0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fronts induce a positive vertical heat flux which could undermine positive temperature anomaly of anticyclones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F7ADD-EBCF-459C-BFFD-DEA400B9AB61}"/>
              </a:ext>
            </a:extLst>
          </p:cNvPr>
          <p:cNvGrpSpPr/>
          <p:nvPr/>
        </p:nvGrpSpPr>
        <p:grpSpPr>
          <a:xfrm>
            <a:off x="11542419" y="1143290"/>
            <a:ext cx="295274" cy="723360"/>
            <a:chOff x="6997378" y="4766746"/>
            <a:chExt cx="295274" cy="809624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B0406F5-9D19-4F93-93AB-19511D606C36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9337557A-7DDA-4442-8C0C-76E8F0CCEBCE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33890C-F2E9-4CC8-856D-072677A9CEF5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8" name="Pfeil: gebogen 2">
              <a:extLst>
                <a:ext uri="{FF2B5EF4-FFF2-40B4-BE49-F238E27FC236}">
                  <a16:creationId xmlns:a16="http://schemas.microsoft.com/office/drawing/2014/main" id="{66A4E9A8-21EE-48CD-BC5E-EA15833605D3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gebogen 2">
              <a:extLst>
                <a:ext uri="{FF2B5EF4-FFF2-40B4-BE49-F238E27FC236}">
                  <a16:creationId xmlns:a16="http://schemas.microsoft.com/office/drawing/2014/main" id="{291E0CFF-E02F-4560-B2A1-724E12D9CC3B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gebogen 2">
              <a:extLst>
                <a:ext uri="{FF2B5EF4-FFF2-40B4-BE49-F238E27FC236}">
                  <a16:creationId xmlns:a16="http://schemas.microsoft.com/office/drawing/2014/main" id="{4511A5C5-BED7-4788-9571-D277835C398D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gebogen 2">
              <a:extLst>
                <a:ext uri="{FF2B5EF4-FFF2-40B4-BE49-F238E27FC236}">
                  <a16:creationId xmlns:a16="http://schemas.microsoft.com/office/drawing/2014/main" id="{CF281617-C746-41EA-872F-D768E60EBF66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D6E1EE5-14C7-4DC2-82D4-C2F62101330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06438F6-3E1B-49DE-A90E-9446B0F3547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87148EC-7D3F-413F-85B8-CF2198B830A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C586A52B-31F7-4895-866A-0F789F5C4E4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67DFE5A-53DB-43C1-87BD-F01D424EC78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065723-1916-466B-BC7C-A29F8612BCB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B4A8F80-E376-46C2-932A-9921222764DC}"/>
              </a:ext>
            </a:extLst>
          </p:cNvPr>
          <p:cNvSpPr txBox="1"/>
          <p:nvPr/>
        </p:nvSpPr>
        <p:spPr>
          <a:xfrm>
            <a:off x="8684280" y="6273991"/>
            <a:ext cx="33267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(Thomas et al., 2013; Brannigan et al., 2017; </a:t>
            </a:r>
            <a:r>
              <a:rPr lang="en-US" sz="1200" dirty="0" err="1"/>
              <a:t>Su</a:t>
            </a:r>
            <a:r>
              <a:rPr lang="en-US" sz="1200" dirty="0"/>
              <a:t> et al., 2018; Klein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40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1F22B5-FB63-4022-887E-D6817739870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E63E96-D2E4-4C08-936E-71E6E5939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64FDD-1093-4755-B051-366A68B23FE8}"/>
              </a:ext>
            </a:extLst>
          </p:cNvPr>
          <p:cNvSpPr/>
          <p:nvPr/>
        </p:nvSpPr>
        <p:spPr>
          <a:xfrm rot="1380000">
            <a:off x="1941349" y="2279595"/>
            <a:ext cx="1133475" cy="27622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A5211-075A-4E8A-A532-01A44B1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Mesoscale Eddies: Intersection with Fronts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C4A73B-A779-4584-A347-3B8E0FB8E84D}"/>
              </a:ext>
            </a:extLst>
          </p:cNvPr>
          <p:cNvGrpSpPr/>
          <p:nvPr/>
        </p:nvGrpSpPr>
        <p:grpSpPr>
          <a:xfrm>
            <a:off x="875138" y="1712689"/>
            <a:ext cx="461392" cy="442341"/>
            <a:chOff x="7418813" y="4093939"/>
            <a:chExt cx="1956817" cy="1956816"/>
          </a:xfrm>
        </p:grpSpPr>
        <p:sp>
          <p:nvSpPr>
            <p:cNvPr id="7" name="Pfeil: gebogen 2">
              <a:extLst>
                <a:ext uri="{FF2B5EF4-FFF2-40B4-BE49-F238E27FC236}">
                  <a16:creationId xmlns:a16="http://schemas.microsoft.com/office/drawing/2014/main" id="{4EF9E009-BB9A-4992-A815-C3E988C392E8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" name="Pfeil: gebogen 2">
              <a:extLst>
                <a:ext uri="{FF2B5EF4-FFF2-40B4-BE49-F238E27FC236}">
                  <a16:creationId xmlns:a16="http://schemas.microsoft.com/office/drawing/2014/main" id="{5901C246-EACF-4293-B2DA-307824AC752A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Pfeil: gebogen 2">
              <a:extLst>
                <a:ext uri="{FF2B5EF4-FFF2-40B4-BE49-F238E27FC236}">
                  <a16:creationId xmlns:a16="http://schemas.microsoft.com/office/drawing/2014/main" id="{B6410D37-BCEA-44BA-9FB3-FA5688F4D879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gebogen 2">
              <a:extLst>
                <a:ext uri="{FF2B5EF4-FFF2-40B4-BE49-F238E27FC236}">
                  <a16:creationId xmlns:a16="http://schemas.microsoft.com/office/drawing/2014/main" id="{21DBD036-B97E-455E-B5D0-8152D2FB6051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CC741F-5F49-446C-B6B5-082A4FBE388F}"/>
              </a:ext>
            </a:extLst>
          </p:cNvPr>
          <p:cNvSpPr/>
          <p:nvPr/>
        </p:nvSpPr>
        <p:spPr>
          <a:xfrm rot="1380000">
            <a:off x="1918694" y="2437768"/>
            <a:ext cx="1924050" cy="276225"/>
          </a:xfrm>
          <a:prstGeom prst="rect">
            <a:avLst/>
          </a:prstGeom>
          <a:noFill/>
          <a:ln w="28575">
            <a:solidFill>
              <a:schemeClr val="bg2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4F905-9C6B-41DE-BF0B-40B17C9369AB}"/>
              </a:ext>
            </a:extLst>
          </p:cNvPr>
          <p:cNvGrpSpPr/>
          <p:nvPr/>
        </p:nvGrpSpPr>
        <p:grpSpPr>
          <a:xfrm>
            <a:off x="3730302" y="2547420"/>
            <a:ext cx="180974" cy="447674"/>
            <a:chOff x="6997378" y="4766746"/>
            <a:chExt cx="295274" cy="809624"/>
          </a:xfrm>
        </p:grpSpPr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00626B3-7C4E-4F0D-8AB5-6654370F106A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F944119-E18D-4426-BDD5-12138AFEB0BB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DBB089F-19CB-47AC-8495-69E6B39062E6}"/>
              </a:ext>
            </a:extLst>
          </p:cNvPr>
          <p:cNvSpPr/>
          <p:nvPr/>
        </p:nvSpPr>
        <p:spPr>
          <a:xfrm>
            <a:off x="962025" y="1676400"/>
            <a:ext cx="2124075" cy="142875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042E3-D74B-4F21-9029-CC35B69D135C}"/>
              </a:ext>
            </a:extLst>
          </p:cNvPr>
          <p:cNvSpPr/>
          <p:nvPr/>
        </p:nvSpPr>
        <p:spPr>
          <a:xfrm>
            <a:off x="4560724" y="1603320"/>
            <a:ext cx="295275" cy="219075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F401-6EA4-4301-A9B9-44ED99905EB7}"/>
              </a:ext>
            </a:extLst>
          </p:cNvPr>
          <p:cNvCxnSpPr/>
          <p:nvPr/>
        </p:nvCxnSpPr>
        <p:spPr>
          <a:xfrm>
            <a:off x="4381500" y="1857375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896E6-3F92-4EB9-8D82-568A0DBBAE9A}"/>
              </a:ext>
            </a:extLst>
          </p:cNvPr>
          <p:cNvSpPr/>
          <p:nvPr/>
        </p:nvSpPr>
        <p:spPr>
          <a:xfrm>
            <a:off x="4514850" y="1905000"/>
            <a:ext cx="400050" cy="21907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2FCF7-ECE4-4463-AC95-3973E3FF5461}"/>
              </a:ext>
            </a:extLst>
          </p:cNvPr>
          <p:cNvSpPr txBox="1"/>
          <p:nvPr/>
        </p:nvSpPr>
        <p:spPr>
          <a:xfrm>
            <a:off x="5191125" y="1533525"/>
            <a:ext cx="5600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Coverage of mesoscale eddies by submesoscale fronts at 25 m depth from January to March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A0C3507-4F98-45E4-9AD3-42B3061B7C7F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2228850"/>
          <a:ext cx="6120756" cy="914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0252">
                  <a:extLst>
                    <a:ext uri="{9D8B030D-6E8A-4147-A177-3AD203B41FA5}">
                      <a16:colId xmlns:a16="http://schemas.microsoft.com/office/drawing/2014/main" val="1103826111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3447833177"/>
                    </a:ext>
                  </a:extLst>
                </a:gridCol>
                <a:gridCol w="2040252">
                  <a:extLst>
                    <a:ext uri="{9D8B030D-6E8A-4147-A177-3AD203B41FA5}">
                      <a16:colId xmlns:a16="http://schemas.microsoft.com/office/drawing/2014/main" val="45399299"/>
                    </a:ext>
                  </a:extLst>
                </a:gridCol>
              </a:tblGrid>
              <a:tr h="3047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Cyclones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Anticyclones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49759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87442"/>
                  </a:ext>
                </a:extLst>
              </a:tr>
              <a:tr h="304772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7958"/>
                  </a:ext>
                </a:extLst>
              </a:tr>
            </a:tbl>
          </a:graphicData>
        </a:graphic>
      </p:graphicFrame>
      <p:pic>
        <p:nvPicPr>
          <p:cNvPr id="30" name="Picture 30">
            <a:extLst>
              <a:ext uri="{FF2B5EF4-FFF2-40B4-BE49-F238E27FC236}">
                <a16:creationId xmlns:a16="http://schemas.microsoft.com/office/drawing/2014/main" id="{8E8F02CA-63F7-46C3-8A99-5C576D86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89684"/>
            <a:ext cx="6134100" cy="26980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0212BB-1899-409F-8133-15B75C110EAA}"/>
              </a:ext>
            </a:extLst>
          </p:cNvPr>
          <p:cNvSpPr txBox="1"/>
          <p:nvPr/>
        </p:nvSpPr>
        <p:spPr>
          <a:xfrm>
            <a:off x="1466850" y="3352800"/>
            <a:ext cx="513397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Eddy composites of absolute vertical velocity in HR, January to March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ADB99-54F9-42A6-8890-7EDE912D0893}"/>
              </a:ext>
            </a:extLst>
          </p:cNvPr>
          <p:cNvSpPr txBox="1"/>
          <p:nvPr/>
        </p:nvSpPr>
        <p:spPr>
          <a:xfrm>
            <a:off x="7162800" y="3429000"/>
            <a:ext cx="4524375" cy="2564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 err="1"/>
              <a:t>submesoscale</a:t>
            </a:r>
            <a:r>
              <a:rPr lang="en-US" sz="1600" dirty="0"/>
              <a:t> fronts cover larger parts of anticyclones, especially in HR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also observed by Brannigan et al., 2017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anticyclonic vorticity and deeper MLD</a:t>
            </a:r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fronts lead to strong vertical velocities inside eddy core in anticyclones</a:t>
            </a:r>
            <a:endParaRPr lang="en-US" dirty="0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en-US" sz="1600" dirty="0"/>
              <a:t>fronts induce a positive vertical heat flux which could undermine positive temperature anomaly of anticyclones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A3EF56-CBF1-4511-8F36-ADB00663BFD2}"/>
              </a:ext>
            </a:extLst>
          </p:cNvPr>
          <p:cNvSpPr txBox="1"/>
          <p:nvPr/>
        </p:nvSpPr>
        <p:spPr>
          <a:xfrm>
            <a:off x="1295400" y="5993029"/>
            <a:ext cx="555323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Submesoscale</a:t>
            </a:r>
            <a:r>
              <a:rPr lang="en-US" sz="2000" dirty="0"/>
              <a:t> fronts damp the density anomaly of mesoscale anticyclones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003B19-DB34-427B-8CFE-4C9D1F84ACDE}"/>
              </a:ext>
            </a:extLst>
          </p:cNvPr>
          <p:cNvSpPr/>
          <p:nvPr/>
        </p:nvSpPr>
        <p:spPr>
          <a:xfrm>
            <a:off x="1215606" y="5995808"/>
            <a:ext cx="69011" cy="708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F7ADD-EBCF-459C-BFFD-DEA400B9AB61}"/>
              </a:ext>
            </a:extLst>
          </p:cNvPr>
          <p:cNvGrpSpPr/>
          <p:nvPr/>
        </p:nvGrpSpPr>
        <p:grpSpPr>
          <a:xfrm>
            <a:off x="11542419" y="1143290"/>
            <a:ext cx="295274" cy="723360"/>
            <a:chOff x="6997378" y="4766746"/>
            <a:chExt cx="295274" cy="809624"/>
          </a:xfrm>
        </p:grpSpPr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B0406F5-9D19-4F93-93AB-19511D606C36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9337557A-7DDA-4442-8C0C-76E8F0CCEBCE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33890C-F2E9-4CC8-856D-072677A9CEF5}"/>
              </a:ext>
            </a:extLst>
          </p:cNvPr>
          <p:cNvGrpSpPr/>
          <p:nvPr/>
        </p:nvGrpSpPr>
        <p:grpSpPr>
          <a:xfrm>
            <a:off x="11218389" y="855079"/>
            <a:ext cx="793510" cy="779131"/>
            <a:chOff x="7418813" y="4093939"/>
            <a:chExt cx="1956817" cy="1956816"/>
          </a:xfrm>
        </p:grpSpPr>
        <p:sp>
          <p:nvSpPr>
            <p:cNvPr id="38" name="Pfeil: gebogen 2">
              <a:extLst>
                <a:ext uri="{FF2B5EF4-FFF2-40B4-BE49-F238E27FC236}">
                  <a16:creationId xmlns:a16="http://schemas.microsoft.com/office/drawing/2014/main" id="{66A4E9A8-21EE-48CD-BC5E-EA15833605D3}"/>
                </a:ext>
              </a:extLst>
            </p:cNvPr>
            <p:cNvSpPr/>
            <p:nvPr/>
          </p:nvSpPr>
          <p:spPr>
            <a:xfrm>
              <a:off x="7418814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gebogen 2">
              <a:extLst>
                <a:ext uri="{FF2B5EF4-FFF2-40B4-BE49-F238E27FC236}">
                  <a16:creationId xmlns:a16="http://schemas.microsoft.com/office/drawing/2014/main" id="{291E0CFF-E02F-4560-B2A1-724E12D9CC3B}"/>
                </a:ext>
              </a:extLst>
            </p:cNvPr>
            <p:cNvSpPr/>
            <p:nvPr/>
          </p:nvSpPr>
          <p:spPr>
            <a:xfrm rot="54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gebogen 2">
              <a:extLst>
                <a:ext uri="{FF2B5EF4-FFF2-40B4-BE49-F238E27FC236}">
                  <a16:creationId xmlns:a16="http://schemas.microsoft.com/office/drawing/2014/main" id="{4511A5C5-BED7-4788-9571-D277835C398D}"/>
                </a:ext>
              </a:extLst>
            </p:cNvPr>
            <p:cNvSpPr/>
            <p:nvPr/>
          </p:nvSpPr>
          <p:spPr>
            <a:xfrm rot="108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gebogen 2">
              <a:extLst>
                <a:ext uri="{FF2B5EF4-FFF2-40B4-BE49-F238E27FC236}">
                  <a16:creationId xmlns:a16="http://schemas.microsoft.com/office/drawing/2014/main" id="{CF281617-C746-41EA-872F-D768E60EBF66}"/>
                </a:ext>
              </a:extLst>
            </p:cNvPr>
            <p:cNvSpPr/>
            <p:nvPr/>
          </p:nvSpPr>
          <p:spPr>
            <a:xfrm rot="16200000">
              <a:off x="7418813" y="4093939"/>
              <a:ext cx="1956816" cy="1956816"/>
            </a:xfrm>
            <a:prstGeom prst="circularArrow">
              <a:avLst>
                <a:gd name="adj1" fmla="val 6779"/>
                <a:gd name="adj2" fmla="val 948846"/>
                <a:gd name="adj3" fmla="val 20197999"/>
                <a:gd name="adj4" fmla="val 16128011"/>
                <a:gd name="adj5" fmla="val 82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D6E1EE5-14C7-4DC2-82D4-C2F62101330E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06438F6-3E1B-49DE-A90E-9446B0F3547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287148EC-7D3F-413F-85B8-CF2198B830A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C586A52B-31F7-4895-866A-0F789F5C4E4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67DFE5A-53DB-43C1-87BD-F01D424EC78C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065723-1916-466B-BC7C-A29F8612BCBF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B4A8F80-E376-46C2-932A-9921222764DC}"/>
              </a:ext>
            </a:extLst>
          </p:cNvPr>
          <p:cNvSpPr txBox="1"/>
          <p:nvPr/>
        </p:nvSpPr>
        <p:spPr>
          <a:xfrm>
            <a:off x="8684280" y="6273991"/>
            <a:ext cx="33267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(Thomas et al., 2013; Brannigan et al., 2017; </a:t>
            </a:r>
            <a:r>
              <a:rPr lang="en-US" sz="1200" dirty="0" err="1"/>
              <a:t>Su</a:t>
            </a:r>
            <a:r>
              <a:rPr lang="en-US" sz="1200" dirty="0"/>
              <a:t> et al., 2018; Klein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9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6D0F-B57E-4401-8D44-489A9323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Biological Productivity</a:t>
            </a:r>
          </a:p>
        </p:txBody>
      </p:sp>
    </p:spTree>
    <p:extLst>
      <p:ext uri="{BB962C8B-B14F-4D97-AF65-F5344CB8AC3E}">
        <p14:creationId xmlns:p14="http://schemas.microsoft.com/office/powerpoint/2010/main" val="1653859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0BB6E6-31C3-4A4E-AFA9-8A7CC07998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B0184-6550-4316-A457-F21257A9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Impacts on</a:t>
            </a:r>
            <a:br>
              <a:rPr lang="en-US"/>
            </a:br>
            <a:r>
              <a:rPr lang="en-US"/>
              <a:t>Biological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2C3D-43D1-4C0E-A24C-A4D90897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2274"/>
            <a:ext cx="38435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vertical exchange of nutrients and organic matter by strong vertical velocities</a:t>
            </a:r>
          </a:p>
          <a:p>
            <a:pPr marL="0" indent="0">
              <a:buNone/>
            </a:pPr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501FA-C521-40F5-8BE5-9202562AEBAD}"/>
              </a:ext>
            </a:extLst>
          </p:cNvPr>
          <p:cNvGrpSpPr/>
          <p:nvPr/>
        </p:nvGrpSpPr>
        <p:grpSpPr>
          <a:xfrm>
            <a:off x="5743575" y="2105025"/>
            <a:ext cx="914400" cy="956744"/>
            <a:chOff x="5743575" y="2390775"/>
            <a:chExt cx="914400" cy="956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0230EE-5754-414C-976D-D1FB404EB6D5}"/>
                </a:ext>
              </a:extLst>
            </p:cNvPr>
            <p:cNvGrpSpPr/>
            <p:nvPr/>
          </p:nvGrpSpPr>
          <p:grpSpPr>
            <a:xfrm>
              <a:off x="6092502" y="2537895"/>
              <a:ext cx="295274" cy="809624"/>
              <a:chOff x="6997378" y="4766746"/>
              <a:chExt cx="295274" cy="809624"/>
            </a:xfrm>
          </p:grpSpPr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7ADAC8A8-7A87-452D-9990-3948A71949FC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row: Up 5">
                <a:extLst>
                  <a:ext uri="{FF2B5EF4-FFF2-40B4-BE49-F238E27FC236}">
                    <a16:creationId xmlns:a16="http://schemas.microsoft.com/office/drawing/2014/main" id="{EB40CF38-78A7-43C5-8598-4550766B4D7F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54CA1BC8-5F9B-404A-BC43-62270A969C55}"/>
                </a:ext>
              </a:extLst>
            </p:cNvPr>
            <p:cNvCxnSpPr/>
            <p:nvPr/>
          </p:nvCxnSpPr>
          <p:spPr>
            <a:xfrm flipV="1">
              <a:off x="5791200" y="2390775"/>
              <a:ext cx="457200" cy="847725"/>
            </a:xfrm>
            <a:prstGeom prst="curvedConnector3">
              <a:avLst/>
            </a:prstGeom>
            <a:ln w="57150">
              <a:solidFill>
                <a:srgbClr val="FF1F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86F96F-C3BB-4468-B699-32D46D97AC31}"/>
                </a:ext>
              </a:extLst>
            </p:cNvPr>
            <p:cNvCxnSpPr/>
            <p:nvPr/>
          </p:nvCxnSpPr>
          <p:spPr>
            <a:xfrm>
              <a:off x="5743575" y="2895600"/>
              <a:ext cx="9144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D0511E1-055A-4156-9D57-0FC179E4070C}"/>
              </a:ext>
            </a:extLst>
          </p:cNvPr>
          <p:cNvCxnSpPr>
            <a:cxnSpLocks/>
          </p:cNvCxnSpPr>
          <p:nvPr/>
        </p:nvCxnSpPr>
        <p:spPr>
          <a:xfrm flipH="1">
            <a:off x="6324600" y="2419350"/>
            <a:ext cx="333375" cy="809625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1754BF-D5BB-422C-ACD3-268EB06233A2}"/>
              </a:ext>
            </a:extLst>
          </p:cNvPr>
          <p:cNvSpPr txBox="1"/>
          <p:nvPr/>
        </p:nvSpPr>
        <p:spPr>
          <a:xfrm>
            <a:off x="7362825" y="2190750"/>
            <a:ext cx="34385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but: bound to mixed layer, depth is out of phase with biological productivity.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ED0D0-EF88-4D3F-9579-1100E913486D}"/>
              </a:ext>
            </a:extLst>
          </p:cNvPr>
          <p:cNvSpPr txBox="1"/>
          <p:nvPr/>
        </p:nvSpPr>
        <p:spPr>
          <a:xfrm>
            <a:off x="6391275" y="6448425"/>
            <a:ext cx="5619750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(Mahadevan et al., 2012; Levy et al., 2018; </a:t>
            </a:r>
            <a:r>
              <a:rPr lang="en-US" sz="1200" err="1">
                <a:ea typeface="+mn-lt"/>
                <a:cs typeface="+mn-lt"/>
              </a:rPr>
              <a:t>Kessouri</a:t>
            </a:r>
            <a:r>
              <a:rPr lang="en-US" sz="1200">
                <a:ea typeface="+mn-lt"/>
                <a:cs typeface="+mn-lt"/>
              </a:rPr>
              <a:t> et al., 2020</a:t>
            </a:r>
            <a:r>
              <a:rPr lang="en-US" sz="1200"/>
              <a:t>)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43CB6-0332-41EF-A681-0D89BD6FC19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667F650-A0BD-4CCB-89C2-CD35C6D16478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1206C4F-8E99-4633-BCC3-A9CE69F0E26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45D4DADB-4240-459D-BA11-8A2E6ABC59F3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6568FAC-0DE1-40FA-99F6-C4DF6AB15A0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A537D97-0993-4398-A8B8-62DD8DF4716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88EA74-E15B-43FA-98D7-7F95F065C5A3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2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0BB6E6-31C3-4A4E-AFA9-8A7CC07998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B0184-6550-4316-A457-F21257A9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Impacts on</a:t>
            </a:r>
            <a:br>
              <a:rPr lang="en-US"/>
            </a:br>
            <a:r>
              <a:rPr lang="en-US"/>
              <a:t>Biological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2C3D-43D1-4C0E-A24C-A4D90897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2274"/>
            <a:ext cx="38435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vertical exchange of nutrients and organic matter by strong vertical velocities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 dirty="0"/>
              <a:t>enhancing light exposure time by </a:t>
            </a:r>
            <a:r>
              <a:rPr lang="en-US" sz="1800" dirty="0" err="1"/>
              <a:t>restratification</a:t>
            </a:r>
            <a:r>
              <a:rPr lang="en-US" sz="1800" dirty="0"/>
              <a:t> of mixed layer</a:t>
            </a:r>
          </a:p>
          <a:p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501FA-C521-40F5-8BE5-9202562AEBAD}"/>
              </a:ext>
            </a:extLst>
          </p:cNvPr>
          <p:cNvGrpSpPr/>
          <p:nvPr/>
        </p:nvGrpSpPr>
        <p:grpSpPr>
          <a:xfrm>
            <a:off x="5743575" y="2105025"/>
            <a:ext cx="914400" cy="956744"/>
            <a:chOff x="5743575" y="2390775"/>
            <a:chExt cx="914400" cy="956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0230EE-5754-414C-976D-D1FB404EB6D5}"/>
                </a:ext>
              </a:extLst>
            </p:cNvPr>
            <p:cNvGrpSpPr/>
            <p:nvPr/>
          </p:nvGrpSpPr>
          <p:grpSpPr>
            <a:xfrm>
              <a:off x="6092502" y="2537895"/>
              <a:ext cx="295274" cy="809624"/>
              <a:chOff x="6997378" y="4766746"/>
              <a:chExt cx="295274" cy="809624"/>
            </a:xfrm>
          </p:grpSpPr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7ADAC8A8-7A87-452D-9990-3948A71949FC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row: Up 5">
                <a:extLst>
                  <a:ext uri="{FF2B5EF4-FFF2-40B4-BE49-F238E27FC236}">
                    <a16:creationId xmlns:a16="http://schemas.microsoft.com/office/drawing/2014/main" id="{EB40CF38-78A7-43C5-8598-4550766B4D7F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54CA1BC8-5F9B-404A-BC43-62270A969C55}"/>
                </a:ext>
              </a:extLst>
            </p:cNvPr>
            <p:cNvCxnSpPr/>
            <p:nvPr/>
          </p:nvCxnSpPr>
          <p:spPr>
            <a:xfrm flipV="1">
              <a:off x="5791200" y="2390775"/>
              <a:ext cx="457200" cy="847725"/>
            </a:xfrm>
            <a:prstGeom prst="curvedConnector3">
              <a:avLst/>
            </a:prstGeom>
            <a:ln w="57150">
              <a:solidFill>
                <a:srgbClr val="FF1F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86F96F-C3BB-4468-B699-32D46D97AC31}"/>
                </a:ext>
              </a:extLst>
            </p:cNvPr>
            <p:cNvCxnSpPr/>
            <p:nvPr/>
          </p:nvCxnSpPr>
          <p:spPr>
            <a:xfrm>
              <a:off x="5743575" y="2895600"/>
              <a:ext cx="9144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D0511E1-055A-4156-9D57-0FC179E4070C}"/>
              </a:ext>
            </a:extLst>
          </p:cNvPr>
          <p:cNvCxnSpPr>
            <a:cxnSpLocks/>
          </p:cNvCxnSpPr>
          <p:nvPr/>
        </p:nvCxnSpPr>
        <p:spPr>
          <a:xfrm flipH="1">
            <a:off x="6324600" y="2419350"/>
            <a:ext cx="333375" cy="809625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1754BF-D5BB-422C-ACD3-268EB06233A2}"/>
              </a:ext>
            </a:extLst>
          </p:cNvPr>
          <p:cNvSpPr txBox="1"/>
          <p:nvPr/>
        </p:nvSpPr>
        <p:spPr>
          <a:xfrm>
            <a:off x="7362825" y="2190750"/>
            <a:ext cx="34385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but: bound to mixed layer, depth is out of phase with biological productivity.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ED0D0-EF88-4D3F-9579-1100E913486D}"/>
              </a:ext>
            </a:extLst>
          </p:cNvPr>
          <p:cNvSpPr txBox="1"/>
          <p:nvPr/>
        </p:nvSpPr>
        <p:spPr>
          <a:xfrm>
            <a:off x="6391275" y="6448425"/>
            <a:ext cx="5619750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(Mahadevan et al., 2012; Levy et al., 2018; </a:t>
            </a:r>
            <a:r>
              <a:rPr lang="en-US" sz="1200" err="1">
                <a:ea typeface="+mn-lt"/>
                <a:cs typeface="+mn-lt"/>
              </a:rPr>
              <a:t>Kessouri</a:t>
            </a:r>
            <a:r>
              <a:rPr lang="en-US" sz="1200">
                <a:ea typeface="+mn-lt"/>
                <a:cs typeface="+mn-lt"/>
              </a:rPr>
              <a:t> et al., 2020</a:t>
            </a:r>
            <a:r>
              <a:rPr lang="en-US" sz="1200"/>
              <a:t>)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337811-4EA9-4927-9663-9E1FE2E643BC}"/>
              </a:ext>
            </a:extLst>
          </p:cNvPr>
          <p:cNvGrpSpPr/>
          <p:nvPr/>
        </p:nvGrpSpPr>
        <p:grpSpPr>
          <a:xfrm>
            <a:off x="5657850" y="3604695"/>
            <a:ext cx="1095375" cy="809624"/>
            <a:chOff x="5657850" y="3890445"/>
            <a:chExt cx="1095375" cy="8096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45C8F6-3EAF-40A7-94C4-064D3B304463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2CF9F83B-9EEB-44AC-A1B5-68A4FB4520C0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Up 18">
                <a:extLst>
                  <a:ext uri="{FF2B5EF4-FFF2-40B4-BE49-F238E27FC236}">
                    <a16:creationId xmlns:a16="http://schemas.microsoft.com/office/drawing/2014/main" id="{F0C5A6AE-83ED-4238-BFA7-C9EC999D9001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0BC400E2-4CE6-485C-97ED-6AF4F538EBC5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2584E-3303-4CE4-A73A-576B25C9D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72B7B4-B3D0-47B2-9101-216F384B839B}"/>
              </a:ext>
            </a:extLst>
          </p:cNvPr>
          <p:cNvSpPr txBox="1"/>
          <p:nvPr/>
        </p:nvSpPr>
        <p:spPr>
          <a:xfrm>
            <a:off x="7362825" y="3657600"/>
            <a:ext cx="3438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important when productivity is light limited (spring bloom)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43CB6-0332-41EF-A681-0D89BD6FC19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667F650-A0BD-4CCB-89C2-CD35C6D16478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1206C4F-8E99-4633-BCC3-A9CE69F0E26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45D4DADB-4240-459D-BA11-8A2E6ABC59F3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6568FAC-0DE1-40FA-99F6-C4DF6AB15A0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A537D97-0993-4398-A8B8-62DD8DF4716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88EA74-E15B-43FA-98D7-7F95F065C5A3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1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0BB6E6-31C3-4A4E-AFA9-8A7CC07998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B0184-6550-4316-A457-F21257A9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Impacts on</a:t>
            </a:r>
            <a:br>
              <a:rPr lang="en-US"/>
            </a:br>
            <a:r>
              <a:rPr lang="en-US"/>
              <a:t>Biological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2C3D-43D1-4C0E-A24C-A4D90897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2274"/>
            <a:ext cx="38435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vertical exchange of nutrients and organic matter by strong vertical velocities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enhancing light exposure time by </a:t>
            </a:r>
            <a:r>
              <a:rPr lang="en-US" sz="1800" err="1"/>
              <a:t>restratification</a:t>
            </a:r>
            <a:r>
              <a:rPr lang="en-US" sz="1800"/>
              <a:t> of mixed layer</a:t>
            </a:r>
          </a:p>
          <a:p>
            <a:endParaRPr lang="en-US" sz="1800"/>
          </a:p>
          <a:p>
            <a:r>
              <a:rPr lang="en-US" sz="1800"/>
              <a:t>impact on larger scale transport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501FA-C521-40F5-8BE5-9202562AEBAD}"/>
              </a:ext>
            </a:extLst>
          </p:cNvPr>
          <p:cNvGrpSpPr/>
          <p:nvPr/>
        </p:nvGrpSpPr>
        <p:grpSpPr>
          <a:xfrm>
            <a:off x="5743575" y="2105025"/>
            <a:ext cx="914400" cy="956744"/>
            <a:chOff x="5743575" y="2390775"/>
            <a:chExt cx="914400" cy="956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0230EE-5754-414C-976D-D1FB404EB6D5}"/>
                </a:ext>
              </a:extLst>
            </p:cNvPr>
            <p:cNvGrpSpPr/>
            <p:nvPr/>
          </p:nvGrpSpPr>
          <p:grpSpPr>
            <a:xfrm>
              <a:off x="6092502" y="2537895"/>
              <a:ext cx="295274" cy="809624"/>
              <a:chOff x="6997378" y="4766746"/>
              <a:chExt cx="295274" cy="809624"/>
            </a:xfrm>
          </p:grpSpPr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7ADAC8A8-7A87-452D-9990-3948A71949FC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row: Up 5">
                <a:extLst>
                  <a:ext uri="{FF2B5EF4-FFF2-40B4-BE49-F238E27FC236}">
                    <a16:creationId xmlns:a16="http://schemas.microsoft.com/office/drawing/2014/main" id="{EB40CF38-78A7-43C5-8598-4550766B4D7F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54CA1BC8-5F9B-404A-BC43-62270A969C55}"/>
                </a:ext>
              </a:extLst>
            </p:cNvPr>
            <p:cNvCxnSpPr/>
            <p:nvPr/>
          </p:nvCxnSpPr>
          <p:spPr>
            <a:xfrm flipV="1">
              <a:off x="5791200" y="2390775"/>
              <a:ext cx="457200" cy="847725"/>
            </a:xfrm>
            <a:prstGeom prst="curvedConnector3">
              <a:avLst/>
            </a:prstGeom>
            <a:ln w="57150">
              <a:solidFill>
                <a:srgbClr val="FF1F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86F96F-C3BB-4468-B699-32D46D97AC31}"/>
                </a:ext>
              </a:extLst>
            </p:cNvPr>
            <p:cNvCxnSpPr/>
            <p:nvPr/>
          </p:nvCxnSpPr>
          <p:spPr>
            <a:xfrm>
              <a:off x="5743575" y="2895600"/>
              <a:ext cx="9144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D0511E1-055A-4156-9D57-0FC179E4070C}"/>
              </a:ext>
            </a:extLst>
          </p:cNvPr>
          <p:cNvCxnSpPr>
            <a:cxnSpLocks/>
          </p:cNvCxnSpPr>
          <p:nvPr/>
        </p:nvCxnSpPr>
        <p:spPr>
          <a:xfrm flipH="1">
            <a:off x="6324600" y="2419350"/>
            <a:ext cx="333375" cy="809625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1754BF-D5BB-422C-ACD3-268EB06233A2}"/>
              </a:ext>
            </a:extLst>
          </p:cNvPr>
          <p:cNvSpPr txBox="1"/>
          <p:nvPr/>
        </p:nvSpPr>
        <p:spPr>
          <a:xfrm>
            <a:off x="7362825" y="2190750"/>
            <a:ext cx="34385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but: bound to mixed layer, depth is out of phase with biological productivity.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ED0D0-EF88-4D3F-9579-1100E913486D}"/>
              </a:ext>
            </a:extLst>
          </p:cNvPr>
          <p:cNvSpPr txBox="1"/>
          <p:nvPr/>
        </p:nvSpPr>
        <p:spPr>
          <a:xfrm>
            <a:off x="6391275" y="6448425"/>
            <a:ext cx="5619750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(Mahadevan et al., 2012; Levy et al., 2018; </a:t>
            </a:r>
            <a:r>
              <a:rPr lang="en-US" sz="1200" err="1">
                <a:ea typeface="+mn-lt"/>
                <a:cs typeface="+mn-lt"/>
              </a:rPr>
              <a:t>Kessouri</a:t>
            </a:r>
            <a:r>
              <a:rPr lang="en-US" sz="1200">
                <a:ea typeface="+mn-lt"/>
                <a:cs typeface="+mn-lt"/>
              </a:rPr>
              <a:t> et al., 2020</a:t>
            </a:r>
            <a:r>
              <a:rPr lang="en-US" sz="1200"/>
              <a:t>)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337811-4EA9-4927-9663-9E1FE2E643BC}"/>
              </a:ext>
            </a:extLst>
          </p:cNvPr>
          <p:cNvGrpSpPr/>
          <p:nvPr/>
        </p:nvGrpSpPr>
        <p:grpSpPr>
          <a:xfrm>
            <a:off x="5657850" y="3604695"/>
            <a:ext cx="1095375" cy="809624"/>
            <a:chOff x="5657850" y="3890445"/>
            <a:chExt cx="1095375" cy="8096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45C8F6-3EAF-40A7-94C4-064D3B304463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2CF9F83B-9EEB-44AC-A1B5-68A4FB4520C0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Up 18">
                <a:extLst>
                  <a:ext uri="{FF2B5EF4-FFF2-40B4-BE49-F238E27FC236}">
                    <a16:creationId xmlns:a16="http://schemas.microsoft.com/office/drawing/2014/main" id="{F0C5A6AE-83ED-4238-BFA7-C9EC999D9001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0BC400E2-4CE6-485C-97ED-6AF4F538EBC5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2584E-3303-4CE4-A73A-576B25C9D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72B7B4-B3D0-47B2-9101-216F384B839B}"/>
              </a:ext>
            </a:extLst>
          </p:cNvPr>
          <p:cNvSpPr txBox="1"/>
          <p:nvPr/>
        </p:nvSpPr>
        <p:spPr>
          <a:xfrm>
            <a:off x="7362825" y="3657600"/>
            <a:ext cx="3438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important when productivity is light limited (spring bloom)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43CB6-0332-41EF-A681-0D89BD6FC19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D8CEEF-EFE1-4704-AC9A-A804E3B700EF}"/>
              </a:ext>
            </a:extLst>
          </p:cNvPr>
          <p:cNvGrpSpPr/>
          <p:nvPr/>
        </p:nvGrpSpPr>
        <p:grpSpPr>
          <a:xfrm>
            <a:off x="5847847" y="4804839"/>
            <a:ext cx="709461" cy="800749"/>
            <a:chOff x="5673222" y="4985821"/>
            <a:chExt cx="636436" cy="7531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2810F4-D48D-4207-9692-95B577843682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39" name="Pfeil: gebogen 2">
                <a:extLst>
                  <a:ext uri="{FF2B5EF4-FFF2-40B4-BE49-F238E27FC236}">
                    <a16:creationId xmlns:a16="http://schemas.microsoft.com/office/drawing/2014/main" id="{FC09D3E4-5680-4963-9887-14D9C06C0157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Pfeil: gebogen 2">
                <a:extLst>
                  <a:ext uri="{FF2B5EF4-FFF2-40B4-BE49-F238E27FC236}">
                    <a16:creationId xmlns:a16="http://schemas.microsoft.com/office/drawing/2014/main" id="{4D5C6691-325E-4FDE-B543-B2605AD771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feil: gebogen 2">
                <a:extLst>
                  <a:ext uri="{FF2B5EF4-FFF2-40B4-BE49-F238E27FC236}">
                    <a16:creationId xmlns:a16="http://schemas.microsoft.com/office/drawing/2014/main" id="{17BE600A-78FC-419E-860E-C7819F3629BC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Pfeil: gebogen 2">
                <a:extLst>
                  <a:ext uri="{FF2B5EF4-FFF2-40B4-BE49-F238E27FC236}">
                    <a16:creationId xmlns:a16="http://schemas.microsoft.com/office/drawing/2014/main" id="{282FD6A3-B5BD-41E2-BCBB-5E21CC8E76BE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9C2D4E-004E-4814-8AF0-84AFE3B8E025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37" name="Arrow: Up 36">
                <a:extLst>
                  <a:ext uri="{FF2B5EF4-FFF2-40B4-BE49-F238E27FC236}">
                    <a16:creationId xmlns:a16="http://schemas.microsoft.com/office/drawing/2014/main" id="{B4179BBA-AF63-4B48-9105-110B4F8B86EA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Arrow: Circular 37">
                <a:extLst>
                  <a:ext uri="{FF2B5EF4-FFF2-40B4-BE49-F238E27FC236}">
                    <a16:creationId xmlns:a16="http://schemas.microsoft.com/office/drawing/2014/main" id="{122DFE07-9C5E-440E-9C23-73CDC444E86E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473FC84-FB5F-46F6-8746-EDEC7FB9ABD9}"/>
              </a:ext>
            </a:extLst>
          </p:cNvPr>
          <p:cNvSpPr txBox="1"/>
          <p:nvPr/>
        </p:nvSpPr>
        <p:spPr>
          <a:xfrm>
            <a:off x="7362825" y="4800600"/>
            <a:ext cx="3438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e.g. eddy quenching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667F650-A0BD-4CCB-89C2-CD35C6D16478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1206C4F-8E99-4633-BCC3-A9CE69F0E26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45D4DADB-4240-459D-BA11-8A2E6ABC59F3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6568FAC-0DE1-40FA-99F6-C4DF6AB15A0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A537D97-0993-4398-A8B8-62DD8DF4716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88EA74-E15B-43FA-98D7-7F95F065C5A3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5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62B2-9D49-48AF-862D-69BDD80F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&amp; Model Data</a:t>
            </a:r>
          </a:p>
        </p:txBody>
      </p:sp>
    </p:spTree>
    <p:extLst>
      <p:ext uri="{BB962C8B-B14F-4D97-AF65-F5344CB8AC3E}">
        <p14:creationId xmlns:p14="http://schemas.microsoft.com/office/powerpoint/2010/main" val="2776474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Eddy Quenching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ED93A-4CC2-4885-9EB6-A12F39D83B9F}"/>
              </a:ext>
            </a:extLst>
          </p:cNvPr>
          <p:cNvGrpSpPr/>
          <p:nvPr/>
        </p:nvGrpSpPr>
        <p:grpSpPr>
          <a:xfrm>
            <a:off x="11161899" y="751509"/>
            <a:ext cx="816033" cy="959979"/>
            <a:chOff x="5673222" y="4985821"/>
            <a:chExt cx="636436" cy="753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962152-2B30-47B3-BA9B-EFC5A09F3E04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865EDCDE-6CAA-4195-B23C-222DB3983056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feil: gebogen 2">
                <a:extLst>
                  <a:ext uri="{FF2B5EF4-FFF2-40B4-BE49-F238E27FC236}">
                    <a16:creationId xmlns:a16="http://schemas.microsoft.com/office/drawing/2014/main" id="{A6593931-7BAF-4664-9D29-EC5A3A5EB48C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Pfeil: gebogen 2">
                <a:extLst>
                  <a:ext uri="{FF2B5EF4-FFF2-40B4-BE49-F238E27FC236}">
                    <a16:creationId xmlns:a16="http://schemas.microsoft.com/office/drawing/2014/main" id="{2E9B4303-4568-47EF-B91E-40E3A7DF7C48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Pfeil: gebogen 2">
                <a:extLst>
                  <a:ext uri="{FF2B5EF4-FFF2-40B4-BE49-F238E27FC236}">
                    <a16:creationId xmlns:a16="http://schemas.microsoft.com/office/drawing/2014/main" id="{AC1577C3-D0DC-4B72-98B4-6B27D30384FB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EDB90C-2DB1-4FEC-AFFE-BA694F43CA60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9" name="Arrow: Up 28">
                <a:extLst>
                  <a:ext uri="{FF2B5EF4-FFF2-40B4-BE49-F238E27FC236}">
                    <a16:creationId xmlns:a16="http://schemas.microsoft.com/office/drawing/2014/main" id="{12D4024E-6819-41EF-ABCE-03C30964581B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Arrow: Circular 29">
                <a:extLst>
                  <a:ext uri="{FF2B5EF4-FFF2-40B4-BE49-F238E27FC236}">
                    <a16:creationId xmlns:a16="http://schemas.microsoft.com/office/drawing/2014/main" id="{FCFB0613-113F-4BA3-841D-10D0FB0A0FAC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3AF21E5-EBA5-4529-8697-C09B0071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074827"/>
            <a:ext cx="5924550" cy="3708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009448-CDF8-43C5-9BB9-31F03EA9862C}"/>
              </a:ext>
            </a:extLst>
          </p:cNvPr>
          <p:cNvSpPr txBox="1"/>
          <p:nvPr/>
        </p:nvSpPr>
        <p:spPr>
          <a:xfrm>
            <a:off x="6391275" y="6448425"/>
            <a:ext cx="5619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</a:t>
            </a:r>
            <a:r>
              <a:rPr lang="en-US" sz="1200">
                <a:ea typeface="+mn-lt"/>
                <a:cs typeface="+mn-lt"/>
              </a:rPr>
              <a:t>Lathuilière </a:t>
            </a:r>
            <a:r>
              <a:rPr lang="en-US" sz="1200"/>
              <a:t>et al., 2010; Gruber et al., 2011;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38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Eddy Quenching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ED93A-4CC2-4885-9EB6-A12F39D83B9F}"/>
              </a:ext>
            </a:extLst>
          </p:cNvPr>
          <p:cNvGrpSpPr/>
          <p:nvPr/>
        </p:nvGrpSpPr>
        <p:grpSpPr>
          <a:xfrm>
            <a:off x="11161899" y="751509"/>
            <a:ext cx="816033" cy="959979"/>
            <a:chOff x="5673222" y="4985821"/>
            <a:chExt cx="636436" cy="753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962152-2B30-47B3-BA9B-EFC5A09F3E04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865EDCDE-6CAA-4195-B23C-222DB3983056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feil: gebogen 2">
                <a:extLst>
                  <a:ext uri="{FF2B5EF4-FFF2-40B4-BE49-F238E27FC236}">
                    <a16:creationId xmlns:a16="http://schemas.microsoft.com/office/drawing/2014/main" id="{A6593931-7BAF-4664-9D29-EC5A3A5EB48C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Pfeil: gebogen 2">
                <a:extLst>
                  <a:ext uri="{FF2B5EF4-FFF2-40B4-BE49-F238E27FC236}">
                    <a16:creationId xmlns:a16="http://schemas.microsoft.com/office/drawing/2014/main" id="{2E9B4303-4568-47EF-B91E-40E3A7DF7C48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Pfeil: gebogen 2">
                <a:extLst>
                  <a:ext uri="{FF2B5EF4-FFF2-40B4-BE49-F238E27FC236}">
                    <a16:creationId xmlns:a16="http://schemas.microsoft.com/office/drawing/2014/main" id="{AC1577C3-D0DC-4B72-98B4-6B27D30384FB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EDB90C-2DB1-4FEC-AFFE-BA694F43CA60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9" name="Arrow: Up 28">
                <a:extLst>
                  <a:ext uri="{FF2B5EF4-FFF2-40B4-BE49-F238E27FC236}">
                    <a16:creationId xmlns:a16="http://schemas.microsoft.com/office/drawing/2014/main" id="{12D4024E-6819-41EF-ABCE-03C30964581B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Arrow: Circular 29">
                <a:extLst>
                  <a:ext uri="{FF2B5EF4-FFF2-40B4-BE49-F238E27FC236}">
                    <a16:creationId xmlns:a16="http://schemas.microsoft.com/office/drawing/2014/main" id="{FCFB0613-113F-4BA3-841D-10D0FB0A0FAC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3AF21E5-EBA5-4529-8697-C09B0071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9" y="2074827"/>
            <a:ext cx="5922342" cy="3708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009448-CDF8-43C5-9BB9-31F03EA9862C}"/>
              </a:ext>
            </a:extLst>
          </p:cNvPr>
          <p:cNvSpPr txBox="1"/>
          <p:nvPr/>
        </p:nvSpPr>
        <p:spPr>
          <a:xfrm>
            <a:off x="6391275" y="6448425"/>
            <a:ext cx="5619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</a:t>
            </a:r>
            <a:r>
              <a:rPr lang="en-US" sz="1200">
                <a:ea typeface="+mn-lt"/>
                <a:cs typeface="+mn-lt"/>
              </a:rPr>
              <a:t>Lathuilière </a:t>
            </a:r>
            <a:r>
              <a:rPr lang="en-US" sz="1200"/>
              <a:t>et al., 2010; Gruber et al., 2011;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8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Eddy Quenching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ED93A-4CC2-4885-9EB6-A12F39D83B9F}"/>
              </a:ext>
            </a:extLst>
          </p:cNvPr>
          <p:cNvGrpSpPr/>
          <p:nvPr/>
        </p:nvGrpSpPr>
        <p:grpSpPr>
          <a:xfrm>
            <a:off x="11161899" y="751509"/>
            <a:ext cx="816033" cy="959979"/>
            <a:chOff x="5673222" y="4985821"/>
            <a:chExt cx="636436" cy="753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962152-2B30-47B3-BA9B-EFC5A09F3E04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865EDCDE-6CAA-4195-B23C-222DB3983056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feil: gebogen 2">
                <a:extLst>
                  <a:ext uri="{FF2B5EF4-FFF2-40B4-BE49-F238E27FC236}">
                    <a16:creationId xmlns:a16="http://schemas.microsoft.com/office/drawing/2014/main" id="{A6593931-7BAF-4664-9D29-EC5A3A5EB48C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Pfeil: gebogen 2">
                <a:extLst>
                  <a:ext uri="{FF2B5EF4-FFF2-40B4-BE49-F238E27FC236}">
                    <a16:creationId xmlns:a16="http://schemas.microsoft.com/office/drawing/2014/main" id="{2E9B4303-4568-47EF-B91E-40E3A7DF7C48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Pfeil: gebogen 2">
                <a:extLst>
                  <a:ext uri="{FF2B5EF4-FFF2-40B4-BE49-F238E27FC236}">
                    <a16:creationId xmlns:a16="http://schemas.microsoft.com/office/drawing/2014/main" id="{AC1577C3-D0DC-4B72-98B4-6B27D30384FB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EDB90C-2DB1-4FEC-AFFE-BA694F43CA60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9" name="Arrow: Up 28">
                <a:extLst>
                  <a:ext uri="{FF2B5EF4-FFF2-40B4-BE49-F238E27FC236}">
                    <a16:creationId xmlns:a16="http://schemas.microsoft.com/office/drawing/2014/main" id="{12D4024E-6819-41EF-ABCE-03C30964581B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Arrow: Circular 29">
                <a:extLst>
                  <a:ext uri="{FF2B5EF4-FFF2-40B4-BE49-F238E27FC236}">
                    <a16:creationId xmlns:a16="http://schemas.microsoft.com/office/drawing/2014/main" id="{FCFB0613-113F-4BA3-841D-10D0FB0A0FAC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3AF21E5-EBA5-4529-8697-C09B0071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9" y="2074827"/>
            <a:ext cx="5922342" cy="37084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009448-CDF8-43C5-9BB9-31F03EA9862C}"/>
              </a:ext>
            </a:extLst>
          </p:cNvPr>
          <p:cNvSpPr txBox="1"/>
          <p:nvPr/>
        </p:nvSpPr>
        <p:spPr>
          <a:xfrm>
            <a:off x="6391275" y="6448425"/>
            <a:ext cx="5619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</a:t>
            </a:r>
            <a:r>
              <a:rPr lang="en-US" sz="1200">
                <a:ea typeface="+mn-lt"/>
                <a:cs typeface="+mn-lt"/>
              </a:rPr>
              <a:t>Lathuilière </a:t>
            </a:r>
            <a:r>
              <a:rPr lang="en-US" sz="1200"/>
              <a:t>et al., 2010; Gruber et al., 2011;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71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Eddy Quenching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ED93A-4CC2-4885-9EB6-A12F39D83B9F}"/>
              </a:ext>
            </a:extLst>
          </p:cNvPr>
          <p:cNvGrpSpPr/>
          <p:nvPr/>
        </p:nvGrpSpPr>
        <p:grpSpPr>
          <a:xfrm>
            <a:off x="11161899" y="751509"/>
            <a:ext cx="816033" cy="959979"/>
            <a:chOff x="5673222" y="4985821"/>
            <a:chExt cx="636436" cy="753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962152-2B30-47B3-BA9B-EFC5A09F3E04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865EDCDE-6CAA-4195-B23C-222DB3983056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feil: gebogen 2">
                <a:extLst>
                  <a:ext uri="{FF2B5EF4-FFF2-40B4-BE49-F238E27FC236}">
                    <a16:creationId xmlns:a16="http://schemas.microsoft.com/office/drawing/2014/main" id="{A6593931-7BAF-4664-9D29-EC5A3A5EB48C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Pfeil: gebogen 2">
                <a:extLst>
                  <a:ext uri="{FF2B5EF4-FFF2-40B4-BE49-F238E27FC236}">
                    <a16:creationId xmlns:a16="http://schemas.microsoft.com/office/drawing/2014/main" id="{2E9B4303-4568-47EF-B91E-40E3A7DF7C48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Pfeil: gebogen 2">
                <a:extLst>
                  <a:ext uri="{FF2B5EF4-FFF2-40B4-BE49-F238E27FC236}">
                    <a16:creationId xmlns:a16="http://schemas.microsoft.com/office/drawing/2014/main" id="{AC1577C3-D0DC-4B72-98B4-6B27D30384FB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EDB90C-2DB1-4FEC-AFFE-BA694F43CA60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9" name="Arrow: Up 28">
                <a:extLst>
                  <a:ext uri="{FF2B5EF4-FFF2-40B4-BE49-F238E27FC236}">
                    <a16:creationId xmlns:a16="http://schemas.microsoft.com/office/drawing/2014/main" id="{12D4024E-6819-41EF-ABCE-03C30964581B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Arrow: Circular 29">
                <a:extLst>
                  <a:ext uri="{FF2B5EF4-FFF2-40B4-BE49-F238E27FC236}">
                    <a16:creationId xmlns:a16="http://schemas.microsoft.com/office/drawing/2014/main" id="{FCFB0613-113F-4BA3-841D-10D0FB0A0FAC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3AF21E5-EBA5-4529-8697-C09B0071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9" y="2074827"/>
            <a:ext cx="5922342" cy="37084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009448-CDF8-43C5-9BB9-31F03EA9862C}"/>
              </a:ext>
            </a:extLst>
          </p:cNvPr>
          <p:cNvSpPr txBox="1"/>
          <p:nvPr/>
        </p:nvSpPr>
        <p:spPr>
          <a:xfrm>
            <a:off x="6391275" y="6448425"/>
            <a:ext cx="5619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</a:t>
            </a:r>
            <a:r>
              <a:rPr lang="en-US" sz="1200">
                <a:ea typeface="+mn-lt"/>
                <a:cs typeface="+mn-lt"/>
              </a:rPr>
              <a:t>Lathuilière </a:t>
            </a:r>
            <a:r>
              <a:rPr lang="en-US" sz="1200"/>
              <a:t>et al., 2010; Gruber et al., 2011; Nagai et al., 2015)</a:t>
            </a:r>
            <a:endParaRPr lang="en-US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BF34256F-BDEF-46C4-9D60-3FE861F9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395572"/>
            <a:ext cx="4772025" cy="3076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E218E-6D08-41EC-9B68-40A968CA1C99}"/>
              </a:ext>
            </a:extLst>
          </p:cNvPr>
          <p:cNvSpPr txBox="1"/>
          <p:nvPr/>
        </p:nvSpPr>
        <p:spPr>
          <a:xfrm>
            <a:off x="8696325" y="54240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(Gruber et al., 2011)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1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0BB6E6-31C3-4A4E-AFA9-8A7CC07998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B0184-6550-4316-A457-F21257A9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Impacts on</a:t>
            </a:r>
            <a:br>
              <a:rPr lang="en-US"/>
            </a:br>
            <a:r>
              <a:rPr lang="en-US"/>
              <a:t>Biological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2C3D-43D1-4C0E-A24C-A4D90897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2274"/>
            <a:ext cx="38435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vertical exchange of nutrients and organic matter by strong vertical velocities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enhancing light exposure time by </a:t>
            </a:r>
            <a:r>
              <a:rPr lang="en-US" sz="1800" err="1"/>
              <a:t>restratification</a:t>
            </a:r>
            <a:r>
              <a:rPr lang="en-US" sz="1800"/>
              <a:t> of mixed layer</a:t>
            </a:r>
          </a:p>
          <a:p>
            <a:endParaRPr lang="en-US" sz="1800"/>
          </a:p>
          <a:p>
            <a:r>
              <a:rPr lang="en-US" sz="1800"/>
              <a:t>impact on larger scale transport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501FA-C521-40F5-8BE5-9202562AEBAD}"/>
              </a:ext>
            </a:extLst>
          </p:cNvPr>
          <p:cNvGrpSpPr/>
          <p:nvPr/>
        </p:nvGrpSpPr>
        <p:grpSpPr>
          <a:xfrm>
            <a:off x="5743575" y="2105025"/>
            <a:ext cx="914400" cy="956744"/>
            <a:chOff x="5743575" y="2390775"/>
            <a:chExt cx="914400" cy="9567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0230EE-5754-414C-976D-D1FB404EB6D5}"/>
                </a:ext>
              </a:extLst>
            </p:cNvPr>
            <p:cNvGrpSpPr/>
            <p:nvPr/>
          </p:nvGrpSpPr>
          <p:grpSpPr>
            <a:xfrm>
              <a:off x="6092502" y="2537895"/>
              <a:ext cx="295274" cy="809624"/>
              <a:chOff x="6997378" y="4766746"/>
              <a:chExt cx="295274" cy="809624"/>
            </a:xfrm>
          </p:grpSpPr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7ADAC8A8-7A87-452D-9990-3948A71949FC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row: Up 5">
                <a:extLst>
                  <a:ext uri="{FF2B5EF4-FFF2-40B4-BE49-F238E27FC236}">
                    <a16:creationId xmlns:a16="http://schemas.microsoft.com/office/drawing/2014/main" id="{EB40CF38-78A7-43C5-8598-4550766B4D7F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54CA1BC8-5F9B-404A-BC43-62270A969C55}"/>
                </a:ext>
              </a:extLst>
            </p:cNvPr>
            <p:cNvCxnSpPr/>
            <p:nvPr/>
          </p:nvCxnSpPr>
          <p:spPr>
            <a:xfrm flipV="1">
              <a:off x="5791200" y="2390775"/>
              <a:ext cx="457200" cy="847725"/>
            </a:xfrm>
            <a:prstGeom prst="curvedConnector3">
              <a:avLst/>
            </a:prstGeom>
            <a:ln w="57150">
              <a:solidFill>
                <a:srgbClr val="FF1F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86F96F-C3BB-4468-B699-32D46D97AC31}"/>
                </a:ext>
              </a:extLst>
            </p:cNvPr>
            <p:cNvCxnSpPr/>
            <p:nvPr/>
          </p:nvCxnSpPr>
          <p:spPr>
            <a:xfrm>
              <a:off x="5743575" y="2895600"/>
              <a:ext cx="9144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D0511E1-055A-4156-9D57-0FC179E4070C}"/>
              </a:ext>
            </a:extLst>
          </p:cNvPr>
          <p:cNvCxnSpPr>
            <a:cxnSpLocks/>
          </p:cNvCxnSpPr>
          <p:nvPr/>
        </p:nvCxnSpPr>
        <p:spPr>
          <a:xfrm flipH="1">
            <a:off x="6324600" y="2419350"/>
            <a:ext cx="333375" cy="809625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1754BF-D5BB-422C-ACD3-268EB06233A2}"/>
              </a:ext>
            </a:extLst>
          </p:cNvPr>
          <p:cNvSpPr txBox="1"/>
          <p:nvPr/>
        </p:nvSpPr>
        <p:spPr>
          <a:xfrm>
            <a:off x="7362825" y="2190750"/>
            <a:ext cx="34385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but: bound to mixed layer, depth is out of phase with biological productivity.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ED0D0-EF88-4D3F-9579-1100E913486D}"/>
              </a:ext>
            </a:extLst>
          </p:cNvPr>
          <p:cNvSpPr txBox="1"/>
          <p:nvPr/>
        </p:nvSpPr>
        <p:spPr>
          <a:xfrm>
            <a:off x="6391275" y="6448425"/>
            <a:ext cx="5619750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(Mahadevan et al., 2012; Levy et al., 2018; </a:t>
            </a:r>
            <a:r>
              <a:rPr lang="en-US" sz="1200" err="1">
                <a:ea typeface="+mn-lt"/>
                <a:cs typeface="+mn-lt"/>
              </a:rPr>
              <a:t>Kessouri</a:t>
            </a:r>
            <a:r>
              <a:rPr lang="en-US" sz="1200">
                <a:ea typeface="+mn-lt"/>
                <a:cs typeface="+mn-lt"/>
              </a:rPr>
              <a:t> et al., 2020</a:t>
            </a:r>
            <a:r>
              <a:rPr lang="en-US" sz="1200"/>
              <a:t>)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337811-4EA9-4927-9663-9E1FE2E643BC}"/>
              </a:ext>
            </a:extLst>
          </p:cNvPr>
          <p:cNvGrpSpPr/>
          <p:nvPr/>
        </p:nvGrpSpPr>
        <p:grpSpPr>
          <a:xfrm>
            <a:off x="5657850" y="3604695"/>
            <a:ext cx="1095375" cy="809624"/>
            <a:chOff x="5657850" y="3890445"/>
            <a:chExt cx="1095375" cy="8096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45C8F6-3EAF-40A7-94C4-064D3B304463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2CF9F83B-9EEB-44AC-A1B5-68A4FB4520C0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Up 18">
                <a:extLst>
                  <a:ext uri="{FF2B5EF4-FFF2-40B4-BE49-F238E27FC236}">
                    <a16:creationId xmlns:a16="http://schemas.microsoft.com/office/drawing/2014/main" id="{F0C5A6AE-83ED-4238-BFA7-C9EC999D9001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0BC400E2-4CE6-485C-97ED-6AF4F538EBC5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2584E-3303-4CE4-A73A-576B25C9D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72B7B4-B3D0-47B2-9101-216F384B839B}"/>
              </a:ext>
            </a:extLst>
          </p:cNvPr>
          <p:cNvSpPr txBox="1"/>
          <p:nvPr/>
        </p:nvSpPr>
        <p:spPr>
          <a:xfrm>
            <a:off x="7362825" y="3657600"/>
            <a:ext cx="3438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important when productivity is light limited (spring bloom)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43CB6-0332-41EF-A681-0D89BD6FC19B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D8CEEF-EFE1-4704-AC9A-A804E3B700EF}"/>
              </a:ext>
            </a:extLst>
          </p:cNvPr>
          <p:cNvGrpSpPr/>
          <p:nvPr/>
        </p:nvGrpSpPr>
        <p:grpSpPr>
          <a:xfrm>
            <a:off x="5847847" y="4804839"/>
            <a:ext cx="709461" cy="800749"/>
            <a:chOff x="5673222" y="4985821"/>
            <a:chExt cx="636436" cy="7531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2810F4-D48D-4207-9692-95B577843682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39" name="Pfeil: gebogen 2">
                <a:extLst>
                  <a:ext uri="{FF2B5EF4-FFF2-40B4-BE49-F238E27FC236}">
                    <a16:creationId xmlns:a16="http://schemas.microsoft.com/office/drawing/2014/main" id="{FC09D3E4-5680-4963-9887-14D9C06C0157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Pfeil: gebogen 2">
                <a:extLst>
                  <a:ext uri="{FF2B5EF4-FFF2-40B4-BE49-F238E27FC236}">
                    <a16:creationId xmlns:a16="http://schemas.microsoft.com/office/drawing/2014/main" id="{4D5C6691-325E-4FDE-B543-B2605AD771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feil: gebogen 2">
                <a:extLst>
                  <a:ext uri="{FF2B5EF4-FFF2-40B4-BE49-F238E27FC236}">
                    <a16:creationId xmlns:a16="http://schemas.microsoft.com/office/drawing/2014/main" id="{17BE600A-78FC-419E-860E-C7819F3629BC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Pfeil: gebogen 2">
                <a:extLst>
                  <a:ext uri="{FF2B5EF4-FFF2-40B4-BE49-F238E27FC236}">
                    <a16:creationId xmlns:a16="http://schemas.microsoft.com/office/drawing/2014/main" id="{282FD6A3-B5BD-41E2-BCBB-5E21CC8E76BE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9C2D4E-004E-4814-8AF0-84AFE3B8E025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37" name="Arrow: Up 36">
                <a:extLst>
                  <a:ext uri="{FF2B5EF4-FFF2-40B4-BE49-F238E27FC236}">
                    <a16:creationId xmlns:a16="http://schemas.microsoft.com/office/drawing/2014/main" id="{B4179BBA-AF63-4B48-9105-110B4F8B86EA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Arrow: Circular 37">
                <a:extLst>
                  <a:ext uri="{FF2B5EF4-FFF2-40B4-BE49-F238E27FC236}">
                    <a16:creationId xmlns:a16="http://schemas.microsoft.com/office/drawing/2014/main" id="{122DFE07-9C5E-440E-9C23-73CDC444E86E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473FC84-FB5F-46F6-8746-EDEC7FB9ABD9}"/>
              </a:ext>
            </a:extLst>
          </p:cNvPr>
          <p:cNvSpPr txBox="1"/>
          <p:nvPr/>
        </p:nvSpPr>
        <p:spPr>
          <a:xfrm>
            <a:off x="7362825" y="4800600"/>
            <a:ext cx="3438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e.g. eddy quenching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667F650-A0BD-4CCB-89C2-CD35C6D16478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1206C4F-8E99-4633-BCC3-A9CE69F0E265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45D4DADB-4240-459D-BA11-8A2E6ABC59F3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6568FAC-0DE1-40FA-99F6-C4DF6AB15A04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A537D97-0993-4398-A8B8-62DD8DF4716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88EA74-E15B-43FA-98D7-7F95F065C5A3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86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85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DFCA2-1C22-4BAC-A687-74976D4F0C9D}"/>
              </a:ext>
            </a:extLst>
          </p:cNvPr>
          <p:cNvSpPr/>
          <p:nvPr/>
        </p:nvSpPr>
        <p:spPr>
          <a:xfrm>
            <a:off x="5268224" y="2275936"/>
            <a:ext cx="1647825" cy="9144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1FF3D-8B12-41FC-88B1-B41392802EEF}"/>
              </a:ext>
            </a:extLst>
          </p:cNvPr>
          <p:cNvGrpSpPr/>
          <p:nvPr/>
        </p:nvGrpSpPr>
        <p:grpSpPr>
          <a:xfrm>
            <a:off x="7461250" y="890070"/>
            <a:ext cx="828675" cy="650874"/>
            <a:chOff x="5657850" y="3890445"/>
            <a:chExt cx="1095375" cy="809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A0F831-A105-4F36-A4F0-DD85AD949FB2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08F6FFB5-8425-47AB-AC16-8F3A32EFD549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6B591A71-592C-4856-A8CF-9E637559BC13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D98984-F069-4CD9-A0EA-5786FEA3C9CC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0E28436-FD9C-4E9F-95EE-5E9A755D0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DE56-DF48-40FC-891D-276EAA1179C3}"/>
              </a:ext>
            </a:extLst>
          </p:cNvPr>
          <p:cNvCxnSpPr/>
          <p:nvPr/>
        </p:nvCxnSpPr>
        <p:spPr>
          <a:xfrm flipH="1">
            <a:off x="5835830" y="1587679"/>
            <a:ext cx="1723845" cy="7215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4D61C195-76B5-4D32-8AB2-59749938717C}"/>
              </a:ext>
            </a:extLst>
          </p:cNvPr>
          <p:cNvSpPr txBox="1"/>
          <p:nvPr/>
        </p:nvSpPr>
        <p:spPr>
          <a:xfrm>
            <a:off x="8245475" y="1028700"/>
            <a:ext cx="132397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Light Exposure</a:t>
            </a:r>
          </a:p>
        </p:txBody>
      </p:sp>
    </p:spTree>
    <p:extLst>
      <p:ext uri="{BB962C8B-B14F-4D97-AF65-F5344CB8AC3E}">
        <p14:creationId xmlns:p14="http://schemas.microsoft.com/office/powerpoint/2010/main" val="28713578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DFCA2-1C22-4BAC-A687-74976D4F0C9D}"/>
              </a:ext>
            </a:extLst>
          </p:cNvPr>
          <p:cNvSpPr/>
          <p:nvPr/>
        </p:nvSpPr>
        <p:spPr>
          <a:xfrm>
            <a:off x="5268224" y="2275936"/>
            <a:ext cx="1647825" cy="9144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1FF3D-8B12-41FC-88B1-B41392802EEF}"/>
              </a:ext>
            </a:extLst>
          </p:cNvPr>
          <p:cNvGrpSpPr/>
          <p:nvPr/>
        </p:nvGrpSpPr>
        <p:grpSpPr>
          <a:xfrm>
            <a:off x="7461250" y="890070"/>
            <a:ext cx="828675" cy="650874"/>
            <a:chOff x="5657850" y="3890445"/>
            <a:chExt cx="1095375" cy="809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A0F831-A105-4F36-A4F0-DD85AD949FB2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08F6FFB5-8425-47AB-AC16-8F3A32EFD549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6B591A71-592C-4856-A8CF-9E637559BC13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D98984-F069-4CD9-A0EA-5786FEA3C9CC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0E28436-FD9C-4E9F-95EE-5E9A755D0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DE56-DF48-40FC-891D-276EAA1179C3}"/>
              </a:ext>
            </a:extLst>
          </p:cNvPr>
          <p:cNvCxnSpPr/>
          <p:nvPr/>
        </p:nvCxnSpPr>
        <p:spPr>
          <a:xfrm flipH="1">
            <a:off x="5835830" y="1587679"/>
            <a:ext cx="1723845" cy="7215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5B36A1-5E50-4AA8-8057-4B4FE08EFF29}"/>
              </a:ext>
            </a:extLst>
          </p:cNvPr>
          <p:cNvSpPr/>
          <p:nvPr/>
        </p:nvSpPr>
        <p:spPr>
          <a:xfrm>
            <a:off x="6525164" y="2629619"/>
            <a:ext cx="476071" cy="101180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D5E716-C203-4A21-874A-3179459E703F}"/>
              </a:ext>
            </a:extLst>
          </p:cNvPr>
          <p:cNvGrpSpPr/>
          <p:nvPr/>
        </p:nvGrpSpPr>
        <p:grpSpPr>
          <a:xfrm>
            <a:off x="9689597" y="886889"/>
            <a:ext cx="576111" cy="657874"/>
            <a:chOff x="5673222" y="4985821"/>
            <a:chExt cx="636436" cy="7531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7EDEAF-F291-4AA8-A77E-9EF96D02C360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28" name="Pfeil: gebogen 2">
                <a:extLst>
                  <a:ext uri="{FF2B5EF4-FFF2-40B4-BE49-F238E27FC236}">
                    <a16:creationId xmlns:a16="http://schemas.microsoft.com/office/drawing/2014/main" id="{9EEAF4C3-C185-4863-B87A-4CFD9BFC3AF4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gebogen 2">
                <a:extLst>
                  <a:ext uri="{FF2B5EF4-FFF2-40B4-BE49-F238E27FC236}">
                    <a16:creationId xmlns:a16="http://schemas.microsoft.com/office/drawing/2014/main" id="{7755B82B-873D-4CC8-AD03-2B7859B406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gebogen 2">
                <a:extLst>
                  <a:ext uri="{FF2B5EF4-FFF2-40B4-BE49-F238E27FC236}">
                    <a16:creationId xmlns:a16="http://schemas.microsoft.com/office/drawing/2014/main" id="{4D2393C4-CDBA-4DBE-890D-BC87A518F9BD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5F6A46AA-2B7B-412E-8997-5124857F6FBF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A391A5-06AD-4E92-A084-290FBA44ADD4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741A7BFD-B2FF-447B-9325-339D4827C48C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Arrow: Circular 26">
                <a:extLst>
                  <a:ext uri="{FF2B5EF4-FFF2-40B4-BE49-F238E27FC236}">
                    <a16:creationId xmlns:a16="http://schemas.microsoft.com/office/drawing/2014/main" id="{AE4DBA4A-4BF8-4A0A-A975-6A1AC7AF8F40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1F2826-7100-4C78-9E2D-EA1F9C040C9C}"/>
              </a:ext>
            </a:extLst>
          </p:cNvPr>
          <p:cNvSpPr txBox="1"/>
          <p:nvPr/>
        </p:nvSpPr>
        <p:spPr>
          <a:xfrm>
            <a:off x="10207624" y="936624"/>
            <a:ext cx="1323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Transport Processes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99AD2-9E6D-4E69-A911-362CF28A9AB2}"/>
              </a:ext>
            </a:extLst>
          </p:cNvPr>
          <p:cNvCxnSpPr>
            <a:cxnSpLocks/>
          </p:cNvCxnSpPr>
          <p:nvPr/>
        </p:nvCxnSpPr>
        <p:spPr>
          <a:xfrm flipH="1">
            <a:off x="6734056" y="1592173"/>
            <a:ext cx="2841744" cy="1053679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4D61C195-76B5-4D32-8AB2-59749938717C}"/>
              </a:ext>
            </a:extLst>
          </p:cNvPr>
          <p:cNvSpPr txBox="1"/>
          <p:nvPr/>
        </p:nvSpPr>
        <p:spPr>
          <a:xfrm>
            <a:off x="8245475" y="1028700"/>
            <a:ext cx="132397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Light Exposure</a:t>
            </a:r>
          </a:p>
        </p:txBody>
      </p:sp>
    </p:spTree>
    <p:extLst>
      <p:ext uri="{BB962C8B-B14F-4D97-AF65-F5344CB8AC3E}">
        <p14:creationId xmlns:p14="http://schemas.microsoft.com/office/powerpoint/2010/main" val="397780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DFCA2-1C22-4BAC-A687-74976D4F0C9D}"/>
              </a:ext>
            </a:extLst>
          </p:cNvPr>
          <p:cNvSpPr/>
          <p:nvPr/>
        </p:nvSpPr>
        <p:spPr>
          <a:xfrm>
            <a:off x="5268224" y="2275936"/>
            <a:ext cx="1647825" cy="9144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1FF3D-8B12-41FC-88B1-B41392802EEF}"/>
              </a:ext>
            </a:extLst>
          </p:cNvPr>
          <p:cNvGrpSpPr/>
          <p:nvPr/>
        </p:nvGrpSpPr>
        <p:grpSpPr>
          <a:xfrm>
            <a:off x="7461250" y="890070"/>
            <a:ext cx="828675" cy="650874"/>
            <a:chOff x="5657850" y="3890445"/>
            <a:chExt cx="1095375" cy="809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A0F831-A105-4F36-A4F0-DD85AD949FB2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08F6FFB5-8425-47AB-AC16-8F3A32EFD549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6B591A71-592C-4856-A8CF-9E637559BC13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D98984-F069-4CD9-A0EA-5786FEA3C9CC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0E28436-FD9C-4E9F-95EE-5E9A755D0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DE56-DF48-40FC-891D-276EAA1179C3}"/>
              </a:ext>
            </a:extLst>
          </p:cNvPr>
          <p:cNvCxnSpPr/>
          <p:nvPr/>
        </p:nvCxnSpPr>
        <p:spPr>
          <a:xfrm flipH="1">
            <a:off x="5835830" y="1587679"/>
            <a:ext cx="1723845" cy="7215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5B36A1-5E50-4AA8-8057-4B4FE08EFF29}"/>
              </a:ext>
            </a:extLst>
          </p:cNvPr>
          <p:cNvSpPr/>
          <p:nvPr/>
        </p:nvSpPr>
        <p:spPr>
          <a:xfrm>
            <a:off x="6525164" y="2629619"/>
            <a:ext cx="476071" cy="101180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D5E716-C203-4A21-874A-3179459E703F}"/>
              </a:ext>
            </a:extLst>
          </p:cNvPr>
          <p:cNvGrpSpPr/>
          <p:nvPr/>
        </p:nvGrpSpPr>
        <p:grpSpPr>
          <a:xfrm>
            <a:off x="9689597" y="886889"/>
            <a:ext cx="576111" cy="657874"/>
            <a:chOff x="5673222" y="4985821"/>
            <a:chExt cx="636436" cy="7531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7EDEAF-F291-4AA8-A77E-9EF96D02C360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28" name="Pfeil: gebogen 2">
                <a:extLst>
                  <a:ext uri="{FF2B5EF4-FFF2-40B4-BE49-F238E27FC236}">
                    <a16:creationId xmlns:a16="http://schemas.microsoft.com/office/drawing/2014/main" id="{9EEAF4C3-C185-4863-B87A-4CFD9BFC3AF4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gebogen 2">
                <a:extLst>
                  <a:ext uri="{FF2B5EF4-FFF2-40B4-BE49-F238E27FC236}">
                    <a16:creationId xmlns:a16="http://schemas.microsoft.com/office/drawing/2014/main" id="{7755B82B-873D-4CC8-AD03-2B7859B406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gebogen 2">
                <a:extLst>
                  <a:ext uri="{FF2B5EF4-FFF2-40B4-BE49-F238E27FC236}">
                    <a16:creationId xmlns:a16="http://schemas.microsoft.com/office/drawing/2014/main" id="{4D2393C4-CDBA-4DBE-890D-BC87A518F9BD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5F6A46AA-2B7B-412E-8997-5124857F6FBF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A391A5-06AD-4E92-A084-290FBA44ADD4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741A7BFD-B2FF-447B-9325-339D4827C48C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Arrow: Circular 26">
                <a:extLst>
                  <a:ext uri="{FF2B5EF4-FFF2-40B4-BE49-F238E27FC236}">
                    <a16:creationId xmlns:a16="http://schemas.microsoft.com/office/drawing/2014/main" id="{AE4DBA4A-4BF8-4A0A-A975-6A1AC7AF8F40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1F2826-7100-4C78-9E2D-EA1F9C040C9C}"/>
              </a:ext>
            </a:extLst>
          </p:cNvPr>
          <p:cNvSpPr txBox="1"/>
          <p:nvPr/>
        </p:nvSpPr>
        <p:spPr>
          <a:xfrm>
            <a:off x="10207624" y="936624"/>
            <a:ext cx="1323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Transport Processes</a:t>
            </a:r>
            <a:endParaRPr lang="en-US"/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68A1A39D-A561-46EF-BBE8-CF709158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24" y="1889087"/>
            <a:ext cx="3898958" cy="264958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3542C-52E5-48C2-AF09-8323CCE929B8}"/>
              </a:ext>
            </a:extLst>
          </p:cNvPr>
          <p:cNvCxnSpPr>
            <a:cxnSpLocks/>
          </p:cNvCxnSpPr>
          <p:nvPr/>
        </p:nvCxnSpPr>
        <p:spPr>
          <a:xfrm flipV="1">
            <a:off x="11252199" y="3303077"/>
            <a:ext cx="612656" cy="6771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B6A26B-26DD-495E-BDD2-0D97E10BF56A}"/>
              </a:ext>
            </a:extLst>
          </p:cNvPr>
          <p:cNvSpPr txBox="1"/>
          <p:nvPr/>
        </p:nvSpPr>
        <p:spPr>
          <a:xfrm>
            <a:off x="10414000" y="3133725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09963B"/>
                </a:solidFill>
              </a:rPr>
              <a:t>-3.8 %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453FAE-689A-4C8B-93BA-7757E2056D42}"/>
              </a:ext>
            </a:extLst>
          </p:cNvPr>
          <p:cNvCxnSpPr>
            <a:cxnSpLocks/>
          </p:cNvCxnSpPr>
          <p:nvPr/>
        </p:nvCxnSpPr>
        <p:spPr>
          <a:xfrm>
            <a:off x="9042399" y="2528798"/>
            <a:ext cx="2141508" cy="3114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510955-12A7-4517-84E7-3E6714221924}"/>
              </a:ext>
            </a:extLst>
          </p:cNvPr>
          <p:cNvSpPr txBox="1"/>
          <p:nvPr/>
        </p:nvSpPr>
        <p:spPr>
          <a:xfrm>
            <a:off x="11041212" y="2346564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824F8C"/>
                </a:solidFill>
              </a:rPr>
              <a:t>+6.0 %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99AD2-9E6D-4E69-A911-362CF28A9AB2}"/>
              </a:ext>
            </a:extLst>
          </p:cNvPr>
          <p:cNvCxnSpPr>
            <a:cxnSpLocks/>
          </p:cNvCxnSpPr>
          <p:nvPr/>
        </p:nvCxnSpPr>
        <p:spPr>
          <a:xfrm flipH="1">
            <a:off x="6734056" y="1592173"/>
            <a:ext cx="2841744" cy="1053679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4D61C195-76B5-4D32-8AB2-59749938717C}"/>
              </a:ext>
            </a:extLst>
          </p:cNvPr>
          <p:cNvSpPr txBox="1"/>
          <p:nvPr/>
        </p:nvSpPr>
        <p:spPr>
          <a:xfrm>
            <a:off x="8245475" y="1028700"/>
            <a:ext cx="132397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Light Exposure</a:t>
            </a:r>
          </a:p>
        </p:txBody>
      </p:sp>
    </p:spTree>
    <p:extLst>
      <p:ext uri="{BB962C8B-B14F-4D97-AF65-F5344CB8AC3E}">
        <p14:creationId xmlns:p14="http://schemas.microsoft.com/office/powerpoint/2010/main" val="794216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DFCA2-1C22-4BAC-A687-74976D4F0C9D}"/>
              </a:ext>
            </a:extLst>
          </p:cNvPr>
          <p:cNvSpPr/>
          <p:nvPr/>
        </p:nvSpPr>
        <p:spPr>
          <a:xfrm>
            <a:off x="5268224" y="2275936"/>
            <a:ext cx="1647825" cy="9144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1FF3D-8B12-41FC-88B1-B41392802EEF}"/>
              </a:ext>
            </a:extLst>
          </p:cNvPr>
          <p:cNvGrpSpPr/>
          <p:nvPr/>
        </p:nvGrpSpPr>
        <p:grpSpPr>
          <a:xfrm>
            <a:off x="7461250" y="890070"/>
            <a:ext cx="828675" cy="650874"/>
            <a:chOff x="5657850" y="3890445"/>
            <a:chExt cx="1095375" cy="809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A0F831-A105-4F36-A4F0-DD85AD949FB2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08F6FFB5-8425-47AB-AC16-8F3A32EFD549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6B591A71-592C-4856-A8CF-9E637559BC13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D98984-F069-4CD9-A0EA-5786FEA3C9CC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0E28436-FD9C-4E9F-95EE-5E9A755D0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DE56-DF48-40FC-891D-276EAA1179C3}"/>
              </a:ext>
            </a:extLst>
          </p:cNvPr>
          <p:cNvCxnSpPr/>
          <p:nvPr/>
        </p:nvCxnSpPr>
        <p:spPr>
          <a:xfrm flipH="1">
            <a:off x="5835830" y="1587679"/>
            <a:ext cx="1723845" cy="7215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5B36A1-5E50-4AA8-8057-4B4FE08EFF29}"/>
              </a:ext>
            </a:extLst>
          </p:cNvPr>
          <p:cNvSpPr/>
          <p:nvPr/>
        </p:nvSpPr>
        <p:spPr>
          <a:xfrm>
            <a:off x="6525164" y="2629619"/>
            <a:ext cx="476071" cy="101180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D5E716-C203-4A21-874A-3179459E703F}"/>
              </a:ext>
            </a:extLst>
          </p:cNvPr>
          <p:cNvGrpSpPr/>
          <p:nvPr/>
        </p:nvGrpSpPr>
        <p:grpSpPr>
          <a:xfrm>
            <a:off x="9689597" y="886889"/>
            <a:ext cx="576111" cy="657874"/>
            <a:chOff x="5673222" y="4985821"/>
            <a:chExt cx="636436" cy="7531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7EDEAF-F291-4AA8-A77E-9EF96D02C360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28" name="Pfeil: gebogen 2">
                <a:extLst>
                  <a:ext uri="{FF2B5EF4-FFF2-40B4-BE49-F238E27FC236}">
                    <a16:creationId xmlns:a16="http://schemas.microsoft.com/office/drawing/2014/main" id="{9EEAF4C3-C185-4863-B87A-4CFD9BFC3AF4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gebogen 2">
                <a:extLst>
                  <a:ext uri="{FF2B5EF4-FFF2-40B4-BE49-F238E27FC236}">
                    <a16:creationId xmlns:a16="http://schemas.microsoft.com/office/drawing/2014/main" id="{7755B82B-873D-4CC8-AD03-2B7859B406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gebogen 2">
                <a:extLst>
                  <a:ext uri="{FF2B5EF4-FFF2-40B4-BE49-F238E27FC236}">
                    <a16:creationId xmlns:a16="http://schemas.microsoft.com/office/drawing/2014/main" id="{4D2393C4-CDBA-4DBE-890D-BC87A518F9BD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5F6A46AA-2B7B-412E-8997-5124857F6FBF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A391A5-06AD-4E92-A084-290FBA44ADD4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741A7BFD-B2FF-447B-9325-339D4827C48C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Arrow: Circular 26">
                <a:extLst>
                  <a:ext uri="{FF2B5EF4-FFF2-40B4-BE49-F238E27FC236}">
                    <a16:creationId xmlns:a16="http://schemas.microsoft.com/office/drawing/2014/main" id="{AE4DBA4A-4BF8-4A0A-A975-6A1AC7AF8F40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1F2826-7100-4C78-9E2D-EA1F9C040C9C}"/>
              </a:ext>
            </a:extLst>
          </p:cNvPr>
          <p:cNvSpPr txBox="1"/>
          <p:nvPr/>
        </p:nvSpPr>
        <p:spPr>
          <a:xfrm>
            <a:off x="10207624" y="936624"/>
            <a:ext cx="1323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Transport Processes</a:t>
            </a:r>
            <a:endParaRPr lang="en-US"/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68A1A39D-A561-46EF-BBE8-CF709158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24" y="1889087"/>
            <a:ext cx="3898958" cy="264958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3542C-52E5-48C2-AF09-8323CCE929B8}"/>
              </a:ext>
            </a:extLst>
          </p:cNvPr>
          <p:cNvCxnSpPr>
            <a:cxnSpLocks/>
          </p:cNvCxnSpPr>
          <p:nvPr/>
        </p:nvCxnSpPr>
        <p:spPr>
          <a:xfrm flipV="1">
            <a:off x="11252199" y="3303077"/>
            <a:ext cx="612656" cy="6771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B6A26B-26DD-495E-BDD2-0D97E10BF56A}"/>
              </a:ext>
            </a:extLst>
          </p:cNvPr>
          <p:cNvSpPr txBox="1"/>
          <p:nvPr/>
        </p:nvSpPr>
        <p:spPr>
          <a:xfrm>
            <a:off x="10414000" y="3133725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09963B"/>
                </a:solidFill>
              </a:rPr>
              <a:t>-3.8 %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453FAE-689A-4C8B-93BA-7757E2056D42}"/>
              </a:ext>
            </a:extLst>
          </p:cNvPr>
          <p:cNvCxnSpPr>
            <a:cxnSpLocks/>
          </p:cNvCxnSpPr>
          <p:nvPr/>
        </p:nvCxnSpPr>
        <p:spPr>
          <a:xfrm>
            <a:off x="9042399" y="2528798"/>
            <a:ext cx="2141508" cy="3114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510955-12A7-4517-84E7-3E6714221924}"/>
              </a:ext>
            </a:extLst>
          </p:cNvPr>
          <p:cNvSpPr txBox="1"/>
          <p:nvPr/>
        </p:nvSpPr>
        <p:spPr>
          <a:xfrm>
            <a:off x="11041212" y="2346564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824F8C"/>
                </a:solidFill>
              </a:rPr>
              <a:t>+6.0 %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99AD2-9E6D-4E69-A911-362CF28A9AB2}"/>
              </a:ext>
            </a:extLst>
          </p:cNvPr>
          <p:cNvCxnSpPr>
            <a:cxnSpLocks/>
          </p:cNvCxnSpPr>
          <p:nvPr/>
        </p:nvCxnSpPr>
        <p:spPr>
          <a:xfrm flipH="1">
            <a:off x="6734056" y="1592173"/>
            <a:ext cx="2841744" cy="1053679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6">
            <a:extLst>
              <a:ext uri="{FF2B5EF4-FFF2-40B4-BE49-F238E27FC236}">
                <a16:creationId xmlns:a16="http://schemas.microsoft.com/office/drawing/2014/main" id="{3536DDEA-4130-4064-929F-757E1FB6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3" y="4596985"/>
            <a:ext cx="7638307" cy="14463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productivity decreases at coast and increases offshore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180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4D61C195-76B5-4D32-8AB2-59749938717C}"/>
              </a:ext>
            </a:extLst>
          </p:cNvPr>
          <p:cNvSpPr txBox="1"/>
          <p:nvPr/>
        </p:nvSpPr>
        <p:spPr>
          <a:xfrm>
            <a:off x="8245475" y="1028700"/>
            <a:ext cx="132397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Light Exposure</a:t>
            </a:r>
          </a:p>
        </p:txBody>
      </p:sp>
    </p:spTree>
    <p:extLst>
      <p:ext uri="{BB962C8B-B14F-4D97-AF65-F5344CB8AC3E}">
        <p14:creationId xmlns:p14="http://schemas.microsoft.com/office/powerpoint/2010/main" val="153137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Domain: Eastern Boundary Upwelling System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Impact on Mesoscale Eddies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E8ECD60A-C001-4291-A9EC-567DEF03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008152"/>
            <a:ext cx="6248400" cy="39084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F08DDE-289B-404A-B2A3-56FAFC8C9695}"/>
              </a:ext>
            </a:extLst>
          </p:cNvPr>
          <p:cNvSpPr txBox="1"/>
          <p:nvPr/>
        </p:nvSpPr>
        <p:spPr>
          <a:xfrm>
            <a:off x="6372225" y="58007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79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DFCA2-1C22-4BAC-A687-74976D4F0C9D}"/>
              </a:ext>
            </a:extLst>
          </p:cNvPr>
          <p:cNvSpPr/>
          <p:nvPr/>
        </p:nvSpPr>
        <p:spPr>
          <a:xfrm>
            <a:off x="5268224" y="2275936"/>
            <a:ext cx="1647825" cy="9144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1FF3D-8B12-41FC-88B1-B41392802EEF}"/>
              </a:ext>
            </a:extLst>
          </p:cNvPr>
          <p:cNvGrpSpPr/>
          <p:nvPr/>
        </p:nvGrpSpPr>
        <p:grpSpPr>
          <a:xfrm>
            <a:off x="7461250" y="890070"/>
            <a:ext cx="828675" cy="650874"/>
            <a:chOff x="5657850" y="3890445"/>
            <a:chExt cx="1095375" cy="809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A0F831-A105-4F36-A4F0-DD85AD949FB2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08F6FFB5-8425-47AB-AC16-8F3A32EFD549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6B591A71-592C-4856-A8CF-9E637559BC13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D98984-F069-4CD9-A0EA-5786FEA3C9CC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0E28436-FD9C-4E9F-95EE-5E9A755D0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DE56-DF48-40FC-891D-276EAA1179C3}"/>
              </a:ext>
            </a:extLst>
          </p:cNvPr>
          <p:cNvCxnSpPr/>
          <p:nvPr/>
        </p:nvCxnSpPr>
        <p:spPr>
          <a:xfrm flipH="1">
            <a:off x="5835830" y="1587679"/>
            <a:ext cx="1723845" cy="7215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5B36A1-5E50-4AA8-8057-4B4FE08EFF29}"/>
              </a:ext>
            </a:extLst>
          </p:cNvPr>
          <p:cNvSpPr/>
          <p:nvPr/>
        </p:nvSpPr>
        <p:spPr>
          <a:xfrm>
            <a:off x="6525164" y="2629619"/>
            <a:ext cx="476071" cy="101180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D5E716-C203-4A21-874A-3179459E703F}"/>
              </a:ext>
            </a:extLst>
          </p:cNvPr>
          <p:cNvGrpSpPr/>
          <p:nvPr/>
        </p:nvGrpSpPr>
        <p:grpSpPr>
          <a:xfrm>
            <a:off x="9689597" y="886889"/>
            <a:ext cx="576111" cy="657874"/>
            <a:chOff x="5673222" y="4985821"/>
            <a:chExt cx="636436" cy="7531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7EDEAF-F291-4AA8-A77E-9EF96D02C360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28" name="Pfeil: gebogen 2">
                <a:extLst>
                  <a:ext uri="{FF2B5EF4-FFF2-40B4-BE49-F238E27FC236}">
                    <a16:creationId xmlns:a16="http://schemas.microsoft.com/office/drawing/2014/main" id="{9EEAF4C3-C185-4863-B87A-4CFD9BFC3AF4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gebogen 2">
                <a:extLst>
                  <a:ext uri="{FF2B5EF4-FFF2-40B4-BE49-F238E27FC236}">
                    <a16:creationId xmlns:a16="http://schemas.microsoft.com/office/drawing/2014/main" id="{7755B82B-873D-4CC8-AD03-2B7859B406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gebogen 2">
                <a:extLst>
                  <a:ext uri="{FF2B5EF4-FFF2-40B4-BE49-F238E27FC236}">
                    <a16:creationId xmlns:a16="http://schemas.microsoft.com/office/drawing/2014/main" id="{4D2393C4-CDBA-4DBE-890D-BC87A518F9BD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5F6A46AA-2B7B-412E-8997-5124857F6FBF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A391A5-06AD-4E92-A084-290FBA44ADD4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741A7BFD-B2FF-447B-9325-339D4827C48C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Arrow: Circular 26">
                <a:extLst>
                  <a:ext uri="{FF2B5EF4-FFF2-40B4-BE49-F238E27FC236}">
                    <a16:creationId xmlns:a16="http://schemas.microsoft.com/office/drawing/2014/main" id="{AE4DBA4A-4BF8-4A0A-A975-6A1AC7AF8F40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1F2826-7100-4C78-9E2D-EA1F9C040C9C}"/>
              </a:ext>
            </a:extLst>
          </p:cNvPr>
          <p:cNvSpPr txBox="1"/>
          <p:nvPr/>
        </p:nvSpPr>
        <p:spPr>
          <a:xfrm>
            <a:off x="10207624" y="936624"/>
            <a:ext cx="1323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Transport Processes</a:t>
            </a:r>
            <a:endParaRPr lang="en-US"/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68A1A39D-A561-46EF-BBE8-CF709158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24" y="1889087"/>
            <a:ext cx="3898958" cy="264958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3542C-52E5-48C2-AF09-8323CCE929B8}"/>
              </a:ext>
            </a:extLst>
          </p:cNvPr>
          <p:cNvCxnSpPr>
            <a:cxnSpLocks/>
          </p:cNvCxnSpPr>
          <p:nvPr/>
        </p:nvCxnSpPr>
        <p:spPr>
          <a:xfrm flipV="1">
            <a:off x="11252199" y="3303077"/>
            <a:ext cx="612656" cy="6771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B6A26B-26DD-495E-BDD2-0D97E10BF56A}"/>
              </a:ext>
            </a:extLst>
          </p:cNvPr>
          <p:cNvSpPr txBox="1"/>
          <p:nvPr/>
        </p:nvSpPr>
        <p:spPr>
          <a:xfrm>
            <a:off x="10414000" y="3133725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09963B"/>
                </a:solidFill>
              </a:rPr>
              <a:t>-3.8 %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453FAE-689A-4C8B-93BA-7757E2056D42}"/>
              </a:ext>
            </a:extLst>
          </p:cNvPr>
          <p:cNvCxnSpPr>
            <a:cxnSpLocks/>
          </p:cNvCxnSpPr>
          <p:nvPr/>
        </p:nvCxnSpPr>
        <p:spPr>
          <a:xfrm>
            <a:off x="9042399" y="2528798"/>
            <a:ext cx="2141508" cy="3114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510955-12A7-4517-84E7-3E6714221924}"/>
              </a:ext>
            </a:extLst>
          </p:cNvPr>
          <p:cNvSpPr txBox="1"/>
          <p:nvPr/>
        </p:nvSpPr>
        <p:spPr>
          <a:xfrm>
            <a:off x="11041212" y="2346564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824F8C"/>
                </a:solidFill>
              </a:rPr>
              <a:t>+6.0 %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99AD2-9E6D-4E69-A911-362CF28A9AB2}"/>
              </a:ext>
            </a:extLst>
          </p:cNvPr>
          <p:cNvCxnSpPr>
            <a:cxnSpLocks/>
          </p:cNvCxnSpPr>
          <p:nvPr/>
        </p:nvCxnSpPr>
        <p:spPr>
          <a:xfrm flipH="1">
            <a:off x="6734056" y="1592173"/>
            <a:ext cx="2841744" cy="1053679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6">
            <a:extLst>
              <a:ext uri="{FF2B5EF4-FFF2-40B4-BE49-F238E27FC236}">
                <a16:creationId xmlns:a16="http://schemas.microsoft.com/office/drawing/2014/main" id="{3536DDEA-4130-4064-929F-757E1FB6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3" y="4596985"/>
            <a:ext cx="7638307" cy="14463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productivity decreases at coast and increases offshore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transport processes require more time to take effect 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180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4D61C195-76B5-4D32-8AB2-59749938717C}"/>
              </a:ext>
            </a:extLst>
          </p:cNvPr>
          <p:cNvSpPr txBox="1"/>
          <p:nvPr/>
        </p:nvSpPr>
        <p:spPr>
          <a:xfrm>
            <a:off x="8245475" y="1028700"/>
            <a:ext cx="132397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Light Exposure</a:t>
            </a:r>
          </a:p>
        </p:txBody>
      </p:sp>
    </p:spTree>
    <p:extLst>
      <p:ext uri="{BB962C8B-B14F-4D97-AF65-F5344CB8AC3E}">
        <p14:creationId xmlns:p14="http://schemas.microsoft.com/office/powerpoint/2010/main" val="3734060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DFCA2-1C22-4BAC-A687-74976D4F0C9D}"/>
              </a:ext>
            </a:extLst>
          </p:cNvPr>
          <p:cNvSpPr/>
          <p:nvPr/>
        </p:nvSpPr>
        <p:spPr>
          <a:xfrm>
            <a:off x="5268224" y="2275936"/>
            <a:ext cx="1647825" cy="9144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1FF3D-8B12-41FC-88B1-B41392802EEF}"/>
              </a:ext>
            </a:extLst>
          </p:cNvPr>
          <p:cNvGrpSpPr/>
          <p:nvPr/>
        </p:nvGrpSpPr>
        <p:grpSpPr>
          <a:xfrm>
            <a:off x="7461250" y="890070"/>
            <a:ext cx="828675" cy="650874"/>
            <a:chOff x="5657850" y="3890445"/>
            <a:chExt cx="1095375" cy="809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A0F831-A105-4F36-A4F0-DD85AD949FB2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08F6FFB5-8425-47AB-AC16-8F3A32EFD549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6B591A71-592C-4856-A8CF-9E637559BC13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D98984-F069-4CD9-A0EA-5786FEA3C9CC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0E28436-FD9C-4E9F-95EE-5E9A755D0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DE56-DF48-40FC-891D-276EAA1179C3}"/>
              </a:ext>
            </a:extLst>
          </p:cNvPr>
          <p:cNvCxnSpPr/>
          <p:nvPr/>
        </p:nvCxnSpPr>
        <p:spPr>
          <a:xfrm flipH="1">
            <a:off x="5835830" y="1587679"/>
            <a:ext cx="1723845" cy="7215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5B36A1-5E50-4AA8-8057-4B4FE08EFF29}"/>
              </a:ext>
            </a:extLst>
          </p:cNvPr>
          <p:cNvSpPr/>
          <p:nvPr/>
        </p:nvSpPr>
        <p:spPr>
          <a:xfrm>
            <a:off x="6525164" y="2629619"/>
            <a:ext cx="476071" cy="101180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D5E716-C203-4A21-874A-3179459E703F}"/>
              </a:ext>
            </a:extLst>
          </p:cNvPr>
          <p:cNvGrpSpPr/>
          <p:nvPr/>
        </p:nvGrpSpPr>
        <p:grpSpPr>
          <a:xfrm>
            <a:off x="9689597" y="886889"/>
            <a:ext cx="576111" cy="657874"/>
            <a:chOff x="5673222" y="4985821"/>
            <a:chExt cx="636436" cy="7531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7EDEAF-F291-4AA8-A77E-9EF96D02C360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28" name="Pfeil: gebogen 2">
                <a:extLst>
                  <a:ext uri="{FF2B5EF4-FFF2-40B4-BE49-F238E27FC236}">
                    <a16:creationId xmlns:a16="http://schemas.microsoft.com/office/drawing/2014/main" id="{9EEAF4C3-C185-4863-B87A-4CFD9BFC3AF4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gebogen 2">
                <a:extLst>
                  <a:ext uri="{FF2B5EF4-FFF2-40B4-BE49-F238E27FC236}">
                    <a16:creationId xmlns:a16="http://schemas.microsoft.com/office/drawing/2014/main" id="{7755B82B-873D-4CC8-AD03-2B7859B406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gebogen 2">
                <a:extLst>
                  <a:ext uri="{FF2B5EF4-FFF2-40B4-BE49-F238E27FC236}">
                    <a16:creationId xmlns:a16="http://schemas.microsoft.com/office/drawing/2014/main" id="{4D2393C4-CDBA-4DBE-890D-BC87A518F9BD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5F6A46AA-2B7B-412E-8997-5124857F6FBF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A391A5-06AD-4E92-A084-290FBA44ADD4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741A7BFD-B2FF-447B-9325-339D4827C48C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Arrow: Circular 26">
                <a:extLst>
                  <a:ext uri="{FF2B5EF4-FFF2-40B4-BE49-F238E27FC236}">
                    <a16:creationId xmlns:a16="http://schemas.microsoft.com/office/drawing/2014/main" id="{AE4DBA4A-4BF8-4A0A-A975-6A1AC7AF8F40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1F2826-7100-4C78-9E2D-EA1F9C040C9C}"/>
              </a:ext>
            </a:extLst>
          </p:cNvPr>
          <p:cNvSpPr txBox="1"/>
          <p:nvPr/>
        </p:nvSpPr>
        <p:spPr>
          <a:xfrm>
            <a:off x="10207624" y="936624"/>
            <a:ext cx="1323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Transport Processes</a:t>
            </a:r>
            <a:endParaRPr lang="en-US"/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68A1A39D-A561-46EF-BBE8-CF709158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24" y="1889087"/>
            <a:ext cx="3898958" cy="264958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3542C-52E5-48C2-AF09-8323CCE929B8}"/>
              </a:ext>
            </a:extLst>
          </p:cNvPr>
          <p:cNvCxnSpPr>
            <a:cxnSpLocks/>
          </p:cNvCxnSpPr>
          <p:nvPr/>
        </p:nvCxnSpPr>
        <p:spPr>
          <a:xfrm flipV="1">
            <a:off x="11252199" y="3303077"/>
            <a:ext cx="612656" cy="6771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B6A26B-26DD-495E-BDD2-0D97E10BF56A}"/>
              </a:ext>
            </a:extLst>
          </p:cNvPr>
          <p:cNvSpPr txBox="1"/>
          <p:nvPr/>
        </p:nvSpPr>
        <p:spPr>
          <a:xfrm>
            <a:off x="10414000" y="3133725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09963B"/>
                </a:solidFill>
              </a:rPr>
              <a:t>-3.8 %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453FAE-689A-4C8B-93BA-7757E2056D42}"/>
              </a:ext>
            </a:extLst>
          </p:cNvPr>
          <p:cNvCxnSpPr>
            <a:cxnSpLocks/>
          </p:cNvCxnSpPr>
          <p:nvPr/>
        </p:nvCxnSpPr>
        <p:spPr>
          <a:xfrm>
            <a:off x="9042399" y="2528798"/>
            <a:ext cx="2141508" cy="3114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510955-12A7-4517-84E7-3E6714221924}"/>
              </a:ext>
            </a:extLst>
          </p:cNvPr>
          <p:cNvSpPr txBox="1"/>
          <p:nvPr/>
        </p:nvSpPr>
        <p:spPr>
          <a:xfrm>
            <a:off x="11041212" y="2346564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824F8C"/>
                </a:solidFill>
              </a:rPr>
              <a:t>+6.0 %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99AD2-9E6D-4E69-A911-362CF28A9AB2}"/>
              </a:ext>
            </a:extLst>
          </p:cNvPr>
          <p:cNvCxnSpPr>
            <a:cxnSpLocks/>
          </p:cNvCxnSpPr>
          <p:nvPr/>
        </p:nvCxnSpPr>
        <p:spPr>
          <a:xfrm flipH="1">
            <a:off x="6734056" y="1592173"/>
            <a:ext cx="2841744" cy="1053679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6">
            <a:extLst>
              <a:ext uri="{FF2B5EF4-FFF2-40B4-BE49-F238E27FC236}">
                <a16:creationId xmlns:a16="http://schemas.microsoft.com/office/drawing/2014/main" id="{3536DDEA-4130-4064-929F-757E1FB6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3" y="4596985"/>
            <a:ext cx="7638307" cy="14463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productivity decreases at coast and increases offshore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transport processes require more time to take effect 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not all effects are captured due to short integration time</a:t>
            </a: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4D61C195-76B5-4D32-8AB2-59749938717C}"/>
              </a:ext>
            </a:extLst>
          </p:cNvPr>
          <p:cNvSpPr txBox="1"/>
          <p:nvPr/>
        </p:nvSpPr>
        <p:spPr>
          <a:xfrm>
            <a:off x="8245475" y="1028700"/>
            <a:ext cx="132397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Light Exposure</a:t>
            </a:r>
          </a:p>
        </p:txBody>
      </p:sp>
    </p:spTree>
    <p:extLst>
      <p:ext uri="{BB962C8B-B14F-4D97-AF65-F5344CB8AC3E}">
        <p14:creationId xmlns:p14="http://schemas.microsoft.com/office/powerpoint/2010/main" val="9053833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DFCA2-1C22-4BAC-A687-74976D4F0C9D}"/>
              </a:ext>
            </a:extLst>
          </p:cNvPr>
          <p:cNvSpPr/>
          <p:nvPr/>
        </p:nvSpPr>
        <p:spPr>
          <a:xfrm>
            <a:off x="5268224" y="2275936"/>
            <a:ext cx="1647825" cy="9144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1FF3D-8B12-41FC-88B1-B41392802EEF}"/>
              </a:ext>
            </a:extLst>
          </p:cNvPr>
          <p:cNvGrpSpPr/>
          <p:nvPr/>
        </p:nvGrpSpPr>
        <p:grpSpPr>
          <a:xfrm>
            <a:off x="7461250" y="890070"/>
            <a:ext cx="828675" cy="650874"/>
            <a:chOff x="5657850" y="3890445"/>
            <a:chExt cx="1095375" cy="809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A0F831-A105-4F36-A4F0-DD85AD949FB2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08F6FFB5-8425-47AB-AC16-8F3A32EFD549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6B591A71-592C-4856-A8CF-9E637559BC13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D98984-F069-4CD9-A0EA-5786FEA3C9CC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0E28436-FD9C-4E9F-95EE-5E9A755D0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DE56-DF48-40FC-891D-276EAA1179C3}"/>
              </a:ext>
            </a:extLst>
          </p:cNvPr>
          <p:cNvCxnSpPr/>
          <p:nvPr/>
        </p:nvCxnSpPr>
        <p:spPr>
          <a:xfrm flipH="1">
            <a:off x="5835830" y="1587679"/>
            <a:ext cx="1723845" cy="7215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5B36A1-5E50-4AA8-8057-4B4FE08EFF29}"/>
              </a:ext>
            </a:extLst>
          </p:cNvPr>
          <p:cNvSpPr/>
          <p:nvPr/>
        </p:nvSpPr>
        <p:spPr>
          <a:xfrm>
            <a:off x="6525164" y="2629619"/>
            <a:ext cx="476071" cy="101180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D5E716-C203-4A21-874A-3179459E703F}"/>
              </a:ext>
            </a:extLst>
          </p:cNvPr>
          <p:cNvGrpSpPr/>
          <p:nvPr/>
        </p:nvGrpSpPr>
        <p:grpSpPr>
          <a:xfrm>
            <a:off x="9689597" y="886889"/>
            <a:ext cx="576111" cy="657874"/>
            <a:chOff x="5673222" y="4985821"/>
            <a:chExt cx="636436" cy="7531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7EDEAF-F291-4AA8-A77E-9EF96D02C360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28" name="Pfeil: gebogen 2">
                <a:extLst>
                  <a:ext uri="{FF2B5EF4-FFF2-40B4-BE49-F238E27FC236}">
                    <a16:creationId xmlns:a16="http://schemas.microsoft.com/office/drawing/2014/main" id="{9EEAF4C3-C185-4863-B87A-4CFD9BFC3AF4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gebogen 2">
                <a:extLst>
                  <a:ext uri="{FF2B5EF4-FFF2-40B4-BE49-F238E27FC236}">
                    <a16:creationId xmlns:a16="http://schemas.microsoft.com/office/drawing/2014/main" id="{7755B82B-873D-4CC8-AD03-2B7859B406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gebogen 2">
                <a:extLst>
                  <a:ext uri="{FF2B5EF4-FFF2-40B4-BE49-F238E27FC236}">
                    <a16:creationId xmlns:a16="http://schemas.microsoft.com/office/drawing/2014/main" id="{4D2393C4-CDBA-4DBE-890D-BC87A518F9BD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5F6A46AA-2B7B-412E-8997-5124857F6FBF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A391A5-06AD-4E92-A084-290FBA44ADD4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741A7BFD-B2FF-447B-9325-339D4827C48C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Arrow: Circular 26">
                <a:extLst>
                  <a:ext uri="{FF2B5EF4-FFF2-40B4-BE49-F238E27FC236}">
                    <a16:creationId xmlns:a16="http://schemas.microsoft.com/office/drawing/2014/main" id="{AE4DBA4A-4BF8-4A0A-A975-6A1AC7AF8F40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1F2826-7100-4C78-9E2D-EA1F9C040C9C}"/>
              </a:ext>
            </a:extLst>
          </p:cNvPr>
          <p:cNvSpPr txBox="1"/>
          <p:nvPr/>
        </p:nvSpPr>
        <p:spPr>
          <a:xfrm>
            <a:off x="10207624" y="936624"/>
            <a:ext cx="1323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Transport Processes</a:t>
            </a:r>
            <a:endParaRPr lang="en-US"/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68A1A39D-A561-46EF-BBE8-CF709158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24" y="1889087"/>
            <a:ext cx="3898958" cy="264958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3542C-52E5-48C2-AF09-8323CCE929B8}"/>
              </a:ext>
            </a:extLst>
          </p:cNvPr>
          <p:cNvCxnSpPr>
            <a:cxnSpLocks/>
          </p:cNvCxnSpPr>
          <p:nvPr/>
        </p:nvCxnSpPr>
        <p:spPr>
          <a:xfrm flipV="1">
            <a:off x="11252199" y="3303077"/>
            <a:ext cx="612656" cy="6771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B6A26B-26DD-495E-BDD2-0D97E10BF56A}"/>
              </a:ext>
            </a:extLst>
          </p:cNvPr>
          <p:cNvSpPr txBox="1"/>
          <p:nvPr/>
        </p:nvSpPr>
        <p:spPr>
          <a:xfrm>
            <a:off x="10414000" y="3133725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09963B"/>
                </a:solidFill>
              </a:rPr>
              <a:t>-3.8 %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453FAE-689A-4C8B-93BA-7757E2056D42}"/>
              </a:ext>
            </a:extLst>
          </p:cNvPr>
          <p:cNvCxnSpPr>
            <a:cxnSpLocks/>
          </p:cNvCxnSpPr>
          <p:nvPr/>
        </p:nvCxnSpPr>
        <p:spPr>
          <a:xfrm>
            <a:off x="9042399" y="2528798"/>
            <a:ext cx="2141508" cy="3114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510955-12A7-4517-84E7-3E6714221924}"/>
              </a:ext>
            </a:extLst>
          </p:cNvPr>
          <p:cNvSpPr txBox="1"/>
          <p:nvPr/>
        </p:nvSpPr>
        <p:spPr>
          <a:xfrm>
            <a:off x="11041212" y="2346564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824F8C"/>
                </a:solidFill>
              </a:rPr>
              <a:t>+6.0 %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id="{8BC0ACFE-13A1-4680-B024-4EFE29EEE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025" y="4513510"/>
            <a:ext cx="2432050" cy="2219667"/>
          </a:xfrm>
          <a:prstGeom prst="rect">
            <a:avLst/>
          </a:prstGeom>
        </p:spPr>
      </p:pic>
      <p:pic>
        <p:nvPicPr>
          <p:cNvPr id="47" name="Picture 7">
            <a:extLst>
              <a:ext uri="{FF2B5EF4-FFF2-40B4-BE49-F238E27FC236}">
                <a16:creationId xmlns:a16="http://schemas.microsoft.com/office/drawing/2014/main" id="{36F95F3C-23EF-4A35-A615-16F0CBED1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00"/>
          <a:stretch/>
        </p:blipFill>
        <p:spPr>
          <a:xfrm>
            <a:off x="8910159" y="4657964"/>
            <a:ext cx="386131" cy="194543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99AD2-9E6D-4E69-A911-362CF28A9AB2}"/>
              </a:ext>
            </a:extLst>
          </p:cNvPr>
          <p:cNvCxnSpPr>
            <a:cxnSpLocks/>
          </p:cNvCxnSpPr>
          <p:nvPr/>
        </p:nvCxnSpPr>
        <p:spPr>
          <a:xfrm flipH="1">
            <a:off x="6734056" y="1592173"/>
            <a:ext cx="2841744" cy="1053679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9D0FEB-91BD-4BF1-A461-AA6309FEF339}"/>
              </a:ext>
            </a:extLst>
          </p:cNvPr>
          <p:cNvSpPr txBox="1"/>
          <p:nvPr/>
        </p:nvSpPr>
        <p:spPr>
          <a:xfrm rot="-5400000">
            <a:off x="10836275" y="5476875"/>
            <a:ext cx="18478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(Kessouri et al., 2020)</a:t>
            </a:r>
            <a:endParaRPr lang="en-US"/>
          </a:p>
        </p:txBody>
      </p:sp>
      <p:sp>
        <p:nvSpPr>
          <p:cNvPr id="51" name="Content Placeholder 6">
            <a:extLst>
              <a:ext uri="{FF2B5EF4-FFF2-40B4-BE49-F238E27FC236}">
                <a16:creationId xmlns:a16="http://schemas.microsoft.com/office/drawing/2014/main" id="{3536DDEA-4130-4064-929F-757E1FB6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3" y="4596985"/>
            <a:ext cx="7638307" cy="14463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productivity decreases at coast and increases offshore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transport processes require more time to take effect 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not all effects are captured due to short integration time</a:t>
            </a: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 err="1"/>
              <a:t>Kessouri</a:t>
            </a:r>
            <a:r>
              <a:rPr lang="en-US" sz="1800" dirty="0"/>
              <a:t> et al., 2020: longer integration time, better tuning of model</a:t>
            </a: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180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4D61C195-76B5-4D32-8AB2-59749938717C}"/>
              </a:ext>
            </a:extLst>
          </p:cNvPr>
          <p:cNvSpPr txBox="1"/>
          <p:nvPr/>
        </p:nvSpPr>
        <p:spPr>
          <a:xfrm>
            <a:off x="8245475" y="1028700"/>
            <a:ext cx="132397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Light Exposure</a:t>
            </a:r>
          </a:p>
        </p:txBody>
      </p:sp>
    </p:spTree>
    <p:extLst>
      <p:ext uri="{BB962C8B-B14F-4D97-AF65-F5344CB8AC3E}">
        <p14:creationId xmlns:p14="http://schemas.microsoft.com/office/powerpoint/2010/main" val="3528772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CA4B4A6-96BB-4E76-BFBB-A389FBAC9D8A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BB07C-16A4-44CB-9298-69BBD7695BA7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30FF-BE0A-4F7A-BD16-09EC2EBF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54990"/>
            <a:ext cx="9104443" cy="1174903"/>
          </a:xfrm>
        </p:spPr>
        <p:txBody>
          <a:bodyPr>
            <a:normAutofit/>
          </a:bodyPr>
          <a:lstStyle/>
          <a:p>
            <a:r>
              <a:rPr lang="en-US"/>
              <a:t>Net Primary Production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42AF10-1259-4F63-9B3B-FA11ED88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"/>
          <a:stretch/>
        </p:blipFill>
        <p:spPr>
          <a:xfrm>
            <a:off x="514171" y="1664277"/>
            <a:ext cx="7462914" cy="2827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DFCA2-1C22-4BAC-A687-74976D4F0C9D}"/>
              </a:ext>
            </a:extLst>
          </p:cNvPr>
          <p:cNvSpPr/>
          <p:nvPr/>
        </p:nvSpPr>
        <p:spPr>
          <a:xfrm>
            <a:off x="5268224" y="2275936"/>
            <a:ext cx="1647825" cy="9144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81FF3D-8B12-41FC-88B1-B41392802EEF}"/>
              </a:ext>
            </a:extLst>
          </p:cNvPr>
          <p:cNvGrpSpPr/>
          <p:nvPr/>
        </p:nvGrpSpPr>
        <p:grpSpPr>
          <a:xfrm>
            <a:off x="7461250" y="890070"/>
            <a:ext cx="828675" cy="650874"/>
            <a:chOff x="5657850" y="3890445"/>
            <a:chExt cx="1095375" cy="809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A0F831-A105-4F36-A4F0-DD85AD949FB2}"/>
                </a:ext>
              </a:extLst>
            </p:cNvPr>
            <p:cNvGrpSpPr/>
            <p:nvPr/>
          </p:nvGrpSpPr>
          <p:grpSpPr>
            <a:xfrm>
              <a:off x="6054402" y="3890445"/>
              <a:ext cx="295274" cy="809624"/>
              <a:chOff x="6997378" y="4766746"/>
              <a:chExt cx="295274" cy="809624"/>
            </a:xfrm>
          </p:grpSpPr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08F6FFB5-8425-47AB-AC16-8F3A32EFD549}"/>
                  </a:ext>
                </a:extLst>
              </p:cNvPr>
              <p:cNvSpPr/>
              <p:nvPr/>
            </p:nvSpPr>
            <p:spPr>
              <a:xfrm rot="780000">
                <a:off x="6997378" y="4766746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6B591A71-592C-4856-A8CF-9E637559BC13}"/>
                  </a:ext>
                </a:extLst>
              </p:cNvPr>
              <p:cNvSpPr/>
              <p:nvPr/>
            </p:nvSpPr>
            <p:spPr>
              <a:xfrm rot="11580000">
                <a:off x="7111677" y="4966770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D98984-F069-4CD9-A0EA-5786FEA3C9CC}"/>
                </a:ext>
              </a:extLst>
            </p:cNvPr>
            <p:cNvCxnSpPr/>
            <p:nvPr/>
          </p:nvCxnSpPr>
          <p:spPr>
            <a:xfrm flipH="1">
              <a:off x="5657850" y="3943350"/>
              <a:ext cx="1095375" cy="666750"/>
            </a:xfrm>
            <a:prstGeom prst="curvedConnector3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0E28436-FD9C-4E9F-95EE-5E9A755D0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424" y="4181475"/>
              <a:ext cx="1019175" cy="171450"/>
            </a:xfrm>
            <a:prstGeom prst="curvedConnector3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DE56-DF48-40FC-891D-276EAA1179C3}"/>
              </a:ext>
            </a:extLst>
          </p:cNvPr>
          <p:cNvCxnSpPr/>
          <p:nvPr/>
        </p:nvCxnSpPr>
        <p:spPr>
          <a:xfrm flipH="1">
            <a:off x="5835830" y="1587679"/>
            <a:ext cx="1723845" cy="7215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E5B36A1-5E50-4AA8-8057-4B4FE08EFF29}"/>
              </a:ext>
            </a:extLst>
          </p:cNvPr>
          <p:cNvSpPr/>
          <p:nvPr/>
        </p:nvSpPr>
        <p:spPr>
          <a:xfrm>
            <a:off x="6525164" y="2629619"/>
            <a:ext cx="476071" cy="101180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D5E716-C203-4A21-874A-3179459E703F}"/>
              </a:ext>
            </a:extLst>
          </p:cNvPr>
          <p:cNvGrpSpPr/>
          <p:nvPr/>
        </p:nvGrpSpPr>
        <p:grpSpPr>
          <a:xfrm>
            <a:off x="9689597" y="886889"/>
            <a:ext cx="576111" cy="657874"/>
            <a:chOff x="5673222" y="4985821"/>
            <a:chExt cx="636436" cy="7531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7EDEAF-F291-4AA8-A77E-9EF96D02C360}"/>
                </a:ext>
              </a:extLst>
            </p:cNvPr>
            <p:cNvGrpSpPr/>
            <p:nvPr/>
          </p:nvGrpSpPr>
          <p:grpSpPr>
            <a:xfrm>
              <a:off x="5673222" y="5107183"/>
              <a:ext cx="636436" cy="631763"/>
              <a:chOff x="5673222" y="5107183"/>
              <a:chExt cx="1956817" cy="1956816"/>
            </a:xfrm>
          </p:grpSpPr>
          <p:sp>
            <p:nvSpPr>
              <p:cNvPr id="28" name="Pfeil: gebogen 2">
                <a:extLst>
                  <a:ext uri="{FF2B5EF4-FFF2-40B4-BE49-F238E27FC236}">
                    <a16:creationId xmlns:a16="http://schemas.microsoft.com/office/drawing/2014/main" id="{9EEAF4C3-C185-4863-B87A-4CFD9BFC3AF4}"/>
                  </a:ext>
                </a:extLst>
              </p:cNvPr>
              <p:cNvSpPr/>
              <p:nvPr/>
            </p:nvSpPr>
            <p:spPr>
              <a:xfrm>
                <a:off x="5673223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gebogen 2">
                <a:extLst>
                  <a:ext uri="{FF2B5EF4-FFF2-40B4-BE49-F238E27FC236}">
                    <a16:creationId xmlns:a16="http://schemas.microsoft.com/office/drawing/2014/main" id="{7755B82B-873D-4CC8-AD03-2B7859B4068B}"/>
                  </a:ext>
                </a:extLst>
              </p:cNvPr>
              <p:cNvSpPr/>
              <p:nvPr/>
            </p:nvSpPr>
            <p:spPr>
              <a:xfrm rot="54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gebogen 2">
                <a:extLst>
                  <a:ext uri="{FF2B5EF4-FFF2-40B4-BE49-F238E27FC236}">
                    <a16:creationId xmlns:a16="http://schemas.microsoft.com/office/drawing/2014/main" id="{4D2393C4-CDBA-4DBE-890D-BC87A518F9BD}"/>
                  </a:ext>
                </a:extLst>
              </p:cNvPr>
              <p:cNvSpPr/>
              <p:nvPr/>
            </p:nvSpPr>
            <p:spPr>
              <a:xfrm rot="108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feil: gebogen 2">
                <a:extLst>
                  <a:ext uri="{FF2B5EF4-FFF2-40B4-BE49-F238E27FC236}">
                    <a16:creationId xmlns:a16="http://schemas.microsoft.com/office/drawing/2014/main" id="{5F6A46AA-2B7B-412E-8997-5124857F6FBF}"/>
                  </a:ext>
                </a:extLst>
              </p:cNvPr>
              <p:cNvSpPr/>
              <p:nvPr/>
            </p:nvSpPr>
            <p:spPr>
              <a:xfrm rot="16200000">
                <a:off x="5673222" y="5107183"/>
                <a:ext cx="1956816" cy="1956816"/>
              </a:xfrm>
              <a:prstGeom prst="circularArrow">
                <a:avLst>
                  <a:gd name="adj1" fmla="val 6779"/>
                  <a:gd name="adj2" fmla="val 948846"/>
                  <a:gd name="adj3" fmla="val 20197999"/>
                  <a:gd name="adj4" fmla="val 16128011"/>
                  <a:gd name="adj5" fmla="val 826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A391A5-06AD-4E92-A084-290FBA44ADD4}"/>
                </a:ext>
              </a:extLst>
            </p:cNvPr>
            <p:cNvGrpSpPr/>
            <p:nvPr/>
          </p:nvGrpSpPr>
          <p:grpSpPr>
            <a:xfrm>
              <a:off x="5712370" y="4985821"/>
              <a:ext cx="485775" cy="609600"/>
              <a:chOff x="5712370" y="4985821"/>
              <a:chExt cx="485775" cy="609600"/>
            </a:xfrm>
          </p:grpSpPr>
          <p:sp>
            <p:nvSpPr>
              <p:cNvPr id="26" name="Arrow: Up 25">
                <a:extLst>
                  <a:ext uri="{FF2B5EF4-FFF2-40B4-BE49-F238E27FC236}">
                    <a16:creationId xmlns:a16="http://schemas.microsoft.com/office/drawing/2014/main" id="{741A7BFD-B2FF-447B-9325-339D4827C48C}"/>
                  </a:ext>
                </a:extLst>
              </p:cNvPr>
              <p:cNvSpPr/>
              <p:nvPr/>
            </p:nvSpPr>
            <p:spPr>
              <a:xfrm rot="780000">
                <a:off x="5897240" y="4985821"/>
                <a:ext cx="180975" cy="6096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Arrow: Circular 26">
                <a:extLst>
                  <a:ext uri="{FF2B5EF4-FFF2-40B4-BE49-F238E27FC236}">
                    <a16:creationId xmlns:a16="http://schemas.microsoft.com/office/drawing/2014/main" id="{AE4DBA4A-4BF8-4A0A-A975-6A1AC7AF8F40}"/>
                  </a:ext>
                </a:extLst>
              </p:cNvPr>
              <p:cNvSpPr/>
              <p:nvPr/>
            </p:nvSpPr>
            <p:spPr>
              <a:xfrm rot="15660000">
                <a:off x="5774283" y="5057810"/>
                <a:ext cx="361950" cy="485775"/>
              </a:xfrm>
              <a:prstGeom prst="circular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1F2826-7100-4C78-9E2D-EA1F9C040C9C}"/>
              </a:ext>
            </a:extLst>
          </p:cNvPr>
          <p:cNvSpPr txBox="1"/>
          <p:nvPr/>
        </p:nvSpPr>
        <p:spPr>
          <a:xfrm>
            <a:off x="10207624" y="936624"/>
            <a:ext cx="13239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Transport Processes</a:t>
            </a:r>
            <a:endParaRPr lang="en-US"/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68A1A39D-A561-46EF-BBE8-CF709158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24" y="1889087"/>
            <a:ext cx="3898958" cy="26495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165660-B2D2-4A6C-A7FA-29CF9019A09A}"/>
              </a:ext>
            </a:extLst>
          </p:cNvPr>
          <p:cNvSpPr txBox="1"/>
          <p:nvPr/>
        </p:nvSpPr>
        <p:spPr>
          <a:xfrm>
            <a:off x="774700" y="6275085"/>
            <a:ext cx="7785100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Resolving </a:t>
            </a:r>
            <a:r>
              <a:rPr lang="en-US" sz="2000" err="1"/>
              <a:t>submesoscale</a:t>
            </a:r>
            <a:r>
              <a:rPr lang="en-US" sz="2000"/>
              <a:t> motions broadens the productive band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73850F-E397-431E-8E9A-CC98E88D2946}"/>
              </a:ext>
            </a:extLst>
          </p:cNvPr>
          <p:cNvSpPr/>
          <p:nvPr/>
        </p:nvSpPr>
        <p:spPr>
          <a:xfrm>
            <a:off x="694906" y="6266192"/>
            <a:ext cx="76200" cy="3986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3542C-52E5-48C2-AF09-8323CCE929B8}"/>
              </a:ext>
            </a:extLst>
          </p:cNvPr>
          <p:cNvCxnSpPr>
            <a:cxnSpLocks/>
          </p:cNvCxnSpPr>
          <p:nvPr/>
        </p:nvCxnSpPr>
        <p:spPr>
          <a:xfrm flipV="1">
            <a:off x="11252199" y="3303077"/>
            <a:ext cx="612656" cy="6771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B6A26B-26DD-495E-BDD2-0D97E10BF56A}"/>
              </a:ext>
            </a:extLst>
          </p:cNvPr>
          <p:cNvSpPr txBox="1"/>
          <p:nvPr/>
        </p:nvSpPr>
        <p:spPr>
          <a:xfrm>
            <a:off x="10414000" y="3133725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09963B"/>
                </a:solidFill>
              </a:rPr>
              <a:t>-3.8 %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453FAE-689A-4C8B-93BA-7757E2056D42}"/>
              </a:ext>
            </a:extLst>
          </p:cNvPr>
          <p:cNvCxnSpPr>
            <a:cxnSpLocks/>
          </p:cNvCxnSpPr>
          <p:nvPr/>
        </p:nvCxnSpPr>
        <p:spPr>
          <a:xfrm>
            <a:off x="9042399" y="2528798"/>
            <a:ext cx="2141508" cy="3114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510955-12A7-4517-84E7-3E6714221924}"/>
              </a:ext>
            </a:extLst>
          </p:cNvPr>
          <p:cNvSpPr txBox="1"/>
          <p:nvPr/>
        </p:nvSpPr>
        <p:spPr>
          <a:xfrm>
            <a:off x="11041212" y="2346564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824F8C"/>
                </a:solidFill>
              </a:rPr>
              <a:t>+6.0 %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id="{8BC0ACFE-13A1-4680-B024-4EFE29EEE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025" y="4513510"/>
            <a:ext cx="2432050" cy="2219667"/>
          </a:xfrm>
          <a:prstGeom prst="rect">
            <a:avLst/>
          </a:prstGeom>
        </p:spPr>
      </p:pic>
      <p:pic>
        <p:nvPicPr>
          <p:cNvPr id="47" name="Picture 7">
            <a:extLst>
              <a:ext uri="{FF2B5EF4-FFF2-40B4-BE49-F238E27FC236}">
                <a16:creationId xmlns:a16="http://schemas.microsoft.com/office/drawing/2014/main" id="{36F95F3C-23EF-4A35-A615-16F0CBED1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00"/>
          <a:stretch/>
        </p:blipFill>
        <p:spPr>
          <a:xfrm>
            <a:off x="8910159" y="4657964"/>
            <a:ext cx="386131" cy="194543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99AD2-9E6D-4E69-A911-362CF28A9AB2}"/>
              </a:ext>
            </a:extLst>
          </p:cNvPr>
          <p:cNvCxnSpPr>
            <a:cxnSpLocks/>
          </p:cNvCxnSpPr>
          <p:nvPr/>
        </p:nvCxnSpPr>
        <p:spPr>
          <a:xfrm flipH="1">
            <a:off x="6734056" y="1592173"/>
            <a:ext cx="2841744" cy="1053679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9D0FEB-91BD-4BF1-A461-AA6309FEF339}"/>
              </a:ext>
            </a:extLst>
          </p:cNvPr>
          <p:cNvSpPr txBox="1"/>
          <p:nvPr/>
        </p:nvSpPr>
        <p:spPr>
          <a:xfrm rot="-5400000">
            <a:off x="10836275" y="5476875"/>
            <a:ext cx="18478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(Kessouri et al., 2020)</a:t>
            </a:r>
            <a:endParaRPr lang="en-US"/>
          </a:p>
        </p:txBody>
      </p:sp>
      <p:sp>
        <p:nvSpPr>
          <p:cNvPr id="51" name="Content Placeholder 6">
            <a:extLst>
              <a:ext uri="{FF2B5EF4-FFF2-40B4-BE49-F238E27FC236}">
                <a16:creationId xmlns:a16="http://schemas.microsoft.com/office/drawing/2014/main" id="{3536DDEA-4130-4064-929F-757E1FB6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3" y="4596985"/>
            <a:ext cx="7638307" cy="14463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productivity decreases at coast and increases offshore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transport processes require more time to take effect 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/>
              <a:t>not all effects are captured due to short integration time</a:t>
            </a: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800" dirty="0" err="1"/>
              <a:t>Kessouri</a:t>
            </a:r>
            <a:r>
              <a:rPr lang="en-US" sz="1800" dirty="0"/>
              <a:t> et al., 2020: longer integration time, better tuning of model</a:t>
            </a:r>
            <a:endParaRPr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en-US" sz="180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F0718A0-08EC-4F58-A9E7-C5CBEFD72C7D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6F442A-D641-495C-922A-F4328BB3D42C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84F26E-6ABF-44A2-AE87-8D7BC666EC4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0E6524A-5C6B-48B5-B37B-42DFCFF31FAD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2A187AC-6A8B-407C-99D4-35C55DA76FD4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1FAA8-67E4-4DDB-BC6B-35F78998BC2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4D61C195-76B5-4D32-8AB2-59749938717C}"/>
              </a:ext>
            </a:extLst>
          </p:cNvPr>
          <p:cNvSpPr txBox="1"/>
          <p:nvPr/>
        </p:nvSpPr>
        <p:spPr>
          <a:xfrm>
            <a:off x="8245475" y="1028700"/>
            <a:ext cx="132397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Light Exposure</a:t>
            </a:r>
          </a:p>
        </p:txBody>
      </p:sp>
    </p:spTree>
    <p:extLst>
      <p:ext uri="{BB962C8B-B14F-4D97-AF65-F5344CB8AC3E}">
        <p14:creationId xmlns:p14="http://schemas.microsoft.com/office/powerpoint/2010/main" val="16937721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Submesoscale</a:t>
            </a:r>
            <a:r>
              <a:rPr lang="en-US" dirty="0"/>
              <a:t> fronts shape vertical velocities in the mixed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BA7B0-7BBC-4CFE-89ED-5FFB9421C75D}"/>
              </a:ext>
            </a:extLst>
          </p:cNvPr>
          <p:cNvSpPr/>
          <p:nvPr/>
        </p:nvSpPr>
        <p:spPr>
          <a:xfrm>
            <a:off x="1215606" y="1974012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41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Submesoscale</a:t>
            </a:r>
            <a:r>
              <a:rPr lang="en-US" dirty="0"/>
              <a:t> fronts shape vertical velocities in the mixed layer</a:t>
            </a:r>
          </a:p>
          <a:p>
            <a:r>
              <a:rPr lang="en-US" dirty="0" err="1"/>
              <a:t>Submesoscale</a:t>
            </a:r>
            <a:r>
              <a:rPr lang="en-US" dirty="0"/>
              <a:t> fronts energize mesoscale eddies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BA7B0-7BBC-4CFE-89ED-5FFB9421C75D}"/>
              </a:ext>
            </a:extLst>
          </p:cNvPr>
          <p:cNvSpPr/>
          <p:nvPr/>
        </p:nvSpPr>
        <p:spPr>
          <a:xfrm>
            <a:off x="1215606" y="1974012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ACC6E-9765-43F0-ABED-76DE30434CE5}"/>
              </a:ext>
            </a:extLst>
          </p:cNvPr>
          <p:cNvSpPr/>
          <p:nvPr/>
        </p:nvSpPr>
        <p:spPr>
          <a:xfrm>
            <a:off x="1215605" y="2495590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20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Submesoscale</a:t>
            </a:r>
            <a:r>
              <a:rPr lang="en-US" dirty="0"/>
              <a:t> fronts shape vertical velocities in the mixed layer</a:t>
            </a:r>
          </a:p>
          <a:p>
            <a:r>
              <a:rPr lang="en-US" dirty="0" err="1"/>
              <a:t>Submesoscale</a:t>
            </a:r>
            <a:r>
              <a:rPr lang="en-US" dirty="0"/>
              <a:t> fronts energize mesoscale eddies</a:t>
            </a:r>
          </a:p>
          <a:p>
            <a:r>
              <a:rPr lang="en-US" err="1"/>
              <a:t>Submesoscale</a:t>
            </a:r>
            <a:r>
              <a:rPr lang="en-US" dirty="0"/>
              <a:t> fronts damp the density anomaly of mesoscale anticyclones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BA7B0-7BBC-4CFE-89ED-5FFB9421C75D}"/>
              </a:ext>
            </a:extLst>
          </p:cNvPr>
          <p:cNvSpPr/>
          <p:nvPr/>
        </p:nvSpPr>
        <p:spPr>
          <a:xfrm>
            <a:off x="1215606" y="1974012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D93D05-CFDD-4C25-8D5B-75B0CAE99DA5}"/>
              </a:ext>
            </a:extLst>
          </p:cNvPr>
          <p:cNvSpPr/>
          <p:nvPr/>
        </p:nvSpPr>
        <p:spPr>
          <a:xfrm>
            <a:off x="1214707" y="3037167"/>
            <a:ext cx="79794" cy="74366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ACC6E-9765-43F0-ABED-76DE30434CE5}"/>
              </a:ext>
            </a:extLst>
          </p:cNvPr>
          <p:cNvSpPr/>
          <p:nvPr/>
        </p:nvSpPr>
        <p:spPr>
          <a:xfrm>
            <a:off x="1215605" y="2495590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39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Submesoscale</a:t>
            </a:r>
            <a:r>
              <a:rPr lang="en-US"/>
              <a:t> fronts shape vertical velocities in the mixed layer</a:t>
            </a:r>
          </a:p>
          <a:p>
            <a:r>
              <a:rPr lang="en-US"/>
              <a:t>Submesoscale fronts energize mesoscale eddies</a:t>
            </a:r>
            <a:endParaRPr lang="en-US" dirty="0"/>
          </a:p>
          <a:p>
            <a:r>
              <a:rPr lang="en-US" err="1"/>
              <a:t>Submesoscale</a:t>
            </a:r>
            <a:r>
              <a:rPr lang="en-US" dirty="0"/>
              <a:t> fronts damp the density anomaly of mesoscale anticyclones</a:t>
            </a:r>
          </a:p>
          <a:p>
            <a:r>
              <a:rPr lang="en-US" dirty="0"/>
              <a:t>Resolving </a:t>
            </a:r>
            <a:r>
              <a:rPr lang="en-US" err="1"/>
              <a:t>submesoscale</a:t>
            </a:r>
            <a:r>
              <a:rPr lang="en-US" dirty="0"/>
              <a:t> motions broadens the productive band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BA7B0-7BBC-4CFE-89ED-5FFB9421C75D}"/>
              </a:ext>
            </a:extLst>
          </p:cNvPr>
          <p:cNvSpPr/>
          <p:nvPr/>
        </p:nvSpPr>
        <p:spPr>
          <a:xfrm>
            <a:off x="1215606" y="1974012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D93D05-CFDD-4C25-8D5B-75B0CAE99DA5}"/>
              </a:ext>
            </a:extLst>
          </p:cNvPr>
          <p:cNvSpPr/>
          <p:nvPr/>
        </p:nvSpPr>
        <p:spPr>
          <a:xfrm>
            <a:off x="1214707" y="3037167"/>
            <a:ext cx="79794" cy="74366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838FF9-C09A-41EE-849A-64C621F7874C}"/>
              </a:ext>
            </a:extLst>
          </p:cNvPr>
          <p:cNvSpPr/>
          <p:nvPr/>
        </p:nvSpPr>
        <p:spPr>
          <a:xfrm>
            <a:off x="1215606" y="3964507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ACC6E-9765-43F0-ABED-76DE30434CE5}"/>
              </a:ext>
            </a:extLst>
          </p:cNvPr>
          <p:cNvSpPr/>
          <p:nvPr/>
        </p:nvSpPr>
        <p:spPr>
          <a:xfrm>
            <a:off x="1215605" y="2495590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42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Submesoscale</a:t>
            </a:r>
            <a:r>
              <a:rPr lang="en-US"/>
              <a:t> fronts shape vertical velocities in the mixed layer</a:t>
            </a:r>
          </a:p>
          <a:p>
            <a:r>
              <a:rPr lang="en-US"/>
              <a:t>Submesoscale fronts energize mesoscale eddies</a:t>
            </a:r>
            <a:endParaRPr lang="en-US" dirty="0"/>
          </a:p>
          <a:p>
            <a:r>
              <a:rPr lang="en-US" err="1"/>
              <a:t>Submesoscale</a:t>
            </a:r>
            <a:r>
              <a:rPr lang="en-US" dirty="0"/>
              <a:t> fronts damp the density anomaly of mesoscale anticyclones</a:t>
            </a:r>
          </a:p>
          <a:p>
            <a:r>
              <a:rPr lang="en-US" dirty="0"/>
              <a:t>Resolving </a:t>
            </a:r>
            <a:r>
              <a:rPr lang="en-US" err="1"/>
              <a:t>submesoscale</a:t>
            </a:r>
            <a:r>
              <a:rPr lang="en-US" dirty="0"/>
              <a:t> motions broadens the productive band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BA7B0-7BBC-4CFE-89ED-5FFB9421C75D}"/>
              </a:ext>
            </a:extLst>
          </p:cNvPr>
          <p:cNvSpPr/>
          <p:nvPr/>
        </p:nvSpPr>
        <p:spPr>
          <a:xfrm>
            <a:off x="1215606" y="1974012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D93D05-CFDD-4C25-8D5B-75B0CAE99DA5}"/>
              </a:ext>
            </a:extLst>
          </p:cNvPr>
          <p:cNvSpPr/>
          <p:nvPr/>
        </p:nvSpPr>
        <p:spPr>
          <a:xfrm>
            <a:off x="1214707" y="3037167"/>
            <a:ext cx="79794" cy="74366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C1A27-B2B8-4D1B-9906-EDBFC1393D1B}"/>
              </a:ext>
            </a:extLst>
          </p:cNvPr>
          <p:cNvSpPr txBox="1"/>
          <p:nvPr/>
        </p:nvSpPr>
        <p:spPr>
          <a:xfrm>
            <a:off x="6429375" y="5162550"/>
            <a:ext cx="5191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Thesis and source code:</a:t>
            </a:r>
          </a:p>
          <a:p>
            <a:pPr algn="l"/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https://github.com/max-simon/master-thesis</a:t>
            </a:r>
            <a:endParaRPr lang="en-US"/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8E5A6F8A-E278-4AEA-8F71-E1187986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4887295"/>
            <a:ext cx="1200150" cy="11886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F838FF9-C09A-41EE-849A-64C621F7874C}"/>
              </a:ext>
            </a:extLst>
          </p:cNvPr>
          <p:cNvSpPr/>
          <p:nvPr/>
        </p:nvSpPr>
        <p:spPr>
          <a:xfrm>
            <a:off x="1215606" y="3964507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2ACC6E-9765-43F0-ABED-76DE30434CE5}"/>
              </a:ext>
            </a:extLst>
          </p:cNvPr>
          <p:cNvSpPr/>
          <p:nvPr/>
        </p:nvSpPr>
        <p:spPr>
          <a:xfrm>
            <a:off x="1215605" y="2495590"/>
            <a:ext cx="79794" cy="4022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44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422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 shortcomings: longer integration time, better tuning of model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Domain: Eastern Boundary Upwelling System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E8ECD60A-C001-4291-A9EC-567DEF03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1" y="2008152"/>
            <a:ext cx="6241777" cy="39084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F08DDE-289B-404A-B2A3-56FAFC8C9695}"/>
              </a:ext>
            </a:extLst>
          </p:cNvPr>
          <p:cNvSpPr txBox="1"/>
          <p:nvPr/>
        </p:nvSpPr>
        <p:spPr>
          <a:xfrm>
            <a:off x="6372225" y="58007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98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422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 shortcomings: longer integration time, better tuning of model</a:t>
            </a:r>
          </a:p>
          <a:p>
            <a:r>
              <a:rPr lang="en-US" dirty="0"/>
              <a:t>reason for increased presence of </a:t>
            </a:r>
            <a:r>
              <a:rPr lang="en-US" dirty="0" err="1"/>
              <a:t>submesoscale</a:t>
            </a:r>
            <a:r>
              <a:rPr lang="en-US" dirty="0"/>
              <a:t> fronts and for reduced density anomaly in anticyclones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60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422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 shortcomings: longer integration time, better tuning of model</a:t>
            </a:r>
          </a:p>
          <a:p>
            <a:r>
              <a:rPr lang="en-US" dirty="0"/>
              <a:t>reason for increased presence of </a:t>
            </a:r>
            <a:r>
              <a:rPr lang="en-US" dirty="0" err="1"/>
              <a:t>submesoscale</a:t>
            </a:r>
            <a:r>
              <a:rPr lang="en-US" dirty="0"/>
              <a:t> fronts and for reduced density anomaly in anticyclones</a:t>
            </a:r>
          </a:p>
          <a:p>
            <a:r>
              <a:rPr lang="en-US" dirty="0"/>
              <a:t>interaction with other processes, e.g. coastal filaments, </a:t>
            </a:r>
            <a:r>
              <a:rPr lang="en-US" dirty="0" err="1"/>
              <a:t>submesoscale</a:t>
            </a:r>
            <a:r>
              <a:rPr lang="en-US" dirty="0"/>
              <a:t> coherent vortices or inertial gravity waves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0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422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 shortcomings: longer integration time, better tuning of model</a:t>
            </a:r>
          </a:p>
          <a:p>
            <a:r>
              <a:rPr lang="en-US" dirty="0"/>
              <a:t>reason for increased presence of </a:t>
            </a:r>
            <a:r>
              <a:rPr lang="en-US" dirty="0" err="1"/>
              <a:t>submesoscale</a:t>
            </a:r>
            <a:r>
              <a:rPr lang="en-US" dirty="0"/>
              <a:t> fronts and for reduced density anomaly in anticyclones</a:t>
            </a:r>
          </a:p>
          <a:p>
            <a:r>
              <a:rPr lang="en-US" dirty="0"/>
              <a:t>interaction with other processes, e.g. coastal filaments, </a:t>
            </a:r>
            <a:r>
              <a:rPr lang="en-US" dirty="0" err="1"/>
              <a:t>submesoscale</a:t>
            </a:r>
            <a:r>
              <a:rPr lang="en-US" dirty="0"/>
              <a:t> coherent vortices or inertial gravity waves</a:t>
            </a:r>
          </a:p>
          <a:p>
            <a:r>
              <a:rPr lang="en-US" dirty="0"/>
              <a:t>confirm impact on biological productivity with </a:t>
            </a:r>
            <a:r>
              <a:rPr lang="en-US" dirty="0" err="1"/>
              <a:t>Lagrangian</a:t>
            </a:r>
            <a:r>
              <a:rPr lang="en-US" dirty="0"/>
              <a:t> experiments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96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4C7076-B781-47D6-BB20-897A0FF231DE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105-4BB6-4801-80CD-7411997F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BB25-9546-43EF-8625-3F8E89ED9C7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AD82B6-6BD5-447D-83D9-852D4C0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6524"/>
            <a:ext cx="10422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 shortcomings: longer integration time, better tuning of model</a:t>
            </a:r>
          </a:p>
          <a:p>
            <a:r>
              <a:rPr lang="en-US" dirty="0"/>
              <a:t>reason for increased presence of </a:t>
            </a:r>
            <a:r>
              <a:rPr lang="en-US" dirty="0" err="1"/>
              <a:t>submesoscale</a:t>
            </a:r>
            <a:r>
              <a:rPr lang="en-US" dirty="0"/>
              <a:t> fronts and for reduced density anomaly in anticyclones</a:t>
            </a:r>
          </a:p>
          <a:p>
            <a:r>
              <a:rPr lang="en-US" dirty="0"/>
              <a:t>interaction with other processes, e.g. coastal filaments, </a:t>
            </a:r>
            <a:r>
              <a:rPr lang="en-US" dirty="0" err="1"/>
              <a:t>submesoscale</a:t>
            </a:r>
            <a:r>
              <a:rPr lang="en-US" dirty="0"/>
              <a:t> coherent vortices or inertial gravity waves</a:t>
            </a:r>
          </a:p>
          <a:p>
            <a:r>
              <a:rPr lang="en-US" dirty="0"/>
              <a:t>confirm impact on biological productivity with </a:t>
            </a:r>
            <a:r>
              <a:rPr lang="en-US" dirty="0" err="1"/>
              <a:t>Lagrangian</a:t>
            </a:r>
            <a:r>
              <a:rPr lang="en-US" dirty="0"/>
              <a:t> experiments</a:t>
            </a:r>
          </a:p>
          <a:p>
            <a:r>
              <a:rPr lang="en-US" dirty="0"/>
              <a:t>impact on carbon export and biodiversity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D77D6-5AF2-4D10-B20D-20F6CF1ED5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774C3C8-8151-48BE-A65C-AF53A82D938B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ECC739-DEC8-47E4-A6F1-26C21992A56F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A112D7-E87A-46DF-BDAD-01E54D06EF4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1F90EF1-2445-49F3-B676-E13873A43B50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BDB52-8457-4E6E-946A-FF7FF1E084C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26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F42EF9-3B0F-4388-9D65-DC8E6DE67923}"/>
              </a:ext>
            </a:extLst>
          </p:cNvPr>
          <p:cNvSpPr/>
          <p:nvPr/>
        </p:nvSpPr>
        <p:spPr>
          <a:xfrm>
            <a:off x="390525" y="-47625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D8A02-57C4-4830-A39C-85A02BBB258D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7E8C7-E67F-4059-89D4-A69AF9D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93" y="158115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5BF4-94E6-4DD6-9DCA-E2B8A887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68" y="1249299"/>
            <a:ext cx="11339703" cy="554202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Brannigan, L., Marshall, D. P., </a:t>
            </a:r>
            <a:r>
              <a:rPr lang="en-US" sz="900" err="1">
                <a:ea typeface="+mn-lt"/>
                <a:cs typeface="+mn-lt"/>
              </a:rPr>
              <a:t>Garabato</a:t>
            </a:r>
            <a:r>
              <a:rPr lang="en-US" sz="900" dirty="0">
                <a:ea typeface="+mn-lt"/>
                <a:cs typeface="+mn-lt"/>
              </a:rPr>
              <a:t>, A. C., Nurser, A. J., &amp; Kaiser, J. (2017). </a:t>
            </a:r>
            <a:r>
              <a:rPr lang="en-US" sz="900" err="1">
                <a:ea typeface="+mn-lt"/>
                <a:cs typeface="+mn-lt"/>
              </a:rPr>
              <a:t>Submesoscale</a:t>
            </a:r>
            <a:r>
              <a:rPr lang="en-US" sz="900" dirty="0">
                <a:ea typeface="+mn-lt"/>
                <a:cs typeface="+mn-lt"/>
              </a:rPr>
              <a:t> instabilities in mesoscale eddies. </a:t>
            </a:r>
            <a:r>
              <a:rPr lang="en-US" sz="900" i="1" dirty="0">
                <a:ea typeface="+mn-lt"/>
                <a:cs typeface="+mn-lt"/>
              </a:rPr>
              <a:t>Journal of Physical Oceanography, 47(12)</a:t>
            </a:r>
            <a:r>
              <a:rPr lang="en-US" sz="900" dirty="0">
                <a:ea typeface="+mn-lt"/>
                <a:cs typeface="+mn-lt"/>
              </a:rPr>
              <a:t>, 3061–3085. </a:t>
            </a:r>
            <a:r>
              <a:rPr lang="en-US" sz="900" dirty="0">
                <a:ea typeface="+mn-lt"/>
                <a:cs typeface="+mn-lt"/>
                <a:hlinkClick r:id="rId2"/>
              </a:rPr>
              <a:t>https://doi.org/10.1175/JPO-D-16-0178.1</a:t>
            </a:r>
            <a:endParaRPr lang="en-US" sz="900" dirty="0">
              <a:ea typeface="+mn-lt"/>
              <a:cs typeface="+mn-lt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Freilich, M. A., &amp; Mahadevan, A. (2019). Decomposition of vertical velocity for nutrient transport in the upper ocean. </a:t>
            </a:r>
            <a:r>
              <a:rPr lang="en-US" sz="900" i="1" dirty="0">
                <a:ea typeface="+mn-lt"/>
                <a:cs typeface="+mn-lt"/>
              </a:rPr>
              <a:t>Journal of Physical Oceanography, 49(6),</a:t>
            </a:r>
            <a:r>
              <a:rPr lang="en-US" sz="900" dirty="0">
                <a:ea typeface="+mn-lt"/>
                <a:cs typeface="+mn-lt"/>
              </a:rPr>
              <a:t> 1561–1575. </a:t>
            </a:r>
            <a:r>
              <a:rPr lang="en-US" sz="900" dirty="0">
                <a:ea typeface="+mn-lt"/>
                <a:cs typeface="+mn-lt"/>
                <a:hlinkClick r:id="rId3"/>
              </a:rPr>
              <a:t>https://doi.org/10.1175/JPO-D-19-0002.1</a:t>
            </a:r>
            <a:endParaRPr lang="en-US" sz="900" dirty="0">
              <a:ea typeface="+mn-lt"/>
              <a:cs typeface="+mn-lt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Frenger, I., </a:t>
            </a:r>
            <a:r>
              <a:rPr lang="en-US" sz="900" dirty="0" err="1">
                <a:ea typeface="+mn-lt"/>
                <a:cs typeface="+mn-lt"/>
              </a:rPr>
              <a:t>Münnich</a:t>
            </a:r>
            <a:r>
              <a:rPr lang="en-US" sz="900" dirty="0">
                <a:ea typeface="+mn-lt"/>
                <a:cs typeface="+mn-lt"/>
              </a:rPr>
              <a:t>, M., Gruber, N., &amp; Knutti, R. (2015). Southern Ocean eddy phenomenology. </a:t>
            </a:r>
            <a:r>
              <a:rPr lang="en-US" sz="900" i="1" dirty="0">
                <a:ea typeface="+mn-lt"/>
                <a:cs typeface="+mn-lt"/>
              </a:rPr>
              <a:t>Journal of Geophysical Research: Oceans, 120(11)</a:t>
            </a:r>
            <a:r>
              <a:rPr lang="en-US" sz="900" dirty="0">
                <a:ea typeface="+mn-lt"/>
                <a:cs typeface="+mn-lt"/>
              </a:rPr>
              <a:t>, 7413–7449. </a:t>
            </a:r>
            <a:r>
              <a:rPr lang="en-US" sz="900" dirty="0">
                <a:ea typeface="+mn-lt"/>
                <a:cs typeface="+mn-lt"/>
                <a:hlinkClick r:id="rId4"/>
              </a:rPr>
              <a:t>https://doi.org/10.1002/2015JC011047</a:t>
            </a:r>
            <a:endParaRPr lang="en-US" sz="900" dirty="0"/>
          </a:p>
          <a:p>
            <a:pPr marL="171450" indent="-171450">
              <a:lnSpc>
                <a:spcPct val="100000"/>
              </a:lnSpc>
            </a:pPr>
            <a:r>
              <a:rPr lang="en-US" sz="900" err="1">
                <a:ea typeface="+mn-lt"/>
                <a:cs typeface="+mn-lt"/>
              </a:rPr>
              <a:t>Kessouri</a:t>
            </a:r>
            <a:r>
              <a:rPr lang="en-US" sz="900" dirty="0">
                <a:ea typeface="+mn-lt"/>
                <a:cs typeface="+mn-lt"/>
              </a:rPr>
              <a:t>, F., Bianchi, D., Renault, L., McWilliams, J. C., Frenzel, H., &amp; Deutsch, C. (2020). </a:t>
            </a:r>
            <a:r>
              <a:rPr lang="en-US" sz="900" err="1">
                <a:ea typeface="+mn-lt"/>
                <a:cs typeface="+mn-lt"/>
              </a:rPr>
              <a:t>Submesoscale</a:t>
            </a:r>
            <a:r>
              <a:rPr lang="en-US" sz="900" dirty="0">
                <a:ea typeface="+mn-lt"/>
                <a:cs typeface="+mn-lt"/>
              </a:rPr>
              <a:t> currents modulate the seasonal cycle of nutrients and productivity in the California Current System. </a:t>
            </a:r>
            <a:r>
              <a:rPr lang="en-US" sz="900" i="1" dirty="0">
                <a:ea typeface="+mn-lt"/>
                <a:cs typeface="+mn-lt"/>
              </a:rPr>
              <a:t>Global Biogeochemical Cycles, 34(10)</a:t>
            </a:r>
            <a:r>
              <a:rPr lang="en-US" sz="900" dirty="0">
                <a:ea typeface="+mn-lt"/>
                <a:cs typeface="+mn-lt"/>
              </a:rPr>
              <a:t>. </a:t>
            </a:r>
            <a:r>
              <a:rPr lang="en-US" sz="900" dirty="0">
                <a:ea typeface="+mn-lt"/>
                <a:cs typeface="+mn-lt"/>
                <a:hlinkClick r:id="rId5"/>
              </a:rPr>
              <a:t>https://doi.org/10.1029/2020gb006578</a:t>
            </a:r>
            <a:endParaRPr lang="en-US" sz="900" dirty="0"/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Klein, P., Lapeyre, G., Siegelman, L., Qiu, B., Fu, L.-L., Torres, H., </a:t>
            </a:r>
            <a:r>
              <a:rPr lang="en-US" sz="900" err="1">
                <a:ea typeface="+mn-lt"/>
                <a:cs typeface="+mn-lt"/>
              </a:rPr>
              <a:t>Su</a:t>
            </a:r>
            <a:r>
              <a:rPr lang="en-US" sz="900" dirty="0">
                <a:ea typeface="+mn-lt"/>
                <a:cs typeface="+mn-lt"/>
              </a:rPr>
              <a:t>, Z., </a:t>
            </a:r>
            <a:r>
              <a:rPr lang="en-US" sz="900" err="1">
                <a:ea typeface="+mn-lt"/>
                <a:cs typeface="+mn-lt"/>
              </a:rPr>
              <a:t>Menemen-lis</a:t>
            </a:r>
            <a:r>
              <a:rPr lang="en-US" sz="900" dirty="0">
                <a:ea typeface="+mn-lt"/>
                <a:cs typeface="+mn-lt"/>
              </a:rPr>
              <a:t>, D., &amp; Le Gentil, S. (2019). Ocean‐Scale Interactions From Space. </a:t>
            </a:r>
            <a:r>
              <a:rPr lang="en-US" sz="900" i="1" dirty="0">
                <a:ea typeface="+mn-lt"/>
                <a:cs typeface="+mn-lt"/>
              </a:rPr>
              <a:t>Earth and Space Science, 6(5)</a:t>
            </a:r>
            <a:r>
              <a:rPr lang="en-US" sz="900" dirty="0">
                <a:ea typeface="+mn-lt"/>
                <a:cs typeface="+mn-lt"/>
              </a:rPr>
              <a:t>, 795–817. </a:t>
            </a:r>
            <a:r>
              <a:rPr lang="en-US" sz="900" dirty="0">
                <a:ea typeface="+mn-lt"/>
                <a:cs typeface="+mn-lt"/>
                <a:hlinkClick r:id="rId6"/>
              </a:rPr>
              <a:t>https://doi.org/10.1029/2018EA000492</a:t>
            </a:r>
            <a:endParaRPr lang="en-US" sz="900" dirty="0">
              <a:ea typeface="+mn-lt"/>
              <a:cs typeface="+mn-lt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Kurian, J., Colas, F., Capet, X., McWilliams, J. C., &amp; Chelton, D. B. (2011). </a:t>
            </a:r>
            <a:r>
              <a:rPr lang="en-US" sz="900" err="1">
                <a:ea typeface="+mn-lt"/>
                <a:cs typeface="+mn-lt"/>
              </a:rPr>
              <a:t>Eddyproperties</a:t>
            </a:r>
            <a:r>
              <a:rPr lang="en-US" sz="900" dirty="0">
                <a:ea typeface="+mn-lt"/>
                <a:cs typeface="+mn-lt"/>
              </a:rPr>
              <a:t> in the California Current System. </a:t>
            </a:r>
            <a:r>
              <a:rPr lang="en-US" sz="900" i="1" dirty="0">
                <a:ea typeface="+mn-lt"/>
                <a:cs typeface="+mn-lt"/>
              </a:rPr>
              <a:t>Journal of Geophysical Research: Oceans, 116(8)</a:t>
            </a:r>
            <a:r>
              <a:rPr lang="en-US" sz="900" dirty="0">
                <a:ea typeface="+mn-lt"/>
                <a:cs typeface="+mn-lt"/>
              </a:rPr>
              <a:t>. </a:t>
            </a:r>
            <a:r>
              <a:rPr lang="en-US" sz="900" dirty="0">
                <a:ea typeface="+mn-lt"/>
                <a:cs typeface="+mn-lt"/>
                <a:hlinkClick r:id="rId7"/>
              </a:rPr>
              <a:t>https://doi.org/10.1029/2010JC006895</a:t>
            </a:r>
            <a:endParaRPr lang="en-US" sz="900" dirty="0"/>
          </a:p>
          <a:p>
            <a:pPr marL="171450" indent="-171450">
              <a:lnSpc>
                <a:spcPct val="100000"/>
              </a:lnSpc>
            </a:pPr>
            <a:r>
              <a:rPr lang="en-US" sz="900" err="1">
                <a:ea typeface="+mn-lt"/>
                <a:cs typeface="+mn-lt"/>
              </a:rPr>
              <a:t>Lathuilière</a:t>
            </a:r>
            <a:r>
              <a:rPr lang="en-US" sz="900" dirty="0">
                <a:ea typeface="+mn-lt"/>
                <a:cs typeface="+mn-lt"/>
              </a:rPr>
              <a:t>, C., </a:t>
            </a:r>
            <a:r>
              <a:rPr lang="en-US" sz="900" err="1">
                <a:ea typeface="+mn-lt"/>
                <a:cs typeface="+mn-lt"/>
              </a:rPr>
              <a:t>Echevin</a:t>
            </a:r>
            <a:r>
              <a:rPr lang="en-US" sz="900" dirty="0">
                <a:ea typeface="+mn-lt"/>
                <a:cs typeface="+mn-lt"/>
              </a:rPr>
              <a:t>, V., Lévy, M., &amp; Madec, G. (2010). On the role of the mesoscale circulation on an idealized coastal upwelling ecosystem. </a:t>
            </a:r>
            <a:r>
              <a:rPr lang="en-US" sz="900" i="1" dirty="0">
                <a:ea typeface="+mn-lt"/>
                <a:cs typeface="+mn-lt"/>
              </a:rPr>
              <a:t>Journal of Geophysical Research, 115(C9),</a:t>
            </a:r>
            <a:r>
              <a:rPr lang="en-US" sz="900" dirty="0">
                <a:ea typeface="+mn-lt"/>
                <a:cs typeface="+mn-lt"/>
              </a:rPr>
              <a:t> C09018. </a:t>
            </a:r>
            <a:r>
              <a:rPr lang="en-US" sz="900" dirty="0">
                <a:ea typeface="+mn-lt"/>
                <a:cs typeface="+mn-lt"/>
                <a:hlinkClick r:id="rId8"/>
              </a:rPr>
              <a:t>https://doi.org/10.1029/2009JC005827</a:t>
            </a:r>
            <a:endParaRPr lang="en-US" sz="900" dirty="0">
              <a:ea typeface="+mn-lt"/>
              <a:cs typeface="+mn-lt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Lévy, M., Franks, P. J., &amp; Smith, K. S. (2018). The role of </a:t>
            </a:r>
            <a:r>
              <a:rPr lang="en-US" sz="900" dirty="0" err="1">
                <a:ea typeface="+mn-lt"/>
                <a:cs typeface="+mn-lt"/>
              </a:rPr>
              <a:t>submesoscale</a:t>
            </a:r>
            <a:r>
              <a:rPr lang="en-US" sz="900" dirty="0">
                <a:ea typeface="+mn-lt"/>
                <a:cs typeface="+mn-lt"/>
              </a:rPr>
              <a:t> currents in structuring marine ecosystems. </a:t>
            </a:r>
            <a:r>
              <a:rPr lang="en-US" sz="900" i="1" dirty="0">
                <a:ea typeface="+mn-lt"/>
                <a:cs typeface="+mn-lt"/>
              </a:rPr>
              <a:t>Nature Communications, 9(1), </a:t>
            </a:r>
            <a:r>
              <a:rPr lang="en-US" sz="900" dirty="0">
                <a:ea typeface="+mn-lt"/>
                <a:cs typeface="+mn-lt"/>
              </a:rPr>
              <a:t>1–16. </a:t>
            </a:r>
            <a:r>
              <a:rPr lang="en-US" sz="900" dirty="0">
                <a:ea typeface="+mn-lt"/>
                <a:cs typeface="+mn-lt"/>
                <a:hlinkClick r:id="rId9"/>
              </a:rPr>
              <a:t>https://doi.org/10.1038/s41467-018-07059-3</a:t>
            </a:r>
            <a:endParaRPr lang="en-US" sz="900" dirty="0">
              <a:ea typeface="+mn-lt"/>
              <a:cs typeface="+mn-lt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Mahadevan, A. (2016). The Impact of </a:t>
            </a:r>
            <a:r>
              <a:rPr lang="en-US" sz="900" dirty="0" err="1">
                <a:ea typeface="+mn-lt"/>
                <a:cs typeface="+mn-lt"/>
              </a:rPr>
              <a:t>Submesoscale</a:t>
            </a:r>
            <a:r>
              <a:rPr lang="en-US" sz="900" dirty="0">
                <a:ea typeface="+mn-lt"/>
                <a:cs typeface="+mn-lt"/>
              </a:rPr>
              <a:t> Physics on Primary Productivity of Plankton. </a:t>
            </a:r>
            <a:r>
              <a:rPr lang="en-US" sz="900" i="1" dirty="0">
                <a:ea typeface="+mn-lt"/>
                <a:cs typeface="+mn-lt"/>
              </a:rPr>
              <a:t>Annual Review of Marine Science, 8(1), </a:t>
            </a:r>
            <a:r>
              <a:rPr lang="en-US" sz="900" dirty="0">
                <a:ea typeface="+mn-lt"/>
                <a:cs typeface="+mn-lt"/>
              </a:rPr>
              <a:t>161–184. </a:t>
            </a:r>
            <a:r>
              <a:rPr lang="en-US" sz="900" dirty="0">
                <a:ea typeface="+mn-lt"/>
                <a:cs typeface="+mn-lt"/>
                <a:hlinkClick r:id="rId10"/>
              </a:rPr>
              <a:t>https://doi.org/10.1146/annurev-marine-010814-015912</a:t>
            </a:r>
            <a:endParaRPr lang="en-US" sz="900" dirty="0"/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Mahadevan, A., D’Asaro, E., Lee, C., &amp; Perry, M. J. (2012). Eddy-driven stratification initiates North Atlantic spring phytoplankton blooms. </a:t>
            </a:r>
            <a:r>
              <a:rPr lang="en-US" sz="900" i="1" dirty="0">
                <a:ea typeface="+mn-lt"/>
                <a:cs typeface="+mn-lt"/>
              </a:rPr>
              <a:t>Science, 336(6090),</a:t>
            </a:r>
            <a:r>
              <a:rPr lang="en-US" sz="900" dirty="0">
                <a:ea typeface="+mn-lt"/>
                <a:cs typeface="+mn-lt"/>
              </a:rPr>
              <a:t> 54–58. </a:t>
            </a:r>
            <a:r>
              <a:rPr lang="en-US" sz="900" dirty="0">
                <a:ea typeface="+mn-lt"/>
                <a:cs typeface="+mn-lt"/>
                <a:hlinkClick r:id="rId11"/>
              </a:rPr>
              <a:t>https://doi.org/10.1126/science.1218740</a:t>
            </a:r>
            <a:endParaRPr lang="en-US" sz="900" dirty="0">
              <a:ea typeface="+mn-lt"/>
              <a:cs typeface="+mn-lt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McWilliams, J. C. (2008). The nature and consequences of oceanic eddies. </a:t>
            </a:r>
            <a:r>
              <a:rPr lang="en-US" sz="900" i="1" dirty="0">
                <a:ea typeface="+mn-lt"/>
                <a:cs typeface="+mn-lt"/>
              </a:rPr>
              <a:t>Geophysical monograph series</a:t>
            </a:r>
            <a:r>
              <a:rPr lang="en-US" sz="900" dirty="0">
                <a:ea typeface="+mn-lt"/>
                <a:cs typeface="+mn-lt"/>
              </a:rPr>
              <a:t> (pp. 5–15). Blackwell Publishing Ltd. </a:t>
            </a:r>
            <a:r>
              <a:rPr lang="en-US" sz="900" dirty="0">
                <a:ea typeface="+mn-lt"/>
                <a:cs typeface="+mn-lt"/>
                <a:hlinkClick r:id="rId12"/>
              </a:rPr>
              <a:t>https://doi.org/10.1029/177GM03</a:t>
            </a:r>
            <a:endParaRPr lang="en-US" sz="900" dirty="0"/>
          </a:p>
          <a:p>
            <a:pPr marL="171450" indent="-171450">
              <a:lnSpc>
                <a:spcPct val="100000"/>
              </a:lnSpc>
            </a:pPr>
            <a:r>
              <a:rPr lang="en-US" sz="900" dirty="0">
                <a:ea typeface="+mn-lt"/>
                <a:cs typeface="+mn-lt"/>
              </a:rPr>
              <a:t>McWilliams, J. C. (2016). </a:t>
            </a:r>
            <a:r>
              <a:rPr lang="en-US" sz="900" err="1">
                <a:ea typeface="+mn-lt"/>
                <a:cs typeface="+mn-lt"/>
              </a:rPr>
              <a:t>Submesoscale</a:t>
            </a:r>
            <a:r>
              <a:rPr lang="en-US" sz="900" dirty="0">
                <a:ea typeface="+mn-lt"/>
                <a:cs typeface="+mn-lt"/>
              </a:rPr>
              <a:t> currents in the ocean. </a:t>
            </a:r>
            <a:r>
              <a:rPr lang="en-US" sz="900" i="1" dirty="0">
                <a:ea typeface="+mn-lt"/>
                <a:cs typeface="+mn-lt"/>
              </a:rPr>
              <a:t>Proceedings of the Royal Society A: Mathematical, Physical and Engineering Sciences, 472(2189)</a:t>
            </a:r>
            <a:r>
              <a:rPr lang="en-US" sz="900" dirty="0">
                <a:ea typeface="+mn-lt"/>
                <a:cs typeface="+mn-lt"/>
              </a:rPr>
              <a:t>, 20160117. </a:t>
            </a:r>
            <a:r>
              <a:rPr lang="en-US" sz="900" dirty="0">
                <a:ea typeface="+mn-lt"/>
                <a:cs typeface="+mn-lt"/>
                <a:hlinkClick r:id="rId13"/>
              </a:rPr>
              <a:t>https://doi.org/10.1098/rspa.2016.0117</a:t>
            </a:r>
            <a:endParaRPr lang="en-US" sz="900" dirty="0"/>
          </a:p>
          <a:p>
            <a:pPr marL="171450" indent="-171450"/>
            <a:r>
              <a:rPr lang="en-US" sz="900" dirty="0">
                <a:ea typeface="+mn-lt"/>
                <a:cs typeface="+mn-lt"/>
              </a:rPr>
              <a:t>Nagai, T., Gruber, N., Frenzel, H., Lachkar, Z., McWilliams, J. C., &amp; Plattner, G.-K. (2015). Dominant role of eddies and filaments in the offshore transport of carbon and nutrients in the California Current System. </a:t>
            </a:r>
            <a:r>
              <a:rPr lang="en-US" sz="900" i="1" dirty="0">
                <a:ea typeface="+mn-lt"/>
                <a:cs typeface="+mn-lt"/>
              </a:rPr>
              <a:t>Journal of Geophysical Research: Oceans, 120(8)</a:t>
            </a:r>
            <a:r>
              <a:rPr lang="en-US" sz="900" dirty="0">
                <a:ea typeface="+mn-lt"/>
                <a:cs typeface="+mn-lt"/>
              </a:rPr>
              <a:t>, 5318–5341. </a:t>
            </a:r>
            <a:r>
              <a:rPr lang="en-US" sz="900" dirty="0">
                <a:ea typeface="+mn-lt"/>
                <a:cs typeface="+mn-lt"/>
                <a:hlinkClick r:id="rId14"/>
              </a:rPr>
              <a:t>https://doi.org/10.1002/2015JC010889</a:t>
            </a:r>
            <a:endParaRPr lang="en-US" sz="900" dirty="0">
              <a:ea typeface="+mn-lt"/>
              <a:cs typeface="+mn-lt"/>
            </a:endParaRPr>
          </a:p>
          <a:p>
            <a:pPr marL="171450" indent="-171450"/>
            <a:r>
              <a:rPr lang="en-US" sz="900" dirty="0">
                <a:ea typeface="+mn-lt"/>
                <a:cs typeface="+mn-lt"/>
              </a:rPr>
              <a:t>Schubert, R., Gula, J., Greatbatch, R. J., </a:t>
            </a:r>
            <a:r>
              <a:rPr lang="en-US" sz="900" err="1">
                <a:ea typeface="+mn-lt"/>
                <a:cs typeface="+mn-lt"/>
              </a:rPr>
              <a:t>Baschek</a:t>
            </a:r>
            <a:r>
              <a:rPr lang="en-US" sz="900" dirty="0">
                <a:ea typeface="+mn-lt"/>
                <a:cs typeface="+mn-lt"/>
              </a:rPr>
              <a:t>, B., &amp; </a:t>
            </a:r>
            <a:r>
              <a:rPr lang="en-US" sz="900" err="1">
                <a:ea typeface="+mn-lt"/>
                <a:cs typeface="+mn-lt"/>
              </a:rPr>
              <a:t>Biastoch</a:t>
            </a:r>
            <a:r>
              <a:rPr lang="en-US" sz="900" dirty="0">
                <a:ea typeface="+mn-lt"/>
                <a:cs typeface="+mn-lt"/>
              </a:rPr>
              <a:t>, A. (2020). The </a:t>
            </a:r>
            <a:r>
              <a:rPr lang="en-US" sz="900" err="1">
                <a:ea typeface="+mn-lt"/>
                <a:cs typeface="+mn-lt"/>
              </a:rPr>
              <a:t>submesoscale</a:t>
            </a:r>
            <a:r>
              <a:rPr lang="en-US" sz="900" dirty="0">
                <a:ea typeface="+mn-lt"/>
                <a:cs typeface="+mn-lt"/>
              </a:rPr>
              <a:t> kinetic energy cascade: Mesoscale absorption of </a:t>
            </a:r>
            <a:r>
              <a:rPr lang="en-US" sz="900" err="1">
                <a:ea typeface="+mn-lt"/>
                <a:cs typeface="+mn-lt"/>
              </a:rPr>
              <a:t>submesoscale</a:t>
            </a:r>
            <a:r>
              <a:rPr lang="en-US" sz="900" dirty="0">
                <a:ea typeface="+mn-lt"/>
                <a:cs typeface="+mn-lt"/>
              </a:rPr>
              <a:t> mixed layer eddies and frontal downscale fluxes. </a:t>
            </a:r>
            <a:r>
              <a:rPr lang="en-US" sz="900" i="1" dirty="0">
                <a:ea typeface="+mn-lt"/>
                <a:cs typeface="+mn-lt"/>
              </a:rPr>
              <a:t>Journal of Physical Oceanography, 50(9),</a:t>
            </a:r>
            <a:r>
              <a:rPr lang="en-US" sz="900" dirty="0">
                <a:ea typeface="+mn-lt"/>
                <a:cs typeface="+mn-lt"/>
              </a:rPr>
              <a:t> 2573–2589. </a:t>
            </a:r>
            <a:r>
              <a:rPr lang="en-US" sz="900" dirty="0">
                <a:ea typeface="+mn-lt"/>
                <a:cs typeface="+mn-lt"/>
                <a:hlinkClick r:id="rId15"/>
              </a:rPr>
              <a:t>https://doi.org/10.1175/JPO-D-19-0311.1</a:t>
            </a:r>
            <a:endParaRPr lang="en-US" sz="900" dirty="0"/>
          </a:p>
          <a:p>
            <a:pPr marL="171450" indent="-171450"/>
            <a:r>
              <a:rPr lang="en-US" sz="900">
                <a:ea typeface="+mn-lt"/>
                <a:cs typeface="+mn-lt"/>
              </a:rPr>
              <a:t>Su, Z., Wang, J., Klein, P. </a:t>
            </a:r>
            <a:r>
              <a:rPr lang="en-US" sz="900" i="1">
                <a:ea typeface="+mn-lt"/>
                <a:cs typeface="+mn-lt"/>
              </a:rPr>
              <a:t>et al.</a:t>
            </a:r>
            <a:r>
              <a:rPr lang="en-US" sz="900">
                <a:ea typeface="+mn-lt"/>
                <a:cs typeface="+mn-lt"/>
              </a:rPr>
              <a:t> Ocean submesoscales as a key component of the global heat budget. </a:t>
            </a:r>
            <a:r>
              <a:rPr lang="en-US" sz="900" i="1">
                <a:ea typeface="+mn-lt"/>
                <a:cs typeface="+mn-lt"/>
              </a:rPr>
              <a:t>Nat Commun</a:t>
            </a:r>
            <a:r>
              <a:rPr lang="en-US" sz="900" dirty="0">
                <a:ea typeface="+mn-lt"/>
                <a:cs typeface="+mn-lt"/>
              </a:rPr>
              <a:t> </a:t>
            </a:r>
            <a:r>
              <a:rPr lang="en-US" sz="900" b="1">
                <a:ea typeface="+mn-lt"/>
                <a:cs typeface="+mn-lt"/>
              </a:rPr>
              <a:t>9, </a:t>
            </a:r>
            <a:r>
              <a:rPr lang="en-US" sz="900">
                <a:ea typeface="+mn-lt"/>
                <a:cs typeface="+mn-lt"/>
              </a:rPr>
              <a:t>775 (2018). </a:t>
            </a:r>
            <a:r>
              <a:rPr lang="en-US" sz="900" dirty="0">
                <a:ea typeface="+mn-lt"/>
                <a:cs typeface="+mn-lt"/>
                <a:hlinkClick r:id="rId16"/>
              </a:rPr>
              <a:t>https://doi.org/10.1038/s41467-018-02983-w</a:t>
            </a:r>
            <a:endParaRPr lang="en-US" sz="900" dirty="0">
              <a:ea typeface="+mn-lt"/>
              <a:cs typeface="+mn-lt"/>
            </a:endParaRPr>
          </a:p>
          <a:p>
            <a:pPr marL="171450" indent="-171450"/>
            <a:r>
              <a:rPr lang="en-US" sz="900" dirty="0">
                <a:ea typeface="+mn-lt"/>
                <a:cs typeface="+mn-lt"/>
              </a:rPr>
              <a:t>Thomas, L. N., Tandon, A., &amp; Mahadevan, A. (2008). </a:t>
            </a:r>
            <a:r>
              <a:rPr lang="en-US" sz="900" dirty="0" err="1">
                <a:ea typeface="+mn-lt"/>
                <a:cs typeface="+mn-lt"/>
              </a:rPr>
              <a:t>Submesoscale</a:t>
            </a:r>
            <a:r>
              <a:rPr lang="en-US" sz="900" dirty="0">
                <a:ea typeface="+mn-lt"/>
                <a:cs typeface="+mn-lt"/>
              </a:rPr>
              <a:t> processes and dynamics. </a:t>
            </a:r>
            <a:r>
              <a:rPr lang="en-US" sz="900" i="1" dirty="0">
                <a:ea typeface="+mn-lt"/>
                <a:cs typeface="+mn-lt"/>
              </a:rPr>
              <a:t>Geophysical monograph series</a:t>
            </a:r>
            <a:r>
              <a:rPr lang="en-US" sz="900" dirty="0">
                <a:ea typeface="+mn-lt"/>
                <a:cs typeface="+mn-lt"/>
              </a:rPr>
              <a:t> (pp. 17–38). Blackwell Publishing Ltd. </a:t>
            </a:r>
            <a:r>
              <a:rPr lang="en-US" sz="900" dirty="0">
                <a:ea typeface="+mn-lt"/>
                <a:cs typeface="+mn-lt"/>
                <a:hlinkClick r:id="rId17"/>
              </a:rPr>
              <a:t>https://doi.org/10.1029/177GM04</a:t>
            </a:r>
            <a:endParaRPr lang="en-US" sz="900" dirty="0">
              <a:ea typeface="+mn-lt"/>
              <a:cs typeface="+mn-lt"/>
            </a:endParaRPr>
          </a:p>
          <a:p>
            <a:pPr marL="171450" indent="-171450"/>
            <a:r>
              <a:rPr lang="en-US" sz="900" dirty="0">
                <a:ea typeface="+mn-lt"/>
                <a:cs typeface="+mn-lt"/>
              </a:rPr>
              <a:t>Thomas, L. N., Taylor, J. R., Ferrari, R., &amp; Joyce, T. M. (2013). Symmetric instability in the Gulf Stream. </a:t>
            </a:r>
            <a:r>
              <a:rPr lang="en-US" sz="900" i="1" dirty="0">
                <a:ea typeface="+mn-lt"/>
                <a:cs typeface="+mn-lt"/>
              </a:rPr>
              <a:t>Deep-Sea Research Part II: Topical Studies in Oceanography, 91,</a:t>
            </a:r>
            <a:r>
              <a:rPr lang="en-US" sz="900" dirty="0">
                <a:ea typeface="+mn-lt"/>
                <a:cs typeface="+mn-lt"/>
              </a:rPr>
              <a:t> 96–110. https://doi.org/10.1016/j.dsr2.2013.02.025</a:t>
            </a:r>
            <a:endParaRPr lang="en-US" sz="900" dirty="0"/>
          </a:p>
          <a:p>
            <a:pPr marL="171450" indent="-171450"/>
            <a:endParaRPr lang="en-US" sz="900" dirty="0"/>
          </a:p>
          <a:p>
            <a:pPr marL="171450" indent="-171450"/>
            <a:endParaRPr lang="en-US" sz="900" dirty="0"/>
          </a:p>
          <a:p>
            <a:pPr marL="171450" indent="-171450"/>
            <a:endParaRPr lang="en-US" sz="9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079027C-26CA-467C-A767-1D69006F4D1D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CF5EE-6BDF-4E0F-B69B-E9822F0FDB88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9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FBD8057-60C5-4B19-9824-2D486FA08137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A9770-F246-4139-91D6-23487C6C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Submesoscale Fronts: Detection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2F19D-CDA1-48A0-8E74-CBF5EB2FE77F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034BB1-5887-4BB3-AC4C-E11836660E18}"/>
              </a:ext>
            </a:extLst>
          </p:cNvPr>
          <p:cNvGrpSpPr/>
          <p:nvPr/>
        </p:nvGrpSpPr>
        <p:grpSpPr>
          <a:xfrm>
            <a:off x="11614306" y="740725"/>
            <a:ext cx="295274" cy="809624"/>
            <a:chOff x="6997378" y="4766746"/>
            <a:chExt cx="295274" cy="809624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97D98799-80A1-45A1-97A1-4D3A02DD9387}"/>
                </a:ext>
              </a:extLst>
            </p:cNvPr>
            <p:cNvSpPr/>
            <p:nvPr/>
          </p:nvSpPr>
          <p:spPr>
            <a:xfrm rot="780000">
              <a:off x="6997378" y="4766746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73EB8C7-3152-4DF6-955C-927089E4ED02}"/>
                </a:ext>
              </a:extLst>
            </p:cNvPr>
            <p:cNvSpPr/>
            <p:nvPr/>
          </p:nvSpPr>
          <p:spPr>
            <a:xfrm rot="11580000">
              <a:off x="7111677" y="4966770"/>
              <a:ext cx="180975" cy="60960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DAEEDB1-4A18-4EC1-AB6E-E314FA31A963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D252E2D-B499-400E-9234-1C4F6EFFDC9E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2785E19-7AA0-4F40-AD1F-2C3C2BB61428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87367D6-46A8-4E1F-8A78-FC7A9731C790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9495ACF-5141-40E0-B2C0-BECD0E973EBD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E93FA-F9E9-4454-B277-C3B5E68D0077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63D1AA1-B4FF-419C-8196-A9801D1D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95" y="1956809"/>
            <a:ext cx="7073295" cy="454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9D311A-F24D-4743-AD7D-4488938BAD16}"/>
              </a:ext>
            </a:extLst>
          </p:cNvPr>
          <p:cNvSpPr txBox="1"/>
          <p:nvPr/>
        </p:nvSpPr>
        <p:spPr>
          <a:xfrm>
            <a:off x="8437638" y="2414209"/>
            <a:ext cx="342053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Calculate an adaptive threshold for every depth level (Gaussian filter, average). Threshold vertical velocities.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Perform 2D connected component on every depth level, filter out noise and too circular structures.</a:t>
            </a:r>
          </a:p>
          <a:p>
            <a:pPr marL="342900" indent="-342900">
              <a:buAutoNum type="arabicPeriod"/>
            </a:pPr>
            <a:r>
              <a:rPr lang="en-US" dirty="0"/>
              <a:t>Perform 3D connected component, filter out too shallow fronts.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4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AB490-E561-4F11-BCFE-7695AC09B5FF}"/>
              </a:ext>
            </a:extLst>
          </p:cNvPr>
          <p:cNvSpPr/>
          <p:nvPr/>
        </p:nvSpPr>
        <p:spPr>
          <a:xfrm>
            <a:off x="11620500" y="0"/>
            <a:ext cx="238125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7D4D2-3FAF-45C6-9E97-EDB744578302}"/>
              </a:ext>
            </a:extLst>
          </p:cNvPr>
          <p:cNvSpPr/>
          <p:nvPr/>
        </p:nvSpPr>
        <p:spPr>
          <a:xfrm>
            <a:off x="514350" y="1790700"/>
            <a:ext cx="112490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46F7-4565-46A1-95A9-CB17CD2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96728" cy="1170051"/>
          </a:xfrm>
        </p:spPr>
        <p:txBody>
          <a:bodyPr>
            <a:normAutofit/>
          </a:bodyPr>
          <a:lstStyle/>
          <a:p>
            <a:r>
              <a:rPr lang="en-US" sz="3600"/>
              <a:t>Domain: Eastern Boundary Upwelling System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D882E1-80BF-479C-BF1C-C9B7E6706D22}"/>
              </a:ext>
            </a:extLst>
          </p:cNvPr>
          <p:cNvSpPr/>
          <p:nvPr/>
        </p:nvSpPr>
        <p:spPr>
          <a:xfrm>
            <a:off x="-374" y="1260"/>
            <a:ext cx="2429772" cy="3166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Domain &amp; Model Data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DEE677-0D70-446E-A4C9-003F68DF53F2}"/>
              </a:ext>
            </a:extLst>
          </p:cNvPr>
          <p:cNvSpPr/>
          <p:nvPr/>
        </p:nvSpPr>
        <p:spPr>
          <a:xfrm>
            <a:off x="2352738" y="362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Submesoscale Fronts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487585B-66E6-4011-8FB2-B82D70B35EBA}"/>
              </a:ext>
            </a:extLst>
          </p:cNvPr>
          <p:cNvSpPr/>
          <p:nvPr/>
        </p:nvSpPr>
        <p:spPr>
          <a:xfrm>
            <a:off x="4708947" y="361"/>
            <a:ext cx="29885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Impact on Mesoscale Eddies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4AB5515-27D7-456F-B876-AFE0F74BCD5B}"/>
              </a:ext>
            </a:extLst>
          </p:cNvPr>
          <p:cNvSpPr/>
          <p:nvPr/>
        </p:nvSpPr>
        <p:spPr>
          <a:xfrm>
            <a:off x="7608499" y="360"/>
            <a:ext cx="2433367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Biological Productivity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F999B42-369E-4ABC-A972-44E87EAFADB1}"/>
              </a:ext>
            </a:extLst>
          </p:cNvPr>
          <p:cNvSpPr/>
          <p:nvPr/>
        </p:nvSpPr>
        <p:spPr>
          <a:xfrm>
            <a:off x="9951050" y="3115"/>
            <a:ext cx="2429773" cy="31666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4FC6-EBB9-477F-A211-4414189FD53E}"/>
              </a:ext>
            </a:extLst>
          </p:cNvPr>
          <p:cNvSpPr/>
          <p:nvPr/>
        </p:nvSpPr>
        <p:spPr>
          <a:xfrm>
            <a:off x="-1887" y="6795818"/>
            <a:ext cx="12191999" cy="62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E8ECD60A-C001-4291-A9EC-567DEF03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1" y="2008152"/>
            <a:ext cx="6241777" cy="39084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F08DDE-289B-404A-B2A3-56FAFC8C9695}"/>
              </a:ext>
            </a:extLst>
          </p:cNvPr>
          <p:cNvSpPr txBox="1"/>
          <p:nvPr/>
        </p:nvSpPr>
        <p:spPr>
          <a:xfrm>
            <a:off x="6372225" y="580072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/>
              <a:t>(based on Nagai et al.,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41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85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AccentBoxVTI</vt:lpstr>
      <vt:lpstr>On the Impact of Submesoscale Fronts on Mesoscale Eddies and Biological Productivity in the California Current System</vt:lpstr>
      <vt:lpstr>Computational Model Approach</vt:lpstr>
      <vt:lpstr>Computational Model Approach</vt:lpstr>
      <vt:lpstr>What is the difference between a model that resolves submeso-scale fronts and a model that does not?</vt:lpstr>
      <vt:lpstr>Structure</vt:lpstr>
      <vt:lpstr>Domain &amp; Model Data</vt:lpstr>
      <vt:lpstr>Domain: Eastern Boundary Upwelling System</vt:lpstr>
      <vt:lpstr>Domain: Eastern Boundary Upwelling System</vt:lpstr>
      <vt:lpstr>Domain: Eastern Boundary Upwelling System</vt:lpstr>
      <vt:lpstr>Domain: Eastern Boundary Upwelling System</vt:lpstr>
      <vt:lpstr>Domain: Eastern Boundary Upwelling System</vt:lpstr>
      <vt:lpstr>Domain: Eastern Boundary Upwelling System</vt:lpstr>
      <vt:lpstr>Model data</vt:lpstr>
      <vt:lpstr>Submesoscale Fronts</vt:lpstr>
      <vt:lpstr>Submesoscale Fronts: Frontogenesis</vt:lpstr>
      <vt:lpstr>Submesoscale Fronts: Frontogenesis</vt:lpstr>
      <vt:lpstr>Submesoscale Fronts: Frontogenesis</vt:lpstr>
      <vt:lpstr>Submesoscale Fronts: Frontogenesis</vt:lpstr>
      <vt:lpstr>Submesoscale Fronts: Characteristics</vt:lpstr>
      <vt:lpstr>Submesoscale Fronts: Characteristics</vt:lpstr>
      <vt:lpstr>Submesoscale Fronts: Characteristics</vt:lpstr>
      <vt:lpstr>Submesoscale Fronts: Characteristics</vt:lpstr>
      <vt:lpstr>Submesoscale Fronts: Characteristics</vt:lpstr>
      <vt:lpstr>Submesoscale Fronts: Characteristics</vt:lpstr>
      <vt:lpstr>Submesoscale Fronts: Detection Algorithm</vt:lpstr>
      <vt:lpstr>Submesoscale Fronts: Detection Algorithm</vt:lpstr>
      <vt:lpstr>Submesoscale Fronts: Detection Algorithm</vt:lpstr>
      <vt:lpstr>Submesoscale Fronts: Detection Algorithm</vt:lpstr>
      <vt:lpstr>Submesoscale Fronts: Detection Algorithm</vt:lpstr>
      <vt:lpstr>Impact on Mesoscale Eddies</vt:lpstr>
      <vt:lpstr>Mesoscale Eddies</vt:lpstr>
      <vt:lpstr>Mesoscale Eddies</vt:lpstr>
      <vt:lpstr>Mesoscale Eddies</vt:lpstr>
      <vt:lpstr>Mesoscale Eddies</vt:lpstr>
      <vt:lpstr>Mesoscale Eddies</vt:lpstr>
      <vt:lpstr>Mesoscale Eddies: Energy Cascade</vt:lpstr>
      <vt:lpstr>Mesoscale Eddies: Energy Cascade</vt:lpstr>
      <vt:lpstr>Mesoscale Eddies: Energy Cascade</vt:lpstr>
      <vt:lpstr>Energy Cascade: Submesoscale Contribution</vt:lpstr>
      <vt:lpstr>Energy Cascade: Submesoscale Contribution</vt:lpstr>
      <vt:lpstr>Energy Cascade: Submesoscale Contribution</vt:lpstr>
      <vt:lpstr>Energy Cascade: Submesoscale Contribution</vt:lpstr>
      <vt:lpstr>Mesoscale Eddies: Impact on Density Anomaly</vt:lpstr>
      <vt:lpstr>Mesoscale Eddies: Impact on Density Anomaly</vt:lpstr>
      <vt:lpstr>Mesoscale Eddies: Impact on Density Anomaly</vt:lpstr>
      <vt:lpstr>Mesoscale Eddies: Impact on Density Anomaly</vt:lpstr>
      <vt:lpstr>Mesoscale Eddies: Impact on Density Anomaly</vt:lpstr>
      <vt:lpstr>Mesoscale Eddies: Intersection with Fronts</vt:lpstr>
      <vt:lpstr>Mesoscale Eddies: Intersection with Fronts</vt:lpstr>
      <vt:lpstr>Mesoscale Eddies: Intersection with Fronts</vt:lpstr>
      <vt:lpstr>Mesoscale Eddies: Intersection with Fronts</vt:lpstr>
      <vt:lpstr>Mesoscale Eddies: Intersection with Fronts</vt:lpstr>
      <vt:lpstr>Mesoscale Eddies: Intersection with Fronts</vt:lpstr>
      <vt:lpstr>Mesoscale Eddies: Intersection with Fronts</vt:lpstr>
      <vt:lpstr>Mesoscale Eddies: Intersection with Fronts</vt:lpstr>
      <vt:lpstr>Biological Productivity</vt:lpstr>
      <vt:lpstr>Submesoscale Impacts on Biological Productivity</vt:lpstr>
      <vt:lpstr>Submesoscale Impacts on Biological Productivity</vt:lpstr>
      <vt:lpstr>Submesoscale Impacts on Biological Productivity</vt:lpstr>
      <vt:lpstr>Eddy Quenching</vt:lpstr>
      <vt:lpstr>Eddy Quenching</vt:lpstr>
      <vt:lpstr>Eddy Quenching</vt:lpstr>
      <vt:lpstr>Eddy Quenching</vt:lpstr>
      <vt:lpstr>Submesoscale Impacts on Biological Productivity</vt:lpstr>
      <vt:lpstr>Net Primary Production</vt:lpstr>
      <vt:lpstr>Net Primary Production</vt:lpstr>
      <vt:lpstr>Net Primary Production</vt:lpstr>
      <vt:lpstr>Net Primary Production</vt:lpstr>
      <vt:lpstr>Net Primary Production</vt:lpstr>
      <vt:lpstr>Net Primary Production</vt:lpstr>
      <vt:lpstr>Net Primary Production</vt:lpstr>
      <vt:lpstr>Net Primary Production</vt:lpstr>
      <vt:lpstr>Net Primary Production</vt:lpstr>
      <vt:lpstr>Summary</vt:lpstr>
      <vt:lpstr>Summary</vt:lpstr>
      <vt:lpstr>Summary</vt:lpstr>
      <vt:lpstr>Summary</vt:lpstr>
      <vt:lpstr>Summary</vt:lpstr>
      <vt:lpstr>Outlook</vt:lpstr>
      <vt:lpstr>Outlook</vt:lpstr>
      <vt:lpstr>Outlook</vt:lpstr>
      <vt:lpstr>Outlook</vt:lpstr>
      <vt:lpstr>Outlook</vt:lpstr>
      <vt:lpstr>References</vt:lpstr>
      <vt:lpstr>Submesoscale Fronts: Detection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412</cp:revision>
  <dcterms:created xsi:type="dcterms:W3CDTF">2021-01-19T10:34:07Z</dcterms:created>
  <dcterms:modified xsi:type="dcterms:W3CDTF">2021-01-28T12:05:57Z</dcterms:modified>
</cp:coreProperties>
</file>