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81" r:id="rId5"/>
    <p:sldId id="295" r:id="rId6"/>
    <p:sldId id="294" r:id="rId7"/>
    <p:sldId id="282" r:id="rId8"/>
    <p:sldId id="287" r:id="rId9"/>
    <p:sldId id="290" r:id="rId10"/>
    <p:sldId id="291" r:id="rId11"/>
    <p:sldId id="296" r:id="rId12"/>
    <p:sldId id="298" r:id="rId13"/>
    <p:sldId id="292" r:id="rId14"/>
    <p:sldId id="297" r:id="rId15"/>
    <p:sldId id="293" r:id="rId16"/>
    <p:sldId id="299" r:id="rId17"/>
    <p:sldId id="284" r:id="rId18"/>
    <p:sldId id="261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50B"/>
    <a:srgbClr val="DDE8FF"/>
    <a:srgbClr val="FFEED5"/>
    <a:srgbClr val="FFC97D"/>
    <a:srgbClr val="90B5FE"/>
    <a:srgbClr val="013CB3"/>
    <a:srgbClr val="A20000"/>
    <a:srgbClr val="A40000"/>
    <a:srgbClr val="9E0000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70283" autoAdjust="0"/>
  </p:normalViewPr>
  <p:slideViewPr>
    <p:cSldViewPr snapToGrid="0">
      <p:cViewPr varScale="1">
        <p:scale>
          <a:sx n="51" d="100"/>
          <a:sy n="51" d="100"/>
        </p:scale>
        <p:origin x="13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大家好，本文介绍</a:t>
            </a:r>
            <a:r>
              <a:rPr lang="en-US" altLang="zh-CN" dirty="0"/>
              <a:t>2021</a:t>
            </a:r>
            <a:r>
              <a:rPr lang="zh-CN" altLang="en-US" dirty="0"/>
              <a:t>海华</a:t>
            </a:r>
            <a:r>
              <a:rPr lang="en-US" altLang="zh-CN" dirty="0"/>
              <a:t>AI</a:t>
            </a:r>
            <a:r>
              <a:rPr lang="zh-CN" altLang="en-US" dirty="0"/>
              <a:t>挑战赛中文阅读理解我们的解决方案。该方案是第三名。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2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多任务一般通过对每一个任务赋予一个权重，然后线性组合得到最终的损失函数。我们参考利用不确定性来自动学习每一个任务的权重。其中</a:t>
            </a:r>
            <a:r>
              <a:rPr lang="en-US" altLang="zh-CN" dirty="0"/>
              <a:t>c_t^2</a:t>
            </a:r>
            <a:r>
              <a:rPr lang="zh-CN" altLang="en-US" dirty="0"/>
              <a:t>保证了每一个任务的权重为正数。</a:t>
            </a:r>
            <a:r>
              <a:rPr lang="en-US" altLang="zh-CN" dirty="0"/>
              <a:t>Ln(1 + c_t^2) </a:t>
            </a:r>
            <a:r>
              <a:rPr lang="zh-CN" altLang="en-US" dirty="0"/>
              <a:t>大于零，用来惩罚</a:t>
            </a:r>
            <a:r>
              <a:rPr lang="en-US" altLang="zh-CN" dirty="0"/>
              <a:t>c_t^2</a:t>
            </a:r>
            <a:r>
              <a:rPr lang="zh-CN" altLang="en-US" dirty="0"/>
              <a:t>过大，导致对应的任务权重很低。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7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我们对训练集进行了观察，总结了多个可以自动造训练数据的题型。比如挖空类，标题类等。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3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利用伪标签方法来利用大量的无正确答案的题目。首先利用有标注数据，训练得到若干个模型，然后集成这些模型，对无标注数据进行预测得到伪标签数据，然后利用伪标签数据、有标签数据、题型扩充数据、长题干切分多题数据训练得到最终的模型。其中所有模型都是基于在题干句子上</a:t>
            </a:r>
            <a:r>
              <a:rPr lang="en-US" altLang="zh-CN" dirty="0"/>
              <a:t>whole word masking</a:t>
            </a:r>
            <a:r>
              <a:rPr lang="zh-CN" altLang="en-US" dirty="0"/>
              <a:t>继续预训练后的模型。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在数据清洗方面，我们会去掉“本大题多少小题，每小题多少分”，“阅读下面的文字，完成几到几小题”等字符串。同时会对标点、序号等进行归一化。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4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我们使用</a:t>
            </a:r>
            <a:r>
              <a:rPr lang="en-US" altLang="zh-CN" dirty="0" err="1"/>
              <a:t>optuna</a:t>
            </a:r>
            <a:r>
              <a:rPr lang="zh-CN" altLang="en-US" dirty="0"/>
              <a:t>框架进行多机多卡超参数搜索，比如数据上，有伪标签阈值；模型上，有</a:t>
            </a:r>
            <a:r>
              <a:rPr lang="en-US" altLang="zh-CN" dirty="0"/>
              <a:t>DUMA</a:t>
            </a:r>
            <a:r>
              <a:rPr lang="zh-CN" altLang="en-US" dirty="0"/>
              <a:t>模型题干、问题选项交互次数</a:t>
            </a:r>
            <a:r>
              <a:rPr lang="en-US" altLang="zh-CN" dirty="0" err="1"/>
              <a:t>k_cross_layer</a:t>
            </a:r>
            <a:r>
              <a:rPr lang="zh-CN" altLang="en-US" dirty="0"/>
              <a:t>；训练参数有</a:t>
            </a:r>
            <a:r>
              <a:rPr lang="en-US" altLang="zh-CN" dirty="0" err="1"/>
              <a:t>bert</a:t>
            </a:r>
            <a:r>
              <a:rPr lang="zh-CN" altLang="en-US" dirty="0"/>
              <a:t>语言模型的学习率和分类线性层的学习率。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1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我们首先会介绍一下我们的团队，然后是数据分析以及</a:t>
            </a:r>
            <a:r>
              <a:rPr lang="en-US" altLang="zh-CN" dirty="0"/>
              <a:t>baseline</a:t>
            </a:r>
            <a:r>
              <a:rPr lang="zh-CN" altLang="en-US" dirty="0"/>
              <a:t>方法，然后介绍我们从数据、模型、以及训练方法等角度做的优化，最后是总结思考。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8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4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上面是一个题目示例，包括题干、问题、选项、答案等字段。其中训练集是</a:t>
            </a:r>
            <a:r>
              <a:rPr lang="en-US" altLang="zh-CN" dirty="0"/>
              <a:t>15425</a:t>
            </a:r>
            <a:r>
              <a:rPr lang="zh-CN" altLang="en-US" dirty="0"/>
              <a:t>条，下面是题目按照题干长度排序后，所有题目题干对应的长度。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3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方法是对题干、问题、某个选项拼接后，经过</a:t>
            </a:r>
            <a:r>
              <a:rPr lang="en-US" altLang="zh-CN" dirty="0" err="1"/>
              <a:t>roberta</a:t>
            </a:r>
            <a:r>
              <a:rPr lang="zh-CN" altLang="en-US" dirty="0"/>
              <a:t>模型进行编码，然后池化得到对应的向量表示，然后用一个</a:t>
            </a:r>
            <a:r>
              <a:rPr lang="en-US" altLang="zh-CN" dirty="0"/>
              <a:t>Linear Layer</a:t>
            </a:r>
            <a:r>
              <a:rPr lang="zh-CN" altLang="en-US" dirty="0"/>
              <a:t>映射为一个值，然后将所有选项对应的值用</a:t>
            </a:r>
            <a:r>
              <a:rPr lang="en-US" altLang="zh-CN" dirty="0" err="1"/>
              <a:t>softmax</a:t>
            </a:r>
            <a:r>
              <a:rPr lang="zh-CN" altLang="en-US" dirty="0"/>
              <a:t>求各个选项是正确选项的概率。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4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9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DUMA</a:t>
            </a:r>
            <a:r>
              <a:rPr lang="zh-CN" altLang="en-US" dirty="0"/>
              <a:t>模型首先将题干、问题选项分割成两个序列，然后用题干序列作为</a:t>
            </a:r>
            <a:r>
              <a:rPr lang="en-US" altLang="zh-CN" dirty="0"/>
              <a:t>query, </a:t>
            </a:r>
            <a:r>
              <a:rPr lang="zh-CN" altLang="en-US" dirty="0"/>
              <a:t>问题选项序列作为</a:t>
            </a:r>
            <a:r>
              <a:rPr lang="en-US" altLang="zh-CN" dirty="0"/>
              <a:t>key</a:t>
            </a:r>
            <a:r>
              <a:rPr lang="zh-CN" altLang="en-US" dirty="0"/>
              <a:t>、</a:t>
            </a:r>
            <a:r>
              <a:rPr lang="en-US" altLang="zh-CN" dirty="0"/>
              <a:t>value, </a:t>
            </a:r>
            <a:r>
              <a:rPr lang="zh-CN" altLang="en-US" dirty="0"/>
              <a:t>然后用问题选项序列作为</a:t>
            </a:r>
            <a:r>
              <a:rPr lang="en-US" altLang="zh-CN" dirty="0"/>
              <a:t>query</a:t>
            </a:r>
            <a:r>
              <a:rPr lang="zh-CN" altLang="en-US" dirty="0"/>
              <a:t>， 题干作为</a:t>
            </a:r>
            <a:r>
              <a:rPr lang="en-US" altLang="zh-CN" dirty="0"/>
              <a:t>key</a:t>
            </a:r>
            <a:r>
              <a:rPr lang="zh-CN" altLang="en-US" dirty="0"/>
              <a:t>、</a:t>
            </a:r>
            <a:r>
              <a:rPr lang="en-US" altLang="zh-CN" dirty="0"/>
              <a:t>value, </a:t>
            </a:r>
            <a:r>
              <a:rPr lang="zh-CN" altLang="en-US" dirty="0"/>
              <a:t>进行多头注意力。得到第一步交互后的题干序列表示和问题选项序列表示；这样进行</a:t>
            </a:r>
            <a:r>
              <a:rPr lang="en-US" altLang="zh-CN" dirty="0"/>
              <a:t>K</a:t>
            </a:r>
            <a:r>
              <a:rPr lang="zh-CN" altLang="en-US" dirty="0"/>
              <a:t>次。最后进行</a:t>
            </a:r>
            <a:r>
              <a:rPr lang="en-US" altLang="zh-CN" dirty="0"/>
              <a:t>Fuse, </a:t>
            </a:r>
            <a:r>
              <a:rPr lang="zh-CN" altLang="en-US" dirty="0"/>
              <a:t>即对题干序列表示、问题选项序列表示进行池化得到题干、问题选项向量表示，然后拼接后，预测每一个选项的概率。</a:t>
            </a:r>
            <a:endParaRPr lang="en-US" altLang="zh-CN" dirty="0"/>
          </a:p>
          <a:p>
            <a:r>
              <a:rPr lang="en-US" altLang="zh-CN" dirty="0"/>
              <a:t>DUMA: Reading Comprehension with Transposition Thinking </a:t>
            </a:r>
          </a:p>
          <a:p>
            <a:r>
              <a:rPr lang="en-US" altLang="zh-CN" dirty="0"/>
              <a:t>https://arxiv.org/pdf/2001.09415.pdf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9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我们利用多任务对正确选项和错误选项进行建模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Learning to Classify the Wrong Answers for Multiple Choice Question Answering</a:t>
            </a:r>
          </a:p>
          <a:p>
            <a:r>
              <a:rPr lang="en-US" altLang="zh-CN" dirty="0"/>
              <a:t>https://aaai.org/ojs/index.php/AAAI/article/view/7194/7048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9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1ïdê">
            <a:extLst>
              <a:ext uri="{FF2B5EF4-FFF2-40B4-BE49-F238E27FC236}">
                <a16:creationId xmlns:a16="http://schemas.microsoft.com/office/drawing/2014/main" id="{B165F2F7-32E4-4AF8-8657-36AC30D78579}"/>
              </a:ext>
            </a:extLst>
          </p:cNvPr>
          <p:cNvSpPr/>
          <p:nvPr userDrawn="1"/>
        </p:nvSpPr>
        <p:spPr>
          <a:xfrm>
            <a:off x="0" y="3214811"/>
            <a:ext cx="12191999" cy="3025651"/>
          </a:xfrm>
          <a:prstGeom prst="rect">
            <a:avLst/>
          </a:prstGeom>
          <a:solidFill>
            <a:srgbClr val="DD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5631878"/>
            <a:ext cx="718130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2784331"/>
            <a:ext cx="7181303" cy="284754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1D0C5-E57C-45B4-AFE5-02F7704CDCF6}"/>
              </a:ext>
            </a:extLst>
          </p:cNvPr>
          <p:cNvGrpSpPr/>
          <p:nvPr/>
        </p:nvGrpSpPr>
        <p:grpSpPr>
          <a:xfrm>
            <a:off x="6613687" y="435429"/>
            <a:ext cx="5156847" cy="6422571"/>
            <a:chOff x="4799728" y="1130300"/>
            <a:chExt cx="3634842" cy="4526998"/>
          </a:xfrm>
        </p:grpSpPr>
        <p:sp>
          <p:nvSpPr>
            <p:cNvPr id="11" name="ïş1ïḓe">
              <a:extLst>
                <a:ext uri="{FF2B5EF4-FFF2-40B4-BE49-F238E27FC236}">
                  <a16:creationId xmlns:a16="http://schemas.microsoft.com/office/drawing/2014/main" id="{AAEF8C50-AF93-4B64-9F64-BC188B9CC986}"/>
                </a:ext>
              </a:extLst>
            </p:cNvPr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ş1îḓé">
              <a:extLst>
                <a:ext uri="{FF2B5EF4-FFF2-40B4-BE49-F238E27FC236}">
                  <a16:creationId xmlns:a16="http://schemas.microsoft.com/office/drawing/2014/main" id="{D1034528-61F0-451C-8439-59044CBBC42D}"/>
                </a:ext>
              </a:extLst>
            </p:cNvPr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íṡ1íḑè">
              <a:extLst>
                <a:ext uri="{FF2B5EF4-FFF2-40B4-BE49-F238E27FC236}">
                  <a16:creationId xmlns:a16="http://schemas.microsoft.com/office/drawing/2014/main" id="{443590D7-CA87-4478-AB6B-8DA2AC5C485A}"/>
                </a:ext>
              </a:extLst>
            </p:cNvPr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îṥḻiḍê">
              <a:extLst>
                <a:ext uri="{FF2B5EF4-FFF2-40B4-BE49-F238E27FC236}">
                  <a16:creationId xmlns:a16="http://schemas.microsoft.com/office/drawing/2014/main" id="{FD92C89C-9731-46F9-9B6E-376810BFF18B}"/>
                </a:ext>
              </a:extLst>
            </p:cNvPr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iṥḷiḑè">
              <a:extLst>
                <a:ext uri="{FF2B5EF4-FFF2-40B4-BE49-F238E27FC236}">
                  <a16:creationId xmlns:a16="http://schemas.microsoft.com/office/drawing/2014/main" id="{A8591A9D-5538-4DEC-B405-54C510558903}"/>
                </a:ext>
              </a:extLst>
            </p:cNvPr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ṥḻíḑé">
              <a:extLst>
                <a:ext uri="{FF2B5EF4-FFF2-40B4-BE49-F238E27FC236}">
                  <a16:creationId xmlns:a16="http://schemas.microsoft.com/office/drawing/2014/main" id="{FC116EBF-5653-4BA4-837E-95BEB302B1FC}"/>
                </a:ext>
              </a:extLst>
            </p:cNvPr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sḷiďê">
              <a:extLst>
                <a:ext uri="{FF2B5EF4-FFF2-40B4-BE49-F238E27FC236}">
                  <a16:creationId xmlns:a16="http://schemas.microsoft.com/office/drawing/2014/main" id="{D7181733-982F-4ADC-B787-E92C178D9BE9}"/>
                </a:ext>
              </a:extLst>
            </p:cNvPr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1iḓê">
              <a:extLst>
                <a:ext uri="{FF2B5EF4-FFF2-40B4-BE49-F238E27FC236}">
                  <a16:creationId xmlns:a16="http://schemas.microsoft.com/office/drawing/2014/main" id="{75B1573A-D6DA-4E40-B952-FC6A6E899942}"/>
                </a:ext>
              </a:extLst>
            </p:cNvPr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íṡḻïdé">
              <a:extLst>
                <a:ext uri="{FF2B5EF4-FFF2-40B4-BE49-F238E27FC236}">
                  <a16:creationId xmlns:a16="http://schemas.microsoft.com/office/drawing/2014/main" id="{A3C16CC0-0D98-42C3-ACDA-6C6B1AAA14CB}"/>
                </a:ext>
              </a:extLst>
            </p:cNvPr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ľiḑè">
              <a:extLst>
                <a:ext uri="{FF2B5EF4-FFF2-40B4-BE49-F238E27FC236}">
                  <a16:creationId xmlns:a16="http://schemas.microsoft.com/office/drawing/2014/main" id="{2EEC5EF2-9731-49D2-8E01-4BAE06CF1807}"/>
                </a:ext>
              </a:extLst>
            </p:cNvPr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şľîḋè">
              <a:extLst>
                <a:ext uri="{FF2B5EF4-FFF2-40B4-BE49-F238E27FC236}">
                  <a16:creationId xmlns:a16="http://schemas.microsoft.com/office/drawing/2014/main" id="{07D33D98-ECF4-43C9-8F9B-502B76AA375A}"/>
                </a:ext>
              </a:extLst>
            </p:cNvPr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ḷîḍè">
              <a:extLst>
                <a:ext uri="{FF2B5EF4-FFF2-40B4-BE49-F238E27FC236}">
                  <a16:creationId xmlns:a16="http://schemas.microsoft.com/office/drawing/2014/main" id="{06AFAADD-E47D-403A-8BCE-6B991B488491}"/>
                </a:ext>
              </a:extLst>
            </p:cNvPr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ŝļiḑè">
              <a:extLst>
                <a:ext uri="{FF2B5EF4-FFF2-40B4-BE49-F238E27FC236}">
                  <a16:creationId xmlns:a16="http://schemas.microsoft.com/office/drawing/2014/main" id="{F20679ED-F04B-48C0-86C1-4F4678D0EF44}"/>
                </a:ext>
              </a:extLst>
            </p:cNvPr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sḻïḓe">
              <a:extLst>
                <a:ext uri="{FF2B5EF4-FFF2-40B4-BE49-F238E27FC236}">
                  <a16:creationId xmlns:a16="http://schemas.microsoft.com/office/drawing/2014/main" id="{178FE26C-EAE2-489E-9818-2AD90604A6E7}"/>
                </a:ext>
              </a:extLst>
            </p:cNvPr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ṥľíḑê">
              <a:extLst>
                <a:ext uri="{FF2B5EF4-FFF2-40B4-BE49-F238E27FC236}">
                  <a16:creationId xmlns:a16="http://schemas.microsoft.com/office/drawing/2014/main" id="{54C937FE-182B-4B4C-8B56-94274EF8727A}"/>
                </a:ext>
              </a:extLst>
            </p:cNvPr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iṧľíḑe">
              <a:extLst>
                <a:ext uri="{FF2B5EF4-FFF2-40B4-BE49-F238E27FC236}">
                  <a16:creationId xmlns:a16="http://schemas.microsoft.com/office/drawing/2014/main" id="{9EC454E6-4E34-40A0-B134-E27356DF1BD3}"/>
                </a:ext>
              </a:extLst>
            </p:cNvPr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íşḻïḑê">
              <a:extLst>
                <a:ext uri="{FF2B5EF4-FFF2-40B4-BE49-F238E27FC236}">
                  <a16:creationId xmlns:a16="http://schemas.microsoft.com/office/drawing/2014/main" id="{F02A9D5E-CFB2-42AA-A5C5-5E5778C6FCBE}"/>
                </a:ext>
              </a:extLst>
            </p:cNvPr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šḻîḋè">
              <a:extLst>
                <a:ext uri="{FF2B5EF4-FFF2-40B4-BE49-F238E27FC236}">
                  <a16:creationId xmlns:a16="http://schemas.microsoft.com/office/drawing/2014/main" id="{2B76FEBA-B0C4-4066-ABF2-E33CBD44C45F}"/>
                </a:ext>
              </a:extLst>
            </p:cNvPr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ïšliḋé">
              <a:extLst>
                <a:ext uri="{FF2B5EF4-FFF2-40B4-BE49-F238E27FC236}">
                  <a16:creationId xmlns:a16="http://schemas.microsoft.com/office/drawing/2014/main" id="{17F7742C-0E9E-453F-BF74-0A1870F594D9}"/>
                </a:ext>
              </a:extLst>
            </p:cNvPr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íṣlídé">
              <a:extLst>
                <a:ext uri="{FF2B5EF4-FFF2-40B4-BE49-F238E27FC236}">
                  <a16:creationId xmlns:a16="http://schemas.microsoft.com/office/drawing/2014/main" id="{3B98F7CF-64A1-4A5B-B8EC-9178705C9901}"/>
                </a:ext>
              </a:extLst>
            </p:cNvPr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ï$ľïḍé">
              <a:extLst>
                <a:ext uri="{FF2B5EF4-FFF2-40B4-BE49-F238E27FC236}">
                  <a16:creationId xmlns:a16="http://schemas.microsoft.com/office/drawing/2014/main" id="{8EB33BF9-35EF-4068-A574-8FBC5EEAC895}"/>
                </a:ext>
              </a:extLst>
            </p:cNvPr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$1îḑé">
              <a:extLst>
                <a:ext uri="{FF2B5EF4-FFF2-40B4-BE49-F238E27FC236}">
                  <a16:creationId xmlns:a16="http://schemas.microsoft.com/office/drawing/2014/main" id="{66235EE7-FC71-4720-94D6-AE9E5A6E3B32}"/>
                </a:ext>
              </a:extLst>
            </p:cNvPr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íşļiḓê">
              <a:extLst>
                <a:ext uri="{FF2B5EF4-FFF2-40B4-BE49-F238E27FC236}">
                  <a16:creationId xmlns:a16="http://schemas.microsoft.com/office/drawing/2014/main" id="{464E50F4-2AD9-4646-95B0-C615F448F8D7}"/>
                </a:ext>
              </a:extLst>
            </p:cNvPr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Sliḍé">
              <a:extLst>
                <a:ext uri="{FF2B5EF4-FFF2-40B4-BE49-F238E27FC236}">
                  <a16:creationId xmlns:a16="http://schemas.microsoft.com/office/drawing/2014/main" id="{08FD15B7-89FA-4BA0-832E-9B9D9FF852D5}"/>
                </a:ext>
              </a:extLst>
            </p:cNvPr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îşļïde">
              <a:extLst>
                <a:ext uri="{FF2B5EF4-FFF2-40B4-BE49-F238E27FC236}">
                  <a16:creationId xmlns:a16="http://schemas.microsoft.com/office/drawing/2014/main" id="{4DACA41F-DADA-4149-8933-31488F26C8AD}"/>
                </a:ext>
              </a:extLst>
            </p:cNvPr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$ḻídè">
              <a:extLst>
                <a:ext uri="{FF2B5EF4-FFF2-40B4-BE49-F238E27FC236}">
                  <a16:creationId xmlns:a16="http://schemas.microsoft.com/office/drawing/2014/main" id="{C28E4710-C2A1-4505-AD75-E91E319AE73A}"/>
                </a:ext>
              </a:extLst>
            </p:cNvPr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ísľíḑe">
              <a:extLst>
                <a:ext uri="{FF2B5EF4-FFF2-40B4-BE49-F238E27FC236}">
                  <a16:creationId xmlns:a16="http://schemas.microsoft.com/office/drawing/2014/main" id="{C323CC97-7CC7-4FA5-A665-16F8A2FDB29A}"/>
                </a:ext>
              </a:extLst>
            </p:cNvPr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íṩlîḑè">
              <a:extLst>
                <a:ext uri="{FF2B5EF4-FFF2-40B4-BE49-F238E27FC236}">
                  <a16:creationId xmlns:a16="http://schemas.microsoft.com/office/drawing/2014/main" id="{26A96D82-53D7-454D-B8F0-08C85B54A508}"/>
                </a:ext>
              </a:extLst>
            </p:cNvPr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iṡḻídê">
              <a:extLst>
                <a:ext uri="{FF2B5EF4-FFF2-40B4-BE49-F238E27FC236}">
                  <a16:creationId xmlns:a16="http://schemas.microsoft.com/office/drawing/2014/main" id="{00A55C22-40A5-4BCE-AB5C-0DBD7B43CF15}"/>
                </a:ext>
              </a:extLst>
            </p:cNvPr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íŝḷîḋè">
              <a:extLst>
                <a:ext uri="{FF2B5EF4-FFF2-40B4-BE49-F238E27FC236}">
                  <a16:creationId xmlns:a16="http://schemas.microsoft.com/office/drawing/2014/main" id="{1E7E1B5A-4BA7-4930-AB12-641C32CB9B5D}"/>
                </a:ext>
              </a:extLst>
            </p:cNvPr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şliḓè">
              <a:extLst>
                <a:ext uri="{FF2B5EF4-FFF2-40B4-BE49-F238E27FC236}">
                  <a16:creationId xmlns:a16="http://schemas.microsoft.com/office/drawing/2014/main" id="{463C39C0-BA97-46C8-947C-6A6BB4E7C9D1}"/>
                </a:ext>
              </a:extLst>
            </p:cNvPr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îsḻiḑé">
              <a:extLst>
                <a:ext uri="{FF2B5EF4-FFF2-40B4-BE49-F238E27FC236}">
                  <a16:creationId xmlns:a16="http://schemas.microsoft.com/office/drawing/2014/main" id="{DF04E304-5F07-4415-828B-0989704C8FE6}"/>
                </a:ext>
              </a:extLst>
            </p:cNvPr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íṧľiḓê">
              <a:extLst>
                <a:ext uri="{FF2B5EF4-FFF2-40B4-BE49-F238E27FC236}">
                  <a16:creationId xmlns:a16="http://schemas.microsoft.com/office/drawing/2014/main" id="{9DE34A69-BC75-47AD-8DE0-15FDFEF5D179}"/>
                </a:ext>
              </a:extLst>
            </p:cNvPr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íSlíďé">
              <a:extLst>
                <a:ext uri="{FF2B5EF4-FFF2-40B4-BE49-F238E27FC236}">
                  <a16:creationId xmlns:a16="http://schemas.microsoft.com/office/drawing/2014/main" id="{F19E1891-22A9-4238-9A0E-D54742EB9A67}"/>
                </a:ext>
              </a:extLst>
            </p:cNvPr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iś1ïdè">
              <a:extLst>
                <a:ext uri="{FF2B5EF4-FFF2-40B4-BE49-F238E27FC236}">
                  <a16:creationId xmlns:a16="http://schemas.microsoft.com/office/drawing/2014/main" id="{26F87FC7-C5C8-4289-A0E2-8F0511BE4D0F}"/>
                </a:ext>
              </a:extLst>
            </p:cNvPr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îŝḷïḍé">
              <a:extLst>
                <a:ext uri="{FF2B5EF4-FFF2-40B4-BE49-F238E27FC236}">
                  <a16:creationId xmlns:a16="http://schemas.microsoft.com/office/drawing/2014/main" id="{AF3C94AB-652D-4CCA-BFC8-3BC7A5181E1F}"/>
                </a:ext>
              </a:extLst>
            </p:cNvPr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ïśļïďé">
              <a:extLst>
                <a:ext uri="{FF2B5EF4-FFF2-40B4-BE49-F238E27FC236}">
                  <a16:creationId xmlns:a16="http://schemas.microsoft.com/office/drawing/2014/main" id="{10BC1FCD-F8F1-411F-8B4C-46E128380494}"/>
                </a:ext>
              </a:extLst>
            </p:cNvPr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íṧḷídè">
              <a:extLst>
                <a:ext uri="{FF2B5EF4-FFF2-40B4-BE49-F238E27FC236}">
                  <a16:creationId xmlns:a16="http://schemas.microsoft.com/office/drawing/2014/main" id="{D6954D73-841B-4674-94DA-57899B5C83FA}"/>
                </a:ext>
              </a:extLst>
            </p:cNvPr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54275" y="5039338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54275" y="5335609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624196" y="301141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625312" y="390676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29003E-14DA-4608-82C8-F702B03C8C62}"/>
              </a:ext>
            </a:extLst>
          </p:cNvPr>
          <p:cNvGrpSpPr/>
          <p:nvPr userDrawn="1"/>
        </p:nvGrpSpPr>
        <p:grpSpPr>
          <a:xfrm>
            <a:off x="319314" y="2036404"/>
            <a:ext cx="4072838" cy="4821596"/>
            <a:chOff x="8076387" y="719679"/>
            <a:chExt cx="1691389" cy="20023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iSliḓê">
              <a:extLst>
                <a:ext uri="{FF2B5EF4-FFF2-40B4-BE49-F238E27FC236}">
                  <a16:creationId xmlns:a16="http://schemas.microsoft.com/office/drawing/2014/main" id="{80A47D5A-673E-4EDC-8FB1-C2A2486C802A}"/>
                </a:ext>
              </a:extLst>
            </p:cNvPr>
            <p:cNvSpPr/>
            <p:nvPr userDrawn="1"/>
          </p:nvSpPr>
          <p:spPr>
            <a:xfrm>
              <a:off x="8076387" y="1142847"/>
              <a:ext cx="1263335" cy="157916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grpFill/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ṣlîḓê">
              <a:extLst>
                <a:ext uri="{FF2B5EF4-FFF2-40B4-BE49-F238E27FC236}">
                  <a16:creationId xmlns:a16="http://schemas.microsoft.com/office/drawing/2014/main" id="{DCD89878-3878-44CD-816E-D1DB497D642B}"/>
                </a:ext>
              </a:extLst>
            </p:cNvPr>
            <p:cNvSpPr/>
            <p:nvPr userDrawn="1"/>
          </p:nvSpPr>
          <p:spPr>
            <a:xfrm>
              <a:off x="9489100" y="1622592"/>
              <a:ext cx="278676" cy="18578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îṧḻiďê">
              <a:extLst>
                <a:ext uri="{FF2B5EF4-FFF2-40B4-BE49-F238E27FC236}">
                  <a16:creationId xmlns:a16="http://schemas.microsoft.com/office/drawing/2014/main" id="{927A350C-74E8-4289-AD50-D152B2F20760}"/>
                </a:ext>
              </a:extLst>
            </p:cNvPr>
            <p:cNvSpPr/>
            <p:nvPr userDrawn="1"/>
          </p:nvSpPr>
          <p:spPr>
            <a:xfrm>
              <a:off x="9219712" y="1044802"/>
              <a:ext cx="111471" cy="1114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îsļiďé">
              <a:extLst>
                <a:ext uri="{FF2B5EF4-FFF2-40B4-BE49-F238E27FC236}">
                  <a16:creationId xmlns:a16="http://schemas.microsoft.com/office/drawing/2014/main" id="{FA1565F5-351B-46F7-94BA-8DE2B624E1D4}"/>
                </a:ext>
              </a:extLst>
            </p:cNvPr>
            <p:cNvSpPr/>
            <p:nvPr userDrawn="1"/>
          </p:nvSpPr>
          <p:spPr>
            <a:xfrm>
              <a:off x="8112435" y="1044802"/>
              <a:ext cx="111471" cy="1114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ísľîḑê">
              <a:extLst>
                <a:ext uri="{FF2B5EF4-FFF2-40B4-BE49-F238E27FC236}">
                  <a16:creationId xmlns:a16="http://schemas.microsoft.com/office/drawing/2014/main" id="{F46A0CCC-6110-407E-8E6D-A1E655B7B10A}"/>
                </a:ext>
              </a:extLst>
            </p:cNvPr>
            <p:cNvSpPr/>
            <p:nvPr userDrawn="1"/>
          </p:nvSpPr>
          <p:spPr>
            <a:xfrm>
              <a:off x="8677221" y="719679"/>
              <a:ext cx="18578" cy="278676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ṥlïďé">
              <a:extLst>
                <a:ext uri="{FF2B5EF4-FFF2-40B4-BE49-F238E27FC236}">
                  <a16:creationId xmlns:a16="http://schemas.microsoft.com/office/drawing/2014/main" id="{D83D0A40-C194-4C9B-8119-3AA087712412}"/>
                </a:ext>
              </a:extLst>
            </p:cNvPr>
            <p:cNvSpPr/>
            <p:nvPr userDrawn="1"/>
          </p:nvSpPr>
          <p:spPr>
            <a:xfrm>
              <a:off x="8385539" y="1912417"/>
              <a:ext cx="204363" cy="631668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şḷiḍè">
              <a:extLst>
                <a:ext uri="{FF2B5EF4-FFF2-40B4-BE49-F238E27FC236}">
                  <a16:creationId xmlns:a16="http://schemas.microsoft.com/office/drawing/2014/main" id="{DE854E02-9D47-4D10-A040-E952102AC62D}"/>
                </a:ext>
              </a:extLst>
            </p:cNvPr>
            <p:cNvSpPr/>
            <p:nvPr userDrawn="1"/>
          </p:nvSpPr>
          <p:spPr>
            <a:xfrm>
              <a:off x="8827706" y="1912417"/>
              <a:ext cx="204363" cy="631668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39913" y="2235120"/>
            <a:ext cx="6608595" cy="1999306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39913" y="4919152"/>
            <a:ext cx="660859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9915" y="4622881"/>
            <a:ext cx="6608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77603F-656A-4E2F-9228-E30568A2F1D6}"/>
              </a:ext>
            </a:extLst>
          </p:cNvPr>
          <p:cNvGrpSpPr/>
          <p:nvPr userDrawn="1"/>
        </p:nvGrpSpPr>
        <p:grpSpPr>
          <a:xfrm>
            <a:off x="7648506" y="835083"/>
            <a:ext cx="3563000" cy="4437522"/>
            <a:chOff x="4799728" y="1130300"/>
            <a:chExt cx="3634842" cy="4526998"/>
          </a:xfrm>
        </p:grpSpPr>
        <p:sp>
          <p:nvSpPr>
            <p:cNvPr id="8" name="îSḻïḍè">
              <a:extLst>
                <a:ext uri="{FF2B5EF4-FFF2-40B4-BE49-F238E27FC236}">
                  <a16:creationId xmlns:a16="http://schemas.microsoft.com/office/drawing/2014/main" id="{61BDFEB9-90AA-43E9-A12B-EFFF9287F99D}"/>
                </a:ext>
              </a:extLst>
            </p:cNvPr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iṧ1îďè">
              <a:extLst>
                <a:ext uri="{FF2B5EF4-FFF2-40B4-BE49-F238E27FC236}">
                  <a16:creationId xmlns:a16="http://schemas.microsoft.com/office/drawing/2014/main" id="{D6E33435-E28A-463E-9EC6-4FEF1432AC96}"/>
                </a:ext>
              </a:extLst>
            </p:cNvPr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íŝ1îḑê">
              <a:extLst>
                <a:ext uri="{FF2B5EF4-FFF2-40B4-BE49-F238E27FC236}">
                  <a16:creationId xmlns:a16="http://schemas.microsoft.com/office/drawing/2014/main" id="{9304A826-F780-4CF2-AEA1-5EB7122B87CE}"/>
                </a:ext>
              </a:extLst>
            </p:cNvPr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îṩľîḋè">
              <a:extLst>
                <a:ext uri="{FF2B5EF4-FFF2-40B4-BE49-F238E27FC236}">
                  <a16:creationId xmlns:a16="http://schemas.microsoft.com/office/drawing/2014/main" id="{276A2E36-748D-419C-9EE2-5DF2A51BE0C6}"/>
                </a:ext>
              </a:extLst>
            </p:cNvPr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ṡ1ïḓe">
              <a:extLst>
                <a:ext uri="{FF2B5EF4-FFF2-40B4-BE49-F238E27FC236}">
                  <a16:creationId xmlns:a16="http://schemas.microsoft.com/office/drawing/2014/main" id="{20A4A09F-DE16-4168-819D-7F31D973EC1A}"/>
                </a:ext>
              </a:extLst>
            </p:cNvPr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ŝlîḍê">
              <a:extLst>
                <a:ext uri="{FF2B5EF4-FFF2-40B4-BE49-F238E27FC236}">
                  <a16:creationId xmlns:a16="http://schemas.microsoft.com/office/drawing/2014/main" id="{F8657E4E-B533-4A5A-9F5F-E5BE8ACB5AD2}"/>
                </a:ext>
              </a:extLst>
            </p:cNvPr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íṧlîḓé">
              <a:extLst>
                <a:ext uri="{FF2B5EF4-FFF2-40B4-BE49-F238E27FC236}">
                  <a16:creationId xmlns:a16="http://schemas.microsoft.com/office/drawing/2014/main" id="{FD71861F-C75F-4733-AFC9-3907B077276A}"/>
                </a:ext>
              </a:extLst>
            </p:cNvPr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îṡľiḑè">
              <a:extLst>
                <a:ext uri="{FF2B5EF4-FFF2-40B4-BE49-F238E27FC236}">
                  <a16:creationId xmlns:a16="http://schemas.microsoft.com/office/drawing/2014/main" id="{C5F246DD-0425-467A-8E23-DF1922ED4240}"/>
                </a:ext>
              </a:extLst>
            </p:cNvPr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š1ïḑé">
              <a:extLst>
                <a:ext uri="{FF2B5EF4-FFF2-40B4-BE49-F238E27FC236}">
                  <a16:creationId xmlns:a16="http://schemas.microsoft.com/office/drawing/2014/main" id="{EB196468-BCAE-4BF5-B491-B37AF459C2E0}"/>
                </a:ext>
              </a:extLst>
            </p:cNvPr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ṧḷîḍe">
              <a:extLst>
                <a:ext uri="{FF2B5EF4-FFF2-40B4-BE49-F238E27FC236}">
                  <a16:creationId xmlns:a16="http://schemas.microsoft.com/office/drawing/2014/main" id="{9A980BB4-0B9C-4CE7-B965-86D1DCCFF04C}"/>
                </a:ext>
              </a:extLst>
            </p:cNvPr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ṡḻïḑe">
              <a:extLst>
                <a:ext uri="{FF2B5EF4-FFF2-40B4-BE49-F238E27FC236}">
                  <a16:creationId xmlns:a16="http://schemas.microsoft.com/office/drawing/2014/main" id="{D932A797-F983-471B-BFA8-F7F77258FAF6}"/>
                </a:ext>
              </a:extLst>
            </p:cNvPr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iṣliḋê">
              <a:extLst>
                <a:ext uri="{FF2B5EF4-FFF2-40B4-BE49-F238E27FC236}">
                  <a16:creationId xmlns:a16="http://schemas.microsoft.com/office/drawing/2014/main" id="{14E4C1FF-2C4A-414E-B7C1-76FC09803579}"/>
                </a:ext>
              </a:extLst>
            </p:cNvPr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îsḷïdê">
              <a:extLst>
                <a:ext uri="{FF2B5EF4-FFF2-40B4-BE49-F238E27FC236}">
                  <a16:creationId xmlns:a16="http://schemas.microsoft.com/office/drawing/2014/main" id="{22AC134A-B7EA-4D73-BF21-DE75251C3AB3}"/>
                </a:ext>
              </a:extLst>
            </p:cNvPr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i$ḻïḍê">
              <a:extLst>
                <a:ext uri="{FF2B5EF4-FFF2-40B4-BE49-F238E27FC236}">
                  <a16:creationId xmlns:a16="http://schemas.microsoft.com/office/drawing/2014/main" id="{B2525ADC-09FA-43DB-8CDF-85CDAC67D7D6}"/>
                </a:ext>
              </a:extLst>
            </p:cNvPr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iş1îďé">
              <a:extLst>
                <a:ext uri="{FF2B5EF4-FFF2-40B4-BE49-F238E27FC236}">
                  <a16:creationId xmlns:a16="http://schemas.microsoft.com/office/drawing/2014/main" id="{5797D739-E4EF-4020-8521-6BC146B06A4D}"/>
                </a:ext>
              </a:extLst>
            </p:cNvPr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iṧľiḍè">
              <a:extLst>
                <a:ext uri="{FF2B5EF4-FFF2-40B4-BE49-F238E27FC236}">
                  <a16:creationId xmlns:a16="http://schemas.microsoft.com/office/drawing/2014/main" id="{420139AB-8C14-45D0-B524-2B38E2B5CC4C}"/>
                </a:ext>
              </a:extLst>
            </p:cNvPr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îŝḷiďê">
              <a:extLst>
                <a:ext uri="{FF2B5EF4-FFF2-40B4-BE49-F238E27FC236}">
                  <a16:creationId xmlns:a16="http://schemas.microsoft.com/office/drawing/2014/main" id="{C2086326-1FF1-4885-9F22-89D180415FAD}"/>
                </a:ext>
              </a:extLst>
            </p:cNvPr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ï$ḷiḍé">
              <a:extLst>
                <a:ext uri="{FF2B5EF4-FFF2-40B4-BE49-F238E27FC236}">
                  <a16:creationId xmlns:a16="http://schemas.microsoft.com/office/drawing/2014/main" id="{6DB36021-5313-40A9-920B-CBDED876EF45}"/>
                </a:ext>
              </a:extLst>
            </p:cNvPr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şḷïḍe">
              <a:extLst>
                <a:ext uri="{FF2B5EF4-FFF2-40B4-BE49-F238E27FC236}">
                  <a16:creationId xmlns:a16="http://schemas.microsoft.com/office/drawing/2014/main" id="{6E199C5B-BAA8-49E4-BEB5-B476BF8BC2B1}"/>
                </a:ext>
              </a:extLst>
            </p:cNvPr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i$ḻïďé">
              <a:extLst>
                <a:ext uri="{FF2B5EF4-FFF2-40B4-BE49-F238E27FC236}">
                  <a16:creationId xmlns:a16="http://schemas.microsoft.com/office/drawing/2014/main" id="{6D1C2096-6C60-4112-830E-BF0A8DBC9AFC}"/>
                </a:ext>
              </a:extLst>
            </p:cNvPr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ṩḷîďè">
              <a:extLst>
                <a:ext uri="{FF2B5EF4-FFF2-40B4-BE49-F238E27FC236}">
                  <a16:creationId xmlns:a16="http://schemas.microsoft.com/office/drawing/2014/main" id="{8E2F55A0-1F8B-4DF8-9692-0E52FB38C449}"/>
                </a:ext>
              </a:extLst>
            </p:cNvPr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îśḷiḋè">
              <a:extLst>
                <a:ext uri="{FF2B5EF4-FFF2-40B4-BE49-F238E27FC236}">
                  <a16:creationId xmlns:a16="http://schemas.microsoft.com/office/drawing/2014/main" id="{FAEFDB25-C311-444C-8211-CA9D0D3E76C7}"/>
                </a:ext>
              </a:extLst>
            </p:cNvPr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işlïďe">
              <a:extLst>
                <a:ext uri="{FF2B5EF4-FFF2-40B4-BE49-F238E27FC236}">
                  <a16:creationId xmlns:a16="http://schemas.microsoft.com/office/drawing/2014/main" id="{6F7FE01D-44F0-4E78-AA22-48B1A54F44A8}"/>
                </a:ext>
              </a:extLst>
            </p:cNvPr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iṧļîďê">
              <a:extLst>
                <a:ext uri="{FF2B5EF4-FFF2-40B4-BE49-F238E27FC236}">
                  <a16:creationId xmlns:a16="http://schemas.microsoft.com/office/drawing/2014/main" id="{E43ABFED-9DCE-4780-A17B-F275913025D6}"/>
                </a:ext>
              </a:extLst>
            </p:cNvPr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śľide">
              <a:extLst>
                <a:ext uri="{FF2B5EF4-FFF2-40B4-BE49-F238E27FC236}">
                  <a16:creationId xmlns:a16="http://schemas.microsoft.com/office/drawing/2014/main" id="{764B5643-59A7-4278-9C6C-C0772E988BD1}"/>
                </a:ext>
              </a:extLst>
            </p:cNvPr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îṣḷiďè">
              <a:extLst>
                <a:ext uri="{FF2B5EF4-FFF2-40B4-BE49-F238E27FC236}">
                  <a16:creationId xmlns:a16="http://schemas.microsoft.com/office/drawing/2014/main" id="{A35CCFB0-B280-422B-A372-F1E8A7B37BB7}"/>
                </a:ext>
              </a:extLst>
            </p:cNvPr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$líḓe">
              <a:extLst>
                <a:ext uri="{FF2B5EF4-FFF2-40B4-BE49-F238E27FC236}">
                  <a16:creationId xmlns:a16="http://schemas.microsoft.com/office/drawing/2014/main" id="{7F0DCF35-E893-4225-90D5-FBFE48B4C496}"/>
                </a:ext>
              </a:extLst>
            </p:cNvPr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ïṣḷíḓè">
              <a:extLst>
                <a:ext uri="{FF2B5EF4-FFF2-40B4-BE49-F238E27FC236}">
                  <a16:creationId xmlns:a16="http://schemas.microsoft.com/office/drawing/2014/main" id="{A4220D05-442F-428F-ACAE-0BDB7327EE45}"/>
                </a:ext>
              </a:extLst>
            </p:cNvPr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ślîḓe">
              <a:extLst>
                <a:ext uri="{FF2B5EF4-FFF2-40B4-BE49-F238E27FC236}">
                  <a16:creationId xmlns:a16="http://schemas.microsoft.com/office/drawing/2014/main" id="{CA00A810-C422-493F-8762-928602E1666F}"/>
                </a:ext>
              </a:extLst>
            </p:cNvPr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iṥļïďé">
              <a:extLst>
                <a:ext uri="{FF2B5EF4-FFF2-40B4-BE49-F238E27FC236}">
                  <a16:creationId xmlns:a16="http://schemas.microsoft.com/office/drawing/2014/main" id="{8731F971-066B-40AA-B136-58B67564B7ED}"/>
                </a:ext>
              </a:extLst>
            </p:cNvPr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iślíḓé">
              <a:extLst>
                <a:ext uri="{FF2B5EF4-FFF2-40B4-BE49-F238E27FC236}">
                  <a16:creationId xmlns:a16="http://schemas.microsoft.com/office/drawing/2014/main" id="{2AABD586-6310-40FF-82C3-735CEE851897}"/>
                </a:ext>
              </a:extLst>
            </p:cNvPr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îşḻïḑé">
              <a:extLst>
                <a:ext uri="{FF2B5EF4-FFF2-40B4-BE49-F238E27FC236}">
                  <a16:creationId xmlns:a16="http://schemas.microsoft.com/office/drawing/2014/main" id="{0BDE1E9B-62A3-46F4-AB87-D02F1D6E213F}"/>
                </a:ext>
              </a:extLst>
            </p:cNvPr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š1îḓe">
              <a:extLst>
                <a:ext uri="{FF2B5EF4-FFF2-40B4-BE49-F238E27FC236}">
                  <a16:creationId xmlns:a16="http://schemas.microsoft.com/office/drawing/2014/main" id="{1846F9CF-B441-4677-B6B7-A82071C6A24C}"/>
                </a:ext>
              </a:extLst>
            </p:cNvPr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ṣļïḋê">
              <a:extLst>
                <a:ext uri="{FF2B5EF4-FFF2-40B4-BE49-F238E27FC236}">
                  <a16:creationId xmlns:a16="http://schemas.microsoft.com/office/drawing/2014/main" id="{E6025A34-46AE-457E-AC6F-3CE06D5B4606}"/>
                </a:ext>
              </a:extLst>
            </p:cNvPr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ïṧḻîdè">
              <a:extLst>
                <a:ext uri="{FF2B5EF4-FFF2-40B4-BE49-F238E27FC236}">
                  <a16:creationId xmlns:a16="http://schemas.microsoft.com/office/drawing/2014/main" id="{B3B1207A-F631-4D74-AF71-25164BFA4732}"/>
                </a:ext>
              </a:extLst>
            </p:cNvPr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ïṩlîḋè">
              <a:extLst>
                <a:ext uri="{FF2B5EF4-FFF2-40B4-BE49-F238E27FC236}">
                  <a16:creationId xmlns:a16="http://schemas.microsoft.com/office/drawing/2014/main" id="{BD4629EF-6FD7-495B-BABC-2117635C362D}"/>
                </a:ext>
              </a:extLst>
            </p:cNvPr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îśḻiḑê">
              <a:extLst>
                <a:ext uri="{FF2B5EF4-FFF2-40B4-BE49-F238E27FC236}">
                  <a16:creationId xmlns:a16="http://schemas.microsoft.com/office/drawing/2014/main" id="{CEEE656F-2B58-452E-8C4C-A5DC9C34C5FE}"/>
                </a:ext>
              </a:extLst>
            </p:cNvPr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ísļîḓê">
              <a:extLst>
                <a:ext uri="{FF2B5EF4-FFF2-40B4-BE49-F238E27FC236}">
                  <a16:creationId xmlns:a16="http://schemas.microsoft.com/office/drawing/2014/main" id="{30046525-C92C-4D8E-AA3B-B52FFA1759D5}"/>
                </a:ext>
              </a:extLst>
            </p:cNvPr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iŝļ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ḷiḑé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iş1iď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sľîḑ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D7F5CF-9B07-1C4C-BD54-3CDF702BAB2E}"/>
              </a:ext>
            </a:extLst>
          </p:cNvPr>
          <p:cNvSpPr/>
          <p:nvPr/>
        </p:nvSpPr>
        <p:spPr>
          <a:xfrm>
            <a:off x="2124506" y="1527046"/>
            <a:ext cx="765305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2021</a:t>
            </a:r>
            <a:r>
              <a:rPr lang="zh-CN" altLang="en-US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海华</a:t>
            </a:r>
            <a:r>
              <a:rPr lang="en-US" altLang="zh-CN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AI</a:t>
            </a:r>
            <a:r>
              <a:rPr lang="zh-CN" altLang="en-US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挑战赛</a:t>
            </a:r>
            <a:r>
              <a:rPr lang="en-US" altLang="zh-CN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·</a:t>
            </a:r>
            <a:r>
              <a:rPr lang="zh-CN" altLang="en-US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中文阅读理解</a:t>
            </a:r>
            <a:endParaRPr lang="en-US" altLang="zh-CN" sz="4000" b="1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b="1" kern="0" dirty="0">
                <a:solidFill>
                  <a:srgbClr val="333333"/>
                </a:solidFill>
                <a:latin typeface="+mn-ea"/>
                <a:cs typeface="Arial" panose="020B0604020202020204" pitchFamily="34" charset="0"/>
              </a:rPr>
              <a:t>技术（中学）组</a:t>
            </a:r>
            <a:endParaRPr lang="zh-CN" altLang="zh-CN" sz="4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65DBCE-2A25-EF4C-8096-CD73332979D7}"/>
              </a:ext>
            </a:extLst>
          </p:cNvPr>
          <p:cNvSpPr txBox="1"/>
          <p:nvPr/>
        </p:nvSpPr>
        <p:spPr>
          <a:xfrm>
            <a:off x="4250472" y="3900461"/>
            <a:ext cx="38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卧龙凤雏团队解决方案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94D293E-E361-4ADC-87AE-0DA2ED094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5" y="67793"/>
            <a:ext cx="895953" cy="7803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B4137C-3D09-472C-8D77-C52887813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16" y="67793"/>
            <a:ext cx="1482134" cy="7803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330DCF-AEFB-4D7A-A1D4-6562EA05F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5" y="146548"/>
            <a:ext cx="622836" cy="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8EFA4-CD6C-48D8-BCA2-7486C75A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多任务权重自动学习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F03A7-15FF-4C77-855A-36480B8B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A800F-2EF2-4C8D-B4CB-48FF58C4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542"/>
            <a:ext cx="11875477" cy="13416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7BE1D2-2F1E-4856-8759-945326E2061F}"/>
              </a:ext>
            </a:extLst>
          </p:cNvPr>
          <p:cNvSpPr/>
          <p:nvPr/>
        </p:nvSpPr>
        <p:spPr>
          <a:xfrm>
            <a:off x="11286025" y="1949863"/>
            <a:ext cx="589452" cy="1028699"/>
          </a:xfrm>
          <a:prstGeom prst="rect">
            <a:avLst/>
          </a:prstGeom>
          <a:noFill/>
          <a:ln>
            <a:solidFill>
              <a:srgbClr val="C745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718D6A-4056-4C6D-8872-C9984DD9085F}"/>
              </a:ext>
            </a:extLst>
          </p:cNvPr>
          <p:cNvSpPr txBox="1"/>
          <p:nvPr/>
        </p:nvSpPr>
        <p:spPr>
          <a:xfrm>
            <a:off x="10854438" y="1406125"/>
            <a:ext cx="14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任务权重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C49902-358A-4222-AC35-3B069205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5" y="4092497"/>
            <a:ext cx="12099010" cy="122835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A0B2118-7E97-4C14-B0F4-9EC9EB2C6050}"/>
              </a:ext>
            </a:extLst>
          </p:cNvPr>
          <p:cNvSpPr/>
          <p:nvPr/>
        </p:nvSpPr>
        <p:spPr>
          <a:xfrm>
            <a:off x="4990732" y="3895894"/>
            <a:ext cx="1105267" cy="1424958"/>
          </a:xfrm>
          <a:prstGeom prst="rect">
            <a:avLst/>
          </a:prstGeom>
          <a:noFill/>
          <a:ln>
            <a:solidFill>
              <a:srgbClr val="C745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4A10B4-A027-4691-89B7-B7B7E1C77F44}"/>
              </a:ext>
            </a:extLst>
          </p:cNvPr>
          <p:cNvSpPr/>
          <p:nvPr/>
        </p:nvSpPr>
        <p:spPr>
          <a:xfrm>
            <a:off x="9941170" y="3994195"/>
            <a:ext cx="2157046" cy="1424958"/>
          </a:xfrm>
          <a:prstGeom prst="rect">
            <a:avLst/>
          </a:prstGeom>
          <a:noFill/>
          <a:ln>
            <a:solidFill>
              <a:srgbClr val="C745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5F9600-C0E7-4746-BFCC-DF025513BDCF}"/>
              </a:ext>
            </a:extLst>
          </p:cNvPr>
          <p:cNvSpPr txBox="1"/>
          <p:nvPr/>
        </p:nvSpPr>
        <p:spPr>
          <a:xfrm>
            <a:off x="4275058" y="3443119"/>
            <a:ext cx="14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任务权重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7031F3-F0DF-48A6-94F6-C5656BE9EEF1}"/>
              </a:ext>
            </a:extLst>
          </p:cNvPr>
          <p:cNvSpPr txBox="1"/>
          <p:nvPr/>
        </p:nvSpPr>
        <p:spPr>
          <a:xfrm>
            <a:off x="8976012" y="3430123"/>
            <a:ext cx="172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权重正则项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C3725D-E245-491C-8198-576718BC4FA4}"/>
              </a:ext>
            </a:extLst>
          </p:cNvPr>
          <p:cNvSpPr txBox="1"/>
          <p:nvPr/>
        </p:nvSpPr>
        <p:spPr>
          <a:xfrm>
            <a:off x="1951267" y="5639236"/>
            <a:ext cx="1024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参考论文：</a:t>
            </a:r>
            <a:endParaRPr lang="en-US" altLang="zh-CN" dirty="0"/>
          </a:p>
          <a:p>
            <a:r>
              <a:rPr lang="en-US" altLang="zh-CN" dirty="0"/>
              <a:t>[1] Multi-Task Learning Using Uncertainty to Weigh Losses for Scene Geometry and Semantics</a:t>
            </a:r>
          </a:p>
          <a:p>
            <a:r>
              <a:rPr lang="en-US" altLang="zh-CN" dirty="0"/>
              <a:t>[2] Auxiliary Tasks in Multi-task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28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>
          <a:xfrm>
            <a:off x="6866842" y="2173770"/>
            <a:ext cx="5419185" cy="89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提升</a:t>
            </a:r>
            <a:r>
              <a:rPr lang="en-US" altLang="zh-CN" b="0" dirty="0">
                <a:latin typeface="+mn-lt"/>
                <a:ea typeface="+mn-ea"/>
                <a:sym typeface="+mn-lt"/>
              </a:rPr>
              <a:t>baseline-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数据方法</a:t>
            </a: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9" name="î$ḷíḋ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8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B5C8-4C3A-4C58-9145-7E2A4E7E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题型数据扩充：</a:t>
            </a:r>
            <a:r>
              <a:rPr kumimoji="1" lang="zh-CN" altLang="en-US" sz="2800" dirty="0"/>
              <a:t>挖空类、标题类、分割类、错别字类、关联词类等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184A8-CD05-4533-9312-BD94FA20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1D7E5-C640-4205-A21E-1A86510A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573CE49-85D0-4FD6-B393-3AF077996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34453"/>
              </p:ext>
            </p:extLst>
          </p:nvPr>
        </p:nvGraphicFramePr>
        <p:xfrm>
          <a:off x="669924" y="1112902"/>
          <a:ext cx="10629900" cy="572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06">
                  <a:extLst>
                    <a:ext uri="{9D8B030D-6E8A-4147-A177-3AD203B41FA5}">
                      <a16:colId xmlns:a16="http://schemas.microsoft.com/office/drawing/2014/main" val="92712020"/>
                    </a:ext>
                  </a:extLst>
                </a:gridCol>
                <a:gridCol w="4194810">
                  <a:extLst>
                    <a:ext uri="{9D8B030D-6E8A-4147-A177-3AD203B41FA5}">
                      <a16:colId xmlns:a16="http://schemas.microsoft.com/office/drawing/2014/main" val="1446365372"/>
                    </a:ext>
                  </a:extLst>
                </a:gridCol>
                <a:gridCol w="5150484">
                  <a:extLst>
                    <a:ext uri="{9D8B030D-6E8A-4147-A177-3AD203B41FA5}">
                      <a16:colId xmlns:a16="http://schemas.microsoft.com/office/drawing/2014/main" val="3867615132"/>
                    </a:ext>
                  </a:extLst>
                </a:gridCol>
              </a:tblGrid>
              <a:tr h="57310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挖空类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标题类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76068"/>
                  </a:ext>
                </a:extLst>
              </a:tr>
              <a:tr h="23467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题干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00" dirty="0">
                          <a:effectLst/>
                        </a:rPr>
                        <a:t>……</a:t>
                      </a:r>
                    </a:p>
                    <a:p>
                      <a:r>
                        <a:rPr lang="zh-CN" altLang="zh-CN" sz="2400" kern="100" dirty="0">
                          <a:effectLst/>
                        </a:rPr>
                        <a:t>蚓食土而饮泉，其为生也，简而易足。</a:t>
                      </a:r>
                      <a:r>
                        <a:rPr lang="en-US" altLang="zh-CN" sz="2400" kern="100" dirty="0">
                          <a:effectLst/>
                        </a:rPr>
                        <a:t> ______</a:t>
                      </a:r>
                      <a:r>
                        <a:rPr lang="zh-CN" altLang="zh-CN" sz="2400" kern="100" dirty="0">
                          <a:effectLst/>
                        </a:rPr>
                        <a:t>仰其穴而鸣，若号若呼，若啸若歌，其亦有所求邪？</a:t>
                      </a:r>
                    </a:p>
                    <a:p>
                      <a:r>
                        <a:rPr lang="zh-CN" altLang="zh-CN" sz="2400" kern="100" dirty="0">
                          <a:effectLst/>
                        </a:rPr>
                        <a:t>…… </a:t>
                      </a:r>
                      <a:endParaRPr lang="zh-CN" alt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" dirty="0">
                          <a:effectLst/>
                        </a:rPr>
                        <a:t>〔唐〕韩偓皱白离情高处切，腻红</a:t>
                      </a:r>
                      <a:r>
                        <a:rPr lang="en-US" altLang="zh-CN" sz="2400" kern="100" dirty="0">
                          <a:effectLst/>
                        </a:rPr>
                        <a:t>①</a:t>
                      </a:r>
                      <a:r>
                        <a:rPr lang="zh-CN" altLang="zh-CN" sz="2400" kern="100" dirty="0">
                          <a:effectLst/>
                        </a:rPr>
                        <a:t>愁态静中深。眼随片片沿流去，恨满枝枝被雨淋。总得苔遮犹慰意，若教泥污更伤心。临轩一盏悲春酒，明日池塘是绿阴。</a:t>
                      </a:r>
                      <a:r>
                        <a:rPr lang="en-US" altLang="zh-CN" sz="2400" kern="100" dirty="0">
                          <a:effectLst/>
                        </a:rPr>
                        <a:t>(</a:t>
                      </a:r>
                      <a:r>
                        <a:rPr lang="zh-CN" altLang="zh-CN" sz="2400" kern="100" dirty="0">
                          <a:effectLst/>
                        </a:rPr>
                        <a:t>注</a:t>
                      </a:r>
                      <a:r>
                        <a:rPr lang="en-US" altLang="zh-CN" sz="2400" kern="100" dirty="0">
                          <a:effectLst/>
                        </a:rPr>
                        <a:t>)①</a:t>
                      </a:r>
                      <a:r>
                        <a:rPr lang="zh-CN" altLang="zh-CN" sz="2400" kern="100" dirty="0">
                          <a:effectLst/>
                        </a:rPr>
                        <a:t>膩红：一作</a:t>
                      </a:r>
                      <a:r>
                        <a:rPr lang="en-US" altLang="zh-CN" sz="2400" kern="100" dirty="0">
                          <a:effectLst/>
                        </a:rPr>
                        <a:t>“</a:t>
                      </a:r>
                      <a:r>
                        <a:rPr lang="zh-CN" altLang="zh-CN" sz="2400" kern="100" dirty="0">
                          <a:effectLst/>
                        </a:rPr>
                        <a:t>膩香</a:t>
                      </a:r>
                      <a:r>
                        <a:rPr lang="en-US" altLang="zh-CN" sz="2400" kern="100" dirty="0">
                          <a:effectLst/>
                        </a:rPr>
                        <a:t>”</a:t>
                      </a:r>
                      <a:r>
                        <a:rPr lang="zh-CN" altLang="zh-CN" sz="2400" kern="100" dirty="0">
                          <a:effectLst/>
                        </a:rPr>
                        <a:t>，此处指代花。腻，浓。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62835"/>
                  </a:ext>
                </a:extLst>
              </a:tr>
              <a:tr h="114997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" dirty="0">
                          <a:effectLst/>
                        </a:rPr>
                        <a:t>下列虚词填入文中第二段横线处，最符合文意的一项是</a:t>
                      </a:r>
                      <a:endParaRPr lang="zh-CN" alt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" dirty="0">
                          <a:effectLst/>
                        </a:rPr>
                        <a:t>根据诗意，适合做本诗题目的一项是</a:t>
                      </a:r>
                      <a:endParaRPr lang="zh-CN" alt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00772"/>
                  </a:ext>
                </a:extLst>
              </a:tr>
              <a:tr h="79613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effectLst/>
                        </a:rPr>
                        <a:t>['A. </a:t>
                      </a:r>
                      <a:r>
                        <a:rPr lang="zh-CN" altLang="zh-CN" sz="2400" kern="100" dirty="0">
                          <a:effectLst/>
                        </a:rPr>
                        <a:t>故</a:t>
                      </a:r>
                      <a:r>
                        <a:rPr lang="en-US" altLang="zh-CN" sz="2400" kern="100" dirty="0">
                          <a:effectLst/>
                        </a:rPr>
                        <a:t>', 'B.</a:t>
                      </a:r>
                      <a:r>
                        <a:rPr lang="zh-CN" altLang="zh-CN" sz="2400" kern="100" dirty="0">
                          <a:effectLst/>
                        </a:rPr>
                        <a:t>亦</a:t>
                      </a:r>
                      <a:r>
                        <a:rPr lang="en-US" altLang="zh-CN" sz="2400" kern="100" dirty="0">
                          <a:effectLst/>
                        </a:rPr>
                        <a:t>', 'C.</a:t>
                      </a:r>
                      <a:r>
                        <a:rPr lang="zh-CN" altLang="zh-CN" sz="2400" kern="100" dirty="0">
                          <a:effectLst/>
                        </a:rPr>
                        <a:t>以</a:t>
                      </a:r>
                      <a:r>
                        <a:rPr lang="en-US" altLang="zh-CN" sz="2400" kern="100" dirty="0">
                          <a:effectLst/>
                        </a:rPr>
                        <a:t>', 'D.</a:t>
                      </a:r>
                      <a:r>
                        <a:rPr lang="zh-CN" altLang="zh-CN" sz="2400" kern="100" dirty="0">
                          <a:effectLst/>
                        </a:rPr>
                        <a:t>然</a:t>
                      </a:r>
                      <a:r>
                        <a:rPr lang="en-US" altLang="zh-CN" sz="2400" kern="100" dirty="0">
                          <a:effectLst/>
                        </a:rPr>
                        <a:t>']</a:t>
                      </a:r>
                      <a:endParaRPr lang="zh-CN" alt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effectLst/>
                        </a:rPr>
                        <a:t>['A.</a:t>
                      </a:r>
                      <a:r>
                        <a:rPr lang="zh-CN" altLang="zh-CN" sz="2400" kern="100" dirty="0">
                          <a:effectLst/>
                        </a:rPr>
                        <a:t>葬花</a:t>
                      </a:r>
                      <a:r>
                        <a:rPr lang="en-US" altLang="zh-CN" sz="2400" kern="100" dirty="0">
                          <a:effectLst/>
                        </a:rPr>
                        <a:t>', 'B.</a:t>
                      </a:r>
                      <a:r>
                        <a:rPr lang="zh-CN" altLang="zh-CN" sz="2400" kern="100" dirty="0">
                          <a:effectLst/>
                        </a:rPr>
                        <a:t>惜花</a:t>
                      </a:r>
                      <a:r>
                        <a:rPr lang="en-US" altLang="zh-CN" sz="2400" kern="100" dirty="0">
                          <a:effectLst/>
                        </a:rPr>
                        <a:t>', 'C.</a:t>
                      </a:r>
                      <a:r>
                        <a:rPr lang="zh-CN" altLang="zh-CN" sz="2400" kern="100" dirty="0">
                          <a:effectLst/>
                        </a:rPr>
                        <a:t>春雨</a:t>
                      </a:r>
                      <a:r>
                        <a:rPr lang="en-US" altLang="zh-CN" sz="2400" kern="100" dirty="0">
                          <a:effectLst/>
                        </a:rPr>
                        <a:t>', 'D.</a:t>
                      </a:r>
                      <a:r>
                        <a:rPr lang="zh-CN" altLang="zh-CN" sz="2400" kern="100" dirty="0">
                          <a:effectLst/>
                        </a:rPr>
                        <a:t>秋夜</a:t>
                      </a:r>
                      <a:r>
                        <a:rPr lang="en-US" altLang="zh-CN" sz="2400" kern="100" dirty="0">
                          <a:effectLst/>
                        </a:rPr>
                        <a:t>']</a:t>
                      </a:r>
                      <a:endParaRPr lang="zh-CN" alt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79106"/>
                  </a:ext>
                </a:extLst>
              </a:tr>
              <a:tr h="79225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effectLst/>
                        </a:rPr>
                        <a:t>D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effectLst/>
                        </a:rPr>
                        <a:t>B</a:t>
                      </a:r>
                      <a:endParaRPr lang="zh-CN" alt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9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23920-D063-42DE-BD63-AC5263C6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伪标签数据扩充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D3997-9461-487C-9D2E-39BE74B7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547" y="581384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9E6F0B70-DA63-4FF9-844D-5F6EA3CB9DD8}"/>
              </a:ext>
            </a:extLst>
          </p:cNvPr>
          <p:cNvSpPr/>
          <p:nvPr/>
        </p:nvSpPr>
        <p:spPr>
          <a:xfrm>
            <a:off x="447746" y="3432524"/>
            <a:ext cx="1778321" cy="6972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有标注数据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93CDFADD-9464-4289-8C6D-90D0D1AA76BD}"/>
              </a:ext>
            </a:extLst>
          </p:cNvPr>
          <p:cNvSpPr/>
          <p:nvPr/>
        </p:nvSpPr>
        <p:spPr>
          <a:xfrm>
            <a:off x="6013128" y="1317581"/>
            <a:ext cx="2233296" cy="6972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无标注数据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8BF8BCD1-44E5-467F-9DCF-4F7C932D1783}"/>
              </a:ext>
            </a:extLst>
          </p:cNvPr>
          <p:cNvSpPr/>
          <p:nvPr/>
        </p:nvSpPr>
        <p:spPr>
          <a:xfrm>
            <a:off x="6467953" y="2258091"/>
            <a:ext cx="2233296" cy="6972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伪标签数据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38ABE4-A4AF-4EDE-ADAD-653BB0530148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>
            <a:off x="2226067" y="3781139"/>
            <a:ext cx="528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55E2F-C86A-42E1-9E6E-E0DDFFDD00CC}"/>
              </a:ext>
            </a:extLst>
          </p:cNvPr>
          <p:cNvCxnSpPr>
            <a:cxnSpLocks/>
            <a:stCxn id="22" idx="3"/>
            <a:endCxn id="7" idx="2"/>
          </p:cNvCxnSpPr>
          <p:nvPr/>
        </p:nvCxnSpPr>
        <p:spPr>
          <a:xfrm flipV="1">
            <a:off x="5413346" y="1666196"/>
            <a:ext cx="599782" cy="21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FCECD6-E01A-464F-8E93-B365045E80DB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7177209" y="2011902"/>
            <a:ext cx="407392" cy="24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3008EFB-303F-44E2-8988-91461986D2C1}"/>
              </a:ext>
            </a:extLst>
          </p:cNvPr>
          <p:cNvSpPr/>
          <p:nvPr/>
        </p:nvSpPr>
        <p:spPr>
          <a:xfrm>
            <a:off x="2754920" y="2258091"/>
            <a:ext cx="2658426" cy="304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E5B55A-297C-4633-B909-EDADD4F3BCBE}"/>
              </a:ext>
            </a:extLst>
          </p:cNvPr>
          <p:cNvSpPr/>
          <p:nvPr/>
        </p:nvSpPr>
        <p:spPr>
          <a:xfrm>
            <a:off x="3222971" y="2714350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08F821D-FC7D-42D4-A744-6F4F753D4AB6}"/>
              </a:ext>
            </a:extLst>
          </p:cNvPr>
          <p:cNvSpPr/>
          <p:nvPr/>
        </p:nvSpPr>
        <p:spPr>
          <a:xfrm>
            <a:off x="3234209" y="3263919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76ABB96-C3F7-4A52-AF11-67306DBD7728}"/>
              </a:ext>
            </a:extLst>
          </p:cNvPr>
          <p:cNvSpPr/>
          <p:nvPr/>
        </p:nvSpPr>
        <p:spPr>
          <a:xfrm>
            <a:off x="3245447" y="3809317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65DFC4-188F-44CF-A21A-5227AE2777E8}"/>
              </a:ext>
            </a:extLst>
          </p:cNvPr>
          <p:cNvSpPr/>
          <p:nvPr/>
        </p:nvSpPr>
        <p:spPr>
          <a:xfrm>
            <a:off x="3234209" y="4403463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76AEE2E6-5285-4B74-B9E1-4260EF64172C}"/>
              </a:ext>
            </a:extLst>
          </p:cNvPr>
          <p:cNvSpPr/>
          <p:nvPr/>
        </p:nvSpPr>
        <p:spPr>
          <a:xfrm>
            <a:off x="8917567" y="2258091"/>
            <a:ext cx="2405416" cy="6972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有标注数据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D36702-9D9F-4C1F-B89C-BAB07A07E904}"/>
              </a:ext>
            </a:extLst>
          </p:cNvPr>
          <p:cNvSpPr/>
          <p:nvPr/>
        </p:nvSpPr>
        <p:spPr>
          <a:xfrm>
            <a:off x="7588354" y="4329626"/>
            <a:ext cx="2658426" cy="206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FB9754A-B158-4E7C-BD83-B75D31CC2965}"/>
              </a:ext>
            </a:extLst>
          </p:cNvPr>
          <p:cNvSpPr/>
          <p:nvPr/>
        </p:nvSpPr>
        <p:spPr>
          <a:xfrm>
            <a:off x="7995557" y="4482179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902998B-CCA3-4BB5-804E-D48AB1245F95}"/>
              </a:ext>
            </a:extLst>
          </p:cNvPr>
          <p:cNvSpPr/>
          <p:nvPr/>
        </p:nvSpPr>
        <p:spPr>
          <a:xfrm>
            <a:off x="7995557" y="5066449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881B4DF-ED11-4228-8FFA-56DE6C0F023E}"/>
              </a:ext>
            </a:extLst>
          </p:cNvPr>
          <p:cNvSpPr/>
          <p:nvPr/>
        </p:nvSpPr>
        <p:spPr>
          <a:xfrm>
            <a:off x="7995557" y="5629354"/>
            <a:ext cx="1791020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DB71FB3B-7406-47D1-B3FE-A2F0B1821066}"/>
              </a:ext>
            </a:extLst>
          </p:cNvPr>
          <p:cNvSpPr/>
          <p:nvPr/>
        </p:nvSpPr>
        <p:spPr>
          <a:xfrm>
            <a:off x="6479191" y="3141402"/>
            <a:ext cx="2233296" cy="6972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题型扩充数据</a:t>
            </a:r>
          </a:p>
        </p:txBody>
      </p:sp>
      <p:sp>
        <p:nvSpPr>
          <p:cNvPr id="36" name="矩形: 剪去单角 35">
            <a:extLst>
              <a:ext uri="{FF2B5EF4-FFF2-40B4-BE49-F238E27FC236}">
                <a16:creationId xmlns:a16="http://schemas.microsoft.com/office/drawing/2014/main" id="{1B453D70-4D09-469B-9E76-64D89EBE967A}"/>
              </a:ext>
            </a:extLst>
          </p:cNvPr>
          <p:cNvSpPr/>
          <p:nvPr/>
        </p:nvSpPr>
        <p:spPr>
          <a:xfrm>
            <a:off x="8917567" y="3109793"/>
            <a:ext cx="2405416" cy="6972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长题干切分多题数据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8094619-9853-4416-933B-9E1EECF6D7D9}"/>
              </a:ext>
            </a:extLst>
          </p:cNvPr>
          <p:cNvSpPr/>
          <p:nvPr/>
        </p:nvSpPr>
        <p:spPr>
          <a:xfrm>
            <a:off x="4198268" y="5792669"/>
            <a:ext cx="2873686" cy="7080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题干句子语言模型微调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551C59D-988D-40C2-9457-2EB4F1F46CBA}"/>
              </a:ext>
            </a:extLst>
          </p:cNvPr>
          <p:cNvSpPr/>
          <p:nvPr/>
        </p:nvSpPr>
        <p:spPr>
          <a:xfrm>
            <a:off x="6314646" y="2112236"/>
            <a:ext cx="5205841" cy="19380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ACE8E60-864D-4E3A-8635-D230F8832303}"/>
              </a:ext>
            </a:extLst>
          </p:cNvPr>
          <p:cNvCxnSpPr>
            <a:cxnSpLocks/>
            <a:stCxn id="58" idx="2"/>
            <a:endCxn id="29" idx="0"/>
          </p:cNvCxnSpPr>
          <p:nvPr/>
        </p:nvCxnSpPr>
        <p:spPr>
          <a:xfrm>
            <a:off x="8917567" y="4050281"/>
            <a:ext cx="0" cy="27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EF0E5C-DA76-453F-B4E1-F094270C6132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H="1" flipV="1">
            <a:off x="4084133" y="5304186"/>
            <a:ext cx="1550978" cy="48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E2DCFC-F1E8-419E-A989-B9D0457B91C1}"/>
              </a:ext>
            </a:extLst>
          </p:cNvPr>
          <p:cNvCxnSpPr>
            <a:cxnSpLocks/>
            <a:stCxn id="40" idx="0"/>
            <a:endCxn id="29" idx="1"/>
          </p:cNvCxnSpPr>
          <p:nvPr/>
        </p:nvCxnSpPr>
        <p:spPr>
          <a:xfrm flipV="1">
            <a:off x="5635111" y="5360903"/>
            <a:ext cx="1953243" cy="43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5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>
          <a:xfrm>
            <a:off x="6878565" y="2185493"/>
            <a:ext cx="5419185" cy="89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提升</a:t>
            </a:r>
            <a:r>
              <a:rPr lang="en-US" altLang="zh-CN" b="0" dirty="0">
                <a:latin typeface="+mn-lt"/>
                <a:ea typeface="+mn-ea"/>
                <a:sym typeface="+mn-lt"/>
              </a:rPr>
              <a:t>baseline-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数据预处理和训练方法</a:t>
            </a: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9" name="î$ḷíḋ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4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25C67-512B-4535-AE8C-B83F38A1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300</a:t>
            </a:r>
            <a:r>
              <a:rPr lang="zh-CN" altLang="en-US" dirty="0"/>
              <a:t>多行数据清洗归一化代码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2B989-75E0-42CD-9EEA-CF4A3EF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1C005-6319-439B-B082-5A6D5252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F46C47-D58F-45A1-A371-7DFF31E6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0" y="1257751"/>
            <a:ext cx="12192000" cy="2447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4119F9-B05E-4577-A079-E877E596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2918"/>
            <a:ext cx="10572750" cy="2812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E24D34-582B-4636-8A37-662C2C759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431" y="1106308"/>
            <a:ext cx="3337779" cy="58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8222-A83D-4B9B-B720-BC207469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多机多卡超参数自动搜索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3E6C2-FB93-4B24-9062-B0672E7D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2F60261-55C1-4587-8D49-7F074539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70288"/>
              </p:ext>
            </p:extLst>
          </p:nvPr>
        </p:nvGraphicFramePr>
        <p:xfrm>
          <a:off x="669924" y="1125416"/>
          <a:ext cx="10449780" cy="565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44">
                  <a:extLst>
                    <a:ext uri="{9D8B030D-6E8A-4147-A177-3AD203B41FA5}">
                      <a16:colId xmlns:a16="http://schemas.microsoft.com/office/drawing/2014/main" val="2055141654"/>
                    </a:ext>
                  </a:extLst>
                </a:gridCol>
                <a:gridCol w="2483403">
                  <a:extLst>
                    <a:ext uri="{9D8B030D-6E8A-4147-A177-3AD203B41FA5}">
                      <a16:colId xmlns:a16="http://schemas.microsoft.com/office/drawing/2014/main" val="1582290046"/>
                    </a:ext>
                  </a:extLst>
                </a:gridCol>
                <a:gridCol w="4291746">
                  <a:extLst>
                    <a:ext uri="{9D8B030D-6E8A-4147-A177-3AD203B41FA5}">
                      <a16:colId xmlns:a16="http://schemas.microsoft.com/office/drawing/2014/main" val="2864722369"/>
                    </a:ext>
                  </a:extLst>
                </a:gridCol>
                <a:gridCol w="2070587">
                  <a:extLst>
                    <a:ext uri="{9D8B030D-6E8A-4147-A177-3AD203B41FA5}">
                      <a16:colId xmlns:a16="http://schemas.microsoft.com/office/drawing/2014/main" val="3090514247"/>
                    </a:ext>
                  </a:extLst>
                </a:gridCol>
              </a:tblGrid>
              <a:tr h="41506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优化方向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参数名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参数说明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候选值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4634"/>
                  </a:ext>
                </a:extLst>
              </a:tr>
              <a:tr h="426257">
                <a:tc rowSpan="4">
                  <a:txBody>
                    <a:bodyPr/>
                    <a:lstStyle/>
                    <a:p>
                      <a:r>
                        <a:rPr lang="zh-CN" altLang="en-US" sz="200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fake_label_thresh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伪标签的阈值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0.95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1.0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14797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do_self_aug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是否对长文本进行分割成多个题目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9135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fill_blank_aug_num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挖空类题目数量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20000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1920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fill_title_aug_num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标题类题目数量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20000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41232"/>
                  </a:ext>
                </a:extLst>
              </a:tr>
              <a:tr h="426257">
                <a:tc rowSpan="3">
                  <a:txBody>
                    <a:bodyPr/>
                    <a:lstStyle/>
                    <a:p>
                      <a:r>
                        <a:rPr lang="zh-CN" altLang="en-US" sz="2000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k_cross_layer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DUMA</a:t>
                      </a:r>
                      <a:r>
                        <a:rPr lang="zh-CN" altLang="en-US" sz="2000" dirty="0"/>
                        <a:t>模型多少交互层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5794"/>
                  </a:ext>
                </a:extLst>
              </a:tr>
              <a:tr h="697823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pool_method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池化方法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CLS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MEAN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83419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dropout_p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Bert</a:t>
                      </a:r>
                      <a:r>
                        <a:rPr lang="zh-CN" altLang="en-US" sz="2000" dirty="0"/>
                        <a:t>输出</a:t>
                      </a:r>
                      <a:r>
                        <a:rPr lang="en-US" altLang="zh-CN" sz="2000" dirty="0"/>
                        <a:t>dropout</a:t>
                      </a:r>
                      <a:r>
                        <a:rPr lang="zh-CN" altLang="en-US" sz="2000" dirty="0"/>
                        <a:t>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0.0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1.0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30032"/>
                  </a:ext>
                </a:extLst>
              </a:tr>
              <a:tr h="426257">
                <a:tc rowSpan="4">
                  <a:txBody>
                    <a:bodyPr/>
                    <a:lstStyle/>
                    <a:p>
                      <a:r>
                        <a:rPr lang="zh-CN" altLang="en-US" sz="2000" dirty="0"/>
                        <a:t>训练参数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bert_lr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Bert</a:t>
                      </a:r>
                      <a:r>
                        <a:rPr lang="zh-CN" altLang="en-US" sz="2000" dirty="0"/>
                        <a:t>的学习率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1e-5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1e-4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99965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训练参数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logits_lr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分类线性层的学习率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1e-5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1e-4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07126"/>
                  </a:ext>
                </a:extLst>
              </a:tr>
              <a:tr h="426257"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训练参数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warm_up_step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优化器预热步数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4000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93378"/>
                  </a:ext>
                </a:extLst>
              </a:tr>
              <a:tr h="687136"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fgm_attack_eps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</a:t>
                      </a:r>
                      <a:r>
                        <a:rPr lang="en-US" altLang="zh-CN" sz="2000" dirty="0"/>
                        <a:t>word embedding</a:t>
                      </a:r>
                      <a:r>
                        <a:rPr lang="zh-CN" altLang="en-US" sz="2000" dirty="0"/>
                        <a:t>进行</a:t>
                      </a:r>
                      <a:r>
                        <a:rPr lang="en-US" altLang="zh-CN" sz="2000" dirty="0"/>
                        <a:t>FGM</a:t>
                      </a:r>
                      <a:r>
                        <a:rPr lang="zh-CN" altLang="en-US" sz="2000" dirty="0"/>
                        <a:t>对抗训练，</a:t>
                      </a:r>
                      <a:r>
                        <a:rPr lang="en-US" altLang="zh-CN" sz="2000" dirty="0"/>
                        <a:t>eps</a:t>
                      </a:r>
                      <a:r>
                        <a:rPr lang="zh-CN" altLang="en-US" sz="2000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1e-3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1.0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1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6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>
          <a:xfrm>
            <a:off x="6937180" y="2055888"/>
            <a:ext cx="5419185" cy="89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总结思考</a:t>
            </a: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>
          <a:xfrm>
            <a:off x="5121219" y="3516922"/>
            <a:ext cx="6273612" cy="2403231"/>
          </a:xfrm>
        </p:spPr>
        <p:txBody>
          <a:bodyPr>
            <a:no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/>
              <a:t>充分调研类似数据集比如</a:t>
            </a:r>
            <a:r>
              <a:rPr lang="en-US" altLang="zh-CN" sz="2400" dirty="0"/>
              <a:t>RACE</a:t>
            </a:r>
            <a:r>
              <a:rPr lang="zh-CN" altLang="en-US" sz="2400" dirty="0"/>
              <a:t>排行榜上的方法。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深度学习系统的优化可以从数据、模型、以及训练方法等方面下功夫。</a:t>
            </a:r>
            <a:endParaRPr lang="en-US" altLang="zh-CN" sz="2400" dirty="0"/>
          </a:p>
        </p:txBody>
      </p:sp>
      <p:sp>
        <p:nvSpPr>
          <p:cNvPr id="9" name="î$ḷíḋ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3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i$ľ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ṩ1iḑ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šľïď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ļîḋê"/>
          <p:cNvSpPr>
            <a:spLocks noGrp="1"/>
          </p:cNvSpPr>
          <p:nvPr>
            <p:ph type="ctrTitle"/>
          </p:nvPr>
        </p:nvSpPr>
        <p:spPr>
          <a:xfrm>
            <a:off x="3093762" y="2235119"/>
            <a:ext cx="6608595" cy="1999306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/>
              <a:t>thanks!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îṣlíḍe">
            <a:extLst>
              <a:ext uri="{FF2B5EF4-FFF2-40B4-BE49-F238E27FC236}">
                <a16:creationId xmlns:a16="http://schemas.microsoft.com/office/drawing/2014/main" id="{394FC8CD-4FAD-452B-A6ED-A378816FAA36}"/>
              </a:ext>
            </a:extLst>
          </p:cNvPr>
          <p:cNvCxnSpPr>
            <a:cxnSpLocks/>
          </p:cNvCxnSpPr>
          <p:nvPr/>
        </p:nvCxnSpPr>
        <p:spPr>
          <a:xfrm>
            <a:off x="2757714" y="5090631"/>
            <a:ext cx="5544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ïSḻíďê">
            <a:extLst>
              <a:ext uri="{FF2B5EF4-FFF2-40B4-BE49-F238E27FC236}">
                <a16:creationId xmlns:a16="http://schemas.microsoft.com/office/drawing/2014/main" id="{7C549D2A-4C2D-40D9-B2D1-E96901BFF877}"/>
              </a:ext>
            </a:extLst>
          </p:cNvPr>
          <p:cNvCxnSpPr>
            <a:cxnSpLocks/>
          </p:cNvCxnSpPr>
          <p:nvPr/>
        </p:nvCxnSpPr>
        <p:spPr>
          <a:xfrm>
            <a:off x="3521651" y="4770127"/>
            <a:ext cx="3837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CD8EDDE-2DEF-4DFC-8782-561C6298D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5" y="67793"/>
            <a:ext cx="895953" cy="7803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2B09ED-5112-44C4-BF46-CA8D712C5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16" y="67793"/>
            <a:ext cx="1482134" cy="7803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A42128-F5EE-43D2-8943-8D9A9F87F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5" y="146548"/>
            <a:ext cx="622836" cy="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Sļ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759C196-DA28-4241-ABB5-975367026FE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78057" y="1700808"/>
            <a:ext cx="10763205" cy="4083608"/>
            <a:chOff x="1175743" y="1700808"/>
            <a:chExt cx="10344744" cy="4083608"/>
          </a:xfrm>
        </p:grpSpPr>
        <p:sp>
          <p:nvSpPr>
            <p:cNvPr id="7" name="îṩḷiḓè">
              <a:extLst>
                <a:ext uri="{FF2B5EF4-FFF2-40B4-BE49-F238E27FC236}">
                  <a16:creationId xmlns:a16="http://schemas.microsoft.com/office/drawing/2014/main" id="{48F70259-7598-4270-874A-6F50772D10F6}"/>
                </a:ext>
              </a:extLst>
            </p:cNvPr>
            <p:cNvSpPr txBox="1"/>
            <p:nvPr/>
          </p:nvSpPr>
          <p:spPr bwMode="auto">
            <a:xfrm>
              <a:off x="3822192" y="1780800"/>
              <a:ext cx="7698295" cy="4003616"/>
            </a:xfrm>
            <a:prstGeom prst="rect">
              <a:avLst/>
            </a:prstGeom>
            <a:noFill/>
          </p:spPr>
          <p:txBody>
            <a:bodyPr wrap="square" tIns="0" anchor="t">
              <a:noAutofit/>
            </a:bodyPr>
            <a:lstStyle>
              <a:defPPr>
                <a:defRPr lang="zh-CN"/>
              </a:defPPr>
              <a:lvl1pPr>
                <a:defRPr sz="1600" b="1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团队介绍</a:t>
              </a:r>
              <a:endParaRPr lang="en-US" altLang="zh-CN" sz="2400" b="0" dirty="0">
                <a:latin typeface="+mn-lt"/>
                <a:ea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数据分析与</a:t>
              </a:r>
              <a:r>
                <a:rPr lang="en-US" altLang="zh-CN" sz="2400" b="0" dirty="0">
                  <a:latin typeface="+mn-lt"/>
                  <a:ea typeface="+mn-ea"/>
                  <a:sym typeface="+mn-lt"/>
                </a:rPr>
                <a:t>baseline</a:t>
              </a: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方法</a:t>
              </a:r>
              <a:endParaRPr lang="en-US" altLang="zh-CN" sz="2400" b="0" dirty="0">
                <a:latin typeface="+mn-lt"/>
                <a:ea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提升</a:t>
              </a:r>
              <a:r>
                <a:rPr lang="en-US" altLang="zh-CN" sz="2400" b="0" dirty="0">
                  <a:latin typeface="+mn-lt"/>
                  <a:ea typeface="+mn-ea"/>
                  <a:sym typeface="+mn-lt"/>
                </a:rPr>
                <a:t>baseline-</a:t>
              </a: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模型方法</a:t>
              </a:r>
              <a:endParaRPr lang="en-US" altLang="zh-CN" sz="2400" b="0" dirty="0">
                <a:latin typeface="+mn-lt"/>
                <a:ea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提升</a:t>
              </a:r>
              <a:r>
                <a:rPr lang="en-US" altLang="zh-CN" sz="2400" b="0" dirty="0">
                  <a:latin typeface="+mn-lt"/>
                  <a:ea typeface="+mn-ea"/>
                  <a:sym typeface="+mn-lt"/>
                </a:rPr>
                <a:t>baseline-</a:t>
              </a: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数据方法</a:t>
              </a:r>
              <a:endParaRPr lang="en-US" altLang="zh-CN" sz="2400" b="0" dirty="0">
                <a:latin typeface="+mn-lt"/>
                <a:ea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提升</a:t>
              </a:r>
              <a:r>
                <a:rPr lang="en-US" altLang="zh-CN" sz="2400" b="0" dirty="0">
                  <a:latin typeface="+mn-lt"/>
                  <a:ea typeface="+mn-ea"/>
                  <a:sym typeface="+mn-lt"/>
                </a:rPr>
                <a:t>baseline-</a:t>
              </a: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数据预处理和训练方法</a:t>
              </a:r>
              <a:endParaRPr lang="en-US" altLang="zh-CN" sz="2400" b="0" dirty="0">
                <a:latin typeface="+mn-lt"/>
                <a:ea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0" dirty="0">
                  <a:latin typeface="+mn-lt"/>
                  <a:ea typeface="+mn-ea"/>
                  <a:sym typeface="+mn-lt"/>
                </a:rPr>
                <a:t>总结思考</a:t>
              </a:r>
              <a:endParaRPr lang="en-US" altLang="zh-CN" sz="2400" b="0" dirty="0">
                <a:latin typeface="+mn-lt"/>
                <a:ea typeface="+mn-ea"/>
                <a:sym typeface="+mn-lt"/>
              </a:endParaRPr>
            </a:p>
          </p:txBody>
        </p:sp>
        <p:cxnSp>
          <p:nvCxnSpPr>
            <p:cNvPr id="8" name="îŝľiḋê">
              <a:extLst>
                <a:ext uri="{FF2B5EF4-FFF2-40B4-BE49-F238E27FC236}">
                  <a16:creationId xmlns:a16="http://schemas.microsoft.com/office/drawing/2014/main" id="{DA1FB18E-FA01-4588-BEF9-FB96A98A84D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888" y="1780800"/>
              <a:ext cx="0" cy="4003616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ïsľiďé">
              <a:extLst>
                <a:ext uri="{FF2B5EF4-FFF2-40B4-BE49-F238E27FC236}">
                  <a16:creationId xmlns:a16="http://schemas.microsoft.com/office/drawing/2014/main" id="{0DB1D0A1-2667-455C-9387-D7ABF0A00B8C}"/>
                </a:ext>
              </a:extLst>
            </p:cNvPr>
            <p:cNvSpPr txBox="1"/>
            <p:nvPr/>
          </p:nvSpPr>
          <p:spPr>
            <a:xfrm>
              <a:off x="1175743" y="1700808"/>
              <a:ext cx="25211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2800" b="1" dirty="0">
                  <a:solidFill>
                    <a:schemeClr val="accent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672B696-F905-4366-93C1-727460074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5" y="67793"/>
            <a:ext cx="895953" cy="7803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BA790D-7C17-4925-8752-CCA2FBB3B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16" y="67793"/>
            <a:ext cx="1482134" cy="7803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2C0BF5E-1159-4709-B975-B2C4DEC6B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5" y="146548"/>
            <a:ext cx="622836" cy="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>
          <a:xfrm>
            <a:off x="7089581" y="2132181"/>
            <a:ext cx="5419185" cy="89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团队介绍</a:t>
            </a: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>
          <a:xfrm>
            <a:off x="5005755" y="3654879"/>
            <a:ext cx="5779477" cy="1421213"/>
          </a:xfrm>
        </p:spPr>
        <p:txBody>
          <a:bodyPr>
            <a:noAutofit/>
          </a:bodyPr>
          <a:lstStyle/>
          <a:p>
            <a:pPr lvl="0"/>
            <a:r>
              <a:rPr lang="zh-CN" altLang="en-US" sz="1800" dirty="0"/>
              <a:t>岳祥，毕业于复旦大学，好未来自然语言处理工程师</a:t>
            </a:r>
            <a:endParaRPr lang="en-US" altLang="zh-CN" sz="1800" dirty="0"/>
          </a:p>
          <a:p>
            <a:pPr lvl="0"/>
            <a:r>
              <a:rPr lang="zh-CN" altLang="en-US" sz="1800" dirty="0"/>
              <a:t>康昱，毕业于人民大学，好未来自然语言处理工程师</a:t>
            </a:r>
            <a:endParaRPr lang="en-US" altLang="zh-CN" sz="1800" dirty="0"/>
          </a:p>
          <a:p>
            <a:pPr lvl="0"/>
            <a:r>
              <a:rPr lang="zh-CN" altLang="en-US" sz="1800" dirty="0"/>
              <a:t>刘天乔，毕业于普渡大学，好未来自然语言处理工程师</a:t>
            </a:r>
            <a:endParaRPr lang="en-US" altLang="zh-CN" sz="1800" dirty="0"/>
          </a:p>
        </p:txBody>
      </p:sp>
      <p:sp>
        <p:nvSpPr>
          <p:cNvPr id="9" name="î$ḷíḋ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>
          <a:xfrm>
            <a:off x="7077857" y="2138601"/>
            <a:ext cx="5419185" cy="89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数据分析与</a:t>
            </a:r>
            <a:r>
              <a:rPr lang="en-US" altLang="zh-CN" b="0" dirty="0">
                <a:latin typeface="+mn-lt"/>
                <a:ea typeface="+mn-ea"/>
                <a:sym typeface="+mn-lt"/>
              </a:rPr>
              <a:t>baseline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方法</a:t>
            </a: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9" name="î$ḷíḋ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41FD-EFC6-47BC-A799-2CDF7BD9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大部分题干长度都远大于</a:t>
            </a:r>
            <a:r>
              <a:rPr lang="en-US" altLang="zh-CN" dirty="0"/>
              <a:t>512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A0B92-B8A9-4282-85EB-8A953A44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ED8D25-2528-4283-8CC1-7FDEDD47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3148629"/>
            <a:ext cx="11039839" cy="37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3BD758-9C96-45ED-B74F-73FF0ADF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9742"/>
              </p:ext>
            </p:extLst>
          </p:nvPr>
        </p:nvGraphicFramePr>
        <p:xfrm>
          <a:off x="745965" y="1028700"/>
          <a:ext cx="10698479" cy="240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74">
                  <a:extLst>
                    <a:ext uri="{9D8B030D-6E8A-4147-A177-3AD203B41FA5}">
                      <a16:colId xmlns:a16="http://schemas.microsoft.com/office/drawing/2014/main" val="1506198842"/>
                    </a:ext>
                  </a:extLst>
                </a:gridCol>
                <a:gridCol w="8190305">
                  <a:extLst>
                    <a:ext uri="{9D8B030D-6E8A-4147-A177-3AD203B41FA5}">
                      <a16:colId xmlns:a16="http://schemas.microsoft.com/office/drawing/2014/main" val="3489834469"/>
                    </a:ext>
                  </a:extLst>
                </a:gridCol>
              </a:tblGrid>
              <a:tr h="76069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题干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00" dirty="0">
                          <a:effectLst/>
                        </a:rPr>
                        <a:t>……蚓食土而饮泉，其为生也，简而易足。</a:t>
                      </a:r>
                      <a:r>
                        <a:rPr lang="en-US" altLang="zh-CN" sz="1800" kern="100" dirty="0">
                          <a:effectLst/>
                        </a:rPr>
                        <a:t> ______</a:t>
                      </a:r>
                      <a:r>
                        <a:rPr lang="zh-CN" altLang="zh-CN" sz="1800" kern="100" dirty="0">
                          <a:effectLst/>
                        </a:rPr>
                        <a:t>仰其穴而鸣，若号若呼，若啸若歌，其亦有所求邪？…… </a:t>
                      </a: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27816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</a:rPr>
                        <a:t>下列虚词填入文中第二段横线处，最符合文意的一项是</a:t>
                      </a: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67144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effectLst/>
                        </a:rPr>
                        <a:t>['A. </a:t>
                      </a:r>
                      <a:r>
                        <a:rPr lang="zh-CN" altLang="zh-CN" sz="1800" kern="100" dirty="0">
                          <a:effectLst/>
                        </a:rPr>
                        <a:t>故</a:t>
                      </a:r>
                      <a:r>
                        <a:rPr lang="en-US" altLang="zh-CN" sz="1800" kern="100" dirty="0">
                          <a:effectLst/>
                        </a:rPr>
                        <a:t>', 'B.</a:t>
                      </a:r>
                      <a:r>
                        <a:rPr lang="zh-CN" altLang="zh-CN" sz="1800" kern="100" dirty="0">
                          <a:effectLst/>
                        </a:rPr>
                        <a:t>亦</a:t>
                      </a:r>
                      <a:r>
                        <a:rPr lang="en-US" altLang="zh-CN" sz="1800" kern="100" dirty="0">
                          <a:effectLst/>
                        </a:rPr>
                        <a:t>', 'C.</a:t>
                      </a:r>
                      <a:r>
                        <a:rPr lang="zh-CN" altLang="zh-CN" sz="1800" kern="100" dirty="0">
                          <a:effectLst/>
                        </a:rPr>
                        <a:t>以</a:t>
                      </a:r>
                      <a:r>
                        <a:rPr lang="en-US" altLang="zh-CN" sz="1800" kern="100" dirty="0">
                          <a:effectLst/>
                        </a:rPr>
                        <a:t>', 'D.</a:t>
                      </a:r>
                      <a:r>
                        <a:rPr lang="zh-CN" altLang="zh-CN" sz="1800" kern="100" dirty="0">
                          <a:effectLst/>
                        </a:rPr>
                        <a:t>然</a:t>
                      </a:r>
                      <a:r>
                        <a:rPr lang="en-US" altLang="zh-CN" sz="1800" kern="100" dirty="0">
                          <a:effectLst/>
                        </a:rPr>
                        <a:t>']</a:t>
                      </a: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60394"/>
                  </a:ext>
                </a:extLst>
              </a:tr>
              <a:tr h="345466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effectLst/>
                        </a:rPr>
                        <a:t>D</a:t>
                      </a:r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7856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D1789BC-ACE4-45FA-A15C-07F85D3AF1BE}"/>
              </a:ext>
            </a:extLst>
          </p:cNvPr>
          <p:cNvSpPr txBox="1"/>
          <p:nvPr/>
        </p:nvSpPr>
        <p:spPr>
          <a:xfrm>
            <a:off x="5533294" y="4680149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题干长度</a:t>
            </a:r>
          </a:p>
        </p:txBody>
      </p:sp>
    </p:spTree>
    <p:extLst>
      <p:ext uri="{BB962C8B-B14F-4D97-AF65-F5344CB8AC3E}">
        <p14:creationId xmlns:p14="http://schemas.microsoft.com/office/powerpoint/2010/main" val="424006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6F6D-B40A-4E15-B19E-EBD36682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roberta</a:t>
            </a:r>
            <a:r>
              <a:rPr lang="zh-CN" altLang="en-US" dirty="0"/>
              <a:t>模型作为</a:t>
            </a:r>
            <a:r>
              <a:rPr lang="en-US" altLang="zh-CN" dirty="0"/>
              <a:t>Encoder</a:t>
            </a:r>
            <a:r>
              <a:rPr lang="zh-CN" altLang="en-US" dirty="0"/>
              <a:t>，预测每一个选项的概率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2B5F6-1432-44F2-B0B0-1A3A1D0E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06842-0D6B-4485-881D-E1CF8B4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7C430C-F9DA-4CF3-B404-05C14A23F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8"/>
          <a:stretch/>
        </p:blipFill>
        <p:spPr bwMode="auto">
          <a:xfrm>
            <a:off x="1" y="1148862"/>
            <a:ext cx="12192000" cy="57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85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>
          <a:xfrm>
            <a:off x="6948904" y="2055888"/>
            <a:ext cx="5419185" cy="895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提升</a:t>
            </a:r>
            <a:r>
              <a:rPr lang="en-US" altLang="zh-CN" b="0" dirty="0">
                <a:latin typeface="+mn-lt"/>
                <a:ea typeface="+mn-ea"/>
                <a:sym typeface="+mn-lt"/>
              </a:rPr>
              <a:t>baseline-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模型方法</a:t>
            </a: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9" name="î$ḷíḋ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7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76630-758E-49FA-A53E-75CE84A2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8" y="35169"/>
            <a:ext cx="10850563" cy="1028699"/>
          </a:xfrm>
        </p:spPr>
        <p:txBody>
          <a:bodyPr/>
          <a:lstStyle/>
          <a:p>
            <a:r>
              <a:rPr lang="zh-CN" altLang="en-US" dirty="0"/>
              <a:t>题干和问题选项交互模型</a:t>
            </a:r>
            <a:r>
              <a:rPr lang="en-US" altLang="zh-CN" dirty="0"/>
              <a:t>DUMA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6D90B-39D1-433A-8161-721111E9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022789-CE04-42FA-B761-E68C2C7F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15" y="0"/>
            <a:ext cx="6834985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C0795C-D9B2-4918-9A51-ED425ABC3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10" y="3453369"/>
            <a:ext cx="4889228" cy="1787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C3509B-98EF-4612-AA2A-658707C5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14" y="1448161"/>
            <a:ext cx="5328306" cy="10058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91EE7E7-684E-4457-A6B3-B0593C93A267}"/>
              </a:ext>
            </a:extLst>
          </p:cNvPr>
          <p:cNvSpPr txBox="1"/>
          <p:nvPr/>
        </p:nvSpPr>
        <p:spPr>
          <a:xfrm>
            <a:off x="251718" y="5665152"/>
            <a:ext cx="544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参考论文：</a:t>
            </a:r>
            <a:r>
              <a:rPr lang="en-US" altLang="zh-CN" dirty="0"/>
              <a:t>DUMA: Reading Comprehension with Transposition Thinking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7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837BC-0C01-4977-B773-46F839EE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基于多任务对正确选项和错误选项进行建模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3B6FE-E96F-4DA4-A4AC-0B4752E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159696-36AA-4C37-97A8-BF655E6250B4}"/>
              </a:ext>
            </a:extLst>
          </p:cNvPr>
          <p:cNvSpPr/>
          <p:nvPr/>
        </p:nvSpPr>
        <p:spPr>
          <a:xfrm>
            <a:off x="8473733" y="1386867"/>
            <a:ext cx="205740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6D249B-CC83-48F9-B5F7-956771211694}"/>
              </a:ext>
            </a:extLst>
          </p:cNvPr>
          <p:cNvSpPr/>
          <p:nvPr/>
        </p:nvSpPr>
        <p:spPr>
          <a:xfrm>
            <a:off x="8473733" y="2658309"/>
            <a:ext cx="205740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选项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1EA50F-87FF-4A85-A1C9-A304F40F80C8}"/>
              </a:ext>
            </a:extLst>
          </p:cNvPr>
          <p:cNvSpPr/>
          <p:nvPr/>
        </p:nvSpPr>
        <p:spPr>
          <a:xfrm>
            <a:off x="8473733" y="3937901"/>
            <a:ext cx="205740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选项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3998D8-ED34-463E-9034-0D8F0F4BF59C}"/>
              </a:ext>
            </a:extLst>
          </p:cNvPr>
          <p:cNvSpPr/>
          <p:nvPr/>
        </p:nvSpPr>
        <p:spPr>
          <a:xfrm>
            <a:off x="8473733" y="5213748"/>
            <a:ext cx="205740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选项</a:t>
            </a:r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5A15DA-317C-4609-9409-66A47BFD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734536"/>
            <a:ext cx="5276850" cy="11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E6EA7E-0100-47FD-B63B-486F3E95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4213265"/>
            <a:ext cx="5276850" cy="11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CF2230E-050D-488C-939F-AE0121AC46DC}"/>
              </a:ext>
            </a:extLst>
          </p:cNvPr>
          <p:cNvSpPr txBox="1"/>
          <p:nvPr/>
        </p:nvSpPr>
        <p:spPr>
          <a:xfrm>
            <a:off x="10834686" y="1389367"/>
            <a:ext cx="685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√</a:t>
            </a:r>
            <a:endParaRPr lang="zh-CN" altLang="en-US" sz="5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83C648-BF48-4EAA-937E-AC392274D147}"/>
              </a:ext>
            </a:extLst>
          </p:cNvPr>
          <p:cNvCxnSpPr>
            <a:stCxn id="5" idx="1"/>
            <a:endCxn id="1026" idx="3"/>
          </p:cNvCxnSpPr>
          <p:nvPr/>
        </p:nvCxnSpPr>
        <p:spPr>
          <a:xfrm flipH="1">
            <a:off x="5946774" y="1849782"/>
            <a:ext cx="2526959" cy="4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01B08D-206E-4F3B-974D-2CC7B15BF1F3}"/>
              </a:ext>
            </a:extLst>
          </p:cNvPr>
          <p:cNvCxnSpPr>
            <a:stCxn id="6" idx="1"/>
            <a:endCxn id="1028" idx="3"/>
          </p:cNvCxnSpPr>
          <p:nvPr/>
        </p:nvCxnSpPr>
        <p:spPr>
          <a:xfrm flipH="1">
            <a:off x="5946774" y="3121224"/>
            <a:ext cx="2526959" cy="167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DDB6E9B-344F-4478-8D51-76E39E915B48}"/>
              </a:ext>
            </a:extLst>
          </p:cNvPr>
          <p:cNvCxnSpPr>
            <a:cxnSpLocks/>
            <a:stCxn id="7" idx="1"/>
            <a:endCxn id="1028" idx="3"/>
          </p:cNvCxnSpPr>
          <p:nvPr/>
        </p:nvCxnSpPr>
        <p:spPr>
          <a:xfrm flipH="1">
            <a:off x="5946774" y="4400816"/>
            <a:ext cx="2526959" cy="39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6605100-4D3D-450D-AFF2-D5B984812054}"/>
              </a:ext>
            </a:extLst>
          </p:cNvPr>
          <p:cNvCxnSpPr>
            <a:cxnSpLocks/>
            <a:stCxn id="8" idx="1"/>
            <a:endCxn id="1028" idx="3"/>
          </p:cNvCxnSpPr>
          <p:nvPr/>
        </p:nvCxnSpPr>
        <p:spPr>
          <a:xfrm flipH="1" flipV="1">
            <a:off x="5946774" y="4791426"/>
            <a:ext cx="2526959" cy="88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477D261-B097-4986-BC9B-62023E519954}"/>
              </a:ext>
            </a:extLst>
          </p:cNvPr>
          <p:cNvSpPr txBox="1"/>
          <p:nvPr/>
        </p:nvSpPr>
        <p:spPr>
          <a:xfrm>
            <a:off x="669924" y="5723224"/>
            <a:ext cx="6471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参考论文：</a:t>
            </a:r>
            <a:r>
              <a:rPr lang="en-US" altLang="zh-CN" dirty="0"/>
              <a:t>Learning to Classify the Wrong Answers for Multiple Choice Question Answering</a:t>
            </a:r>
          </a:p>
          <a:p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BA1739B-59B0-4AA0-99FE-23EC663629E0}"/>
              </a:ext>
            </a:extLst>
          </p:cNvPr>
          <p:cNvCxnSpPr>
            <a:cxnSpLocks/>
            <a:stCxn id="5" idx="1"/>
            <a:endCxn id="1028" idx="3"/>
          </p:cNvCxnSpPr>
          <p:nvPr/>
        </p:nvCxnSpPr>
        <p:spPr>
          <a:xfrm flipH="1">
            <a:off x="5946774" y="1849782"/>
            <a:ext cx="2526959" cy="29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512DB2F-043B-4710-BE87-874C882C8694}"/>
              </a:ext>
            </a:extLst>
          </p:cNvPr>
          <p:cNvCxnSpPr>
            <a:cxnSpLocks/>
            <a:stCxn id="6" idx="1"/>
            <a:endCxn id="1026" idx="3"/>
          </p:cNvCxnSpPr>
          <p:nvPr/>
        </p:nvCxnSpPr>
        <p:spPr>
          <a:xfrm flipH="1" flipV="1">
            <a:off x="5946774" y="2312697"/>
            <a:ext cx="2526959" cy="80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41543-82F7-42D8-9D22-E95CFF8806EC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 flipV="1">
            <a:off x="5946774" y="2312697"/>
            <a:ext cx="2526959" cy="20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F1B87F2-EBEA-4154-A241-DAEE337A2C47}"/>
              </a:ext>
            </a:extLst>
          </p:cNvPr>
          <p:cNvCxnSpPr>
            <a:cxnSpLocks/>
            <a:stCxn id="8" idx="1"/>
            <a:endCxn id="1026" idx="3"/>
          </p:cNvCxnSpPr>
          <p:nvPr/>
        </p:nvCxnSpPr>
        <p:spPr>
          <a:xfrm flipH="1" flipV="1">
            <a:off x="5946774" y="2312697"/>
            <a:ext cx="2526959" cy="33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C146DBA-0FDB-4B91-9A53-39B0E03730C7}"/>
              </a:ext>
            </a:extLst>
          </p:cNvPr>
          <p:cNvSpPr txBox="1"/>
          <p:nvPr/>
        </p:nvSpPr>
        <p:spPr>
          <a:xfrm>
            <a:off x="6495083" y="26328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DF6847F-EA81-4974-B709-8A09E3B80135}"/>
              </a:ext>
            </a:extLst>
          </p:cNvPr>
          <p:cNvSpPr txBox="1"/>
          <p:nvPr/>
        </p:nvSpPr>
        <p:spPr>
          <a:xfrm>
            <a:off x="6499913" y="22313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27AAD1E-6D4E-426F-89E5-02CE4AC8DDCC}"/>
              </a:ext>
            </a:extLst>
          </p:cNvPr>
          <p:cNvSpPr txBox="1"/>
          <p:nvPr/>
        </p:nvSpPr>
        <p:spPr>
          <a:xfrm>
            <a:off x="6495083" y="30587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299685C-457B-4C36-80A7-CB6230D56C54}"/>
              </a:ext>
            </a:extLst>
          </p:cNvPr>
          <p:cNvSpPr txBox="1"/>
          <p:nvPr/>
        </p:nvSpPr>
        <p:spPr>
          <a:xfrm>
            <a:off x="6495083" y="18270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86EAC40-A6F1-4D53-ADA9-CDE44B1B881C}"/>
              </a:ext>
            </a:extLst>
          </p:cNvPr>
          <p:cNvSpPr txBox="1"/>
          <p:nvPr/>
        </p:nvSpPr>
        <p:spPr>
          <a:xfrm>
            <a:off x="6443666" y="45105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C8467F4-5495-458E-AEAD-21BF3FAD9B53}"/>
              </a:ext>
            </a:extLst>
          </p:cNvPr>
          <p:cNvSpPr txBox="1"/>
          <p:nvPr/>
        </p:nvSpPr>
        <p:spPr>
          <a:xfrm>
            <a:off x="6448496" y="41089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FF666C0-200C-440B-AD02-C87345FA71A5}"/>
              </a:ext>
            </a:extLst>
          </p:cNvPr>
          <p:cNvSpPr txBox="1"/>
          <p:nvPr/>
        </p:nvSpPr>
        <p:spPr>
          <a:xfrm>
            <a:off x="6443666" y="49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51FF35F-0C5F-4FE6-9DD1-F2047BAE2936}"/>
              </a:ext>
            </a:extLst>
          </p:cNvPr>
          <p:cNvSpPr txBox="1"/>
          <p:nvPr/>
        </p:nvSpPr>
        <p:spPr>
          <a:xfrm>
            <a:off x="6443666" y="37047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823EBBA1-C3FF-4A46-824A-61971A58364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A1776173-08E9-47C0-A736-C6492E7C3C01}"/>
              </a:ext>
            </a:extLst>
          </p:cNvPr>
          <p:cNvSpPr txBox="1"/>
          <p:nvPr/>
        </p:nvSpPr>
        <p:spPr>
          <a:xfrm>
            <a:off x="723211" y="1411146"/>
            <a:ext cx="337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第一个任务找正确选项：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DC0F801-9EF9-4C76-8D37-EE601DF0CFCA}"/>
              </a:ext>
            </a:extLst>
          </p:cNvPr>
          <p:cNvSpPr txBox="1"/>
          <p:nvPr/>
        </p:nvSpPr>
        <p:spPr>
          <a:xfrm>
            <a:off x="669924" y="3462651"/>
            <a:ext cx="507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第二个任务找错误选项，模拟排除法，排除错误选项：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1231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8d49a6e8-394e-45b1-ae85-9c8a0791038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499"/>
      </a:accent1>
      <a:accent2>
        <a:srgbClr val="003BB2"/>
      </a:accent2>
      <a:accent3>
        <a:srgbClr val="0089E2"/>
      </a:accent3>
      <a:accent4>
        <a:srgbClr val="FFAB35"/>
      </a:accent4>
      <a:accent5>
        <a:srgbClr val="8E8D88"/>
      </a:accent5>
      <a:accent6>
        <a:srgbClr val="ACACAC"/>
      </a:accent6>
      <a:hlink>
        <a:srgbClr val="016CA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8d49a6e8-394e-45b1-ae85-9c8a0791038f-16x9" id="{BF1B9A27-2F2C-634A-9B22-253DCA60B7FE}" vid="{E2909BEE-B896-5A4F-A435-1D9011F5DB0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3371</TotalTime>
  <Words>1504</Words>
  <Application>Microsoft Office PowerPoint</Application>
  <PresentationFormat>宽屏</PresentationFormat>
  <Paragraphs>183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Malgun Gothic Semilight</vt:lpstr>
      <vt:lpstr>等线</vt:lpstr>
      <vt:lpstr>宋体</vt:lpstr>
      <vt:lpstr>微软雅黑</vt:lpstr>
      <vt:lpstr>Arial</vt:lpstr>
      <vt:lpstr>Calibri</vt:lpstr>
      <vt:lpstr>Impact</vt:lpstr>
      <vt:lpstr>Open Sans</vt:lpstr>
      <vt:lpstr>主题5</vt:lpstr>
      <vt:lpstr>think-cell Slide</vt:lpstr>
      <vt:lpstr>PowerPoint 演示文稿</vt:lpstr>
      <vt:lpstr>PowerPoint 演示文稿</vt:lpstr>
      <vt:lpstr>团队介绍</vt:lpstr>
      <vt:lpstr>数据分析与baseline方法</vt:lpstr>
      <vt:lpstr>大部分题干长度都远大于512</vt:lpstr>
      <vt:lpstr>采用roberta模型作为Encoder，预测每一个选项的概率</vt:lpstr>
      <vt:lpstr>提升baseline-模型方法</vt:lpstr>
      <vt:lpstr>题干和问题选项交互模型DUMA</vt:lpstr>
      <vt:lpstr>基于多任务对正确选项和错误选项进行建模</vt:lpstr>
      <vt:lpstr>多任务权重自动学习</vt:lpstr>
      <vt:lpstr>提升baseline-数据方法</vt:lpstr>
      <vt:lpstr>题型数据扩充：挖空类、标题类、分割类、错别字类、关联词类等</vt:lpstr>
      <vt:lpstr>伪标签数据扩充</vt:lpstr>
      <vt:lpstr>提升baseline-数据预处理和训练方法</vt:lpstr>
      <vt:lpstr>300多行数据清洗归一化代码</vt:lpstr>
      <vt:lpstr>多机多卡超参数自动搜索</vt:lpstr>
      <vt:lpstr>总结思考</vt:lpstr>
      <vt:lpstr>thanks! 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template</dc:title>
  <dc:creator>李 小步</dc:creator>
  <cp:lastModifiedBy>Bien Learn</cp:lastModifiedBy>
  <cp:revision>228</cp:revision>
  <cp:lastPrinted>2019-07-31T16:00:00Z</cp:lastPrinted>
  <dcterms:created xsi:type="dcterms:W3CDTF">2020-03-05T02:56:46Z</dcterms:created>
  <dcterms:modified xsi:type="dcterms:W3CDTF">2021-06-02T05:57:40Z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WM4f027f883cd746f19531cce02804f7dc">
    <vt:lpwstr>CWMcyVo3ZhY1u3f1FbTUj6Fk9K8BwD9JBEsal+qXNg0AryiJf7zM+7mqXNPE2tsEtHs1iXFNP+y5ujGNuBCtR0XatW6r7xZ4d1ZwEGnoLDzeAg=</vt:lpwstr>
  </property>
</Properties>
</file>