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70" r:id="rId5"/>
    <p:sldId id="272" r:id="rId6"/>
    <p:sldId id="271" r:id="rId7"/>
    <p:sldId id="258" r:id="rId8"/>
    <p:sldId id="273" r:id="rId9"/>
    <p:sldId id="274" r:id="rId10"/>
    <p:sldId id="259" r:id="rId11"/>
    <p:sldId id="275" r:id="rId12"/>
    <p:sldId id="276" r:id="rId13"/>
    <p:sldId id="260" r:id="rId14"/>
    <p:sldId id="277" r:id="rId15"/>
    <p:sldId id="278" r:id="rId16"/>
    <p:sldId id="279" r:id="rId17"/>
    <p:sldId id="280" r:id="rId18"/>
    <p:sldId id="281" r:id="rId19"/>
    <p:sldId id="282" r:id="rId20"/>
    <p:sldId id="261" r:id="rId21"/>
    <p:sldId id="296" r:id="rId22"/>
    <p:sldId id="283" r:id="rId23"/>
    <p:sldId id="284" r:id="rId24"/>
    <p:sldId id="262" r:id="rId25"/>
    <p:sldId id="285" r:id="rId26"/>
    <p:sldId id="286" r:id="rId27"/>
    <p:sldId id="287" r:id="rId28"/>
    <p:sldId id="288" r:id="rId29"/>
    <p:sldId id="289" r:id="rId30"/>
    <p:sldId id="290" r:id="rId31"/>
    <p:sldId id="263" r:id="rId32"/>
    <p:sldId id="291" r:id="rId33"/>
    <p:sldId id="292" r:id="rId34"/>
    <p:sldId id="294" r:id="rId35"/>
    <p:sldId id="302" r:id="rId36"/>
    <p:sldId id="264" r:id="rId37"/>
    <p:sldId id="298" r:id="rId38"/>
    <p:sldId id="299" r:id="rId39"/>
    <p:sldId id="293" r:id="rId40"/>
    <p:sldId id="300" r:id="rId41"/>
    <p:sldId id="301" r:id="rId42"/>
    <p:sldId id="297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C8CAF-C894-4B24-961E-60E4A0D7C1FF}" type="datetimeFigureOut">
              <a:rPr lang="en-US" smtClean="0"/>
              <a:t>10-Apr-17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99C48-0BE9-4745-AA33-F451DE5B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871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C8CAF-C894-4B24-961E-60E4A0D7C1FF}" type="datetimeFigureOut">
              <a:rPr lang="en-US" smtClean="0"/>
              <a:t>10-Apr-17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99C48-0BE9-4745-AA33-F451DE5B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34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C8CAF-C894-4B24-961E-60E4A0D7C1FF}" type="datetimeFigureOut">
              <a:rPr lang="en-US" smtClean="0"/>
              <a:t>10-Apr-17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99C48-0BE9-4745-AA33-F451DE5B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16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C8CAF-C894-4B24-961E-60E4A0D7C1FF}" type="datetimeFigureOut">
              <a:rPr lang="en-US" smtClean="0"/>
              <a:t>10-Apr-17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99C48-0BE9-4745-AA33-F451DE5B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90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C8CAF-C894-4B24-961E-60E4A0D7C1FF}" type="datetimeFigureOut">
              <a:rPr lang="en-US" smtClean="0"/>
              <a:t>10-Apr-17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99C48-0BE9-4745-AA33-F451DE5B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6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C8CAF-C894-4B24-961E-60E4A0D7C1FF}" type="datetimeFigureOut">
              <a:rPr lang="en-US" smtClean="0"/>
              <a:t>10-Apr-17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99C48-0BE9-4745-AA33-F451DE5B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45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C8CAF-C894-4B24-961E-60E4A0D7C1FF}" type="datetimeFigureOut">
              <a:rPr lang="en-US" smtClean="0"/>
              <a:t>10-Apr-17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99C48-0BE9-4745-AA33-F451DE5B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392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C8CAF-C894-4B24-961E-60E4A0D7C1FF}" type="datetimeFigureOut">
              <a:rPr lang="en-US" smtClean="0"/>
              <a:t>10-Apr-17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99C48-0BE9-4745-AA33-F451DE5B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30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C8CAF-C894-4B24-961E-60E4A0D7C1FF}" type="datetimeFigureOut">
              <a:rPr lang="en-US" smtClean="0"/>
              <a:t>10-Apr-17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99C48-0BE9-4745-AA33-F451DE5B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801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C8CAF-C894-4B24-961E-60E4A0D7C1FF}" type="datetimeFigureOut">
              <a:rPr lang="en-US" smtClean="0"/>
              <a:t>10-Apr-17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99C48-0BE9-4745-AA33-F451DE5B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62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C8CAF-C894-4B24-961E-60E4A0D7C1FF}" type="datetimeFigureOut">
              <a:rPr lang="en-US" smtClean="0"/>
              <a:t>10-Apr-17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99C48-0BE9-4745-AA33-F451DE5B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78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C8CAF-C894-4B24-961E-60E4A0D7C1FF}" type="datetimeFigureOut">
              <a:rPr lang="en-US" smtClean="0"/>
              <a:t>10-Apr-17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99C48-0BE9-4745-AA33-F451DE5B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39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Logic and Argumentation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Basic Concepts</a:t>
            </a:r>
          </a:p>
        </p:txBody>
      </p:sp>
    </p:spTree>
    <p:extLst>
      <p:ext uri="{BB962C8B-B14F-4D97-AF65-F5344CB8AC3E}">
        <p14:creationId xmlns:p14="http://schemas.microsoft.com/office/powerpoint/2010/main" val="218052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good argument?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argument that gives us </a:t>
            </a:r>
            <a:r>
              <a:rPr lang="en-US" dirty="0">
                <a:solidFill>
                  <a:srgbClr val="FF0000"/>
                </a:solidFill>
              </a:rPr>
              <a:t>good reasons </a:t>
            </a:r>
            <a:r>
              <a:rPr lang="en-US" dirty="0"/>
              <a:t>to believe the conclusion</a:t>
            </a:r>
          </a:p>
        </p:txBody>
      </p:sp>
    </p:spTree>
    <p:extLst>
      <p:ext uri="{BB962C8B-B14F-4D97-AF65-F5344CB8AC3E}">
        <p14:creationId xmlns:p14="http://schemas.microsoft.com/office/powerpoint/2010/main" val="1423613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these good arguments?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All actors are robots.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Tom Cruise is an actor.</a:t>
            </a:r>
          </a:p>
          <a:p>
            <a:pPr marL="0" indent="0">
              <a:buNone/>
            </a:pPr>
            <a:r>
              <a:rPr lang="en-US" dirty="0"/>
              <a:t>Therefore, Tom Cruise is a robot.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All tigers are mammals.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Tony is a mammal.</a:t>
            </a:r>
          </a:p>
          <a:p>
            <a:pPr marL="0" indent="0">
              <a:buNone/>
            </a:pPr>
            <a:r>
              <a:rPr lang="en-US" dirty="0"/>
              <a:t>Therefore, Tony is a tiger.</a:t>
            </a:r>
          </a:p>
        </p:txBody>
      </p:sp>
    </p:spTree>
    <p:extLst>
      <p:ext uri="{BB962C8B-B14F-4D97-AF65-F5344CB8AC3E}">
        <p14:creationId xmlns:p14="http://schemas.microsoft.com/office/powerpoint/2010/main" val="236825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Necessary conditions for an argument to be good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The truth condition:</a:t>
            </a:r>
          </a:p>
          <a:p>
            <a:pPr lvl="1"/>
            <a:r>
              <a:rPr lang="en-US" dirty="0"/>
              <a:t>All premises must be </a:t>
            </a:r>
            <a:r>
              <a:rPr lang="en-US" dirty="0">
                <a:solidFill>
                  <a:srgbClr val="FF0000"/>
                </a:solidFill>
              </a:rPr>
              <a:t>true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logic condition:</a:t>
            </a:r>
          </a:p>
          <a:p>
            <a:pPr lvl="1"/>
            <a:r>
              <a:rPr lang="en-US" dirty="0"/>
              <a:t>The conclusion must </a:t>
            </a:r>
            <a:r>
              <a:rPr lang="en-US" dirty="0">
                <a:solidFill>
                  <a:srgbClr val="FF0000"/>
                </a:solidFill>
              </a:rPr>
              <a:t>follow from </a:t>
            </a:r>
            <a:r>
              <a:rPr lang="en-US" dirty="0"/>
              <a:t>the premises</a:t>
            </a:r>
          </a:p>
        </p:txBody>
      </p:sp>
    </p:spTree>
    <p:extLst>
      <p:ext uri="{BB962C8B-B14F-4D97-AF65-F5344CB8AC3E}">
        <p14:creationId xmlns:p14="http://schemas.microsoft.com/office/powerpoint/2010/main" val="4162809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Identifying premises and conclusions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593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are which?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Abortion is wrong because all human life is sacred.</a:t>
            </a:r>
          </a:p>
        </p:txBody>
      </p:sp>
    </p:spTree>
    <p:extLst>
      <p:ext uri="{BB962C8B-B14F-4D97-AF65-F5344CB8AC3E}">
        <p14:creationId xmlns:p14="http://schemas.microsoft.com/office/powerpoint/2010/main" val="3683986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argument in standard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All human life is sacred.</a:t>
            </a:r>
          </a:p>
          <a:p>
            <a:pPr marL="0" indent="0">
              <a:buNone/>
            </a:pPr>
            <a:r>
              <a:rPr lang="en-US" dirty="0"/>
              <a:t>Therefore, abortion is wrong.</a:t>
            </a:r>
          </a:p>
        </p:txBody>
      </p:sp>
    </p:spTree>
    <p:extLst>
      <p:ext uri="{BB962C8B-B14F-4D97-AF65-F5344CB8AC3E}">
        <p14:creationId xmlns:p14="http://schemas.microsoft.com/office/powerpoint/2010/main" val="2681347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Words that commonly indicate a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Therefore</a:t>
            </a:r>
          </a:p>
          <a:p>
            <a:r>
              <a:rPr lang="en-US" dirty="0"/>
              <a:t>So</a:t>
            </a:r>
          </a:p>
          <a:p>
            <a:r>
              <a:rPr lang="en-US" dirty="0"/>
              <a:t>Hence</a:t>
            </a:r>
          </a:p>
          <a:p>
            <a:r>
              <a:rPr lang="en-US" dirty="0"/>
              <a:t>Thus</a:t>
            </a:r>
          </a:p>
          <a:p>
            <a:r>
              <a:rPr lang="en-US" dirty="0"/>
              <a:t>It follows that</a:t>
            </a:r>
          </a:p>
          <a:p>
            <a:r>
              <a:rPr lang="en-US" dirty="0"/>
              <a:t>As a result</a:t>
            </a:r>
          </a:p>
          <a:p>
            <a:r>
              <a:rPr lang="en-US" dirty="0"/>
              <a:t>Consequently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It’s a flu season and you work with kids, so you should get a flu shot.</a:t>
            </a:r>
          </a:p>
        </p:txBody>
      </p:sp>
    </p:spTree>
    <p:extLst>
      <p:ext uri="{BB962C8B-B14F-4D97-AF65-F5344CB8AC3E}">
        <p14:creationId xmlns:p14="http://schemas.microsoft.com/office/powerpoint/2010/main" val="2035539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is the conclusion?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We must reduce the amount of money we spend on space exploration. Right now, the enemy is launching a massive military buildup, and we need the additional money to purchase military equipment to match the anticipated increase in the enemy’s strength.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 must reduce the amount of money we spend on space exploration.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enemy is launching a massive military buildup.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 need the additional money to purchase military equipment to match the anticipated increase in the enemy’s strength.</a:t>
            </a:r>
          </a:p>
        </p:txBody>
      </p:sp>
    </p:spTree>
    <p:extLst>
      <p:ext uri="{BB962C8B-B14F-4D97-AF65-F5344CB8AC3E}">
        <p14:creationId xmlns:p14="http://schemas.microsoft.com/office/powerpoint/2010/main" val="1159560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Words that commonly indicate a premise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Since</a:t>
            </a:r>
          </a:p>
          <a:p>
            <a:r>
              <a:rPr lang="en-US" dirty="0"/>
              <a:t>If</a:t>
            </a:r>
          </a:p>
          <a:p>
            <a:r>
              <a:rPr lang="en-US" dirty="0"/>
              <a:t>Because</a:t>
            </a:r>
          </a:p>
          <a:p>
            <a:r>
              <a:rPr lang="en-US" dirty="0"/>
              <a:t>From which it follows</a:t>
            </a:r>
          </a:p>
          <a:p>
            <a:r>
              <a:rPr lang="en-US" dirty="0"/>
              <a:t>For these reasons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John will probably receive the next promotion, since he’s been here the longest.</a:t>
            </a:r>
          </a:p>
        </p:txBody>
      </p:sp>
    </p:spTree>
    <p:extLst>
      <p:ext uri="{BB962C8B-B14F-4D97-AF65-F5344CB8AC3E}">
        <p14:creationId xmlns:p14="http://schemas.microsoft.com/office/powerpoint/2010/main" val="2903730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be able to extract the logical structure from the language that is given</a:t>
            </a:r>
          </a:p>
          <a:p>
            <a:r>
              <a:rPr lang="en-US" dirty="0"/>
              <a:t>Ask: Is this claim the </a:t>
            </a:r>
            <a:r>
              <a:rPr lang="en-US" dirty="0">
                <a:solidFill>
                  <a:srgbClr val="FF0000"/>
                </a:solidFill>
              </a:rPr>
              <a:t>main point </a:t>
            </a:r>
            <a:r>
              <a:rPr lang="en-US" dirty="0"/>
              <a:t>that we’re being asked to accept, or is it being offered as a </a:t>
            </a:r>
            <a:r>
              <a:rPr lang="en-US" dirty="0">
                <a:solidFill>
                  <a:srgbClr val="FF0000"/>
                </a:solidFill>
              </a:rPr>
              <a:t>reason</a:t>
            </a:r>
            <a:r>
              <a:rPr lang="en-US" dirty="0"/>
              <a:t> to accept another claim?</a:t>
            </a:r>
          </a:p>
          <a:p>
            <a:r>
              <a:rPr lang="en-US" dirty="0"/>
              <a:t>Look for </a:t>
            </a:r>
            <a:r>
              <a:rPr lang="en-US" dirty="0">
                <a:solidFill>
                  <a:srgbClr val="FF0000"/>
                </a:solidFill>
              </a:rPr>
              <a:t>indicator words </a:t>
            </a:r>
            <a:r>
              <a:rPr lang="en-US" dirty="0"/>
              <a:t>that flag the presence of a premise or a conclusion</a:t>
            </a:r>
          </a:p>
        </p:txBody>
      </p:sp>
    </p:spTree>
    <p:extLst>
      <p:ext uri="{BB962C8B-B14F-4D97-AF65-F5344CB8AC3E}">
        <p14:creationId xmlns:p14="http://schemas.microsoft.com/office/powerpoint/2010/main" val="7018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argument?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443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truth condition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premises must be </a:t>
            </a:r>
            <a:r>
              <a:rPr lang="en-US" dirty="0">
                <a:solidFill>
                  <a:srgbClr val="FF0000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4126067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Do these arguments satisfy the truth condition?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All actors are robots.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Tom Cruise is an actor.</a:t>
            </a:r>
          </a:p>
          <a:p>
            <a:pPr marL="0" indent="0">
              <a:buNone/>
            </a:pPr>
            <a:r>
              <a:rPr lang="en-US" dirty="0"/>
              <a:t>Therefore, Tom Cruise is a robot.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All tigers are mammals.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Tony is a mammal.</a:t>
            </a:r>
          </a:p>
          <a:p>
            <a:pPr marL="0" indent="0">
              <a:buNone/>
            </a:pPr>
            <a:r>
              <a:rPr lang="en-US" dirty="0"/>
              <a:t>Therefore, Tony is a tiger.</a:t>
            </a:r>
          </a:p>
        </p:txBody>
      </p:sp>
    </p:spTree>
    <p:extLst>
      <p:ext uri="{BB962C8B-B14F-4D97-AF65-F5344CB8AC3E}">
        <p14:creationId xmlns:p14="http://schemas.microsoft.com/office/powerpoint/2010/main" val="14917343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7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“The Earth rotates on its axis once every 24 hours”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Modern audiences: True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Medieval audiences: False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76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condition in the real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All premises must be </a:t>
            </a:r>
            <a:r>
              <a:rPr lang="en-US" strike="sngStrike" dirty="0">
                <a:solidFill>
                  <a:srgbClr val="FF0000"/>
                </a:solidFill>
              </a:rPr>
              <a:t>true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plausible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X is plausible = X is regarded by a given audience as true</a:t>
            </a:r>
          </a:p>
          <a:p>
            <a:r>
              <a:rPr lang="en-US" dirty="0"/>
              <a:t>Objective truth is not always known or believed among the audience</a:t>
            </a:r>
          </a:p>
        </p:txBody>
      </p:sp>
    </p:spTree>
    <p:extLst>
      <p:ext uri="{BB962C8B-B14F-4D97-AF65-F5344CB8AC3E}">
        <p14:creationId xmlns:p14="http://schemas.microsoft.com/office/powerpoint/2010/main" val="12870642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logic condition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conclusion </a:t>
            </a:r>
            <a:r>
              <a:rPr lang="en-US" dirty="0">
                <a:solidFill>
                  <a:srgbClr val="FF0000"/>
                </a:solidFill>
              </a:rPr>
              <a:t>follows from </a:t>
            </a:r>
            <a:r>
              <a:rPr lang="en-US" dirty="0"/>
              <a:t>the premises</a:t>
            </a:r>
          </a:p>
        </p:txBody>
      </p:sp>
    </p:spTree>
    <p:extLst>
      <p:ext uri="{BB962C8B-B14F-4D97-AF65-F5344CB8AC3E}">
        <p14:creationId xmlns:p14="http://schemas.microsoft.com/office/powerpoint/2010/main" val="9329724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these: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All tigers are mammals.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Tony is a tiger.</a:t>
            </a:r>
          </a:p>
          <a:p>
            <a:pPr marL="0" indent="0">
              <a:buNone/>
            </a:pPr>
            <a:r>
              <a:rPr lang="en-US" dirty="0"/>
              <a:t>Therefore, Tony is a mammal.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All tigers are mammals.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Tony is a mammal.</a:t>
            </a:r>
          </a:p>
          <a:p>
            <a:pPr marL="0" indent="0">
              <a:buNone/>
            </a:pPr>
            <a:r>
              <a:rPr lang="en-US" dirty="0"/>
              <a:t>Therefore, Tony is a tiger.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4060272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Question: If all the premises </a:t>
            </a:r>
            <a:r>
              <a:rPr lang="en-US" sz="2800" dirty="0">
                <a:solidFill>
                  <a:srgbClr val="FF0000"/>
                </a:solidFill>
              </a:rPr>
              <a:t>were</a:t>
            </a:r>
            <a:r>
              <a:rPr lang="en-US" sz="2800" dirty="0"/>
              <a:t> true, </a:t>
            </a:r>
            <a:r>
              <a:rPr lang="en-US" sz="2800" dirty="0">
                <a:solidFill>
                  <a:srgbClr val="FF0000"/>
                </a:solidFill>
              </a:rPr>
              <a:t>would</a:t>
            </a:r>
            <a:r>
              <a:rPr lang="en-US" sz="2800" dirty="0"/>
              <a:t> they give us good reason to believe the conclusion?</a:t>
            </a:r>
          </a:p>
        </p:txBody>
      </p:sp>
    </p:spTree>
    <p:extLst>
      <p:ext uri="{BB962C8B-B14F-4D97-AF65-F5344CB8AC3E}">
        <p14:creationId xmlns:p14="http://schemas.microsoft.com/office/powerpoint/2010/main" val="6949169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Question: </a:t>
            </a:r>
            <a:r>
              <a:rPr lang="en-US" sz="3200" dirty="0">
                <a:solidFill>
                  <a:srgbClr val="FF0000"/>
                </a:solidFill>
              </a:rPr>
              <a:t>IF</a:t>
            </a:r>
            <a:r>
              <a:rPr lang="en-US" sz="3200" dirty="0"/>
              <a:t> all the premises were true, would they give us good reason to believe the conclusion?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YES: The argument satisfies the logic condition</a:t>
            </a:r>
          </a:p>
          <a:p>
            <a:endParaRPr lang="en-US" dirty="0"/>
          </a:p>
          <a:p>
            <a:r>
              <a:rPr lang="en-US" dirty="0"/>
              <a:t>NO: The argument does not satisfy the logic condition</a:t>
            </a:r>
          </a:p>
        </p:txBody>
      </p:sp>
    </p:spTree>
    <p:extLst>
      <p:ext uri="{BB962C8B-B14F-4D97-AF65-F5344CB8AC3E}">
        <p14:creationId xmlns:p14="http://schemas.microsoft.com/office/powerpoint/2010/main" val="1620927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If the moon is made of green cheese, then steel melts at room temperature.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moon is made of green cheese.</a:t>
            </a:r>
          </a:p>
          <a:p>
            <a:pPr marL="0" indent="0">
              <a:buNone/>
            </a:pPr>
            <a:r>
              <a:rPr lang="en-US" dirty="0"/>
              <a:t>Therefore, steel melts at room temperature.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The argument satisfies the logic condition</a:t>
            </a:r>
          </a:p>
        </p:txBody>
      </p:sp>
    </p:spTree>
    <p:extLst>
      <p:ext uri="{BB962C8B-B14F-4D97-AF65-F5344CB8AC3E}">
        <p14:creationId xmlns:p14="http://schemas.microsoft.com/office/powerpoint/2010/main" val="6986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All actors are billionaires.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All billionaires are women.</a:t>
            </a:r>
          </a:p>
          <a:p>
            <a:pPr marL="0" indent="0">
              <a:buNone/>
            </a:pPr>
            <a:r>
              <a:rPr lang="en-US" dirty="0"/>
              <a:t>Therefore, all actors are women.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The argument satisfies the logic condition</a:t>
            </a:r>
          </a:p>
        </p:txBody>
      </p:sp>
    </p:spTree>
    <p:extLst>
      <p:ext uri="{BB962C8B-B14F-4D97-AF65-F5344CB8AC3E}">
        <p14:creationId xmlns:p14="http://schemas.microsoft.com/office/powerpoint/2010/main" val="2437364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If I live in Iowa, then I live in the United States.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 live in the United States.</a:t>
            </a:r>
          </a:p>
          <a:p>
            <a:pPr marL="0" indent="0">
              <a:buNone/>
            </a:pPr>
            <a:r>
              <a:rPr lang="en-US" dirty="0"/>
              <a:t>Therefore, I live in Iowa.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The argument does not satisfy the logic condition</a:t>
            </a:r>
          </a:p>
        </p:txBody>
      </p:sp>
    </p:spTree>
    <p:extLst>
      <p:ext uri="{BB962C8B-B14F-4D97-AF65-F5344CB8AC3E}">
        <p14:creationId xmlns:p14="http://schemas.microsoft.com/office/powerpoint/2010/main" val="2699801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an argument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set of </a:t>
            </a:r>
            <a:r>
              <a:rPr lang="en-US" dirty="0">
                <a:solidFill>
                  <a:srgbClr val="FF0000"/>
                </a:solidFill>
              </a:rPr>
              <a:t>claims</a:t>
            </a:r>
            <a:r>
              <a:rPr lang="en-US" dirty="0"/>
              <a:t> or </a:t>
            </a:r>
            <a:r>
              <a:rPr lang="en-US" dirty="0">
                <a:solidFill>
                  <a:srgbClr val="FF0000"/>
                </a:solidFill>
              </a:rPr>
              <a:t>statements</a:t>
            </a:r>
          </a:p>
          <a:p>
            <a:r>
              <a:rPr lang="en-US" dirty="0"/>
              <a:t>One of claims is called the </a:t>
            </a:r>
            <a:r>
              <a:rPr lang="en-US" dirty="0">
                <a:solidFill>
                  <a:srgbClr val="FF0000"/>
                </a:solidFill>
              </a:rPr>
              <a:t>conclusion</a:t>
            </a:r>
            <a:r>
              <a:rPr lang="en-US" dirty="0"/>
              <a:t>, the remaining are called the </a:t>
            </a:r>
            <a:r>
              <a:rPr lang="en-US" dirty="0">
                <a:solidFill>
                  <a:srgbClr val="FF0000"/>
                </a:solidFill>
              </a:rPr>
              <a:t>premises</a:t>
            </a:r>
          </a:p>
          <a:p>
            <a:r>
              <a:rPr lang="en-US" dirty="0"/>
              <a:t>The premises are intended as offering </a:t>
            </a:r>
            <a:r>
              <a:rPr lang="en-US" dirty="0">
                <a:solidFill>
                  <a:srgbClr val="FF0000"/>
                </a:solidFill>
              </a:rPr>
              <a:t>reasons</a:t>
            </a:r>
            <a:r>
              <a:rPr lang="en-US" dirty="0"/>
              <a:t> to believe or accept the conclusion</a:t>
            </a:r>
          </a:p>
        </p:txBody>
      </p:sp>
    </p:spTree>
    <p:extLst>
      <p:ext uri="{BB962C8B-B14F-4D97-AF65-F5344CB8AC3E}">
        <p14:creationId xmlns:p14="http://schemas.microsoft.com/office/powerpoint/2010/main" val="7602797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argument satisfies the logic condition when it satisfies the following hypothetical condition: If the premises are all true, then we have good reasons to accept the conclusion.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actual</a:t>
            </a:r>
            <a:r>
              <a:rPr lang="en-US" dirty="0"/>
              <a:t> truth or falsity of the premises is </a:t>
            </a:r>
            <a:r>
              <a:rPr lang="en-US" dirty="0">
                <a:solidFill>
                  <a:srgbClr val="FF0000"/>
                </a:solidFill>
              </a:rPr>
              <a:t>irrelevant</a:t>
            </a:r>
            <a:r>
              <a:rPr lang="en-US" dirty="0"/>
              <a:t> to the logic of the argument.</a:t>
            </a:r>
          </a:p>
        </p:txBody>
      </p:sp>
    </p:spTree>
    <p:extLst>
      <p:ext uri="{BB962C8B-B14F-4D97-AF65-F5344CB8AC3E}">
        <p14:creationId xmlns:p14="http://schemas.microsoft.com/office/powerpoint/2010/main" val="2665837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 vs invalid arguments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152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valid argument?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All actors are robots.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Tom Cruise is an actor.</a:t>
            </a:r>
          </a:p>
          <a:p>
            <a:pPr marL="0" indent="0">
              <a:buNone/>
            </a:pPr>
            <a:r>
              <a:rPr lang="en-US" dirty="0"/>
              <a:t>Therefore, Tom Cruise is a robot.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 argument is valid if it has the following property: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If</a:t>
            </a:r>
            <a:r>
              <a:rPr lang="en-US" dirty="0"/>
              <a:t> all premises are true, the conclusion </a:t>
            </a:r>
            <a:r>
              <a:rPr lang="en-US" dirty="0">
                <a:solidFill>
                  <a:srgbClr val="FF0000"/>
                </a:solidFill>
              </a:rPr>
              <a:t>cannot</a:t>
            </a:r>
            <a:r>
              <a:rPr lang="en-US" dirty="0"/>
              <a:t> be false.</a:t>
            </a:r>
          </a:p>
          <a:p>
            <a:pPr lvl="1"/>
            <a:r>
              <a:rPr lang="en-US" dirty="0"/>
              <a:t>It is </a:t>
            </a:r>
            <a:r>
              <a:rPr lang="en-US" dirty="0">
                <a:solidFill>
                  <a:srgbClr val="FF0000"/>
                </a:solidFill>
              </a:rPr>
              <a:t>logically impossible </a:t>
            </a:r>
            <a:r>
              <a:rPr lang="en-US" dirty="0"/>
              <a:t>for the premises to be true and the conclusion false</a:t>
            </a:r>
          </a:p>
          <a:p>
            <a:pPr lvl="1"/>
            <a:r>
              <a:rPr lang="en-US" dirty="0"/>
              <a:t>The truth of the premises </a:t>
            </a:r>
            <a:r>
              <a:rPr lang="en-US" dirty="0">
                <a:solidFill>
                  <a:srgbClr val="FF0000"/>
                </a:solidFill>
              </a:rPr>
              <a:t>guarantees</a:t>
            </a:r>
            <a:r>
              <a:rPr lang="en-US" dirty="0"/>
              <a:t> the truth of the conclusion</a:t>
            </a:r>
          </a:p>
        </p:txBody>
      </p:sp>
    </p:spTree>
    <p:extLst>
      <p:ext uri="{BB962C8B-B14F-4D97-AF65-F5344CB8AC3E}">
        <p14:creationId xmlns:p14="http://schemas.microsoft.com/office/powerpoint/2010/main" val="11009161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invalid argument?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All actors are robots.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Tom Cruise is a robot.</a:t>
            </a:r>
          </a:p>
          <a:p>
            <a:pPr marL="0" indent="0">
              <a:buNone/>
            </a:pPr>
            <a:r>
              <a:rPr lang="en-US" dirty="0"/>
              <a:t>Therefore, Tom Cruise is an actor.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 argument is valid if it has the following property: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If</a:t>
            </a:r>
            <a:r>
              <a:rPr lang="en-US" dirty="0"/>
              <a:t> all premises are true, the conclusion </a:t>
            </a:r>
            <a:r>
              <a:rPr lang="en-US" dirty="0">
                <a:solidFill>
                  <a:srgbClr val="FF0000"/>
                </a:solidFill>
              </a:rPr>
              <a:t>can</a:t>
            </a:r>
            <a:r>
              <a:rPr lang="en-US" dirty="0"/>
              <a:t> be false.</a:t>
            </a:r>
          </a:p>
          <a:p>
            <a:pPr lvl="1"/>
            <a:r>
              <a:rPr lang="en-US" dirty="0"/>
              <a:t>It is </a:t>
            </a:r>
            <a:r>
              <a:rPr lang="en-US" dirty="0">
                <a:solidFill>
                  <a:srgbClr val="FF0000"/>
                </a:solidFill>
              </a:rPr>
              <a:t>logically possible </a:t>
            </a:r>
            <a:r>
              <a:rPr lang="en-US" dirty="0"/>
              <a:t>for the premises to be true and the conclusion false</a:t>
            </a:r>
          </a:p>
          <a:p>
            <a:pPr lvl="1"/>
            <a:r>
              <a:rPr lang="en-US" dirty="0"/>
              <a:t>The truth of the premises </a:t>
            </a:r>
            <a:r>
              <a:rPr lang="en-US" dirty="0">
                <a:solidFill>
                  <a:srgbClr val="FF0000"/>
                </a:solidFill>
              </a:rPr>
              <a:t>does not guarantees</a:t>
            </a:r>
            <a:r>
              <a:rPr lang="en-US" dirty="0"/>
              <a:t> the truth of the conclusion</a:t>
            </a:r>
          </a:p>
        </p:txBody>
      </p:sp>
    </p:spTree>
    <p:extLst>
      <p:ext uri="{BB962C8B-B14F-4D97-AF65-F5344CB8AC3E}">
        <p14:creationId xmlns:p14="http://schemas.microsoft.com/office/powerpoint/2010/main" val="19140644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vs logical validity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Validity in </a:t>
            </a:r>
            <a:r>
              <a:rPr lang="en-US" dirty="0">
                <a:solidFill>
                  <a:srgbClr val="FF0000"/>
                </a:solidFill>
              </a:rPr>
              <a:t>this context</a:t>
            </a:r>
            <a:r>
              <a:rPr lang="en-US" dirty="0"/>
              <a:t> is a property that describes </a:t>
            </a:r>
            <a:r>
              <a:rPr lang="en-US" dirty="0">
                <a:solidFill>
                  <a:srgbClr val="FF0000"/>
                </a:solidFill>
              </a:rPr>
              <a:t>logical relationship </a:t>
            </a:r>
            <a:r>
              <a:rPr lang="en-US" dirty="0"/>
              <a:t>between premises and conclusions</a:t>
            </a:r>
          </a:p>
          <a:p>
            <a:r>
              <a:rPr lang="en-US" dirty="0"/>
              <a:t>It is a feature of arguments as a whole, not individual claims</a:t>
            </a:r>
          </a:p>
          <a:p>
            <a:r>
              <a:rPr lang="en-US" dirty="0"/>
              <a:t>Real world or conversational validity is different</a:t>
            </a:r>
          </a:p>
          <a:p>
            <a:pPr lvl="1"/>
            <a:r>
              <a:rPr lang="en-US" dirty="0"/>
              <a:t>When we say “you make a valid point”, we don’t usually mean it is logically valid, and it can be about a single claim, not the whole argument</a:t>
            </a:r>
          </a:p>
        </p:txBody>
      </p:sp>
    </p:spTree>
    <p:extLst>
      <p:ext uri="{BB962C8B-B14F-4D97-AF65-F5344CB8AC3E}">
        <p14:creationId xmlns:p14="http://schemas.microsoft.com/office/powerpoint/2010/main" val="41620305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argument valid?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If the match is burning then there is oxygen in the room.</a:t>
            </a:r>
          </a:p>
          <a:p>
            <a:pPr marL="514350" indent="-514350">
              <a:buAutoNum type="arabicPeriod"/>
            </a:pPr>
            <a:r>
              <a:rPr lang="en-US" dirty="0"/>
              <a:t>The match is not burning.</a:t>
            </a:r>
          </a:p>
          <a:p>
            <a:pPr marL="0" indent="0">
              <a:buNone/>
            </a:pPr>
            <a:r>
              <a:rPr lang="en-US" dirty="0"/>
              <a:t>Therefore, there is no oxygen in the room.</a:t>
            </a:r>
          </a:p>
        </p:txBody>
      </p:sp>
    </p:spTree>
    <p:extLst>
      <p:ext uri="{BB962C8B-B14F-4D97-AF65-F5344CB8AC3E}">
        <p14:creationId xmlns:p14="http://schemas.microsoft.com/office/powerpoint/2010/main" val="3747499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vs weak arguments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893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these arguments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human has DNA, and Pat is human. Therefore, Pat also has DNA.</a:t>
            </a:r>
          </a:p>
          <a:p>
            <a:r>
              <a:rPr lang="en-US" dirty="0"/>
              <a:t>Half of the human population are female, and Pat is human. So, I believe Pat is female.</a:t>
            </a:r>
          </a:p>
          <a:p>
            <a:r>
              <a:rPr lang="en-US" dirty="0"/>
              <a:t>I believe Pat is right-handed, since 90% of humans are right-handed.</a:t>
            </a:r>
          </a:p>
        </p:txBody>
      </p:sp>
    </p:spTree>
    <p:extLst>
      <p:ext uri="{BB962C8B-B14F-4D97-AF65-F5344CB8AC3E}">
        <p14:creationId xmlns:p14="http://schemas.microsoft.com/office/powerpoint/2010/main" val="11587181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argument is valid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All humans have DNA</a:t>
            </a:r>
          </a:p>
          <a:p>
            <a:pPr marL="514350" indent="-514350">
              <a:buAutoNum type="arabicPeriod"/>
            </a:pPr>
            <a:r>
              <a:rPr lang="en-US" dirty="0"/>
              <a:t>Pat is human.</a:t>
            </a:r>
          </a:p>
          <a:p>
            <a:pPr marL="0" indent="0">
              <a:buNone/>
            </a:pPr>
            <a:r>
              <a:rPr lang="en-US" dirty="0"/>
              <a:t>Therefore, Pat has DNA.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647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Both of these are invalid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50% of humans are female.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Pat is human.</a:t>
            </a:r>
          </a:p>
          <a:p>
            <a:pPr marL="0" indent="0">
              <a:buNone/>
            </a:pPr>
            <a:r>
              <a:rPr lang="en-US" dirty="0"/>
              <a:t>Therefore, Pat is female.</a:t>
            </a:r>
          </a:p>
          <a:p>
            <a:endParaRPr lang="en-US" dirty="0"/>
          </a:p>
          <a:p>
            <a:r>
              <a:rPr lang="en-US" dirty="0"/>
              <a:t>WEAK (does not satisfy the logic condition)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90% of humans are right-handed.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Pat is human.</a:t>
            </a:r>
          </a:p>
          <a:p>
            <a:pPr marL="0" indent="0">
              <a:buNone/>
            </a:pPr>
            <a:r>
              <a:rPr lang="en-US" dirty="0"/>
              <a:t>Therefore, Pat is right-handed.</a:t>
            </a:r>
          </a:p>
          <a:p>
            <a:endParaRPr lang="en-US" dirty="0"/>
          </a:p>
          <a:p>
            <a:r>
              <a:rPr lang="en-US" dirty="0"/>
              <a:t>STRONG (satisfy the logic condition)</a:t>
            </a:r>
          </a:p>
        </p:txBody>
      </p:sp>
    </p:spTree>
    <p:extLst>
      <p:ext uri="{BB962C8B-B14F-4D97-AF65-F5344CB8AC3E}">
        <p14:creationId xmlns:p14="http://schemas.microsoft.com/office/powerpoint/2010/main" val="1835107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argument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All musicians can read music.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John is a musician.</a:t>
            </a:r>
          </a:p>
          <a:p>
            <a:pPr marL="0" indent="0">
              <a:buNone/>
            </a:pPr>
            <a:r>
              <a:rPr lang="en-US" dirty="0"/>
              <a:t>Therefore, John can read music.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Standard form:</a:t>
            </a:r>
          </a:p>
          <a:p>
            <a:r>
              <a:rPr lang="en-US" dirty="0"/>
              <a:t>Place claims on separate lines</a:t>
            </a:r>
          </a:p>
          <a:p>
            <a:r>
              <a:rPr lang="en-US" dirty="0"/>
              <a:t>Conclusion is at the bottom, separated from the premises</a:t>
            </a:r>
          </a:p>
        </p:txBody>
      </p:sp>
      <p:sp>
        <p:nvSpPr>
          <p:cNvPr id="4" name="Right Brace 3"/>
          <p:cNvSpPr/>
          <p:nvPr/>
        </p:nvSpPr>
        <p:spPr>
          <a:xfrm>
            <a:off x="6096000" y="1825625"/>
            <a:ext cx="226503" cy="93435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518246" y="2108135"/>
            <a:ext cx="102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Premises</a:t>
            </a:r>
          </a:p>
        </p:txBody>
      </p:sp>
      <p:sp>
        <p:nvSpPr>
          <p:cNvPr id="6" name="Right Brace 5"/>
          <p:cNvSpPr/>
          <p:nvPr/>
        </p:nvSpPr>
        <p:spPr>
          <a:xfrm rot="5400000">
            <a:off x="3863131" y="2101443"/>
            <a:ext cx="283254" cy="30471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397541" y="3993160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1993596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arguments satisfy the logic condition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Strong arguments are logically invalid, but has a high degree of probability</a:t>
            </a:r>
          </a:p>
          <a:p>
            <a:r>
              <a:rPr lang="en-US" dirty="0"/>
              <a:t>There are no clear cut-off points between strong and weak arguments</a:t>
            </a:r>
          </a:p>
          <a:p>
            <a:r>
              <a:rPr lang="en-US" dirty="0"/>
              <a:t>Subjectively, these provides a hint:</a:t>
            </a:r>
          </a:p>
          <a:p>
            <a:pPr lvl="1"/>
            <a:r>
              <a:rPr lang="en-US" dirty="0"/>
              <a:t>Valid arguments apply to ALL</a:t>
            </a:r>
          </a:p>
          <a:p>
            <a:pPr lvl="1"/>
            <a:r>
              <a:rPr lang="en-US" dirty="0"/>
              <a:t>Strong arguments apply to MOST</a:t>
            </a:r>
          </a:p>
          <a:p>
            <a:pPr lvl="1"/>
            <a:r>
              <a:rPr lang="en-US" dirty="0"/>
              <a:t>Weak arguments apply to SOME</a:t>
            </a:r>
          </a:p>
        </p:txBody>
      </p:sp>
    </p:spTree>
    <p:extLst>
      <p:ext uri="{BB962C8B-B14F-4D97-AF65-F5344CB8AC3E}">
        <p14:creationId xmlns:p14="http://schemas.microsoft.com/office/powerpoint/2010/main" val="24008811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arguments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 argument is good if it satisfies the following conditions: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The truth condition:</a:t>
            </a:r>
          </a:p>
          <a:p>
            <a:pPr marL="0" indent="0">
              <a:buNone/>
            </a:pPr>
            <a:r>
              <a:rPr lang="en-US" dirty="0"/>
              <a:t>	The argument has all true premises.</a:t>
            </a:r>
          </a:p>
          <a:p>
            <a:pPr marL="0" indent="0">
              <a:buNone/>
            </a:pPr>
            <a:r>
              <a:rPr lang="en-US" dirty="0"/>
              <a:t>	All the premises are </a:t>
            </a:r>
            <a:r>
              <a:rPr lang="en-US" dirty="0">
                <a:solidFill>
                  <a:srgbClr val="FF0000"/>
                </a:solidFill>
              </a:rPr>
              <a:t>plausible</a:t>
            </a:r>
            <a:r>
              <a:rPr lang="en-US" dirty="0"/>
              <a:t> to the intended audience.</a:t>
            </a:r>
          </a:p>
          <a:p>
            <a:pPr marL="0" indent="0">
              <a:buNone/>
            </a:pPr>
            <a:r>
              <a:rPr lang="en-US" b="1"/>
              <a:t>The logic </a:t>
            </a:r>
            <a:r>
              <a:rPr lang="en-US" b="1" dirty="0"/>
              <a:t>condition:</a:t>
            </a:r>
          </a:p>
          <a:p>
            <a:pPr marL="0" indent="0">
              <a:buNone/>
            </a:pPr>
            <a:r>
              <a:rPr lang="en-US" dirty="0"/>
              <a:t>	The conclusion follows from the premises.</a:t>
            </a:r>
          </a:p>
          <a:p>
            <a:pPr marL="0" indent="0">
              <a:buNone/>
            </a:pPr>
            <a:r>
              <a:rPr lang="en-US" dirty="0"/>
              <a:t>	The argument is either </a:t>
            </a:r>
            <a:r>
              <a:rPr lang="en-US" dirty="0">
                <a:solidFill>
                  <a:srgbClr val="FF0000"/>
                </a:solidFill>
              </a:rPr>
              <a:t>valid</a:t>
            </a:r>
            <a:r>
              <a:rPr lang="en-US" dirty="0"/>
              <a:t> or </a:t>
            </a:r>
            <a:r>
              <a:rPr lang="en-US" dirty="0">
                <a:solidFill>
                  <a:srgbClr val="FF0000"/>
                </a:solidFill>
              </a:rPr>
              <a:t>strong</a:t>
            </a:r>
            <a:r>
              <a:rPr lang="en-US" dirty="0"/>
              <a:t>.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077547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Glossary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Statement	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ประพจน์ ข้อความ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Claim		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คำอ้าง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Proposition	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ประพจน์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Argument	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การให้เหตุผล ข้อโต้แย้ง การถกเถียง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Plausible	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น่าเชื่อถือ เป็นไปได้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Valid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		สมเหตุสมผล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Strong		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มีน้ำหนัก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Weak		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ไม่มีน้ำหนัก อ่อน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399285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argument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All musicians can read music.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John is a musician.</a:t>
            </a:r>
          </a:p>
          <a:p>
            <a:pPr marL="0" indent="0">
              <a:buNone/>
            </a:pPr>
            <a:r>
              <a:rPr lang="en-US" dirty="0"/>
              <a:t>Therefore, John can read music.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a spoken dialogue:</a:t>
            </a:r>
          </a:p>
          <a:p>
            <a:pPr marL="0" indent="0" algn="ctr">
              <a:buNone/>
            </a:pPr>
            <a:r>
              <a:rPr lang="en-US" dirty="0"/>
              <a:t>“Can John read music? Of course, he’s a musician, isn’t he?”</a:t>
            </a:r>
          </a:p>
        </p:txBody>
      </p:sp>
      <p:sp>
        <p:nvSpPr>
          <p:cNvPr id="4" name="Right Brace 3"/>
          <p:cNvSpPr/>
          <p:nvPr/>
        </p:nvSpPr>
        <p:spPr>
          <a:xfrm>
            <a:off x="6096000" y="1825625"/>
            <a:ext cx="226503" cy="93435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518246" y="2108135"/>
            <a:ext cx="102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Premises</a:t>
            </a:r>
          </a:p>
        </p:txBody>
      </p:sp>
      <p:sp>
        <p:nvSpPr>
          <p:cNvPr id="6" name="Right Brace 5"/>
          <p:cNvSpPr/>
          <p:nvPr/>
        </p:nvSpPr>
        <p:spPr>
          <a:xfrm rot="5400000">
            <a:off x="3863131" y="2101443"/>
            <a:ext cx="283254" cy="30471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397541" y="3993160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420075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An argument is a set of claims (the premises) offered as reasons to believe or accept another claim (the conclusion)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same argument can be written in many different ways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Premises are often not explicitly stated, but assumed or implied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Putting an argument in “standard form” can be very helpful when analyzing arguments</a:t>
            </a:r>
          </a:p>
        </p:txBody>
      </p:sp>
    </p:spTree>
    <p:extLst>
      <p:ext uri="{BB962C8B-B14F-4D97-AF65-F5344CB8AC3E}">
        <p14:creationId xmlns:p14="http://schemas.microsoft.com/office/powerpoint/2010/main" val="1217695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claim or statement?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91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Definition of a claim (commonly found in logic texts)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claim</a:t>
            </a:r>
            <a:r>
              <a:rPr lang="en-US" dirty="0"/>
              <a:t> is a sentence that can be </a:t>
            </a:r>
            <a:r>
              <a:rPr lang="en-US" dirty="0">
                <a:solidFill>
                  <a:srgbClr val="FF0000"/>
                </a:solidFill>
              </a:rPr>
              <a:t>true</a:t>
            </a:r>
            <a:r>
              <a:rPr lang="en-US" dirty="0"/>
              <a:t> or </a:t>
            </a:r>
            <a:r>
              <a:rPr lang="en-US" dirty="0">
                <a:solidFill>
                  <a:srgbClr val="FF0000"/>
                </a:solidFill>
              </a:rPr>
              <a:t>false</a:t>
            </a:r>
            <a:r>
              <a:rPr lang="en-US" dirty="0"/>
              <a:t> (but not both)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statement</a:t>
            </a:r>
            <a:r>
              <a:rPr lang="en-US" dirty="0"/>
              <a:t> is a sentence that can be </a:t>
            </a:r>
            <a:r>
              <a:rPr lang="en-US" dirty="0">
                <a:solidFill>
                  <a:srgbClr val="FF0000"/>
                </a:solidFill>
              </a:rPr>
              <a:t>true</a:t>
            </a:r>
            <a:r>
              <a:rPr lang="en-US" dirty="0"/>
              <a:t> or </a:t>
            </a:r>
            <a:r>
              <a:rPr lang="en-US" dirty="0">
                <a:solidFill>
                  <a:srgbClr val="FF0000"/>
                </a:solidFill>
              </a:rPr>
              <a:t>false</a:t>
            </a:r>
            <a:r>
              <a:rPr lang="en-US" dirty="0"/>
              <a:t> (but not both)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proposition</a:t>
            </a:r>
            <a:r>
              <a:rPr lang="en-US" dirty="0"/>
              <a:t> is a sentence that can be </a:t>
            </a:r>
            <a:r>
              <a:rPr lang="en-US" dirty="0">
                <a:solidFill>
                  <a:srgbClr val="FF0000"/>
                </a:solidFill>
              </a:rPr>
              <a:t>true</a:t>
            </a:r>
            <a:r>
              <a:rPr lang="en-US" dirty="0"/>
              <a:t> or </a:t>
            </a:r>
            <a:r>
              <a:rPr lang="en-US" dirty="0">
                <a:solidFill>
                  <a:srgbClr val="FF0000"/>
                </a:solidFill>
              </a:rPr>
              <a:t>false</a:t>
            </a:r>
            <a:r>
              <a:rPr lang="en-US" dirty="0"/>
              <a:t> (but not both)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In this context:</a:t>
            </a:r>
          </a:p>
          <a:p>
            <a:pPr marL="0" indent="0" algn="ctr">
              <a:buNone/>
            </a:pPr>
            <a:r>
              <a:rPr lang="en-US" dirty="0"/>
              <a:t>claim = statement = proposition</a:t>
            </a:r>
          </a:p>
        </p:txBody>
      </p:sp>
    </p:spTree>
    <p:extLst>
      <p:ext uri="{BB962C8B-B14F-4D97-AF65-F5344CB8AC3E}">
        <p14:creationId xmlns:p14="http://schemas.microsoft.com/office/powerpoint/2010/main" val="2950651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reasons why this is important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Not all sentences can function as claims for argumentative purposes</a:t>
            </a:r>
          </a:p>
          <a:p>
            <a:pPr lvl="1"/>
            <a:r>
              <a:rPr lang="en-US" dirty="0"/>
              <a:t>Questions are not claims</a:t>
            </a:r>
          </a:p>
          <a:p>
            <a:pPr lvl="1"/>
            <a:r>
              <a:rPr lang="en-US" dirty="0"/>
              <a:t>Commands are not claims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 saying that a sentence can function as a claim, we’re saying that all parties (the arguer and the intended audience of the argument) have a </a:t>
            </a:r>
            <a:r>
              <a:rPr lang="en-US" dirty="0">
                <a:solidFill>
                  <a:srgbClr val="FF0000"/>
                </a:solidFill>
              </a:rPr>
              <a:t>shared understanding </a:t>
            </a:r>
            <a:r>
              <a:rPr lang="en-US" dirty="0"/>
              <a:t>of the </a:t>
            </a:r>
            <a:r>
              <a:rPr lang="en-US" dirty="0">
                <a:solidFill>
                  <a:srgbClr val="FF0000"/>
                </a:solidFill>
              </a:rPr>
              <a:t>meaning</a:t>
            </a:r>
            <a:r>
              <a:rPr lang="en-US" dirty="0"/>
              <a:t> of the sentence</a:t>
            </a:r>
          </a:p>
          <a:p>
            <a:pPr lvl="1"/>
            <a:r>
              <a:rPr lang="en-US" dirty="0"/>
              <a:t>Not too vague</a:t>
            </a:r>
          </a:p>
          <a:p>
            <a:pPr lvl="1"/>
            <a:r>
              <a:rPr lang="en-US" dirty="0"/>
              <a:t>Not too ambiguous</a:t>
            </a:r>
          </a:p>
        </p:txBody>
      </p:sp>
    </p:spTree>
    <p:extLst>
      <p:ext uri="{BB962C8B-B14F-4D97-AF65-F5344CB8AC3E}">
        <p14:creationId xmlns:p14="http://schemas.microsoft.com/office/powerpoint/2010/main" val="2787141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1499</Words>
  <Application>Microsoft Office PowerPoint</Application>
  <PresentationFormat>Widescreen</PresentationFormat>
  <Paragraphs>227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Calibri Light</vt:lpstr>
      <vt:lpstr>Cordia New</vt:lpstr>
      <vt:lpstr>TH SarabunPSK</vt:lpstr>
      <vt:lpstr>Office Theme</vt:lpstr>
      <vt:lpstr>Logic and Argumentation</vt:lpstr>
      <vt:lpstr>What is an argument?</vt:lpstr>
      <vt:lpstr>Definition of an argument</vt:lpstr>
      <vt:lpstr>A simple argument</vt:lpstr>
      <vt:lpstr>A simple argument</vt:lpstr>
      <vt:lpstr>Key points</vt:lpstr>
      <vt:lpstr>What is a claim or statement?</vt:lpstr>
      <vt:lpstr>Definition of a claim (commonly found in logic texts)</vt:lpstr>
      <vt:lpstr>Two reasons why this is important</vt:lpstr>
      <vt:lpstr>What is a good argument?</vt:lpstr>
      <vt:lpstr>Are these good arguments?</vt:lpstr>
      <vt:lpstr>Necessary conditions for an argument to be good</vt:lpstr>
      <vt:lpstr>Identifying premises and conclusions</vt:lpstr>
      <vt:lpstr>Which are which?</vt:lpstr>
      <vt:lpstr>The argument in standard form</vt:lpstr>
      <vt:lpstr>Words that commonly indicate a conclusion</vt:lpstr>
      <vt:lpstr>Which is the conclusion?</vt:lpstr>
      <vt:lpstr>Words that commonly indicate a premise</vt:lpstr>
      <vt:lpstr>Key Points</vt:lpstr>
      <vt:lpstr>The truth condition</vt:lpstr>
      <vt:lpstr>Do these arguments satisfy the truth condition?</vt:lpstr>
      <vt:lpstr>PowerPoint Presentation</vt:lpstr>
      <vt:lpstr>Truth condition in the real world</vt:lpstr>
      <vt:lpstr>The logic condition</vt:lpstr>
      <vt:lpstr>Consider these:</vt:lpstr>
      <vt:lpstr>Question: IF all the premises were true, would they give us good reason to believe the conclusion?</vt:lpstr>
      <vt:lpstr>Example</vt:lpstr>
      <vt:lpstr>Example</vt:lpstr>
      <vt:lpstr>Example</vt:lpstr>
      <vt:lpstr>Key Points</vt:lpstr>
      <vt:lpstr>Valid vs invalid arguments</vt:lpstr>
      <vt:lpstr>What is a valid argument?</vt:lpstr>
      <vt:lpstr>What is an invalid argument?</vt:lpstr>
      <vt:lpstr>Real world vs logical validity</vt:lpstr>
      <vt:lpstr>Is this argument valid?</vt:lpstr>
      <vt:lpstr>Strong vs weak arguments</vt:lpstr>
      <vt:lpstr>Consider these arguments</vt:lpstr>
      <vt:lpstr>This argument is valid</vt:lpstr>
      <vt:lpstr>Both of these are invalid</vt:lpstr>
      <vt:lpstr>Strong arguments satisfy the logic condition</vt:lpstr>
      <vt:lpstr>Good arguments revisited</vt:lpstr>
      <vt:lpstr>Glossary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 and Argumentation</dc:title>
  <dc:creator>Poonna Yospanya</dc:creator>
  <cp:lastModifiedBy>Poonna Yospanya</cp:lastModifiedBy>
  <cp:revision>32</cp:revision>
  <dcterms:created xsi:type="dcterms:W3CDTF">2016-11-10T00:00:37Z</dcterms:created>
  <dcterms:modified xsi:type="dcterms:W3CDTF">2017-04-10T04:26:06Z</dcterms:modified>
</cp:coreProperties>
</file>