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33" autoAdjust="0"/>
    <p:restoredTop sz="94660"/>
  </p:normalViewPr>
  <p:slideViewPr>
    <p:cSldViewPr snapToGrid="0">
      <p:cViewPr varScale="1">
        <p:scale>
          <a:sx n="63" d="100"/>
          <a:sy n="63" d="100"/>
        </p:scale>
        <p:origin x="5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cloudacademy.com/blog/google-prediction-api/" TargetMode="External"/><Relationship Id="rId13" Type="http://schemas.openxmlformats.org/officeDocument/2006/relationships/hyperlink" Target="http://www.ibm.com/analytics/watson-analytics/" TargetMode="External"/><Relationship Id="rId3" Type="http://schemas.openxmlformats.org/officeDocument/2006/relationships/hyperlink" Target="http://cloudacademy.com/blog/azure-machine-learning/" TargetMode="External"/><Relationship Id="rId7" Type="http://schemas.openxmlformats.org/officeDocument/2006/relationships/hyperlink" Target="http://forecastthis.com/" TargetMode="External"/><Relationship Id="rId12" Type="http://schemas.openxmlformats.org/officeDocument/2006/relationships/hyperlink" Target="http://vize.it/" TargetMode="External"/><Relationship Id="rId2" Type="http://schemas.openxmlformats.org/officeDocument/2006/relationships/hyperlink" Target="http://cloudacademy.com/blog/aws-machine-learn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rsatzlabs.com/" TargetMode="External"/><Relationship Id="rId11" Type="http://schemas.openxmlformats.org/officeDocument/2006/relationships/hyperlink" Target="https://www.datarobot.com/" TargetMode="External"/><Relationship Id="rId5" Type="http://schemas.openxmlformats.org/officeDocument/2006/relationships/hyperlink" Target="http://datoin.com/home/buildIntelligent?utm_campaign=aw-q3&amp;utm_medium=om&amp;utm_source=q" TargetMode="External"/><Relationship Id="rId10" Type="http://schemas.openxmlformats.org/officeDocument/2006/relationships/hyperlink" Target="https://www.natero.com/" TargetMode="External"/><Relationship Id="rId4" Type="http://schemas.openxmlformats.org/officeDocument/2006/relationships/hyperlink" Target="http://cloudacademy.com/blog/bigml-machine-learning/" TargetMode="External"/><Relationship Id="rId9" Type="http://schemas.openxmlformats.org/officeDocument/2006/relationships/hyperlink" Target="http://mljar.com/" TargetMode="External"/><Relationship Id="rId14" Type="http://schemas.openxmlformats.org/officeDocument/2006/relationships/hyperlink" Target="http://wise.io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loudacademy.com/blog/azure-machine-learning/" TargetMode="External"/><Relationship Id="rId2" Type="http://schemas.openxmlformats.org/officeDocument/2006/relationships/hyperlink" Target="http://cloudacademy.com/blog/aws-machine-learn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2o.ai" TargetMode="External"/><Relationship Id="rId5" Type="http://schemas.openxmlformats.org/officeDocument/2006/relationships/hyperlink" Target="http://www.ibm.com/analytics/watson-analytics/" TargetMode="External"/><Relationship Id="rId4" Type="http://schemas.openxmlformats.org/officeDocument/2006/relationships/hyperlink" Target="http://cloudacademy.com/blog/bigml-machine-learnin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7041" y="533400"/>
            <a:ext cx="8825658" cy="3329581"/>
          </a:xfrm>
        </p:spPr>
        <p:txBody>
          <a:bodyPr/>
          <a:lstStyle/>
          <a:p>
            <a:pPr algn="ctr"/>
            <a:r>
              <a:rPr lang="en-US" dirty="0"/>
              <a:t>Machine Learning as a Service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2298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 </a:t>
            </a:r>
          </a:p>
          <a:p>
            <a:r>
              <a:rPr lang="en-US" dirty="0" err="1"/>
              <a:t>Megha</a:t>
            </a:r>
            <a:r>
              <a:rPr lang="en-US" dirty="0"/>
              <a:t> Singh and </a:t>
            </a:r>
          </a:p>
          <a:p>
            <a:r>
              <a:rPr lang="en-US" dirty="0"/>
              <a:t>Sneha Malshetti</a:t>
            </a:r>
          </a:p>
        </p:txBody>
      </p:sp>
    </p:spTree>
    <p:extLst>
      <p:ext uri="{BB962C8B-B14F-4D97-AF65-F5344CB8AC3E}">
        <p14:creationId xmlns:p14="http://schemas.microsoft.com/office/powerpoint/2010/main" val="478344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Amazon ML as Service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667133"/>
          </a:xfrm>
        </p:spPr>
        <p:txBody>
          <a:bodyPr/>
          <a:lstStyle/>
          <a:p>
            <a:r>
              <a:rPr lang="en-US" b="1" dirty="0"/>
              <a:t>Architecture: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253" y="2504160"/>
            <a:ext cx="9586259" cy="268307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219371" y="5386904"/>
            <a:ext cx="8946541" cy="7407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The diagram here represents the architecture of the </a:t>
            </a:r>
            <a:r>
              <a:rPr lang="en-US" dirty="0" err="1"/>
              <a:t>AmazonML</a:t>
            </a:r>
            <a:r>
              <a:rPr lang="en-US" dirty="0"/>
              <a:t> service</a:t>
            </a:r>
          </a:p>
          <a:p>
            <a:pPr marL="0" indent="0">
              <a:buNone/>
            </a:pPr>
            <a:r>
              <a:rPr lang="en-US" dirty="0"/>
              <a:t>It shows the storage, Model and Prediction details </a:t>
            </a:r>
          </a:p>
        </p:txBody>
      </p:sp>
    </p:spTree>
    <p:extLst>
      <p:ext uri="{BB962C8B-B14F-4D97-AF65-F5344CB8AC3E}">
        <p14:creationId xmlns:p14="http://schemas.microsoft.com/office/powerpoint/2010/main" val="2562382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03313" y="393700"/>
            <a:ext cx="8947150" cy="585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/>
              </a:rPr>
              <a:t>     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charset="0"/>
              </a:rPr>
              <a:t>   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http://docs.aws.amazon.com/machine-learning/latest/dg/images/image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465" y="2385060"/>
            <a:ext cx="2875915" cy="1935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http://docs.aws.amazon.com/machine-learning/latest/dg/images/image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374" y="2425028"/>
            <a:ext cx="2635885" cy="19075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700269" y="1192192"/>
            <a:ext cx="10041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Preparation : </a:t>
            </a:r>
          </a:p>
          <a:p>
            <a:endParaRPr lang="en-US" dirty="0"/>
          </a:p>
          <a:p>
            <a:r>
              <a:rPr lang="en-US" dirty="0"/>
              <a:t>The y column which is the target column has yes and no as its data values, which we </a:t>
            </a:r>
            <a:r>
              <a:rPr lang="en-US" dirty="0" err="1"/>
              <a:t>reploce</a:t>
            </a:r>
            <a:r>
              <a:rPr lang="en-US" dirty="0"/>
              <a:t> with 1 and 0 in data preparation </a:t>
            </a:r>
          </a:p>
        </p:txBody>
      </p:sp>
    </p:spTree>
    <p:extLst>
      <p:ext uri="{BB962C8B-B14F-4D97-AF65-F5344CB8AC3E}">
        <p14:creationId xmlns:p14="http://schemas.microsoft.com/office/powerpoint/2010/main" val="84842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641" y="486873"/>
            <a:ext cx="3138810" cy="56426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dataset should be selected</a:t>
            </a:r>
          </a:p>
          <a:p>
            <a:r>
              <a:rPr lang="en-US" dirty="0"/>
              <a:t>The Target column should be </a:t>
            </a:r>
            <a:r>
              <a:rPr lang="en-US" dirty="0" err="1"/>
              <a:t>selted</a:t>
            </a:r>
            <a:r>
              <a:rPr lang="en-US" dirty="0"/>
              <a:t> and </a:t>
            </a:r>
          </a:p>
          <a:p>
            <a:r>
              <a:rPr lang="en-US" dirty="0"/>
              <a:t>The model to perform regression should be selected</a:t>
            </a:r>
          </a:p>
          <a:p>
            <a:r>
              <a:rPr lang="en-US" dirty="0"/>
              <a:t>The Default recipe here is that the data will be divided into 70 and 30 percent for training and testing respectively.</a:t>
            </a:r>
          </a:p>
          <a:p>
            <a:r>
              <a:rPr lang="en-US" dirty="0"/>
              <a:t>The custom </a:t>
            </a:r>
            <a:r>
              <a:rPr lang="en-US" dirty="0" err="1"/>
              <a:t>reciepe</a:t>
            </a:r>
            <a:r>
              <a:rPr lang="en-US" dirty="0"/>
              <a:t> however allows you to select customized ratios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953" y="1453359"/>
            <a:ext cx="7621942" cy="41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0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204" y="1016984"/>
            <a:ext cx="3768582" cy="5088662"/>
          </a:xfrm>
        </p:spPr>
        <p:txBody>
          <a:bodyPr/>
          <a:lstStyle/>
          <a:p>
            <a:r>
              <a:rPr lang="en-US" dirty="0"/>
              <a:t>The Model once prepared and evaluated looks as shown </a:t>
            </a:r>
          </a:p>
          <a:p>
            <a:r>
              <a:rPr lang="en-US" dirty="0"/>
              <a:t>The graph shows the true positives and the true negatives and the false positives and the false negatives. </a:t>
            </a:r>
          </a:p>
          <a:p>
            <a:r>
              <a:rPr lang="en-US" dirty="0"/>
              <a:t>The slider on the graph can be moved to change the values </a:t>
            </a:r>
          </a:p>
          <a:p>
            <a:r>
              <a:rPr lang="en-US" dirty="0"/>
              <a:t>Once the threshold is adjusted we need to save the model for further predictions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293" y="1663070"/>
            <a:ext cx="7697745" cy="379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8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988" y="370390"/>
            <a:ext cx="9586866" cy="5878009"/>
          </a:xfrm>
        </p:spPr>
        <p:txBody>
          <a:bodyPr>
            <a:normAutofit fontScale="92500" lnSpcReduction="20000"/>
          </a:bodyPr>
          <a:lstStyle/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2F5496"/>
              </a:buClr>
              <a:buFont typeface="+mj-lt"/>
              <a:buAutoNum type="arabicPeriod"/>
            </a:pPr>
            <a:r>
              <a:rPr lang="en-US" sz="2000" dirty="0">
                <a:ln w="9525" cap="flat" cmpd="sng" algn="ctr">
                  <a:solidFill>
                    <a:srgbClr val="4472C4"/>
                  </a:solidFill>
                  <a:prstDash val="solid"/>
                  <a:round/>
                </a:ln>
                <a:solidFill>
                  <a:srgbClr val="5B9BD5"/>
                </a:solidFill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Mangal"/>
              </a:rPr>
              <a:t>Perdition and model Analysis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2F5496"/>
              </a:buClr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Mangal"/>
              </a:rPr>
              <a:t>The data can be manually entered or a row of the data from the csv can be entered directly.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2F5496"/>
              </a:buClr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Mangal"/>
              </a:rPr>
              <a:t>The predicted score and label is 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2F5496"/>
              </a:buClr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Mangal"/>
              </a:rPr>
              <a:t>given in the form of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Mangal"/>
              </a:rPr>
              <a:t>json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Mangal"/>
              </a:rPr>
              <a:t> to use with 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2F5496"/>
              </a:buClr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Mangal"/>
              </a:rPr>
              <a:t>rest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Mangal"/>
              </a:rPr>
              <a:t>api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2F5496"/>
              </a:buClr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Mangal"/>
              </a:rPr>
              <a:t>Also the algorithm used and the 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2F5496"/>
              </a:buClr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Mangal"/>
              </a:rPr>
              <a:t>Predictive model type is given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2F5496"/>
              </a:buClr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Mangal"/>
              </a:rPr>
              <a:t>Based on the type of target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2F5496"/>
              </a:buClr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Mangal"/>
              </a:rPr>
              <a:t> column, an appropriate algorithm 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2F5496"/>
              </a:buClr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Mangal"/>
              </a:rPr>
              <a:t>is picked by the service. 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2F5496"/>
              </a:buClr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Mangal"/>
              </a:rPr>
              <a:t>For batch prediction, we need to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2F5496"/>
              </a:buClr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Mangal"/>
              </a:rPr>
              <a:t>Use a dataset from s3 and the 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2F5496"/>
              </a:buClr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Mangal"/>
              </a:rPr>
              <a:t>result also will be in a form of a 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2F5496"/>
              </a:buClr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Mangal"/>
              </a:rPr>
              <a:t>Dataset with only 2 columns, viz. 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2F5496"/>
              </a:buClr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Mangal"/>
              </a:rPr>
              <a:t>best Answer and score  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2F5496"/>
              </a:buClr>
              <a:buNone/>
            </a:pPr>
            <a:endParaRPr lang="en-US" sz="2000" dirty="0">
              <a:ln w="9525" cap="flat" cmpd="sng" algn="ctr">
                <a:solidFill>
                  <a:srgbClr val="4472C4"/>
                </a:solidFill>
                <a:prstDash val="solid"/>
                <a:round/>
              </a:ln>
              <a:solidFill>
                <a:srgbClr val="5B9BD5"/>
              </a:solidFill>
              <a:effectLst>
                <a:outerShdw blurRad="12700" dist="38100" dir="2700000" algn="tl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Mang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706" y="1423444"/>
            <a:ext cx="4707984" cy="1885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385" y="3422512"/>
            <a:ext cx="6896582" cy="31468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0133" y="1326231"/>
            <a:ext cx="1781953" cy="198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860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BIG ML as service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4994" y="2235495"/>
            <a:ext cx="8947150" cy="39805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6111" y="1483916"/>
            <a:ext cx="8667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data comes into the system and application let’s us analyze it as follows:</a:t>
            </a:r>
          </a:p>
        </p:txBody>
      </p:sp>
    </p:spTree>
    <p:extLst>
      <p:ext uri="{BB962C8B-B14F-4D97-AF65-F5344CB8AC3E}">
        <p14:creationId xmlns:p14="http://schemas.microsoft.com/office/powerpoint/2010/main" val="834632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732692"/>
            <a:ext cx="8946541" cy="5515707"/>
          </a:xfrm>
        </p:spPr>
        <p:txBody>
          <a:bodyPr/>
          <a:lstStyle/>
          <a:p>
            <a:r>
              <a:rPr lang="en-US" dirty="0"/>
              <a:t>The following is a decision tree created by the </a:t>
            </a:r>
            <a:r>
              <a:rPr lang="en-US" dirty="0" err="1"/>
              <a:t>bigML</a:t>
            </a:r>
            <a:r>
              <a:rPr lang="en-US" dirty="0"/>
              <a:t> cloud application </a:t>
            </a:r>
          </a:p>
          <a:p>
            <a:r>
              <a:rPr lang="en-US" dirty="0"/>
              <a:t>The visualizations in big data make it easier to </a:t>
            </a:r>
            <a:r>
              <a:rPr lang="en-US" dirty="0" err="1"/>
              <a:t>analise</a:t>
            </a:r>
            <a:r>
              <a:rPr lang="en-US" dirty="0"/>
              <a:t> the problem at hand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855" y="2353867"/>
            <a:ext cx="8083026" cy="374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451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h2o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335776"/>
            <a:ext cx="8946541" cy="4195481"/>
          </a:xfrm>
        </p:spPr>
        <p:txBody>
          <a:bodyPr/>
          <a:lstStyle/>
          <a:p>
            <a:r>
              <a:rPr lang="en-US" dirty="0"/>
              <a:t>There are just 2 easy steps to follow for this application :</a:t>
            </a:r>
          </a:p>
          <a:p>
            <a:r>
              <a:rPr lang="en-US" dirty="0"/>
              <a:t>First install all the libraries in your system and </a:t>
            </a:r>
          </a:p>
          <a:p>
            <a:r>
              <a:rPr lang="en-US" dirty="0"/>
              <a:t>Second write a code in the </a:t>
            </a:r>
            <a:r>
              <a:rPr lang="en-US" dirty="0" err="1"/>
              <a:t>iPython</a:t>
            </a:r>
            <a:r>
              <a:rPr lang="en-US" dirty="0"/>
              <a:t> notebook or R studio or java to run the different algorithms that you wish to run </a:t>
            </a:r>
          </a:p>
          <a:p>
            <a:r>
              <a:rPr lang="en-US" dirty="0"/>
              <a:t>The following are the codes for installation in R and python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12" y="3433516"/>
            <a:ext cx="7381412" cy="28598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090" y="3426232"/>
            <a:ext cx="4095750" cy="2105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8090" y="5428570"/>
            <a:ext cx="3124200" cy="400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81715"/>
            <a:ext cx="12192000" cy="4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72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codes for Hadoop </a:t>
            </a:r>
            <a:r>
              <a:rPr lang="en-US" dirty="0" err="1"/>
              <a:t>nd</a:t>
            </a:r>
            <a:r>
              <a:rPr lang="en-US" dirty="0"/>
              <a:t> the download s and codes for java are on the website h2o.ai</a:t>
            </a:r>
          </a:p>
          <a:p>
            <a:r>
              <a:rPr lang="en-US" dirty="0"/>
              <a:t>The </a:t>
            </a:r>
            <a:r>
              <a:rPr lang="en-US" dirty="0" err="1"/>
              <a:t>iPython</a:t>
            </a:r>
            <a:r>
              <a:rPr lang="en-US" dirty="0"/>
              <a:t> notebook code runs the server and checks connectivity and executes all the algorithms required. </a:t>
            </a:r>
          </a:p>
        </p:txBody>
      </p:sp>
    </p:spTree>
    <p:extLst>
      <p:ext uri="{BB962C8B-B14F-4D97-AF65-F5344CB8AC3E}">
        <p14:creationId xmlns:p14="http://schemas.microsoft.com/office/powerpoint/2010/main" val="3154667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Watson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Architecture </a:t>
            </a:r>
          </a:p>
        </p:txBody>
      </p:sp>
      <p:pic>
        <p:nvPicPr>
          <p:cNvPr id="4" name="Picture 3" descr="C:\Users\singh\AppData\Local\Microsoft\Windows\INetCache\Content.Word\intro-to-dsx-clou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2532062"/>
            <a:ext cx="9821636" cy="34115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7977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different </a:t>
            </a:r>
            <a:r>
              <a:rPr lang="en-US" dirty="0" err="1"/>
              <a:t>MLaaS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716" y="1724628"/>
            <a:ext cx="9280137" cy="4913453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AmazonML</a:t>
            </a:r>
            <a:r>
              <a:rPr lang="en-US" dirty="0"/>
              <a:t>: </a:t>
            </a:r>
            <a:r>
              <a:rPr lang="en-US" dirty="0">
                <a:hlinkClick r:id="rId2"/>
              </a:rPr>
              <a:t>Amazon Machine Learning: use cases and a real example</a:t>
            </a:r>
            <a:endParaRPr lang="en-US" dirty="0"/>
          </a:p>
          <a:p>
            <a:r>
              <a:rPr lang="en-US" dirty="0" err="1"/>
              <a:t>AzureML</a:t>
            </a:r>
            <a:r>
              <a:rPr lang="en-US" dirty="0"/>
              <a:t>: </a:t>
            </a:r>
            <a:r>
              <a:rPr lang="en-US" dirty="0">
                <a:hlinkClick r:id="rId3"/>
              </a:rPr>
              <a:t>Azure Machine Learning: simplified predictive analytics</a:t>
            </a:r>
            <a:endParaRPr lang="en-US" dirty="0"/>
          </a:p>
          <a:p>
            <a:r>
              <a:rPr lang="en-US" dirty="0" err="1"/>
              <a:t>BigML</a:t>
            </a:r>
            <a:r>
              <a:rPr lang="en-US" dirty="0"/>
              <a:t>: </a:t>
            </a:r>
            <a:r>
              <a:rPr lang="en-US" dirty="0" err="1">
                <a:hlinkClick r:id="rId4"/>
              </a:rPr>
              <a:t>BigML</a:t>
            </a:r>
            <a:r>
              <a:rPr lang="en-US" dirty="0">
                <a:hlinkClick r:id="rId4"/>
              </a:rPr>
              <a:t>: Machine Learning made easy</a:t>
            </a:r>
            <a:endParaRPr lang="en-US" dirty="0"/>
          </a:p>
          <a:p>
            <a:r>
              <a:rPr lang="en-US" dirty="0" err="1"/>
              <a:t>Datoin</a:t>
            </a:r>
            <a:r>
              <a:rPr lang="en-US" dirty="0"/>
              <a:t>: </a:t>
            </a:r>
            <a:r>
              <a:rPr lang="en-US" dirty="0">
                <a:hlinkClick r:id="rId5"/>
              </a:rPr>
              <a:t>Build Intelligent Apps.</a:t>
            </a:r>
            <a:endParaRPr lang="en-US" dirty="0"/>
          </a:p>
          <a:p>
            <a:r>
              <a:rPr lang="en-US" dirty="0"/>
              <a:t>Ersatz: </a:t>
            </a:r>
            <a:r>
              <a:rPr lang="en-US" dirty="0">
                <a:hlinkClick r:id="rId6"/>
              </a:rPr>
              <a:t>Hosted deep learning with GPUs</a:t>
            </a:r>
            <a:endParaRPr lang="en-US" dirty="0"/>
          </a:p>
          <a:p>
            <a:r>
              <a:rPr lang="en-US" dirty="0" err="1"/>
              <a:t>ForecastThis</a:t>
            </a:r>
            <a:r>
              <a:rPr lang="en-US" dirty="0"/>
              <a:t>: </a:t>
            </a:r>
            <a:r>
              <a:rPr lang="en-US" dirty="0">
                <a:hlinkClick r:id="rId7"/>
              </a:rPr>
              <a:t>automated predictive modeling solutions</a:t>
            </a:r>
            <a:endParaRPr lang="en-US" dirty="0"/>
          </a:p>
          <a:p>
            <a:r>
              <a:rPr lang="en-US" dirty="0"/>
              <a:t>Google Prediction API: </a:t>
            </a:r>
            <a:r>
              <a:rPr lang="en-US" dirty="0">
                <a:hlinkClick r:id="rId8"/>
              </a:rPr>
              <a:t>Google Prediction API: a Machine Learning black box for </a:t>
            </a:r>
            <a:r>
              <a:rPr lang="en-US" dirty="0" err="1">
                <a:hlinkClick r:id="rId8"/>
              </a:rPr>
              <a:t>devs</a:t>
            </a:r>
            <a:endParaRPr lang="en-US" dirty="0"/>
          </a:p>
          <a:p>
            <a:r>
              <a:rPr lang="en-US" dirty="0"/>
              <a:t>MLJAR: </a:t>
            </a:r>
            <a:r>
              <a:rPr lang="en-US" dirty="0">
                <a:hlinkClick r:id="rId9"/>
              </a:rPr>
              <a:t>Platform for building Machine Learning models</a:t>
            </a:r>
            <a:endParaRPr lang="en-US" dirty="0"/>
          </a:p>
          <a:p>
            <a:r>
              <a:rPr lang="en-US" dirty="0" err="1"/>
              <a:t>Natero</a:t>
            </a:r>
            <a:r>
              <a:rPr lang="en-US" dirty="0"/>
              <a:t>: </a:t>
            </a:r>
            <a:r>
              <a:rPr lang="en-US" dirty="0">
                <a:hlinkClick r:id="rId10"/>
              </a:rPr>
              <a:t>Customer Success platform that predicts churn and up-sell opportunities</a:t>
            </a:r>
            <a:endParaRPr lang="en-US" dirty="0"/>
          </a:p>
          <a:p>
            <a:r>
              <a:rPr lang="en-US" dirty="0" err="1"/>
              <a:t>DataRobot</a:t>
            </a:r>
            <a:r>
              <a:rPr lang="en-US" dirty="0"/>
              <a:t>: </a:t>
            </a:r>
            <a:r>
              <a:rPr lang="en-US" dirty="0">
                <a:hlinkClick r:id="rId11"/>
              </a:rPr>
              <a:t>Machine Learning Software - </a:t>
            </a:r>
            <a:r>
              <a:rPr lang="en-US" dirty="0" err="1">
                <a:hlinkClick r:id="rId11"/>
              </a:rPr>
              <a:t>DataRobot</a:t>
            </a:r>
            <a:endParaRPr lang="en-US" dirty="0"/>
          </a:p>
          <a:p>
            <a:r>
              <a:rPr lang="en-US" dirty="0" err="1"/>
              <a:t>Vize</a:t>
            </a:r>
            <a:r>
              <a:rPr lang="en-US" dirty="0"/>
              <a:t> AI: </a:t>
            </a:r>
            <a:r>
              <a:rPr lang="en-US" dirty="0">
                <a:hlinkClick r:id="rId12"/>
              </a:rPr>
              <a:t>Custom image recognition API</a:t>
            </a:r>
            <a:endParaRPr lang="en-US" dirty="0"/>
          </a:p>
          <a:p>
            <a:r>
              <a:rPr lang="en-US" dirty="0"/>
              <a:t>Watson Analytics: </a:t>
            </a:r>
            <a:r>
              <a:rPr lang="en-US" dirty="0">
                <a:hlinkClick r:id="rId13"/>
              </a:rPr>
              <a:t>Guided and automated analytics from the cloud.</a:t>
            </a:r>
            <a:endParaRPr lang="en-US" dirty="0"/>
          </a:p>
          <a:p>
            <a:r>
              <a:rPr lang="en-US" dirty="0"/>
              <a:t>Wise: </a:t>
            </a:r>
            <a:r>
              <a:rPr lang="en-US" u="sng" dirty="0">
                <a:hlinkClick r:id="rId14"/>
              </a:rPr>
              <a:t>Machine Learning for Customer Success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237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Data </a:t>
            </a:r>
            <a:r>
              <a:rPr lang="en-US" sz="2800" dirty="0" err="1"/>
              <a:t>Prepration</a:t>
            </a:r>
            <a:r>
              <a:rPr lang="en-US" sz="2800" dirty="0"/>
              <a:t>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9456" y="1853248"/>
            <a:ext cx="8947150" cy="41721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7440" y="2072053"/>
            <a:ext cx="27013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data can be input</a:t>
            </a:r>
          </a:p>
          <a:p>
            <a:r>
              <a:rPr lang="en-US" dirty="0"/>
              <a:t>by going to the data </a:t>
            </a:r>
          </a:p>
          <a:p>
            <a:r>
              <a:rPr lang="en-US" dirty="0"/>
              <a:t>assets tab and pulling </a:t>
            </a:r>
          </a:p>
          <a:p>
            <a:r>
              <a:rPr lang="en-US" dirty="0"/>
              <a:t>a file from the local </a:t>
            </a:r>
          </a:p>
          <a:p>
            <a:r>
              <a:rPr lang="en-US" dirty="0"/>
              <a:t>system </a:t>
            </a:r>
          </a:p>
        </p:txBody>
      </p:sp>
    </p:spTree>
    <p:extLst>
      <p:ext uri="{BB962C8B-B14F-4D97-AF65-F5344CB8AC3E}">
        <p14:creationId xmlns:p14="http://schemas.microsoft.com/office/powerpoint/2010/main" val="2826691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4430" y="533553"/>
            <a:ext cx="5906809" cy="1095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430" y="1514617"/>
            <a:ext cx="7331529" cy="24330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267" y="1140591"/>
            <a:ext cx="37433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create a model you need</a:t>
            </a:r>
          </a:p>
          <a:p>
            <a:r>
              <a:rPr lang="en-US" dirty="0"/>
              <a:t> to select the type of regression </a:t>
            </a:r>
          </a:p>
          <a:p>
            <a:r>
              <a:rPr lang="en-US" dirty="0"/>
              <a:t>and classification you want to </a:t>
            </a:r>
          </a:p>
          <a:p>
            <a:r>
              <a:rPr lang="en-US" dirty="0"/>
              <a:t>operate with on the data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021" y="4077819"/>
            <a:ext cx="3480497" cy="23519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7937" y="3947667"/>
            <a:ext cx="6555922" cy="261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3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143" y="1197133"/>
            <a:ext cx="8946541" cy="4195481"/>
          </a:xfrm>
        </p:spPr>
        <p:txBody>
          <a:bodyPr/>
          <a:lstStyle/>
          <a:p>
            <a:r>
              <a:rPr lang="en-US" dirty="0"/>
              <a:t>The Prediction looks as below:</a:t>
            </a:r>
          </a:p>
          <a:p>
            <a:r>
              <a:rPr lang="en-US" dirty="0"/>
              <a:t>We fill in the data manually and the output comes as a probability and score label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970" y="3025632"/>
            <a:ext cx="9003320" cy="289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19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Advantages of Amazon ML 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User Friendly and easy to understand flow. </a:t>
            </a:r>
          </a:p>
          <a:p>
            <a:r>
              <a:rPr lang="en-US" dirty="0"/>
              <a:t>Good and interactive UI</a:t>
            </a:r>
          </a:p>
          <a:p>
            <a:r>
              <a:rPr lang="en-US" dirty="0"/>
              <a:t>Quick Modeling </a:t>
            </a:r>
          </a:p>
          <a:p>
            <a:r>
              <a:rPr lang="en-US" dirty="0"/>
              <a:t>Provides Evaluation Result</a:t>
            </a:r>
          </a:p>
          <a:p>
            <a:r>
              <a:rPr lang="en-US" dirty="0"/>
              <a:t>Selects the algorithm based on the Target Data </a:t>
            </a:r>
          </a:p>
          <a:p>
            <a:r>
              <a:rPr lang="en-US" dirty="0"/>
              <a:t>Customizable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240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Advantages of h2o 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Works on </a:t>
            </a:r>
            <a:r>
              <a:rPr lang="en-US" dirty="0" err="1"/>
              <a:t>IPython</a:t>
            </a:r>
            <a:r>
              <a:rPr lang="en-US" dirty="0"/>
              <a:t> Notebook. </a:t>
            </a:r>
          </a:p>
          <a:p>
            <a:r>
              <a:rPr lang="en-US" dirty="0"/>
              <a:t>Quick Modeling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812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Advantages of IBM Watson: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Good and interactive UI</a:t>
            </a:r>
          </a:p>
          <a:p>
            <a:r>
              <a:rPr lang="en-US" dirty="0"/>
              <a:t>Quick Modeling </a:t>
            </a:r>
          </a:p>
          <a:p>
            <a:r>
              <a:rPr lang="en-US" dirty="0"/>
              <a:t>Selects the algorithm based on the Target Data </a:t>
            </a:r>
          </a:p>
          <a:p>
            <a:r>
              <a:rPr lang="en-US" dirty="0"/>
              <a:t>Can use R and </a:t>
            </a:r>
            <a:r>
              <a:rPr lang="en-US" dirty="0" err="1"/>
              <a:t>IPython</a:t>
            </a:r>
            <a:r>
              <a:rPr lang="en-US" dirty="0"/>
              <a:t> Scripts and notebooks </a:t>
            </a:r>
          </a:p>
          <a:p>
            <a:r>
              <a:rPr lang="en-US" dirty="0"/>
              <a:t>Customize Algorithm and data column selection possible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08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 </a:t>
            </a:r>
            <a:endParaRPr lang="en-US" dirty="0"/>
          </a:p>
          <a:p>
            <a:pPr marL="0" indent="0">
              <a:buNone/>
            </a:pPr>
            <a:r>
              <a:rPr lang="en-US" b="1" u="sng" dirty="0"/>
              <a:t>Advantages of Azure: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User Friendly and easy to understand flow. </a:t>
            </a:r>
          </a:p>
          <a:p>
            <a:r>
              <a:rPr lang="en-US" dirty="0"/>
              <a:t>Good and interactive UI</a:t>
            </a:r>
          </a:p>
          <a:p>
            <a:r>
              <a:rPr lang="en-US" dirty="0"/>
              <a:t>Quick Modeling </a:t>
            </a:r>
          </a:p>
          <a:p>
            <a:r>
              <a:rPr lang="en-US" dirty="0"/>
              <a:t>Can use R and </a:t>
            </a:r>
            <a:r>
              <a:rPr lang="en-US" dirty="0" err="1"/>
              <a:t>IPython</a:t>
            </a:r>
            <a:r>
              <a:rPr lang="en-US" dirty="0"/>
              <a:t> Scripts and notebooks </a:t>
            </a:r>
          </a:p>
          <a:p>
            <a:r>
              <a:rPr lang="en-US" dirty="0"/>
              <a:t>Customized Algorithms can be used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9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Advantages of </a:t>
            </a:r>
            <a:r>
              <a:rPr lang="en-US" b="1" u="sng" dirty="0" err="1"/>
              <a:t>BigML</a:t>
            </a:r>
            <a:r>
              <a:rPr lang="en-US" b="1" u="sng" dirty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User Friendly and easy to understand flow. </a:t>
            </a:r>
          </a:p>
          <a:p>
            <a:r>
              <a:rPr lang="en-US" dirty="0"/>
              <a:t>Good and interactive UI</a:t>
            </a:r>
          </a:p>
          <a:p>
            <a:r>
              <a:rPr lang="en-US" dirty="0"/>
              <a:t>Quick Modeling </a:t>
            </a:r>
          </a:p>
          <a:p>
            <a:r>
              <a:rPr lang="en-US" dirty="0"/>
              <a:t>Easy Visualization of data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101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8633" y="2504257"/>
            <a:ext cx="9404723" cy="1400530"/>
          </a:xfrm>
        </p:spPr>
        <p:txBody>
          <a:bodyPr/>
          <a:lstStyle/>
          <a:p>
            <a:r>
              <a:rPr lang="en-US" dirty="0"/>
              <a:t>Questions  ???</a:t>
            </a:r>
          </a:p>
        </p:txBody>
      </p:sp>
    </p:spTree>
    <p:extLst>
      <p:ext uri="{BB962C8B-B14F-4D97-AF65-F5344CB8AC3E}">
        <p14:creationId xmlns:p14="http://schemas.microsoft.com/office/powerpoint/2010/main" val="2060142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880" y="3008349"/>
            <a:ext cx="9404723" cy="1400530"/>
          </a:xfrm>
        </p:spPr>
        <p:txBody>
          <a:bodyPr/>
          <a:lstStyle/>
          <a:p>
            <a:r>
              <a:rPr lang="en-US" dirty="0"/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353459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MLaaS</a:t>
            </a:r>
            <a:r>
              <a:rPr lang="en-US" dirty="0"/>
              <a:t> for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AmazonML</a:t>
            </a:r>
            <a:r>
              <a:rPr lang="en-US" dirty="0"/>
              <a:t>: </a:t>
            </a:r>
            <a:r>
              <a:rPr lang="en-US" dirty="0">
                <a:hlinkClick r:id="rId2"/>
              </a:rPr>
              <a:t>Amazon Machine Learning: use cases and a real example</a:t>
            </a:r>
            <a:endParaRPr lang="en-US" dirty="0"/>
          </a:p>
          <a:p>
            <a:r>
              <a:rPr lang="en-US" dirty="0" err="1"/>
              <a:t>AzureML</a:t>
            </a:r>
            <a:r>
              <a:rPr lang="en-US" dirty="0"/>
              <a:t>: </a:t>
            </a:r>
            <a:r>
              <a:rPr lang="en-US" dirty="0">
                <a:hlinkClick r:id="rId3"/>
              </a:rPr>
              <a:t>Azure Machine Learning: simplified predictive analytics</a:t>
            </a:r>
            <a:endParaRPr lang="en-US" dirty="0"/>
          </a:p>
          <a:p>
            <a:r>
              <a:rPr lang="en-US" dirty="0" err="1"/>
              <a:t>BigML</a:t>
            </a:r>
            <a:r>
              <a:rPr lang="en-US" dirty="0"/>
              <a:t>: </a:t>
            </a:r>
            <a:r>
              <a:rPr lang="en-US" dirty="0" err="1">
                <a:hlinkClick r:id="rId4"/>
              </a:rPr>
              <a:t>BigML</a:t>
            </a:r>
            <a:r>
              <a:rPr lang="en-US" dirty="0">
                <a:hlinkClick r:id="rId4"/>
              </a:rPr>
              <a:t>: Machine Learning made easy</a:t>
            </a:r>
            <a:endParaRPr lang="en-US" dirty="0"/>
          </a:p>
          <a:p>
            <a:r>
              <a:rPr lang="en-US" dirty="0"/>
              <a:t>Watson Analytics: </a:t>
            </a:r>
            <a:r>
              <a:rPr lang="en-US" dirty="0">
                <a:hlinkClick r:id="rId5"/>
              </a:rPr>
              <a:t>Guided and automated analytics from the cloud.</a:t>
            </a:r>
            <a:endParaRPr lang="en-US" dirty="0"/>
          </a:p>
          <a:p>
            <a:r>
              <a:rPr lang="en-US" dirty="0"/>
              <a:t>H2o: </a:t>
            </a:r>
            <a:r>
              <a:rPr lang="en-US" dirty="0">
                <a:hlinkClick r:id="rId6" action="ppaction://hlinkfile"/>
              </a:rPr>
              <a:t>A library to run different Machine Learning algorithms on </a:t>
            </a:r>
            <a:r>
              <a:rPr lang="en-US" dirty="0" err="1">
                <a:hlinkClick r:id="rId6" action="ppaction://hlinkfile"/>
              </a:rPr>
              <a:t>IPython</a:t>
            </a:r>
            <a:r>
              <a:rPr lang="en-US" dirty="0">
                <a:hlinkClick r:id="rId6" action="ppaction://hlinkfile"/>
              </a:rPr>
              <a:t> and 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36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What is Machine learning?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Machine learning is a data science technique that allows computers to use existing data to forecast future behaviors, outcomes, and trends. Using machine learning, computers learn without being explicitly programmed.</a:t>
            </a:r>
          </a:p>
          <a:p>
            <a:pPr marL="0" indent="0">
              <a:buNone/>
            </a:pPr>
            <a:r>
              <a:rPr lang="en-US" b="1" dirty="0"/>
              <a:t>Applications of Machine Learning:</a:t>
            </a:r>
          </a:p>
          <a:p>
            <a:pPr lvl="0"/>
            <a:r>
              <a:rPr lang="en-US" dirty="0"/>
              <a:t>Forecasts or predictions from machine learning can make apps and devices smarter. </a:t>
            </a:r>
          </a:p>
          <a:p>
            <a:pPr lvl="0"/>
            <a:r>
              <a:rPr lang="en-US" dirty="0"/>
              <a:t>When you shop online, machine learning helps recommend other products you might like based on what you've purchased (Collaborative Filtering ). </a:t>
            </a:r>
          </a:p>
          <a:p>
            <a:pPr lvl="0"/>
            <a:r>
              <a:rPr lang="en-US" dirty="0"/>
              <a:t>When your credit card is swiped, machine learning compares the transaction to a database of transactions and helps detect fraud. </a:t>
            </a:r>
          </a:p>
          <a:p>
            <a:pPr lvl="0"/>
            <a:r>
              <a:rPr lang="en-US" dirty="0"/>
              <a:t>When your robot vacuum cleaner vacuums a room, machine learning helps it decide whether the job is done.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570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 flow of Machine learning model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06" y="2629646"/>
            <a:ext cx="8093806" cy="323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490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Microsoft Azure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Architecture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19" y="2702699"/>
            <a:ext cx="9024940" cy="358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6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561372"/>
            <a:ext cx="8946541" cy="5687027"/>
          </a:xfrm>
        </p:spPr>
        <p:txBody>
          <a:bodyPr/>
          <a:lstStyle/>
          <a:p>
            <a:r>
              <a:rPr lang="en-US" dirty="0"/>
              <a:t>The schema of the dataset in azure comes with plots and individual column statistics and visualizations  as </a:t>
            </a:r>
            <a:r>
              <a:rPr lang="en-US" dirty="0" err="1"/>
              <a:t>hown</a:t>
            </a:r>
            <a:r>
              <a:rPr lang="en-US" dirty="0"/>
              <a:t> below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412" y="1450449"/>
            <a:ext cx="9066306" cy="473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3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0515" y="1463040"/>
            <a:ext cx="4675368" cy="50875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model in Azure looks as follows:</a:t>
            </a:r>
          </a:p>
          <a:p>
            <a:r>
              <a:rPr lang="en-US" dirty="0"/>
              <a:t>The model has a dataset at the top. </a:t>
            </a:r>
          </a:p>
          <a:p>
            <a:r>
              <a:rPr lang="en-US" dirty="0"/>
              <a:t>Column </a:t>
            </a:r>
            <a:r>
              <a:rPr lang="en-US" dirty="0" err="1"/>
              <a:t>selction</a:t>
            </a:r>
            <a:r>
              <a:rPr lang="en-US" dirty="0"/>
              <a:t> is done on the dataset</a:t>
            </a:r>
          </a:p>
          <a:p>
            <a:r>
              <a:rPr lang="en-US" dirty="0"/>
              <a:t>The data is then split into 2 parts for training and testing the model</a:t>
            </a:r>
          </a:p>
          <a:p>
            <a:r>
              <a:rPr lang="en-US" dirty="0"/>
              <a:t>The model is scored </a:t>
            </a:r>
          </a:p>
          <a:p>
            <a:r>
              <a:rPr lang="en-US" dirty="0"/>
              <a:t>The model is then evaluated and we get the visualized evaluation at the end node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27" y="1463040"/>
            <a:ext cx="6563027" cy="489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99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690" y="611590"/>
            <a:ext cx="6882703" cy="41957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944" y="3710828"/>
            <a:ext cx="5705475" cy="2914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63382" y="1649392"/>
            <a:ext cx="3599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the left is the input entered</a:t>
            </a:r>
          </a:p>
          <a:p>
            <a:r>
              <a:rPr lang="en-US" dirty="0"/>
              <a:t> manually or by default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8463" y="5116250"/>
            <a:ext cx="48461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the right is the corresponding output:</a:t>
            </a:r>
          </a:p>
          <a:p>
            <a:r>
              <a:rPr lang="en-US" dirty="0"/>
              <a:t>The scored labels column or value gives </a:t>
            </a:r>
          </a:p>
          <a:p>
            <a:r>
              <a:rPr lang="en-US" dirty="0"/>
              <a:t>you the  predicted value and the Scored </a:t>
            </a:r>
          </a:p>
          <a:p>
            <a:r>
              <a:rPr lang="en-US" dirty="0"/>
              <a:t>Probabilities gives you the </a:t>
            </a:r>
            <a:r>
              <a:rPr lang="en-US" dirty="0" err="1"/>
              <a:t>probility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1628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290</TotalTime>
  <Words>798</Words>
  <Application>Microsoft Office PowerPoint</Application>
  <PresentationFormat>Widescreen</PresentationFormat>
  <Paragraphs>145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Century Gothic</vt:lpstr>
      <vt:lpstr>Mangal</vt:lpstr>
      <vt:lpstr>Times New Roman</vt:lpstr>
      <vt:lpstr>Wingdings 3</vt:lpstr>
      <vt:lpstr>Ion</vt:lpstr>
      <vt:lpstr>Machine Learning as a Service </vt:lpstr>
      <vt:lpstr>The different MLaaS</vt:lpstr>
      <vt:lpstr>The MLaaS for Demo</vt:lpstr>
      <vt:lpstr>What is Machine learning? </vt:lpstr>
      <vt:lpstr>Work flow of Machine learning model </vt:lpstr>
      <vt:lpstr>Microsoft Azure</vt:lpstr>
      <vt:lpstr>PowerPoint Presentation</vt:lpstr>
      <vt:lpstr>PowerPoint Presentation</vt:lpstr>
      <vt:lpstr>PowerPoint Presentation</vt:lpstr>
      <vt:lpstr>Amazon ML as Service </vt:lpstr>
      <vt:lpstr>PowerPoint Presentation</vt:lpstr>
      <vt:lpstr>PowerPoint Presentation</vt:lpstr>
      <vt:lpstr>PowerPoint Presentation</vt:lpstr>
      <vt:lpstr>PowerPoint Presentation</vt:lpstr>
      <vt:lpstr>BIG ML as service </vt:lpstr>
      <vt:lpstr>PowerPoint Presentation</vt:lpstr>
      <vt:lpstr>h2o</vt:lpstr>
      <vt:lpstr>PowerPoint Presentation</vt:lpstr>
      <vt:lpstr>IBM Watson </vt:lpstr>
      <vt:lpstr>Data Prepration </vt:lpstr>
      <vt:lpstr>PowerPoint Presentation</vt:lpstr>
      <vt:lpstr>PowerPoint Presentation</vt:lpstr>
      <vt:lpstr>Advantages </vt:lpstr>
      <vt:lpstr>Advantages</vt:lpstr>
      <vt:lpstr>Advantages</vt:lpstr>
      <vt:lpstr>Advantages</vt:lpstr>
      <vt:lpstr>Advantages</vt:lpstr>
      <vt:lpstr>Questions  ???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as a Service </dc:title>
  <dc:creator>Sneha Malshetti</dc:creator>
  <cp:lastModifiedBy>Sneha Malshetti</cp:lastModifiedBy>
  <cp:revision>47</cp:revision>
  <dcterms:created xsi:type="dcterms:W3CDTF">2017-08-05T03:54:03Z</dcterms:created>
  <dcterms:modified xsi:type="dcterms:W3CDTF">2017-08-05T13:15:50Z</dcterms:modified>
</cp:coreProperties>
</file>