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saveSubsetFonts="1">
  <p:sldMasterIdLst>
    <p:sldMasterId r:id="rId4" id="2147483648"/>
  </p:sldMasterIdLst>
  <p:notesMasterIdLst>
    <p:notesMasterId r:id="rId5"/>
  </p:notesMasterIdLst>
  <p:sldIdLst>
    <p:sldId r:id="rId6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</p:sldIdLst>
  <p:sldSz cx="12192000" cy="6858000"/>
  <p:notesSz xmlns:c="http://schemas.openxmlformats.org/drawingml/2006/chart" xmlns:pic="http://schemas.openxmlformats.org/drawingml/2006/picture" xmlns:dgm="http://schemas.openxmlformats.org/drawingml/2006/diagram" cx="6858000" cy="9144000"/>
  <p:defaultTextStyle xmlns:c="http://schemas.openxmlformats.org/drawingml/2006/chart" xmlns:pic="http://schemas.openxmlformats.org/drawingml/2006/picture" xmlns:dgm="http://schemas.openxmlformats.org/drawingml/2006/diagram">
    <a:defPPr>
      <a:defRPr lang="ru-RU">
        <a:uFillTx/>
      </a:defRPr>
    </a:defPPr>
    <a:lvl1pPr algn="l" defTabSz="914400" eaLnBrk="1" hangingPunct="1" latinLnBrk="0" marL="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uFillTx/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/>
</file>

<file path=ppt/tableStyles.xml><?xml version="1.0" encoding="utf-8"?>
<a:tblStyleLst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def="{5C22544A-7EE6-4342-B048-85BDC9FD1C3A}"/>
</file>

<file path=ppt/viewProps.xml><?xml version="1.0" encoding="utf-8"?>
<p:viewP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 xmlns:c="http://schemas.openxmlformats.org/drawingml/2006/chart" xmlns:pic="http://schemas.openxmlformats.org/drawingml/2006/picture" xmlns:dgm="http://schemas.openxmlformats.org/drawingml/2006/diagram">
          <a:sx d="100" n="61"/>
          <a:sy d="100" n="61"/>
        </p:scale>
        <p:origin xmlns:c="http://schemas.openxmlformats.org/drawingml/2006/chart" xmlns:pic="http://schemas.openxmlformats.org/drawingml/2006/picture" xmlns:dgm="http://schemas.openxmlformats.org/drawingml/2006/diagram" x="78" y="1050"/>
      </p:cViewPr>
    </p:cSldViewPr>
  </p:slideViewPr>
  <p:notesTextViewPr>
    <p:cViewPr>
      <p:scale xmlns:c="http://schemas.openxmlformats.org/drawingml/2006/chart" xmlns:pic="http://schemas.openxmlformats.org/drawingml/2006/picture" xmlns:dgm="http://schemas.openxmlformats.org/drawingml/2006/diagram">
        <a:sx d="1" n="1"/>
        <a:sy d="1" n="1"/>
      </p:scale>
      <p:origin xmlns:c="http://schemas.openxmlformats.org/drawingml/2006/chart" xmlns:pic="http://schemas.openxmlformats.org/drawingml/2006/picture" xmlns:dgm="http://schemas.openxmlformats.org/drawingml/2006/diagram" x="0" y="0"/>
    </p:cViewPr>
  </p:notesTextViewPr>
  <p:gridSpacing xmlns:c="http://schemas.openxmlformats.org/drawingml/2006/chart" xmlns:pic="http://schemas.openxmlformats.org/drawingml/2006/picture" xmlns:dgm="http://schemas.openxmlformats.org/drawingml/2006/diagram" cx="72008" cy="72008"/>
</p:viewPr>
</file>

<file path=ppt/_rels/presentation.xml.rels><?xml version="1.0" standalone="yes" ?><Relationships xmlns="http://schemas.openxmlformats.org/package/2006/relationships"><Relationship Id="rId1" Target="presProps.xml" Type="http://schemas.openxmlformats.org/officeDocument/2006/relationships/presProps"></Relationship><Relationship Id="rId2" Target="tableStyles.xml" Type="http://schemas.openxmlformats.org/officeDocument/2006/relationships/tableStyles"></Relationship><Relationship Id="rId3" Target="viewProps.xml" Type="http://schemas.openxmlformats.org/officeDocument/2006/relationships/viewProps"></Relationship><Relationship Id="rId4" Target="slideMasters/slideMaster1.xml" Type="http://schemas.openxmlformats.org/officeDocument/2006/relationships/slideMaster"></Relationship><Relationship Id="rId5" Target="notesMasters/notesMaster1.xml" Type="http://schemas.openxmlformats.org/officeDocument/2006/relationships/notesMaster"></Relationship><Relationship Id="rId6" Target="slides/slide1.xml" Type="http://schemas.openxmlformats.org/officeDocument/2006/relationships/slide"></Relationship><Relationship Id="rId7" Target="slides/slide2.xml" Type="http://schemas.openxmlformats.org/officeDocument/2006/relationships/slide"></Relationship><Relationship Id="rId8" Target="slides/slide3.xml" Type="http://schemas.openxmlformats.org/officeDocument/2006/relationships/slide"></Relationship><Relationship Id="rId9" Target="slides/slide4.xml" Type="http://schemas.openxmlformats.org/officeDocument/2006/relationships/slide"></Relationship><Relationship Id="rId10" Target="slides/slide5.xml" Type="http://schemas.openxmlformats.org/officeDocument/2006/relationships/slide"></Relationship><Relationship Id="rId11" Target="slides/slide6.xml" Type="http://schemas.openxmlformats.org/officeDocument/2006/relationships/slide"></Relationship><Relationship Id="rId12" Target="slides/slide7.xml" Type="http://schemas.openxmlformats.org/officeDocument/2006/relationships/slide"></Relationship><Relationship Id="rId13" Target="slides/slide8.xml" Type="http://schemas.openxmlformats.org/officeDocument/2006/relationships/slide"></Relationship><Relationship Id="rId14" Target="slides/slide9.xml" Type="http://schemas.openxmlformats.org/officeDocument/2006/relationships/slide"></Relationship><Relationship Id="rId15" Target="slides/slide10.xml" Type="http://schemas.openxmlformats.org/officeDocument/2006/relationships/slide"></Relationship><Relationship Id="rId16" Target="slides/slide11.xml" Type="http://schemas.openxmlformats.org/officeDocument/2006/relationships/slide"></Relationship><Relationship Id="rId17" Target="slides/slide12.xml" Type="http://schemas.openxmlformats.org/officeDocument/2006/relationships/slide"></Relationship><Relationship Id="rId18" Target="slides/slide13.xml" Type="http://schemas.openxmlformats.org/officeDocument/2006/relationships/slide"></Relationship><Relationship Id="rId19" Target="slides/slide14.xml" Type="http://schemas.openxmlformats.org/officeDocument/2006/relationships/slide"></Relationship><Relationship Id="rId20" Target="slides/slide15.xml" Type="http://schemas.openxmlformats.org/officeDocument/2006/relationships/slide"></Relationship><Relationship Id="rId21" Target="slides/slide16.xml" Type="http://schemas.openxmlformats.org/officeDocument/2006/relationships/slide"></Relationship><Relationship Id="rId22" Target="slides/slide17.xml" Type="http://schemas.openxmlformats.org/officeDocument/2006/relationships/slide"></Relationship><Relationship Id="rId23" Target="slides/slide18.xml" Type="http://schemas.openxmlformats.org/officeDocument/2006/relationships/slide"></Relationship><Relationship Id="rId24" Target="slides/slide19.xml" Type="http://schemas.openxmlformats.org/officeDocument/2006/relationships/slide"></Relationship><Relationship Id="rId25" Target="slides/slide20.xml" Type="http://schemas.openxmlformats.org/officeDocument/2006/relationships/slide"></Relationship><Relationship Id="rId26" Target="slides/slide21.xml" Type="http://schemas.openxmlformats.org/officeDocument/2006/relationships/slide"></Relationship><Relationship Id="rId27" Target="slides/slide22.xml" Type="http://schemas.openxmlformats.org/officeDocument/2006/relationships/slide"></Relationship><Relationship Id="rId28" Target="slides/slide23.xml" Type="http://schemas.openxmlformats.org/officeDocument/2006/relationships/slide"></Relationship><Relationship Id="rId29" Target="slides/slide24.xml" Type="http://schemas.openxmlformats.org/officeDocument/2006/relationships/slide"></Relationship><Relationship Id="rId30" Target="slides/slide25.xml" Type="http://schemas.openxmlformats.org/officeDocument/2006/relationships/slide"></Relationship><Relationship Id="rId31" Target="slides/slide26.xml" Type="http://schemas.openxmlformats.org/officeDocument/2006/relationships/slide"></Relationship><Relationship Id="rId32" Target="slides/slide27.xml" Type="http://schemas.openxmlformats.org/officeDocument/2006/relationships/slide"></Relationship><Relationship Id="rId33" Target="slides/slide28.xml" Type="http://schemas.openxmlformats.org/officeDocument/2006/relationships/slide"></Relationship><Relationship Id="rId34" Target="slides/slide29.xml" Type="http://schemas.openxmlformats.org/officeDocument/2006/relationships/slide"></Relationship><Relationship Id="rId35" Target="slides/slide30.xml" Type="http://schemas.openxmlformats.org/officeDocument/2006/relationships/slide"></Relationship><Relationship Id="rId36" Target="slides/slide31.xml" Type="http://schemas.openxmlformats.org/officeDocument/2006/relationships/slide"></Relationship><Relationship Id="rId37" Target="slides/slide32.xml" Type="http://schemas.openxmlformats.org/officeDocument/2006/relationships/slide"></Relationship><Relationship Id="rId38" Target="slides/slide33.xml" Type="http://schemas.openxmlformats.org/officeDocument/2006/relationships/slide"></Relationship><Relationship Id="rId39" Target="theme/theme1.xml" Type="http://schemas.openxmlformats.org/officeDocument/2006/relationships/theme"></Relationship></Relationships>
</file>

<file path=ppt/notesMasters/_rels/notesMaster1.xml.rels><?xml version="1.0" standalone="yes" ?><Relationships xmlns="http://schemas.openxmlformats.org/package/2006/relationships"><Relationship Id="rId1" Target="../theme/theme2.xml" Type="http://schemas.openxmlformats.org/officeDocument/2006/relationships/theme"></Relationship></Relationships>
</file>

<file path=ppt/notesMasters/notesMaster1.xml><?xml version="1.0" encoding="utf-8"?>
<p:notes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Верхний колонтитул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sz="quarter" type="hd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0"/>
            <a:ext cx="2971800" cy="4587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Дата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0"/>
            <a:ext cx="2971800" cy="45878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784E2F53-9EC6-486C-8AC7-7BCBDC0DF596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Образ слайда 3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idx="2" type="sldImg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Заметки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85800" y="4400550"/>
            <a:ext cx="5486400" cy="3600450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/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ижний колонтитул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0" y="8685213"/>
            <a:ext cx="2971800" cy="4587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l">
              <a:defRPr sz="1200">
                <a:uFillTx/>
              </a:defRPr>
            </a:lvl1pPr>
          </a:lstStyle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Номер слайда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5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3884613" y="8685213"/>
            <a:ext cx="2971800" cy="458787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b" bIns="45720" lIns="91440" rIns="91440" rtlCol="0" tIns="45720" vert="horz"/>
          <a:lstStyle>
            <a:lvl1pPr algn="r">
              <a:defRPr sz="1200">
                <a:uFillTx/>
              </a:defRPr>
            </a:lvl1pPr>
          </a:lstStyle>
          <a:p>
            <a:fld id="{A64CEAE7-9997-4E43-A392-9759A78CFA04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notesStyle xmlns:c="http://schemas.openxmlformats.org/drawingml/2006/chart" xmlns:pic="http://schemas.openxmlformats.org/drawingml/2006/picture" xmlns:dgm="http://schemas.openxmlformats.org/drawingml/2006/diagram">
    <a:lvl1pPr algn="l" defTabSz="914400" eaLnBrk="1" hangingPunct="1" latinLnBrk="0" marL="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standalone="yes" ?><Relationships xmlns="http://schemas.openxmlformats.org/package/2006/relationships"><Relationship Id="rId1" Target="../slides/slide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0.xml.rels><?xml version="1.0" standalone="yes" ?><Relationships xmlns="http://schemas.openxmlformats.org/package/2006/relationships"><Relationship Id="rId1" Target="../slides/slide1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1.xml.rels><?xml version="1.0" standalone="yes" ?><Relationships xmlns="http://schemas.openxmlformats.org/package/2006/relationships"><Relationship Id="rId1" Target="../slides/slide1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2.xml.rels><?xml version="1.0" standalone="yes" ?><Relationships xmlns="http://schemas.openxmlformats.org/package/2006/relationships"><Relationship Id="rId1" Target="../slides/slide1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3.xml.rels><?xml version="1.0" standalone="yes" ?><Relationships xmlns="http://schemas.openxmlformats.org/package/2006/relationships"><Relationship Id="rId1" Target="../slides/slide1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4.xml.rels><?xml version="1.0" standalone="yes" ?><Relationships xmlns="http://schemas.openxmlformats.org/package/2006/relationships"><Relationship Id="rId1" Target="../slides/slide1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5.xml.rels><?xml version="1.0" standalone="yes" ?><Relationships xmlns="http://schemas.openxmlformats.org/package/2006/relationships"><Relationship Id="rId1" Target="../slides/slide1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6.xml.rels><?xml version="1.0" standalone="yes" ?><Relationships xmlns="http://schemas.openxmlformats.org/package/2006/relationships"><Relationship Id="rId1" Target="../slides/slide2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7.xml.rels><?xml version="1.0" standalone="yes" ?><Relationships xmlns="http://schemas.openxmlformats.org/package/2006/relationships"><Relationship Id="rId1" Target="../slides/slide2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8.xml.rels><?xml version="1.0" standalone="yes" ?><Relationships xmlns="http://schemas.openxmlformats.org/package/2006/relationships"><Relationship Id="rId1" Target="../slides/slide2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19.xml.rels><?xml version="1.0" standalone="yes" ?><Relationships xmlns="http://schemas.openxmlformats.org/package/2006/relationships"><Relationship Id="rId1" Target="../slides/slide2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.xml.rels><?xml version="1.0" standalone="yes" ?><Relationships xmlns="http://schemas.openxmlformats.org/package/2006/relationships"><Relationship Id="rId1" Target="../slides/slide4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0.xml.rels><?xml version="1.0" standalone="yes" ?><Relationships xmlns="http://schemas.openxmlformats.org/package/2006/relationships"><Relationship Id="rId1" Target="../slides/slide2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1.xml.rels><?xml version="1.0" standalone="yes" ?><Relationships xmlns="http://schemas.openxmlformats.org/package/2006/relationships"><Relationship Id="rId1" Target="../slides/slide2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2.xml.rels><?xml version="1.0" standalone="yes" ?><Relationships xmlns="http://schemas.openxmlformats.org/package/2006/relationships"><Relationship Id="rId1" Target="../slides/slide2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3.xml.rels><?xml version="1.0" standalone="yes" ?><Relationships xmlns="http://schemas.openxmlformats.org/package/2006/relationships"><Relationship Id="rId1" Target="../slides/slide2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4.xml.rels><?xml version="1.0" standalone="yes" ?><Relationships xmlns="http://schemas.openxmlformats.org/package/2006/relationships"><Relationship Id="rId1" Target="../slides/slide30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5.xml.rels><?xml version="1.0" standalone="yes" ?><Relationships xmlns="http://schemas.openxmlformats.org/package/2006/relationships"><Relationship Id="rId1" Target="../slides/slide3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26.xml.rels><?xml version="1.0" standalone="yes" ?><Relationships xmlns="http://schemas.openxmlformats.org/package/2006/relationships"><Relationship Id="rId1" Target="../slides/slide33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3.xml.rels><?xml version="1.0" standalone="yes" ?><Relationships xmlns="http://schemas.openxmlformats.org/package/2006/relationships"><Relationship Id="rId1" Target="../slides/slide5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4.xml.rels><?xml version="1.0" standalone="yes" ?><Relationships xmlns="http://schemas.openxmlformats.org/package/2006/relationships"><Relationship Id="rId1" Target="../slides/slide6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5.xml.rels><?xml version="1.0" standalone="yes" ?><Relationships xmlns="http://schemas.openxmlformats.org/package/2006/relationships"><Relationship Id="rId1" Target="../slides/slide7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6.xml.rels><?xml version="1.0" standalone="yes" ?><Relationships xmlns="http://schemas.openxmlformats.org/package/2006/relationships"><Relationship Id="rId1" Target="../slides/slide8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7.xml.rels><?xml version="1.0" standalone="yes" ?><Relationships xmlns="http://schemas.openxmlformats.org/package/2006/relationships"><Relationship Id="rId1" Target="../slides/slide9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8.xml.rels><?xml version="1.0" standalone="yes" ?><Relationships xmlns="http://schemas.openxmlformats.org/package/2006/relationships"><Relationship Id="rId1" Target="../slides/slide11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_rels/notesSlide9.xml.rels><?xml version="1.0" standalone="yes" ?><Relationships xmlns="http://schemas.openxmlformats.org/package/2006/relationships"><Relationship Id="rId1" Target="../slides/slide12.xml" Type="http://schemas.openxmlformats.org/officeDocument/2006/relationships/slide"></Relationship><Relationship Id="rId2" Target="../notesMasters/notesMaster1.xml" Type="http://schemas.openxmlformats.org/officeDocument/2006/relationships/notesMaster"></Relationship></Relationships>
</file>

<file path=ppt/notesSlides/notesSlide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3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13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15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16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17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18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19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20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21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23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24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4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25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26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28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29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30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31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33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5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6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7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8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9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11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Образ слайда 1"/>
          <p:cNvSpPr xmlns:c="http://schemas.openxmlformats.org/drawingml/2006/chart" xmlns:pic="http://schemas.openxmlformats.org/drawingml/2006/picture" xmlns:dgm="http://schemas.openxmlformats.org/drawingml/2006/diagram">
            <a:spLocks noChangeAspect="1" noGrp="1" noRot="1"/>
          </p:cNvSpPr>
          <p:nvPr>
            <p:ph type="sldImg"/>
          </p:nvPr>
        </p:nvSpPr>
        <p:spPr xmlns:c="http://schemas.openxmlformats.org/drawingml/2006/chart" xmlns:pic="http://schemas.openxmlformats.org/drawingml/2006/picture" xmlns:dgm="http://schemas.openxmlformats.org/drawingml/2006/diagram"/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Заметки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dirty="0"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64CEAE7-9997-4E43-A392-9759A78CFA04}" type="slidenum">
              <a:rPr lang="ru-RU" smtClean="0">
                <a:uFillTx/>
              </a:rPr>
              <a:t>12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notes>
</file>

<file path=ppt/slideLayouts/_rels/slideLayout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0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11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2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3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4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5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6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7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8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_rels/slideLayout9.xml.rels><?xml version="1.0" standalone="yes" ?><Relationships xmlns="http://schemas.openxmlformats.org/package/2006/relationships"><Relationship Id="rId1" Target="../slideMasters/slideMaster1.xml" Type="http://schemas.openxmlformats.org/officeDocument/2006/relationships/slideMaster"></Relationship></Relationships>
</file>

<file path=ppt/slideLayouts/slideLayout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">
  <p:cSld name="Титульный слайд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1122363"/>
            <a:ext cx="9144000" cy="23876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Подзаголовок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sub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1524000" y="3602038"/>
            <a:ext cx="9144000" cy="165576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algn="ctr" indent="0" marL="0">
              <a:buNone/>
              <a:defRPr sz="2400">
                <a:uFillTx/>
              </a:defRPr>
            </a:lvl1pPr>
            <a:lvl2pPr algn="ctr" indent="0" marL="457200">
              <a:buNone/>
              <a:defRPr sz="2000">
                <a:uFillTx/>
              </a:defRPr>
            </a:lvl2pPr>
            <a:lvl3pPr algn="ctr" indent="0" marL="914400">
              <a:buNone/>
              <a:defRPr sz="1800">
                <a:uFillTx/>
              </a:defRPr>
            </a:lvl3pPr>
            <a:lvl4pPr algn="ctr" indent="0" marL="1371600">
              <a:buNone/>
              <a:defRPr sz="1600">
                <a:uFillTx/>
              </a:defRPr>
            </a:lvl4pPr>
            <a:lvl5pPr algn="ctr" indent="0" marL="1828800">
              <a:buNone/>
              <a:defRPr sz="1600">
                <a:uFillTx/>
              </a:defRPr>
            </a:lvl5pPr>
            <a:lvl6pPr algn="ctr" indent="0" marL="2286000">
              <a:buNone/>
              <a:defRPr sz="1600">
                <a:uFillTx/>
              </a:defRPr>
            </a:lvl6pPr>
            <a:lvl7pPr algn="ctr" indent="0" marL="2743200">
              <a:buNone/>
              <a:defRPr sz="1600">
                <a:uFillTx/>
              </a:defRPr>
            </a:lvl7pPr>
            <a:lvl8pPr algn="ctr" indent="0" marL="3200400">
              <a:buNone/>
              <a:defRPr sz="1600">
                <a:uFillTx/>
              </a:defRPr>
            </a:lvl8pPr>
            <a:lvl9pPr algn="ctr" indent="0" marL="3657600">
              <a:buNone/>
              <a:defRPr sz="1600">
                <a:uFillTx/>
              </a:defRPr>
            </a:lvl9pPr>
          </a:lstStyle>
          <a:p>
            <a:r>
              <a:rPr lang="ru-RU" smtClean="0">
                <a:uFillTx/>
              </a:rPr>
              <a:t>Образец подзаголовка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Дат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Нижний колонтитул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омер слайда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x">
  <p:cSld name="Заголовок и вертикальный текст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Вертикальный текс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Дат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Нижний колонтитул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омер слайда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vertTitleAndTx">
  <p:cSld name="Вертикальный заголовок и текст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Вертикальный 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orient="vert"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724900" y="365125"/>
            <a:ext cx="26289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Вертикальный текс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orient="vert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7734300" cy="58118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vert="eaVert"/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Дат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Нижний колонтитул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омер слайда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">
  <p:cSld name="Заголовок и объект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Дат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Нижний колонтитул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омер слайда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secHead">
  <p:cSld name="Заголовок раздела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1709738"/>
            <a:ext cx="10515600" cy="285273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Текс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1850" y="4589463"/>
            <a:ext cx="10515600" cy="15001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ru-RU" smtClean="0">
                <a:uFillTx/>
              </a:rPr>
              <a:t>Образец текста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Дат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Нижний колонтитул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омер слайда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Obj">
  <p:cSld name="Два объекта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Объект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825625"/>
            <a:ext cx="5181600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Дата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ижний колонтитул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Номер слайда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woTxTwoObj">
  <p:cSld name="Сравнение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365125"/>
            <a:ext cx="10515600" cy="1325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Текс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1681163"/>
            <a:ext cx="5157787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ru-RU" smtClean="0">
                <a:uFillTx/>
              </a:rPr>
              <a:t>Образец текста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Объект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505075"/>
            <a:ext cx="5157787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Текст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1681163"/>
            <a:ext cx="5183188" cy="823912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 indent="0" marL="0">
              <a:buNone/>
              <a:defRPr b="1" sz="2400">
                <a:uFillTx/>
              </a:defRPr>
            </a:lvl1pPr>
            <a:lvl2pPr indent="0" marL="457200">
              <a:buNone/>
              <a:defRPr b="1" sz="2000">
                <a:uFillTx/>
              </a:defRPr>
            </a:lvl2pPr>
            <a:lvl3pPr indent="0" marL="914400">
              <a:buNone/>
              <a:defRPr b="1" sz="1800">
                <a:uFillTx/>
              </a:defRPr>
            </a:lvl3pPr>
            <a:lvl4pPr indent="0" marL="1371600">
              <a:buNone/>
              <a:defRPr b="1" sz="1600">
                <a:uFillTx/>
              </a:defRPr>
            </a:lvl4pPr>
            <a:lvl5pPr indent="0" marL="1828800">
              <a:buNone/>
              <a:defRPr b="1" sz="1600">
                <a:uFillTx/>
              </a:defRPr>
            </a:lvl5pPr>
            <a:lvl6pPr indent="0" marL="2286000">
              <a:buNone/>
              <a:defRPr b="1" sz="1600">
                <a:uFillTx/>
              </a:defRPr>
            </a:lvl6pPr>
            <a:lvl7pPr indent="0" marL="2743200">
              <a:buNone/>
              <a:defRPr b="1" sz="1600">
                <a:uFillTx/>
              </a:defRPr>
            </a:lvl7pPr>
            <a:lvl8pPr indent="0" marL="3200400">
              <a:buNone/>
              <a:defRPr b="1" sz="1600">
                <a:uFillTx/>
              </a:defRPr>
            </a:lvl8pPr>
            <a:lvl9pPr indent="0" marL="3657600">
              <a:buNone/>
              <a:defRPr b="1" sz="1600">
                <a:uFillTx/>
              </a:defRPr>
            </a:lvl9pPr>
          </a:lstStyle>
          <a:p>
            <a:pPr lvl="0"/>
            <a:r>
              <a:rPr lang="ru-RU" smtClean="0">
                <a:uFillTx/>
              </a:rPr>
              <a:t>Образец текста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Объект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6172200" y="2505075"/>
            <a:ext cx="5183188" cy="3684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Дата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8" name="Нижний колонтитул 7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9" name="Номер слайда 8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titleOnly">
  <p:cSld name="Только заголовок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Дата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ижний колонтитул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Номер слайда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blank">
  <p:cSld name="Пустой слайд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Дата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Нижний колонтитул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Номер слайд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objTx">
  <p:cSld name="Объект с подписью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Текст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ru-RU" smtClean="0">
                <a:uFillTx/>
              </a:rPr>
              <a:t>Образец текста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Дата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ижний колонтитул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Номер слайда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 preserve="1" type="picTx">
  <p:cSld name="Рисунок с подписью"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457200"/>
            <a:ext cx="3932237" cy="160020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Рисунок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pic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5183188" y="987425"/>
            <a:ext cx="6172200" cy="487362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3200">
                <a:uFillTx/>
              </a:defRPr>
            </a:lvl1pPr>
            <a:lvl2pPr indent="0" marL="457200">
              <a:buNone/>
              <a:defRPr sz="2800">
                <a:uFillTx/>
              </a:defRPr>
            </a:lvl2pPr>
            <a:lvl3pPr indent="0" marL="914400">
              <a:buNone/>
              <a:defRPr sz="2400">
                <a:uFillTx/>
              </a:defRPr>
            </a:lvl3pPr>
            <a:lvl4pPr indent="0" marL="1371600">
              <a:buNone/>
              <a:defRPr sz="2000">
                <a:uFillTx/>
              </a:defRPr>
            </a:lvl4pPr>
            <a:lvl5pPr indent="0" marL="1828800">
              <a:buNone/>
              <a:defRPr sz="2000">
                <a:uFillTx/>
              </a:defRPr>
            </a:lvl5pPr>
            <a:lvl6pPr indent="0" marL="2286000">
              <a:buNone/>
              <a:defRPr sz="2000">
                <a:uFillTx/>
              </a:defRPr>
            </a:lvl6pPr>
            <a:lvl7pPr indent="0" marL="2743200">
              <a:buNone/>
              <a:defRPr sz="2000">
                <a:uFillTx/>
              </a:defRPr>
            </a:lvl7pPr>
            <a:lvl8pPr indent="0" marL="3200400">
              <a:buNone/>
              <a:defRPr sz="2000">
                <a:uFillTx/>
              </a:defRPr>
            </a:lvl8pPr>
            <a:lvl9pPr indent="0" marL="3657600">
              <a:buNone/>
              <a:defRPr sz="2000">
                <a:uFillTx/>
              </a:defRPr>
            </a:lvl9pPr>
          </a:lstStyle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Текст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9788" y="2057400"/>
            <a:ext cx="3932237" cy="381158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/>
          <a:lstStyle>
            <a:lvl1pPr indent="0" marL="0">
              <a:buNone/>
              <a:defRPr sz="1600">
                <a:uFillTx/>
              </a:defRPr>
            </a:lvl1pPr>
            <a:lvl2pPr indent="0" marL="457200">
              <a:buNone/>
              <a:defRPr sz="1400">
                <a:uFillTx/>
              </a:defRPr>
            </a:lvl2pPr>
            <a:lvl3pPr indent="0" marL="914400">
              <a:buNone/>
              <a:defRPr sz="1200">
                <a:uFillTx/>
              </a:defRPr>
            </a:lvl3pPr>
            <a:lvl4pPr indent="0" marL="1371600">
              <a:buNone/>
              <a:defRPr sz="1000">
                <a:uFillTx/>
              </a:defRPr>
            </a:lvl4pPr>
            <a:lvl5pPr indent="0" marL="1828800">
              <a:buNone/>
              <a:defRPr sz="1000">
                <a:uFillTx/>
              </a:defRPr>
            </a:lvl5pPr>
            <a:lvl6pPr indent="0" marL="2286000">
              <a:buNone/>
              <a:defRPr sz="1000">
                <a:uFillTx/>
              </a:defRPr>
            </a:lvl6pPr>
            <a:lvl7pPr indent="0" marL="2743200">
              <a:buNone/>
              <a:defRPr sz="1000">
                <a:uFillTx/>
              </a:defRPr>
            </a:lvl7pPr>
            <a:lvl8pPr indent="0" marL="3200400">
              <a:buNone/>
              <a:defRPr sz="1000">
                <a:uFillTx/>
              </a:defRPr>
            </a:lvl8pPr>
            <a:lvl9pPr indent="0" marL="3657600">
              <a:buNone/>
              <a:defRPr sz="1000">
                <a:uFillTx/>
              </a:defRPr>
            </a:lvl9pPr>
          </a:lstStyle>
          <a:p>
            <a:pPr lvl="0"/>
            <a:r>
              <a:rPr lang="ru-RU" smtClean="0">
                <a:uFillTx/>
              </a:rPr>
              <a:t>Образец текста</a:t>
            </a: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Дата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0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ижний колонтитул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1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7" name="Номер слайда 6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2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Layout>
</file>

<file path=ppt/slideMasters/_rels/slideMaster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Relationship Id="rId2" Target="../slideLayouts/slideLayout2.xml" Type="http://schemas.openxmlformats.org/officeDocument/2006/relationships/slideLayout"></Relationship><Relationship Id="rId3" Target="../slideLayouts/slideLayout3.xml" Type="http://schemas.openxmlformats.org/officeDocument/2006/relationships/slideLayout"></Relationship><Relationship Id="rId4" Target="../slideLayouts/slideLayout4.xml" Type="http://schemas.openxmlformats.org/officeDocument/2006/relationships/slideLayout"></Relationship><Relationship Id="rId5" Target="../slideLayouts/slideLayout5.xml" Type="http://schemas.openxmlformats.org/officeDocument/2006/relationships/slideLayout"></Relationship><Relationship Id="rId6" Target="../slideLayouts/slideLayout6.xml" Type="http://schemas.openxmlformats.org/officeDocument/2006/relationships/slideLayout"></Relationship><Relationship Id="rId7" Target="../slideLayouts/slideLayout7.xml" Type="http://schemas.openxmlformats.org/officeDocument/2006/relationships/slideLayout"></Relationship><Relationship Id="rId8" Target="../slideLayouts/slideLayout8.xml" Type="http://schemas.openxmlformats.org/officeDocument/2006/relationships/slideLayout"></Relationship><Relationship Id="rId9" Target="../slideLayouts/slideLayout9.xml" Type="http://schemas.openxmlformats.org/officeDocument/2006/relationships/slideLayout"></Relationship><Relationship Id="rId10" Target="../slideLayouts/slideLayout10.xml" Type="http://schemas.openxmlformats.org/officeDocument/2006/relationships/slideLayout"></Relationship><Relationship Id="rId11" Target="../slideLayouts/slideLayout11.xml" Type="http://schemas.openxmlformats.org/officeDocument/2006/relationships/slideLayout"></Relationship><Relationship Id="rId12" Target="../theme/theme1.xml" Type="http://schemas.openxmlformats.org/officeDocument/2006/relationships/theme"></Relationship></Relationships>
</file>

<file path=ppt/slideMasters/slideMaster1.xml><?xml version="1.0" encoding="utf-8"?>
<p:sldMaster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bg>
      <p:bgRef xmlns:c="http://schemas.openxmlformats.org/drawingml/2006/chart" xmlns:pic="http://schemas.openxmlformats.org/drawingml/2006/picture" xmlns:dgm="http://schemas.openxmlformats.org/drawingml/2006/diagram" idx="1001">
        <a:schemeClr val="bg1"/>
      </p:bgRef>
    </p:bg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title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365125"/>
            <a:ext cx="10515600" cy="1325563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>
            <a:normAutofit/>
          </a:bodyPr>
          <a:lstStyle/>
          <a:p>
            <a:r>
              <a:rPr lang="ru-RU" smtClean="0">
                <a:uFillTx/>
              </a:rPr>
              <a:t>Образец заголовка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3" name="Текс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 type="body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10515600" cy="4351338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/>
          <a:p>
            <a:pPr lvl="0"/>
            <a:r>
              <a:rPr lang="ru-RU" smtClean="0">
                <a:uFillTx/>
              </a:rPr>
              <a:t>Образец текста</a:t>
            </a:r>
          </a:p>
          <a:p>
            <a:pPr lvl="1"/>
            <a:r>
              <a:rPr lang="ru-RU" smtClean="0">
                <a:uFillTx/>
              </a:rPr>
              <a:t>Второй уровень</a:t>
            </a:r>
          </a:p>
          <a:p>
            <a:pPr lvl="2"/>
            <a:r>
              <a:rPr lang="ru-RU" smtClean="0">
                <a:uFillTx/>
              </a:rPr>
              <a:t>Третий уровень</a:t>
            </a:r>
          </a:p>
          <a:p>
            <a:pPr lvl="3"/>
            <a:r>
              <a:rPr lang="ru-RU" smtClean="0">
                <a:uFillTx/>
              </a:rPr>
              <a:t>Четвертый уровень</a:t>
            </a:r>
          </a:p>
          <a:p>
            <a:pPr lvl="4"/>
            <a:r>
              <a:rPr lang="ru-RU" smtClean="0">
                <a:uFillTx/>
              </a:rPr>
              <a:t>Пятый уровень</a:t>
            </a:r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4" name="Дата 3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2" sz="half" type="dt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C1B87322-2B5D-4260-A058-70A8D7D1D77D}" type="datetimeFigureOut">
              <a:rPr lang="ru-RU" smtClean="0">
                <a:uFillTx/>
              </a:rPr>
              <a:t>30.06.2018</a:t>
            </a:fld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5" name="Нижний колонтитул 4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3" sz="quarter" type="ftr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038600" y="6356350"/>
            <a:ext cx="41148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ru-RU">
              <a:uFillTx/>
            </a:endParaRPr>
          </a:p>
        </p:txBody>
      </p:sp>
      <p:sp>
        <p:nvSpPr>
          <p:cNvPr xmlns:c="http://schemas.openxmlformats.org/drawingml/2006/chart" xmlns:pic="http://schemas.openxmlformats.org/drawingml/2006/picture" xmlns:dgm="http://schemas.openxmlformats.org/drawingml/2006/diagram" id="6" name="Номер слайда 5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4" sz="quarter" type="sldNum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610600" y="6356350"/>
            <a:ext cx="2743200" cy="365125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0B122FC-B305-4FA7-9C6C-536308406AD8}" type="slidenum">
              <a:rPr lang="ru-RU" smtClean="0">
                <a:uFillTx/>
              </a:rPr>
              <a:t>‹#›</a:t>
            </a:fld>
            <a:endParaRPr lang="ru-RU">
              <a:uFillTx/>
            </a:endParaRPr>
          </a:p>
        </p:txBody>
      </p:sp>
    </p:spTree>
  </p:cSld>
  <p:clrMap xmlns:c="http://schemas.openxmlformats.org/drawingml/2006/chart" xmlns:pic="http://schemas.openxmlformats.org/drawingml/2006/picture" xmlns:dgm="http://schemas.openxmlformats.org/drawingml/2006/diagram" accent1="accent1" accent2="accent2" accent3="accent3" accent4="accent4" accent5="accent5" accent6="accent6" bg1="lt1" bg2="lt2" folHlink="folHlink" hlink="hlink" tx1="dk1" tx2="dk2"/>
  <p:sldLayoutIdLst>
    <p:sldLayoutId r:id="rId1" id="2147483661"/>
    <p:sldLayoutId r:id="rId2" id="2147483662"/>
    <p:sldLayoutId r:id="rId3" id="2147483663"/>
    <p:sldLayoutId r:id="rId4" id="2147483664"/>
    <p:sldLayoutId r:id="rId5" id="2147483665"/>
    <p:sldLayoutId r:id="rId6" id="2147483666"/>
    <p:sldLayoutId r:id="rId7" id="2147483667"/>
    <p:sldLayoutId r:id="rId8" id="2147483668"/>
    <p:sldLayoutId r:id="rId9" id="2147483669"/>
    <p:sldLayoutId r:id="rId10" id="2147483670"/>
    <p:sldLayoutId r:id="rId11" id="2147483671"/>
  </p:sldLayoutIdLst>
  <p:txStyles>
    <p:title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 xmlns:c="http://schemas.openxmlformats.org/drawingml/2006/chart" xmlns:pic="http://schemas.openxmlformats.org/drawingml/2006/picture" xmlns:dgm="http://schemas.openxmlformats.org/drawingml/2006/diagram"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 xmlns:c="http://schemas.openxmlformats.org/drawingml/2006/chart" xmlns:pic="http://schemas.openxmlformats.org/drawingml/2006/picture" xmlns:dgm="http://schemas.openxmlformats.org/drawingml/2006/diagram">
      <a:defPPr>
        <a:defRPr lang="ru-RU">
          <a:uFillTx/>
        </a:defRPr>
      </a:defPPr>
      <a:lvl1pPr algn="l" defTabSz="914400" eaLnBrk="1" hangingPunct="1" latinLnBrk="0" marL="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standalone="yes" ?><Relationships xmlns="http://schemas.openxmlformats.org/package/2006/relationships"><Relationship Id="rId1" Target="../slideLayouts/slideLayout1.xml" Type="http://schemas.openxmlformats.org/officeDocument/2006/relationships/slideLayout"></Relationship></Relationships>
</file>

<file path=ppt/slides/_rels/slide1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9.png" Type="http://schemas.openxmlformats.org/officeDocument/2006/relationships/image"></Relationship></Relationships>
</file>

<file path=ppt/slides/_rels/slide1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8.xml" Type="http://schemas.openxmlformats.org/officeDocument/2006/relationships/notesSlide"></Relationship><Relationship Id="rId3" Target="../media/image10.png" Type="http://schemas.openxmlformats.org/officeDocument/2006/relationships/image"></Relationship></Relationships>
</file>

<file path=ppt/slides/_rels/slide1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9.xml" Type="http://schemas.openxmlformats.org/officeDocument/2006/relationships/notesSlide"></Relationship><Relationship Id="rId3" Target="../media/image11.png" Type="http://schemas.openxmlformats.org/officeDocument/2006/relationships/image"></Relationship></Relationships>
</file>

<file path=ppt/slides/_rels/slide1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0.xml" Type="http://schemas.openxmlformats.org/officeDocument/2006/relationships/notesSlide"></Relationship><Relationship Id="rId3" Target="../media/image12.png" Type="http://schemas.openxmlformats.org/officeDocument/2006/relationships/image"></Relationship><Relationship Id="rId4" Target="../media/image13.png" Type="http://schemas.openxmlformats.org/officeDocument/2006/relationships/image"></Relationship></Relationships>
</file>

<file path=ppt/slides/_rels/slide1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1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1.xml" Type="http://schemas.openxmlformats.org/officeDocument/2006/relationships/notesSlide"></Relationship><Relationship Id="rId3" Target="../media/image14.png" Type="http://schemas.openxmlformats.org/officeDocument/2006/relationships/image"></Relationship></Relationships>
</file>

<file path=ppt/slides/_rels/slide1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2.xml" Type="http://schemas.openxmlformats.org/officeDocument/2006/relationships/notesSlide"></Relationship><Relationship Id="rId3" Target="../media/image15.png" Type="http://schemas.openxmlformats.org/officeDocument/2006/relationships/image"></Relationship><Relationship Id="rId4" Target="../media/image16.png" Type="http://schemas.openxmlformats.org/officeDocument/2006/relationships/image"></Relationship></Relationships>
</file>

<file path=ppt/slides/_rels/slide1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3.xml" Type="http://schemas.openxmlformats.org/officeDocument/2006/relationships/notesSlide"></Relationship><Relationship Id="rId3" Target="../media/image17.png" Type="http://schemas.openxmlformats.org/officeDocument/2006/relationships/image"></Relationship></Relationships>
</file>

<file path=ppt/slides/_rels/slide1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4.xml" Type="http://schemas.openxmlformats.org/officeDocument/2006/relationships/notesSlide"></Relationship><Relationship Id="rId3" Target="../media/image18.png" Type="http://schemas.openxmlformats.org/officeDocument/2006/relationships/image"></Relationship></Relationships>
</file>

<file path=ppt/slides/_rels/slide1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5.xml" Type="http://schemas.openxmlformats.org/officeDocument/2006/relationships/notesSlide"></Relationship><Relationship Id="rId3" Target="../media/image19.png" Type="http://schemas.openxmlformats.org/officeDocument/2006/relationships/image"></Relationship></Relationships>
</file>

<file path=ppt/slides/_rels/slide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6.xml" Type="http://schemas.openxmlformats.org/officeDocument/2006/relationships/notesSlide"></Relationship><Relationship Id="rId3" Target="../media/image20.png" Type="http://schemas.openxmlformats.org/officeDocument/2006/relationships/image"></Relationship></Relationships>
</file>

<file path=ppt/slides/_rels/slide2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7.xml" Type="http://schemas.openxmlformats.org/officeDocument/2006/relationships/notesSlide"></Relationship><Relationship Id="rId3" Target="../media/image21.png" Type="http://schemas.openxmlformats.org/officeDocument/2006/relationships/image"></Relationship><Relationship Id="rId4" Target="../media/image22.png" Type="http://schemas.openxmlformats.org/officeDocument/2006/relationships/image"></Relationship></Relationships>
</file>

<file path=ppt/slides/_rels/slide2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8.xml" Type="http://schemas.openxmlformats.org/officeDocument/2006/relationships/notesSlide"></Relationship><Relationship Id="rId3" Target="../media/image23.png" Type="http://schemas.openxmlformats.org/officeDocument/2006/relationships/image"></Relationship></Relationships>
</file>

<file path=ppt/slides/_rels/slide2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9.xml" Type="http://schemas.openxmlformats.org/officeDocument/2006/relationships/notesSlide"></Relationship><Relationship Id="rId3" Target="../media/image24.png" Type="http://schemas.openxmlformats.org/officeDocument/2006/relationships/image"></Relationship></Relationships>
</file>

<file path=ppt/slides/_rels/slide2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0.xml" Type="http://schemas.openxmlformats.org/officeDocument/2006/relationships/notesSlide"></Relationship><Relationship Id="rId3" Target="../media/image25.png" Type="http://schemas.openxmlformats.org/officeDocument/2006/relationships/image"></Relationship></Relationships>
</file>

<file path=ppt/slides/_rels/slide2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1.xml" Type="http://schemas.openxmlformats.org/officeDocument/2006/relationships/notesSlide"></Relationship><Relationship Id="rId3" Target="../media/image26.png" Type="http://schemas.openxmlformats.org/officeDocument/2006/relationships/image"></Relationship></Relationships>
</file>

<file path=ppt/slides/_rels/slide2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/Relationships>
</file>

<file path=ppt/slides/_rels/slide2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2.xml" Type="http://schemas.openxmlformats.org/officeDocument/2006/relationships/notesSlide"></Relationship></Relationships>
</file>

<file path=ppt/slides/_rels/slide2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3.xml" Type="http://schemas.openxmlformats.org/officeDocument/2006/relationships/notesSlide"></Relationship><Relationship Id="rId3" Target="../media/image27.png" Type="http://schemas.openxmlformats.org/officeDocument/2006/relationships/image"></Relationship></Relationships>
</file>

<file path=ppt/slides/_rels/slide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1.xml" Type="http://schemas.openxmlformats.org/officeDocument/2006/relationships/notesSlide"></Relationship><Relationship Id="rId3" Target="../media/image1.png" Type="http://schemas.openxmlformats.org/officeDocument/2006/relationships/image"></Relationship><Relationship Id="rId4" Target="../media/image2.png" Type="http://schemas.openxmlformats.org/officeDocument/2006/relationships/image"></Relationship></Relationships>
</file>

<file path=ppt/slides/_rels/slide30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4.xml" Type="http://schemas.openxmlformats.org/officeDocument/2006/relationships/notesSlide"></Relationship></Relationships>
</file>

<file path=ppt/slides/_rels/slide31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5.xml" Type="http://schemas.openxmlformats.org/officeDocument/2006/relationships/notesSlide"></Relationship><Relationship Id="rId3" Target="../media/image28.png" Type="http://schemas.openxmlformats.org/officeDocument/2006/relationships/image"></Relationship></Relationships>
</file>

<file path=ppt/slides/_rels/slide32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media/image29.png" Type="http://schemas.openxmlformats.org/officeDocument/2006/relationships/image"></Relationship></Relationships>
</file>

<file path=ppt/slides/_rels/slide33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6.xml" Type="http://schemas.openxmlformats.org/officeDocument/2006/relationships/notesSlide"></Relationship><Relationship Id="rId3" Target="../media/image30.png" Type="http://schemas.openxmlformats.org/officeDocument/2006/relationships/image"></Relationship><Relationship Id="rId4" Target="../media/image31.png" Type="http://schemas.openxmlformats.org/officeDocument/2006/relationships/image"></Relationship></Relationships>
</file>

<file path=ppt/slides/_rels/slide4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2.xml" Type="http://schemas.openxmlformats.org/officeDocument/2006/relationships/notesSlide"></Relationship><Relationship Id="rId3" Target="../media/image3.png" Type="http://schemas.openxmlformats.org/officeDocument/2006/relationships/image"></Relationship></Relationships>
</file>

<file path=ppt/slides/_rels/slide5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3.xml" Type="http://schemas.openxmlformats.org/officeDocument/2006/relationships/notesSlide"></Relationship><Relationship Id="rId3" Target="../media/image4.png" Type="http://schemas.openxmlformats.org/officeDocument/2006/relationships/image"></Relationship></Relationships>
</file>

<file path=ppt/slides/_rels/slide6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4.xml" Type="http://schemas.openxmlformats.org/officeDocument/2006/relationships/notesSlide"></Relationship><Relationship Id="rId3" Target="../media/image5.png" Type="http://schemas.openxmlformats.org/officeDocument/2006/relationships/image"></Relationship></Relationships>
</file>

<file path=ppt/slides/_rels/slide7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5.xml" Type="http://schemas.openxmlformats.org/officeDocument/2006/relationships/notesSlide"></Relationship><Relationship Id="rId3" Target="../media/image6.png" Type="http://schemas.openxmlformats.org/officeDocument/2006/relationships/image"></Relationship></Relationships>
</file>

<file path=ppt/slides/_rels/slide8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6.xml" Type="http://schemas.openxmlformats.org/officeDocument/2006/relationships/notesSlide"></Relationship><Relationship Id="rId3" Target="../media/image7.png" Type="http://schemas.openxmlformats.org/officeDocument/2006/relationships/image"></Relationship></Relationships>
</file>

<file path=ppt/slides/_rels/slide9.xml.rels><?xml version="1.0" standalone="yes" ?><Relationships xmlns="http://schemas.openxmlformats.org/package/2006/relationships"><Relationship Id="rId1" Target="../slideLayouts/slideLayout2.xml" Type="http://schemas.openxmlformats.org/officeDocument/2006/relationships/slideLayout"></Relationship><Relationship Id="rId2" Target="../notesSlides/notesSlide7.xml" Type="http://schemas.openxmlformats.org/officeDocument/2006/relationships/notesSlide"></Relationship><Relationship Id="rId3" Target="../media/image8.png" Type="http://schemas.openxmlformats.org/officeDocument/2006/relationships/image"></Relationship></Relationships>
</file>

<file path=ppt/slides/slide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2" name="Заголовок 1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type="ctrTitle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r>
              <a:rPr b="1" dirty="0" lang="ru-RU">
                <a:uFillTx/>
              </a:rPr>
              <a:t>Проверка достоверности форм</a:t>
            </a:r>
            <a:endParaRPr dirty="0"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717630"/>
            <a:ext cx="10515600" cy="545933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Объединение строк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Метод </a:t>
            </a:r>
            <a:r>
              <a:rPr b="1" dirty="0" lang="ru-RU" sz="2000">
                <a:uFillTx/>
              </a:rPr>
              <a:t>concat()</a:t>
            </a:r>
            <a:r>
              <a:rPr dirty="0" lang="ru-RU" sz="2000">
                <a:uFillTx/>
              </a:rPr>
              <a:t> объединяет две </a:t>
            </a:r>
            <a:r>
              <a:rPr dirty="0" lang="ru-RU" smtClean="0" sz="2000">
                <a:uFillTx/>
              </a:rPr>
              <a:t>строки</a:t>
            </a:r>
            <a:r>
              <a:rPr dirty="0" lang="en-US" sz="2000">
                <a:uFillTx/>
              </a:rPr>
              <a:t>.</a:t>
            </a:r>
            <a:endParaRPr dirty="0" lang="ru-RU" sz="16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910012" y="2657475"/>
            <a:ext cx="4371975" cy="154305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Замена </a:t>
            </a:r>
            <a:r>
              <a:rPr b="1" dirty="0" lang="ru-RU" smtClean="0" sz="2000">
                <a:uFillTx/>
              </a:rPr>
              <a:t>подстроки</a:t>
            </a:r>
            <a:endParaRPr b="1" dirty="0" lang="en-US" smtClean="0" sz="2000">
              <a:uFillTx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  <a:defRPr>
                <a:uFillTx/>
              </a:defRPr>
            </a:pPr>
            <a:r>
              <a:rPr dirty="0" lang="ru-RU" sz="2000">
                <a:uFillTx/>
              </a:rPr>
              <a:t>Метод </a:t>
            </a:r>
            <a:r>
              <a:rPr b="1" dirty="0" lang="ru-RU" sz="2000">
                <a:uFillTx/>
              </a:rPr>
              <a:t>replace()</a:t>
            </a:r>
            <a:r>
              <a:rPr dirty="0" lang="ru-RU" sz="2000">
                <a:uFillTx/>
              </a:rPr>
              <a:t> заменяет первое вхождение одной подстроки на </a:t>
            </a:r>
            <a:r>
              <a:rPr dirty="0" lang="ru-RU" smtClean="0" sz="2000">
                <a:uFillTx/>
              </a:rPr>
              <a:t>другую</a:t>
            </a:r>
            <a:endParaRPr dirty="0" lang="en-US" smtClean="0" sz="2000">
              <a:uFillTx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  <a:defRPr>
                <a:uFillTx/>
              </a:defRPr>
            </a:pPr>
            <a:r>
              <a:rPr dirty="0" lang="ru-RU" sz="2000">
                <a:uFillTx/>
              </a:rPr>
              <a:t>Первый параметр метода указывает, какую подстроку надо заменить, а второй параметр - на какую подстроку надо заменить.</a:t>
            </a:r>
            <a:endParaRPr b="1" dirty="0" lang="ru-RU" sz="1200">
              <a:uFillTx/>
            </a:endParaRPr>
          </a:p>
          <a:p>
            <a:pPr indent="0" marL="0">
              <a:buNone/>
            </a:pP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552825" y="3420269"/>
            <a:ext cx="5086350" cy="116205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682906"/>
            <a:ext cx="10515600" cy="549405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b="1" dirty="0" lang="ru-RU" sz="2000">
                <a:uFillTx/>
              </a:rPr>
              <a:t>Разделение строки</a:t>
            </a:r>
          </a:p>
          <a:p>
            <a:r>
              <a:rPr dirty="0" lang="ru-RU" sz="2000">
                <a:uFillTx/>
              </a:rPr>
              <a:t>Метод </a:t>
            </a:r>
            <a:r>
              <a:rPr b="1" dirty="0" lang="ru-RU" sz="2000">
                <a:uFillTx/>
              </a:rPr>
              <a:t>split()</a:t>
            </a:r>
            <a:r>
              <a:rPr dirty="0" lang="ru-RU" sz="2000">
                <a:uFillTx/>
              </a:rPr>
              <a:t> разбивает строку на массив подстрок по определенному разделителю. В качестве разделителя используется строка, которая передается в метод</a:t>
            </a:r>
            <a:r>
              <a:rPr dirty="0" lang="ru-RU" smtClean="0" sz="2000">
                <a:uFillTx/>
              </a:rPr>
              <a:t>:</a:t>
            </a:r>
            <a:endParaRPr dirty="0" lang="ru-RU" smtClean="0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119437" y="2705100"/>
            <a:ext cx="5953125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1825625"/>
            <a:ext cx="5041739" cy="4351338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Проверка начала и окончания строки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Метод </a:t>
            </a:r>
            <a:r>
              <a:rPr b="1" dirty="0" lang="ru-RU" sz="2000">
                <a:uFillTx/>
              </a:rPr>
              <a:t>startsWith()</a:t>
            </a:r>
            <a:r>
              <a:rPr dirty="0" lang="ru-RU" sz="2000">
                <a:uFillTx/>
              </a:rPr>
              <a:t> возвращает true, если строка начинается с определенной подстроки. А метод </a:t>
            </a:r>
            <a:r>
              <a:rPr b="1" dirty="0" lang="ru-RU" sz="2000">
                <a:uFillTx/>
              </a:rPr>
              <a:t>endsWith()</a:t>
            </a:r>
            <a:r>
              <a:rPr dirty="0" lang="ru-RU" sz="2000">
                <a:uFillTx/>
              </a:rPr>
              <a:t>возвращает true, если строка оканчивается на определенную подстроку.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При этом играет роль регистр символов, и из примера выше мы видим, что "let" не эквивалентно "Let".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Дополнительный второй параметр позволяет указать индекс (для startsWith - индекс с начала, а для endsWith - индекс с конца строки), относительно которого будет производиться </a:t>
            </a:r>
            <a:r>
              <a:rPr dirty="0" lang="ru-RU" smtClean="0" sz="2000">
                <a:uFillTx/>
              </a:rPr>
              <a:t>сравнение.</a:t>
            </a:r>
            <a:endParaRPr dirty="0" lang="ru-RU" sz="2000">
              <a:uFillTx/>
            </a:endParaRPr>
          </a:p>
          <a:p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977889" y="1825625"/>
            <a:ext cx="5282565" cy="2244668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" name="Рисунок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879939" y="4401819"/>
            <a:ext cx="5795010" cy="1672274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indent="0" marL="0">
              <a:buNone/>
            </a:pPr>
            <a:r>
              <a:rPr b="1" dirty="0" lang="ru-RU">
                <a:uFillTx/>
              </a:rPr>
              <a:t>Строки и объект </a:t>
            </a:r>
            <a:r>
              <a:rPr b="1" dirty="0" lang="en-US" smtClean="0">
                <a:uFillTx/>
              </a:rPr>
              <a:t>String</a:t>
            </a:r>
            <a:endParaRPr b="1" dirty="0" lang="ru-RU" smtClean="0">
              <a:uFillTx/>
            </a:endParaRPr>
          </a:p>
          <a:p>
            <a:pPr algn="ctr" indent="0" marL="0">
              <a:buNone/>
            </a:pPr>
            <a:r>
              <a:rPr b="1" dirty="0" lang="ru-RU" smtClean="0">
                <a:solidFill>
                  <a:schemeClr val="accent2"/>
                </a:solidFill>
                <a:uFillTx/>
              </a:rPr>
              <a:t>Объект </a:t>
            </a:r>
            <a:r>
              <a:rPr b="1" dirty="0" lang="en-US">
                <a:solidFill>
                  <a:schemeClr val="accent2"/>
                </a:solidFill>
                <a:uFillTx/>
              </a:rPr>
              <a:t>RegExp. </a:t>
            </a:r>
            <a:r>
              <a:rPr b="1" dirty="0" lang="ru-RU">
                <a:solidFill>
                  <a:schemeClr val="accent2"/>
                </a:solidFill>
                <a:uFillTx/>
              </a:rPr>
              <a:t>Регулярные выражения</a:t>
            </a:r>
          </a:p>
          <a:p>
            <a:pPr algn="ctr" indent="0" marL="0">
              <a:buNone/>
            </a:pPr>
            <a:r>
              <a:rPr b="1" dirty="0" lang="ru-RU">
                <a:uFillTx/>
              </a:rPr>
              <a:t>Регулярные выражения в методах String</a:t>
            </a:r>
          </a:p>
          <a:p>
            <a:pPr algn="ctr" indent="0" marL="0">
              <a:buNone/>
            </a:pPr>
            <a:r>
              <a:rPr b="1" dirty="0" lang="ru-RU">
                <a:uFillTx/>
              </a:rPr>
              <a:t>Синтаксис регулярных </a:t>
            </a:r>
            <a:r>
              <a:rPr b="1" dirty="0" lang="ru-RU" smtClean="0">
                <a:uFillTx/>
              </a:rPr>
              <a:t>выражений</a:t>
            </a:r>
            <a:endParaRPr b="1" dirty="0"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891540"/>
            <a:ext cx="10515600" cy="528542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Регулярные выражения</a:t>
            </a:r>
            <a:r>
              <a:rPr dirty="0" lang="ru-RU" sz="2000">
                <a:uFillTx/>
              </a:rPr>
              <a:t> представляют шаблон, который используется для поиска или модификации строки. Для работы с регулярными выражениями в JavaScript определен объект </a:t>
            </a:r>
            <a:r>
              <a:rPr b="1" dirty="0" lang="ru-RU" sz="2000">
                <a:uFillTx/>
              </a:rPr>
              <a:t>RegExp</a:t>
            </a:r>
            <a:r>
              <a:rPr dirty="0" lang="ru-RU" smtClean="0" sz="2000">
                <a:uFillTx/>
              </a:rPr>
              <a:t>.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Определить регулярное выражение можно двумя </a:t>
            </a:r>
            <a:r>
              <a:rPr dirty="0" lang="ru-RU" smtClean="0" sz="2000">
                <a:uFillTx/>
              </a:rPr>
              <a:t>способами</a:t>
            </a:r>
            <a:endParaRPr dirty="0" lang="en-US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Используемое здесь регулярное выражение довольно простое: оно состоит из одного слова "hello". В первом случае выражение помещается между двумя косыми чертами, а во втором случае используется конструктор RegExp, в который выражение передается в виде строки.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048125" y="3829050"/>
            <a:ext cx="4095750" cy="68580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720090"/>
            <a:ext cx="3996690" cy="545687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Методы </a:t>
            </a:r>
            <a:r>
              <a:rPr b="1" dirty="0" lang="en-US" sz="2000">
                <a:uFillTx/>
              </a:rPr>
              <a:t>RegExp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Чтобы определить, соответствует ли регулярное выражение строке, в объекте RegExp определен метод </a:t>
            </a:r>
            <a:r>
              <a:rPr b="1" dirty="0" lang="ru-RU" sz="2000">
                <a:uFillTx/>
              </a:rPr>
              <a:t>test()</a:t>
            </a:r>
            <a:r>
              <a:rPr dirty="0" lang="ru-RU" sz="2000">
                <a:uFillTx/>
              </a:rPr>
              <a:t>. Этот метод возвращает </a:t>
            </a:r>
            <a:r>
              <a:rPr dirty="0" lang="ru-RU" smtClean="0" sz="2000">
                <a:uFillTx/>
              </a:rPr>
              <a:t>true</a:t>
            </a:r>
            <a:r>
              <a:rPr dirty="0" lang="ru-RU" sz="2000">
                <a:uFillTx/>
              </a:rPr>
              <a:t>, если строка соответствует регулярному выражению, и </a:t>
            </a:r>
            <a:r>
              <a:rPr dirty="0" lang="ru-RU" smtClean="0" sz="2000">
                <a:uFillTx/>
              </a:rPr>
              <a:t>false</a:t>
            </a:r>
            <a:r>
              <a:rPr dirty="0" lang="ru-RU" sz="2000">
                <a:uFillTx/>
              </a:rPr>
              <a:t>, если не соответствует</a:t>
            </a:r>
            <a:r>
              <a:rPr dirty="0" lang="ru-RU" smtClean="0" sz="2000">
                <a:uFillTx/>
              </a:rPr>
              <a:t>.</a:t>
            </a:r>
            <a:endParaRPr dirty="0" lang="en-US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Аналогично работает метод </a:t>
            </a:r>
            <a:r>
              <a:rPr b="1" dirty="0" lang="ru-RU" sz="2000">
                <a:uFillTx/>
              </a:rPr>
              <a:t>exec</a:t>
            </a:r>
            <a:r>
              <a:rPr dirty="0" lang="ru-RU" sz="2000">
                <a:uFillTx/>
              </a:rPr>
              <a:t> - он также проверяет, соответствует ли строка регулярному выражению, только теперь данный метод возвращает ту часть строки, которая соответствует выражению. Если соответствий нет, то возвращается значение </a:t>
            </a:r>
            <a:r>
              <a:rPr b="1" dirty="0" lang="ru-RU" sz="2000">
                <a:uFillTx/>
              </a:rPr>
              <a:t>null</a:t>
            </a:r>
            <a:r>
              <a:rPr dirty="0" lang="ru-RU" smtClean="0" sz="2000">
                <a:uFillTx/>
              </a:rPr>
              <a:t>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589270" y="269098"/>
            <a:ext cx="5429250" cy="3285632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" name="Рисунок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589270" y="3657600"/>
            <a:ext cx="5429250" cy="285750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937260"/>
            <a:ext cx="10515600" cy="523970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Группы символов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Регулярное выражение не обязательно состоит из обычных строк, но также может включать специальные элементы синтаксиса регулярных выражений. Один из таких элементов представляют группы символов, заключенные в квадратные скобки. 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Выражение </a:t>
            </a:r>
            <a:r>
              <a:rPr dirty="0" lang="ru-RU" smtClean="0" sz="2000">
                <a:uFillTx/>
              </a:rPr>
              <a:t>[абв]</a:t>
            </a:r>
            <a:r>
              <a:rPr dirty="0" lang="ru-RU" sz="2000">
                <a:uFillTx/>
              </a:rPr>
              <a:t> указывает на то, что строка должна иметь одну из трех букв.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476625" y="2884170"/>
            <a:ext cx="5238750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ru-RU" sz="2000">
                <a:uFillTx/>
              </a:rPr>
              <a:t>Если нам надо определить наличие в строке буквенных символов из определенного диапазона, то можно разу задать этот </a:t>
            </a:r>
            <a:r>
              <a:rPr dirty="0" lang="ru-RU" smtClean="0" sz="2000">
                <a:uFillTx/>
              </a:rPr>
              <a:t>диапазон</a:t>
            </a:r>
            <a:r>
              <a:rPr dirty="0" lang="en-US" smtClean="0" sz="2000">
                <a:uFillTx/>
              </a:rPr>
              <a:t>. </a:t>
            </a:r>
            <a:r>
              <a:rPr dirty="0" lang="ru-RU" sz="2000">
                <a:uFillTx/>
              </a:rPr>
              <a:t>В данном случае строка должна содержать хотя бы один символ из диапазона а-я.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486150" y="2815431"/>
            <a:ext cx="5219700" cy="2828925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297180" y="800100"/>
            <a:ext cx="5737860" cy="590931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ru-RU" sz="2000">
                <a:uFillTx/>
              </a:rPr>
              <a:t>Если, наоборот, не надо, чтобы строка имела только определенные символы, то необходимо в квадратных скобках перед перечислением символов ставить знак </a:t>
            </a:r>
            <a:r>
              <a:rPr dirty="0" lang="ru-RU" smtClean="0" sz="2000">
                <a:uFillTx/>
              </a:rPr>
              <a:t>^</a:t>
            </a:r>
            <a:r>
              <a:rPr dirty="0" lang="en-US" smtClean="0" sz="2000">
                <a:uFillTx/>
              </a:rPr>
              <a:t>.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В первом случае строка не должна иметь только символы из диапазона а-я, но поскольку строка "обороноспособность" состоит только из символов из этого диапазона, то метод test() возвращает false, то есть регулярное выражение не соответствует стоке.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Во втором случае ("3di0789") строка не должна состоять только из цифровых символов. Но так как в строке также есть и буквы, то строка соответствует регулярному выражению, поэтому метод test возвращает значение true</a:t>
            </a:r>
            <a:r>
              <a:rPr dirty="0" lang="ru-RU" smtClean="0" sz="2000">
                <a:uFillTx/>
              </a:rPr>
              <a:t>.</a:t>
            </a:r>
            <a:endParaRPr dirty="0" lang="en-US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  <a:p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244590" y="971550"/>
            <a:ext cx="5372100" cy="3190875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indent="0" marL="0">
              <a:buNone/>
            </a:pPr>
            <a:r>
              <a:rPr b="1" dirty="0" lang="ru-RU">
                <a:solidFill>
                  <a:schemeClr val="accent2"/>
                </a:solidFill>
                <a:uFillTx/>
              </a:rPr>
              <a:t>Строки и объект </a:t>
            </a:r>
            <a:r>
              <a:rPr b="1" dirty="0" lang="en-US" smtClean="0">
                <a:solidFill>
                  <a:schemeClr val="accent2"/>
                </a:solidFill>
                <a:uFillTx/>
              </a:rPr>
              <a:t>String</a:t>
            </a:r>
            <a:endParaRPr b="1" dirty="0" lang="ru-RU" smtClean="0">
              <a:solidFill>
                <a:schemeClr val="accent2"/>
              </a:solidFill>
              <a:uFillTx/>
            </a:endParaRPr>
          </a:p>
          <a:p>
            <a:pPr algn="ctr" indent="0" marL="0">
              <a:buNone/>
            </a:pPr>
            <a:r>
              <a:rPr b="1" dirty="0" lang="ru-RU" smtClean="0">
                <a:uFillTx/>
              </a:rPr>
              <a:t>Объект </a:t>
            </a:r>
            <a:r>
              <a:rPr b="1" dirty="0" lang="en-US">
                <a:uFillTx/>
              </a:rPr>
              <a:t>RegExp. </a:t>
            </a:r>
            <a:r>
              <a:rPr b="1" dirty="0" lang="ru-RU">
                <a:uFillTx/>
              </a:rPr>
              <a:t>Регулярные выражения</a:t>
            </a:r>
          </a:p>
          <a:p>
            <a:pPr algn="ctr" indent="0" marL="0">
              <a:buNone/>
            </a:pPr>
            <a:r>
              <a:rPr b="1" dirty="0" lang="ru-RU">
                <a:uFillTx/>
              </a:rPr>
              <a:t>Регулярные выражения в методах String</a:t>
            </a:r>
          </a:p>
          <a:p>
            <a:pPr algn="ctr" indent="0" marL="0">
              <a:buNone/>
            </a:pPr>
            <a:r>
              <a:rPr b="1" dirty="0" lang="ru-RU">
                <a:uFillTx/>
              </a:rPr>
              <a:t>Синтаксис регулярных </a:t>
            </a:r>
            <a:r>
              <a:rPr b="1" dirty="0" lang="ru-RU" smtClean="0">
                <a:uFillTx/>
              </a:rPr>
              <a:t>выражений</a:t>
            </a:r>
            <a:endParaRPr b="1" dirty="0"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731520"/>
            <a:ext cx="10515600" cy="544544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ru-RU" sz="2000">
                <a:uFillTx/>
              </a:rPr>
              <a:t>При необходимости мы можем собирать комбинации </a:t>
            </a:r>
            <a:r>
              <a:rPr dirty="0" lang="ru-RU" smtClean="0" sz="2000">
                <a:uFillTx/>
              </a:rPr>
              <a:t>выражений</a:t>
            </a:r>
            <a:r>
              <a:rPr dirty="0" lang="en-US" sz="2000">
                <a:uFillTx/>
              </a:rPr>
              <a:t>.</a:t>
            </a:r>
            <a:endParaRPr dirty="0" lang="ru-RU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Выражение </a:t>
            </a:r>
            <a:r>
              <a:rPr dirty="0" lang="ru-RU" smtClean="0" sz="2000">
                <a:uFillTx/>
              </a:rPr>
              <a:t>[дт]о[</a:t>
            </a:r>
            <a:r>
              <a:rPr dirty="0" err="1" lang="ru-RU" smtClean="0" sz="2000">
                <a:uFillTx/>
              </a:rPr>
              <a:t>нм</a:t>
            </a:r>
            <a:r>
              <a:rPr dirty="0" lang="ru-RU" smtClean="0" sz="2000">
                <a:uFillTx/>
              </a:rPr>
              <a:t>]</a:t>
            </a:r>
            <a:r>
              <a:rPr dirty="0" lang="ru-RU" sz="2000">
                <a:uFillTx/>
              </a:rPr>
              <a:t> указывает на те строки, которые могут содержать подстроки "дом", "том", "дон", "тон".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871912" y="2733675"/>
            <a:ext cx="4448175" cy="139065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960120"/>
            <a:ext cx="10515600" cy="521684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Свойства </a:t>
            </a:r>
            <a:r>
              <a:rPr b="1" dirty="0" lang="ru-RU" smtClean="0" sz="2000">
                <a:uFillTx/>
              </a:rPr>
              <a:t>выражений</a:t>
            </a:r>
            <a:endParaRPr b="1" dirty="0" lang="en-US" smtClean="0" sz="2000">
              <a:uFillTx/>
            </a:endParaRPr>
          </a:p>
          <a:p>
            <a:r>
              <a:rPr dirty="0" lang="ru-RU" sz="2000">
                <a:uFillTx/>
              </a:rPr>
              <a:t>Свойство </a:t>
            </a:r>
            <a:r>
              <a:rPr b="1" dirty="0" lang="ru-RU" sz="2000">
                <a:uFillTx/>
              </a:rPr>
              <a:t>global</a:t>
            </a:r>
            <a:r>
              <a:rPr dirty="0" lang="ru-RU" sz="2000">
                <a:uFillTx/>
              </a:rPr>
              <a:t> позволяет найти все подстроки, которые соответствуют регулярному выражению. По умолчанию при поиске подстрок регулярное выражение выбирает первую попавшуюся подстроку из строки, которая соответствует выражению. Хотя в строке может быть множество подстрок, которые также соответствуют выражению. Для этого применяется данное свойство в виде символа g в выражениях</a:t>
            </a:r>
          </a:p>
          <a:p>
            <a:r>
              <a:rPr dirty="0" lang="ru-RU" sz="2000">
                <a:uFillTx/>
              </a:rPr>
              <a:t>Свойство </a:t>
            </a:r>
            <a:r>
              <a:rPr b="1" dirty="0" lang="ru-RU" sz="2000">
                <a:uFillTx/>
              </a:rPr>
              <a:t>ignoreCase</a:t>
            </a:r>
            <a:r>
              <a:rPr dirty="0" lang="ru-RU" sz="2000">
                <a:uFillTx/>
              </a:rPr>
              <a:t> позволяет найти </a:t>
            </a:r>
            <a:r>
              <a:rPr dirty="0" lang="ru-RU" smtClean="0" sz="2000">
                <a:uFillTx/>
              </a:rPr>
              <a:t>подст</a:t>
            </a:r>
            <a:r>
              <a:rPr dirty="0" lang="ru-RU" sz="2000">
                <a:uFillTx/>
              </a:rPr>
              <a:t>р</a:t>
            </a:r>
            <a:r>
              <a:rPr dirty="0" lang="ru-RU" smtClean="0" sz="2000">
                <a:uFillTx/>
              </a:rPr>
              <a:t>оки</a:t>
            </a:r>
            <a:r>
              <a:rPr dirty="0" lang="ru-RU" sz="2000">
                <a:uFillTx/>
              </a:rPr>
              <a:t>, которые соответствуют регулярному выражению, вне зависимости от регистра символов в строке. Для этого в регулярных выражениях применяется символ i</a:t>
            </a:r>
          </a:p>
          <a:p>
            <a:r>
              <a:rPr dirty="0" lang="ru-RU" sz="2000">
                <a:uFillTx/>
              </a:rPr>
              <a:t>Свойство </a:t>
            </a:r>
            <a:r>
              <a:rPr b="1" dirty="0" lang="ru-RU" sz="2000">
                <a:uFillTx/>
              </a:rPr>
              <a:t>multiline</a:t>
            </a:r>
            <a:r>
              <a:rPr dirty="0" lang="ru-RU" sz="2000">
                <a:uFillTx/>
              </a:rPr>
              <a:t> позволяет найти подстроки, которые соответствуют регулярному выражению, в многострочном тексте. Для этого в регулярных выражениях применяется символ m</a:t>
            </a:r>
          </a:p>
          <a:p>
            <a:endParaRPr dirty="0" lang="ru-RU" smtClean="0" sz="2000">
              <a:uFillTx/>
            </a:endParaRPr>
          </a:p>
          <a:p>
            <a:pPr indent="0" marL="0">
              <a:buNone/>
            </a:pPr>
            <a:endParaRPr b="1" dirty="0" lang="ru-RU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963930" y="4851425"/>
            <a:ext cx="4735830" cy="958442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" name="Рисунок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149340" y="4863540"/>
            <a:ext cx="4754880" cy="946327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indent="0" marL="0">
              <a:buNone/>
            </a:pPr>
            <a:r>
              <a:rPr b="1" dirty="0" lang="ru-RU">
                <a:uFillTx/>
              </a:rPr>
              <a:t>Строки и объект </a:t>
            </a:r>
            <a:r>
              <a:rPr b="1" dirty="0" lang="en-US" smtClean="0">
                <a:uFillTx/>
              </a:rPr>
              <a:t>String</a:t>
            </a:r>
            <a:endParaRPr b="1" dirty="0" lang="ru-RU" smtClean="0">
              <a:uFillTx/>
            </a:endParaRPr>
          </a:p>
          <a:p>
            <a:pPr algn="ctr" indent="0" marL="0">
              <a:buNone/>
            </a:pPr>
            <a:r>
              <a:rPr b="1" dirty="0" lang="ru-RU" smtClean="0">
                <a:uFillTx/>
              </a:rPr>
              <a:t>Объект </a:t>
            </a:r>
            <a:r>
              <a:rPr b="1" dirty="0" lang="en-US">
                <a:uFillTx/>
              </a:rPr>
              <a:t>RegExp. </a:t>
            </a:r>
            <a:r>
              <a:rPr b="1" dirty="0" lang="ru-RU">
                <a:uFillTx/>
              </a:rPr>
              <a:t>Регулярные выражения</a:t>
            </a:r>
          </a:p>
          <a:p>
            <a:pPr algn="ctr" indent="0" marL="0">
              <a:buNone/>
            </a:pPr>
            <a:r>
              <a:rPr b="1" dirty="0" lang="ru-RU">
                <a:solidFill>
                  <a:schemeClr val="accent2"/>
                </a:solidFill>
                <a:uFillTx/>
              </a:rPr>
              <a:t>Регулярные выражения в методах String</a:t>
            </a:r>
          </a:p>
          <a:p>
            <a:pPr algn="ctr" indent="0" marL="0">
              <a:buNone/>
            </a:pPr>
            <a:r>
              <a:rPr b="1" dirty="0" lang="ru-RU">
                <a:uFillTx/>
              </a:rPr>
              <a:t>Синтаксис регулярных </a:t>
            </a:r>
            <a:r>
              <a:rPr b="1" dirty="0" lang="ru-RU" smtClean="0">
                <a:uFillTx/>
              </a:rPr>
              <a:t>выражений</a:t>
            </a:r>
            <a:endParaRPr b="1" dirty="0" lang="ru-RU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737937"/>
            <a:ext cx="10515600" cy="5439026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ru-RU" sz="2000">
                <a:uFillTx/>
              </a:rPr>
              <a:t>Ряд методов </a:t>
            </a:r>
            <a:r>
              <a:rPr dirty="0" lang="ru-RU" smtClean="0" sz="2000">
                <a:uFillTx/>
              </a:rPr>
              <a:t>объекта </a:t>
            </a:r>
            <a:r>
              <a:rPr dirty="0" lang="ru-RU" sz="2000">
                <a:uFillTx/>
              </a:rPr>
              <a:t>String могут использовать регулярные выражения в качестве параметра</a:t>
            </a:r>
            <a:r>
              <a:rPr dirty="0" lang="ru-RU" smtClean="0" sz="2000">
                <a:uFillTx/>
              </a:rPr>
              <a:t>.</a:t>
            </a:r>
            <a:endParaRPr dirty="0" lang="en-US" smtClean="0" sz="2000">
              <a:uFillTx/>
            </a:endParaRPr>
          </a:p>
          <a:p>
            <a:pPr indent="0" lvl="0" marL="0">
              <a:lnSpc>
                <a:spcPct val="100000"/>
              </a:lnSpc>
              <a:spcBef>
                <a:spcPts val="0"/>
              </a:spcBef>
              <a:buNone/>
              <a:defRPr>
                <a:uFillTx/>
              </a:defRPr>
            </a:pPr>
            <a:r>
              <a:rPr b="1" dirty="0" lang="ru-RU" sz="2000">
                <a:uFillTx/>
              </a:rPr>
              <a:t>Разделение строки. Метод </a:t>
            </a:r>
            <a:r>
              <a:rPr b="1" dirty="0" lang="en-US" sz="2000">
                <a:uFillTx/>
              </a:rPr>
              <a:t>split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Метод split может использовать регулярные выражения для разделения строк. Например, разделим приложение по словам:</a:t>
            </a:r>
            <a:endParaRPr dirty="0" lang="ru-RU" smtClean="0" sz="2000">
              <a:uFillTx/>
            </a:endParaRPr>
          </a:p>
          <a:p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867025" y="2281237"/>
            <a:ext cx="6457950" cy="2295525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929148"/>
            <a:ext cx="10515600" cy="524781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Метод </a:t>
            </a:r>
            <a:r>
              <a:rPr b="1" dirty="0" lang="en-US" sz="2000">
                <a:uFillTx/>
              </a:rPr>
              <a:t>match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Для поиска всех соответствий в строке применяется метод </a:t>
            </a:r>
            <a:r>
              <a:rPr b="1" dirty="0" lang="ru-RU" sz="2000">
                <a:uFillTx/>
              </a:rPr>
              <a:t>match()</a:t>
            </a:r>
            <a:r>
              <a:rPr dirty="0" lang="ru-RU" sz="2000">
                <a:uFillTx/>
              </a:rPr>
              <a:t>: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Символ звездочки указывает на возможность наличия после строки "дом" неопределенного количества символов от а до я. В итоге в массиве result окажутся следующие слова: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252662" y="3119591"/>
            <a:ext cx="7686675" cy="215265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884903"/>
            <a:ext cx="10515600" cy="529206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Поиск в строке. Метод </a:t>
            </a:r>
            <a:r>
              <a:rPr b="1" dirty="0" lang="ru-RU" smtClean="0" sz="2000">
                <a:uFillTx/>
              </a:rPr>
              <a:t>search</a:t>
            </a:r>
            <a:endParaRPr b="1" dirty="0" lang="en-US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Метод search находит индекс первого включения соответствия в строке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b="1"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719512" y="2667000"/>
            <a:ext cx="4752975" cy="152400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Замена. Метод </a:t>
            </a:r>
            <a:r>
              <a:rPr b="1" dirty="0" lang="en-US" smtClean="0" sz="2000">
                <a:uFillTx/>
              </a:rPr>
              <a:t>replace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Метод replace позволяет заменить все соответствия регулярному выражению определенной строкой: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b="1" dirty="0" lang="en-US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1924050" y="3540995"/>
            <a:ext cx="8343900" cy="1457325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/>
          <a:lstStyle/>
          <a:p>
            <a:pPr algn="ctr" indent="0" marL="0">
              <a:buNone/>
            </a:pPr>
            <a:r>
              <a:rPr b="1" dirty="0" lang="ru-RU">
                <a:uFillTx/>
              </a:rPr>
              <a:t>Строки и объект </a:t>
            </a:r>
            <a:r>
              <a:rPr b="1" dirty="0" lang="en-US" smtClean="0">
                <a:uFillTx/>
              </a:rPr>
              <a:t>String</a:t>
            </a:r>
            <a:endParaRPr b="1" dirty="0" lang="ru-RU" smtClean="0">
              <a:uFillTx/>
            </a:endParaRPr>
          </a:p>
          <a:p>
            <a:pPr algn="ctr" indent="0" marL="0">
              <a:buNone/>
            </a:pPr>
            <a:r>
              <a:rPr b="1" dirty="0" lang="ru-RU" smtClean="0">
                <a:uFillTx/>
              </a:rPr>
              <a:t>Объект </a:t>
            </a:r>
            <a:r>
              <a:rPr b="1" dirty="0" lang="en-US">
                <a:uFillTx/>
              </a:rPr>
              <a:t>RegExp. </a:t>
            </a:r>
            <a:r>
              <a:rPr b="1" dirty="0" lang="ru-RU">
                <a:uFillTx/>
              </a:rPr>
              <a:t>Регулярные выражения</a:t>
            </a:r>
          </a:p>
          <a:p>
            <a:pPr algn="ctr" indent="0" marL="0">
              <a:buNone/>
            </a:pPr>
            <a:r>
              <a:rPr b="1" dirty="0" lang="ru-RU">
                <a:uFillTx/>
              </a:rPr>
              <a:t>Регулярные выражения в методах String</a:t>
            </a:r>
          </a:p>
          <a:p>
            <a:pPr algn="ctr" indent="0" marL="0">
              <a:buNone/>
            </a:pPr>
            <a:r>
              <a:rPr b="1" dirty="0" lang="ru-RU">
                <a:solidFill>
                  <a:schemeClr val="accent2"/>
                </a:solidFill>
                <a:uFillTx/>
              </a:rPr>
              <a:t>Синтаксис регулярных </a:t>
            </a:r>
            <a:r>
              <a:rPr b="1" dirty="0" lang="ru-RU" smtClean="0">
                <a:solidFill>
                  <a:schemeClr val="accent2"/>
                </a:solidFill>
                <a:uFillTx/>
              </a:rPr>
              <a:t>выражений</a:t>
            </a:r>
            <a:endParaRPr b="1" dirty="0" lang="ru-RU">
              <a:solidFill>
                <a:schemeClr val="accent2"/>
              </a:solidFill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648929"/>
            <a:ext cx="10515600" cy="552803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mtClean="0" sz="2000">
                <a:uFillTx/>
              </a:rPr>
              <a:t>Метасимволы</a:t>
            </a:r>
            <a:endParaRPr b="1" dirty="0" lang="en-US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Регулярные выражения также могут использовать метасимволы - символы, которые имеют определенный смысл:</a:t>
            </a:r>
            <a:endParaRPr dirty="0" lang="ru-RU" smtClean="0" sz="2000">
              <a:uFillTx/>
            </a:endParaRPr>
          </a:p>
          <a:p>
            <a:r>
              <a:rPr dirty="0" lang="ru-RU" sz="2000">
                <a:uFillTx/>
              </a:rPr>
              <a:t>\d: соответствует любой цифре от 0 до 9</a:t>
            </a:r>
          </a:p>
          <a:p>
            <a:r>
              <a:rPr dirty="0" lang="ru-RU" sz="2000">
                <a:uFillTx/>
              </a:rPr>
              <a:t>\D: соответствует любому символу, который не является цифрой</a:t>
            </a:r>
          </a:p>
          <a:p>
            <a:r>
              <a:rPr dirty="0" lang="ru-RU" sz="2000">
                <a:uFillTx/>
              </a:rPr>
              <a:t>\w: соответствует любой букве, цифре или символу подчеркивания (диапазоны A–Z, a–z, 0–9)</a:t>
            </a:r>
          </a:p>
          <a:p>
            <a:r>
              <a:rPr dirty="0" lang="ru-RU" sz="2000">
                <a:uFillTx/>
              </a:rPr>
              <a:t>\W: соответствует любому символу, который не является буквой, цифрой или символом подчеркивания (то есть не находится в следующих диапазонах A–Z, a–z, 0–9)</a:t>
            </a:r>
          </a:p>
          <a:p>
            <a:r>
              <a:rPr dirty="0" lang="ru-RU" sz="2000">
                <a:uFillTx/>
              </a:rPr>
              <a:t>\s: соответствует пробелу</a:t>
            </a:r>
          </a:p>
          <a:p>
            <a:r>
              <a:rPr dirty="0" lang="ru-RU" sz="2000">
                <a:uFillTx/>
              </a:rPr>
              <a:t>\S: соответствует любому символу, который не является пробелом</a:t>
            </a:r>
          </a:p>
          <a:p>
            <a:r>
              <a:rPr dirty="0" lang="ru-RU" sz="2000">
                <a:uFillTx/>
              </a:rPr>
              <a:t>.: соответствует любому символу</a:t>
            </a:r>
          </a:p>
          <a:p>
            <a:endParaRPr dirty="0" lang="ru-RU" smtClean="0" sz="2000">
              <a:uFillTx/>
            </a:endParaRPr>
          </a:p>
          <a:p>
            <a:pPr indent="0" marL="0">
              <a:buNone/>
            </a:pPr>
            <a:endParaRPr b="1" dirty="0" lang="ru-RU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899652"/>
            <a:ext cx="10515600" cy="527731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r>
              <a:rPr dirty="0" lang="ru-RU" sz="2000">
                <a:uFillTx/>
              </a:rPr>
              <a:t>Здесь надо заметить, что метасимвол \w применяется только для букв латинского алфавита, кириллические символы для него не подходят.</a:t>
            </a:r>
          </a:p>
          <a:p>
            <a:r>
              <a:rPr dirty="0" lang="ru-RU" sz="2000">
                <a:uFillTx/>
              </a:rPr>
              <a:t>Так, стандартный формат номера телефона +1-234-567-8901 соответствует регулярному выражению \d-\d\d\d-\d\d\d-\d\d\d\d. Например, заменим числа номера нулями</a:t>
            </a:r>
            <a:r>
              <a:rPr dirty="0" lang="ru-RU" smtClean="0" sz="2000">
                <a:uFillTx/>
              </a:rPr>
              <a:t>:</a:t>
            </a: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" name="Рисунок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52700" y="2833457"/>
            <a:ext cx="7086600" cy="140970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199" y="1443663"/>
            <a:ext cx="5097141" cy="501501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lnSpcReduction="10000"/>
          </a:bodyPr>
          <a:lstStyle/>
          <a:p>
            <a:r>
              <a:rPr dirty="0" lang="ru-RU" sz="1800">
                <a:uFillTx/>
              </a:rPr>
              <a:t>Для создания строк мы можем как напрямую присваивать переменной </a:t>
            </a:r>
            <a:r>
              <a:rPr dirty="0" lang="ru-RU" smtClean="0" sz="1800">
                <a:uFillTx/>
              </a:rPr>
              <a:t>строку</a:t>
            </a:r>
            <a:r>
              <a:rPr dirty="0" lang="en-US" smtClean="0" sz="1800">
                <a:uFillTx/>
              </a:rPr>
              <a:t>.</a:t>
            </a:r>
          </a:p>
          <a:p>
            <a:r>
              <a:rPr dirty="0" lang="ru-RU" sz="1800">
                <a:uFillTx/>
              </a:rPr>
              <a:t>Для работы со строками предназначен объект </a:t>
            </a:r>
            <a:r>
              <a:rPr b="1" dirty="0" lang="ru-RU" sz="1800">
                <a:uFillTx/>
              </a:rPr>
              <a:t>String</a:t>
            </a:r>
            <a:r>
              <a:rPr dirty="0" lang="ru-RU" sz="1800">
                <a:uFillTx/>
              </a:rPr>
              <a:t>, поэтому также можно использовать конструктор String:</a:t>
            </a:r>
            <a:endParaRPr dirty="0" lang="ru-RU" smtClean="0" sz="1800">
              <a:uFillTx/>
            </a:endParaRPr>
          </a:p>
          <a:p>
            <a:r>
              <a:rPr dirty="0" lang="ru-RU" sz="1800">
                <a:uFillTx/>
              </a:rPr>
              <a:t>Но как правило, используется первый более краткий способ. В первом случае JavaScript при необходимости автоматически преобразует переменную примитивного типа в объект String.</a:t>
            </a:r>
            <a:endParaRPr dirty="0" lang="ru-RU" smtClean="0" sz="1800">
              <a:uFillTx/>
            </a:endParaRPr>
          </a:p>
          <a:p>
            <a:r>
              <a:rPr dirty="0" lang="ru-RU" sz="1800">
                <a:uFillTx/>
              </a:rPr>
              <a:t>Объект String имеет большой набор свойств и методов, с помощью которых мы можем манипулировать строками.</a:t>
            </a:r>
            <a:endParaRPr dirty="0" lang="ru-RU" smtClean="0" sz="1800">
              <a:uFillTx/>
            </a:endParaRPr>
          </a:p>
          <a:p>
            <a:r>
              <a:rPr dirty="0" lang="ru-RU" sz="1800">
                <a:uFillTx/>
              </a:rPr>
              <a:t>Свойство </a:t>
            </a:r>
            <a:r>
              <a:rPr b="1" dirty="0" lang="ru-RU" sz="1800">
                <a:uFillTx/>
              </a:rPr>
              <a:t>length</a:t>
            </a:r>
            <a:r>
              <a:rPr dirty="0" lang="ru-RU" sz="1800">
                <a:uFillTx/>
              </a:rPr>
              <a:t> указывает на длину </a:t>
            </a:r>
            <a:r>
              <a:rPr dirty="0" lang="ru-RU" smtClean="0" sz="1800">
                <a:uFillTx/>
              </a:rPr>
              <a:t>строки</a:t>
            </a:r>
            <a:r>
              <a:rPr dirty="0" lang="en-US" smtClean="0" sz="1800">
                <a:uFillTx/>
              </a:rPr>
              <a:t>.</a:t>
            </a:r>
          </a:p>
          <a:p>
            <a:r>
              <a:rPr dirty="0" lang="ru-RU" smtClean="0" sz="1800">
                <a:uFillTx/>
              </a:rPr>
              <a:t>Метод </a:t>
            </a:r>
            <a:r>
              <a:rPr b="1" dirty="0" lang="ru-RU" smtClean="0" sz="1800">
                <a:uFillTx/>
              </a:rPr>
              <a:t>repeat()</a:t>
            </a:r>
            <a:r>
              <a:rPr dirty="0" lang="ru-RU" smtClean="0" sz="1800">
                <a:uFillTx/>
              </a:rPr>
              <a:t> позволяет создать строку путем многократного повторения другой строки. Количество повторов передается в качестве аргумента</a:t>
            </a:r>
            <a:r>
              <a:rPr dirty="0" lang="en-US" smtClean="0" sz="1800">
                <a:uFillTx/>
              </a:rPr>
              <a:t>.</a:t>
            </a:r>
            <a:endParaRPr dirty="0" lang="ru-RU" smtClean="0" sz="18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935341" y="1443663"/>
            <a:ext cx="5553075" cy="3171825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" name="Рисунок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840215" y="4984630"/>
            <a:ext cx="3743325" cy="110490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589935"/>
            <a:ext cx="10515600" cy="569287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 fontScale="92500" lnSpcReduction="10000"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Модификаторы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Кроме выше рассмотренных элементов регулярных выражений есть еще одна группа комбинаций, которая указывает, как символы в строке будут повторяться. Такие комбинации еще называют модификаторами:</a:t>
            </a:r>
            <a:endParaRPr dirty="0" lang="ru-RU" smtClean="0" sz="2000">
              <a:uFillTx/>
            </a:endParaRPr>
          </a:p>
          <a:p>
            <a:r>
              <a:rPr dirty="0" lang="ru-RU" sz="2000">
                <a:uFillTx/>
              </a:rPr>
              <a:t>{n}: соответствует n-ому количеству повторений предыдущего символа. Например, h{3} соответствует подстроке "hhh"</a:t>
            </a:r>
          </a:p>
          <a:p>
            <a:r>
              <a:rPr dirty="0" lang="ru-RU" sz="2000">
                <a:uFillTx/>
              </a:rPr>
              <a:t>{n,}: соответствует n и более количеству повторений предыдущего символа. Например, h{3,} соответствует подстрокам "hhh", "hhhh", "hhhhh" и т.д.</a:t>
            </a:r>
          </a:p>
          <a:p>
            <a:r>
              <a:rPr dirty="0" lang="ru-RU" sz="2000">
                <a:uFillTx/>
              </a:rPr>
              <a:t>{n,m}: соответствует от n до m повторений предыдущего символа. Например, h{2, 4}соответствует подстрокам "hh", "hhh", "hhhh".</a:t>
            </a:r>
          </a:p>
          <a:p>
            <a:r>
              <a:rPr dirty="0" lang="ru-RU" sz="2000">
                <a:uFillTx/>
              </a:rPr>
              <a:t>?: соответствует одному вхождению предыдущего символа в подстроку или его отсутствию в подстроке. Например, /h?ome/ соответствует подстрокам "home" и "ome".</a:t>
            </a:r>
          </a:p>
          <a:p>
            <a:r>
              <a:rPr dirty="0" lang="ru-RU" sz="2000">
                <a:uFillTx/>
              </a:rPr>
              <a:t>+: соответствует одному и более повторений предыдущего символа</a:t>
            </a:r>
          </a:p>
          <a:p>
            <a:r>
              <a:rPr dirty="0" lang="ru-RU" sz="2000">
                <a:uFillTx/>
              </a:rPr>
              <a:t>*: соответствует любому количеству повторений или отсутствию предыдущего символа</a:t>
            </a:r>
          </a:p>
          <a:p>
            <a:r>
              <a:rPr dirty="0" lang="ru-RU" sz="2000">
                <a:uFillTx/>
              </a:rPr>
              <a:t>^: соответствует началу строки. Например, ^h соответствует строке "home", но не "ohma", так как h должен представлять начало строки</a:t>
            </a:r>
          </a:p>
          <a:p>
            <a:r>
              <a:rPr dirty="0" lang="ru-RU" sz="2000">
                <a:uFillTx/>
              </a:rPr>
              <a:t>$: соответствует концу строки. Например, м$ соответствует строке "дом", так как строка должна оканчиваться на букву м</a:t>
            </a:r>
          </a:p>
          <a:p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z="20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480328" y="544701"/>
            <a:ext cx="10515600" cy="5734511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ru-RU" sz="2000">
                <a:uFillTx/>
              </a:rPr>
              <a:t>Например, возьмем номер тот же телефона. Ему соответствует регулярное выражение \d-\d\d\d-\d\d\d-\d\d\d\d. Однако с помощью выше рассмотренных комбинаций мы его можем упростить: \d-\d{3}-\d{3}-\d{4}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Также надо отметить, что так как символы ?, +, * имеют особый смысл в регулярных выражениях, то чтобы их использовать в обычным для них значении (например, нам надо заменить знак плюс в строке на минус), то данные символы надо экранировать с помощью слеша</a:t>
            </a:r>
            <a:r>
              <a:rPr dirty="0" lang="ru-RU" smtClean="0" sz="2000">
                <a:uFillTx/>
              </a:rPr>
              <a:t>:</a:t>
            </a:r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562225" y="2695575"/>
            <a:ext cx="7067550" cy="146685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855406"/>
            <a:ext cx="10515600" cy="532155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dirty="0" lang="ru-RU" sz="2000">
                <a:uFillTx/>
              </a:rPr>
              <a:t>Отдельно рассмотрим применение комбинации '\b', которая указывает на соответствие в пределах слова. Например, у нас есть следующая строка: "Языки обучения: Java, JavaScript, C++". Со временем мы решили, что Java надо заменить на C#. Но простая замена приведет также к замене строки "JavaScript" на "C#Script", что недопустимо. И в этом случае мы можем проводить замену, если регуляное выражение соответствует всему слову</a:t>
            </a:r>
            <a:r>
              <a:rPr dirty="0" lang="ru-RU" smtClean="0" sz="2000">
                <a:uFillTx/>
              </a:rPr>
              <a:t>:</a:t>
            </a:r>
            <a:endParaRPr dirty="0" lang="en-US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Но при использовании '\b' надо учитывать, что в JavaScript отсутствует полноценная поддержка юникода, поэтому применять '\b' мы сможем только к англоязычным словам.</a:t>
            </a:r>
            <a:endParaRPr dirty="0" lang="ru-RU" sz="16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2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447925" y="3571222"/>
            <a:ext cx="7296150" cy="1733550"/>
          </a:xfrm>
          <a:prstGeom prst="rect">
            <a:avLst/>
          </a:prstGeom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930166"/>
            <a:ext cx="10515600" cy="1644705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Использование групп в регулярных выражениях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Для поиска в строке более сложных соответствий применяются группы. В регулярных выражениях группы заключаются в скобки. Например, у нас есть следующий код html, который содержит тег изображения: '&lt;img src="picture.png" /&gt;'. И допустим, нам надо вычленить из этого кода пути к изображениям:</a:t>
            </a:r>
            <a:endParaRPr dirty="0" lang="ru-RU" sz="16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362575" y="2574871"/>
            <a:ext cx="5991225" cy="2181225"/>
          </a:xfrm>
          <a:prstGeom prst="rect">
            <a:avLst/>
          </a:prstGeom>
        </p:spPr>
      </p:pic>
      <p:pic>
        <p:nvPicPr>
          <p:cNvPr xmlns:c="http://schemas.openxmlformats.org/drawingml/2006/chart" xmlns:pic="http://schemas.openxmlformats.org/drawingml/2006/picture" xmlns:dgm="http://schemas.openxmlformats.org/drawingml/2006/diagram" id="5" name="Рисунок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4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900862" y="4949019"/>
            <a:ext cx="2914650" cy="495300"/>
          </a:xfrm>
          <a:prstGeom prst="rect">
            <a:avLst/>
          </a:prstGeom>
        </p:spPr>
      </p:pic>
      <p:sp>
        <p:nvSpPr>
          <p:cNvPr xmlns:c="http://schemas.openxmlformats.org/drawingml/2006/chart" xmlns:pic="http://schemas.openxmlformats.org/drawingml/2006/picture" xmlns:dgm="http://schemas.openxmlformats.org/drawingml/2006/diagram" id="6" name="Объект 2"/>
          <p:cNvSpPr xmlns:c="http://schemas.openxmlformats.org/drawingml/2006/chart" xmlns:pic="http://schemas.openxmlformats.org/drawingml/2006/picture" xmlns:dgm="http://schemas.openxmlformats.org/drawingml/2006/diagram" txBox="1">
            <a:spLocks/>
          </p:cNvSpPr>
          <p:nvPr/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199" y="2574871"/>
            <a:ext cx="4524375" cy="3557671"/>
          </a:xfrm>
          <a:prstGeom prst="rect">
            <a:avLst/>
          </a:prstGeom>
        </p:spPr>
        <p:txBody xmlns:c="http://schemas.openxmlformats.org/drawingml/2006/chart" xmlns:pic="http://schemas.openxmlformats.org/drawingml/2006/picture" xmlns:dgm="http://schemas.openxmlformats.org/drawingml/2006/diagram">
          <a:bodyPr bIns="45720" lIns="91440" rIns="91440" rtlCol="0" tIns="45720" vert="horz">
            <a:normAutofit/>
          </a:bodyPr>
          <a:lstStyle>
            <a:lvl1pPr algn="l" defTabSz="914400" eaLnBrk="1" hangingPunct="1" indent="-228600" latinLnBrk="0" marL="228600" rtl="0">
              <a:lnSpc>
                <a:spcPct val="90000"/>
              </a:lnSpc>
              <a:spcBef>
                <a:spcPts val="1000"/>
              </a:spcBef>
              <a:buFont charset="0" panose="020B0604020202020204" pitchFamily="34" typeface="Arial"/>
              <a:buChar char="•"/>
              <a:defRPr kern="1200" sz="2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algn="l" defTabSz="914400" eaLnBrk="1" hangingPunct="1" indent="-228600" latinLnBrk="0" marL="685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4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algn="l" defTabSz="914400" eaLnBrk="1" hangingPunct="1" indent="-228600" latinLnBrk="0" marL="1143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20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algn="l" defTabSz="914400" eaLnBrk="1" hangingPunct="1" indent="-228600" latinLnBrk="0" marL="1600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algn="l" defTabSz="914400" eaLnBrk="1" hangingPunct="1" indent="-228600" latinLnBrk="0" marL="20574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algn="l" defTabSz="914400" eaLnBrk="1" hangingPunct="1" indent="-228600" latinLnBrk="0" marL="25146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6pPr>
            <a:lvl7pPr algn="l" defTabSz="914400" eaLnBrk="1" hangingPunct="1" indent="-228600" latinLnBrk="0" marL="29718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7pPr>
            <a:lvl8pPr algn="l" defTabSz="914400" eaLnBrk="1" hangingPunct="1" indent="-228600" latinLnBrk="0" marL="34290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8pPr>
            <a:lvl9pPr algn="l" defTabSz="914400" eaLnBrk="1" hangingPunct="1" indent="-228600" latinLnBrk="0" marL="3886200" rtl="0">
              <a:lnSpc>
                <a:spcPct val="90000"/>
              </a:lnSpc>
              <a:spcBef>
                <a:spcPts val="500"/>
              </a:spcBef>
              <a:buFont charset="0" panose="020B0604020202020204" pitchFamily="34" typeface="Arial"/>
              <a:buChar char="•"/>
              <a:defRPr kern="1200" sz="180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9pPr>
          </a:lstStyle>
          <a:p>
            <a:r>
              <a:rPr dirty="0" lang="ru-RU" sz="2000">
                <a:uFillTx/>
              </a:rPr>
              <a:t>Первая часть до скобок ([a-z]+\.) указывает на наличие в строке от 1 и более символов из диапазона a-z, после которых идет точка. Так как точка является специальным символом в регулярных выражениях, то она экранируется слешем. А дальше идет группа: </a:t>
            </a:r>
            <a:r>
              <a:rPr dirty="0" lang="ru-RU" smtClean="0" sz="2000">
                <a:uFillTx/>
              </a:rPr>
              <a:t>(</a:t>
            </a:r>
            <a:r>
              <a:rPr dirty="0" err="1" lang="ru-RU" smtClean="0" sz="2000">
                <a:uFillTx/>
              </a:rPr>
              <a:t>png|jpg</a:t>
            </a:r>
            <a:r>
              <a:rPr dirty="0" lang="ru-RU" smtClean="0" sz="2000">
                <a:uFillTx/>
              </a:rPr>
              <a:t>)</a:t>
            </a:r>
            <a:r>
              <a:rPr dirty="0" lang="ru-RU" sz="2000">
                <a:uFillTx/>
              </a:rPr>
              <a:t>. Эта группа указывает, что после точки может использоваться как "png", так и "jpg".</a:t>
            </a:r>
            <a:endParaRPr dirty="0" lang="ru-RU" sz="2000">
              <a:uFillTx/>
            </a:endParaRPr>
          </a:p>
        </p:txBody>
      </p:sp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914400"/>
            <a:ext cx="5504727" cy="5262563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mtClean="0" sz="2400">
                <a:uFillTx/>
              </a:rPr>
              <a:t>Шаблоны строк</a:t>
            </a:r>
            <a:endParaRPr b="1" dirty="0" lang="en-US" smtClean="0" sz="2400">
              <a:uFillTx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>
                <a:uFillTx/>
              </a:defRPr>
            </a:pPr>
            <a:r>
              <a:rPr dirty="0" lang="ru-RU" sz="2000">
                <a:uFillTx/>
              </a:rPr>
              <a:t>Шаблоны строк позволяют вставлять в строку различные значения. Для этого строки заключаются в косые кавычки:</a:t>
            </a:r>
            <a:endParaRPr b="1" dirty="0" lang="ru-RU" sz="1800">
              <a:uFillTx/>
            </a:endParaRPr>
          </a:p>
          <a:p>
            <a:r>
              <a:rPr dirty="0" lang="ru-RU" sz="2000">
                <a:uFillTx/>
              </a:rPr>
              <a:t>Для вставки значения в строку оно заключается в фигурные скобки, перед которыми ставится знак доллара.</a:t>
            </a:r>
            <a:endParaRPr dirty="0" lang="ru-RU" smtClean="0" sz="2000">
              <a:uFillTx/>
            </a:endParaRPr>
          </a:p>
          <a:p>
            <a:r>
              <a:rPr dirty="0" lang="ru-RU" sz="2000">
                <a:uFillTx/>
              </a:rPr>
              <a:t>Также вместо скалярных значений могут добавляться свойства сложных объектов или результаты </a:t>
            </a:r>
            <a:r>
              <a:rPr dirty="0" lang="ru-RU" smtClean="0" sz="2000">
                <a:uFillTx/>
              </a:rPr>
              <a:t>выражений</a:t>
            </a:r>
            <a:r>
              <a:rPr dirty="0" lang="en-US" sz="2000">
                <a:uFillTx/>
              </a:rPr>
              <a:t>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b="1" dirty="0" lang="en-US" smtClean="0" sz="2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" name="Рисунок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342927" y="914400"/>
            <a:ext cx="5391676" cy="3754779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763929"/>
            <a:ext cx="5736220" cy="5413034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400">
                <a:uFillTx/>
              </a:rPr>
              <a:t>Поиск в </a:t>
            </a:r>
            <a:r>
              <a:rPr b="1" dirty="0" lang="ru-RU" smtClean="0" sz="2400">
                <a:uFillTx/>
              </a:rPr>
              <a:t>строке</a:t>
            </a:r>
            <a:endParaRPr b="1" dirty="0" lang="en-US" smtClean="0" sz="2400">
              <a:uFillTx/>
            </a:endParaRPr>
          </a:p>
          <a:p>
            <a:pPr indent="0" marL="0">
              <a:buNone/>
            </a:pPr>
            <a:r>
              <a:rPr dirty="0" lang="ru-RU" smtClean="0" sz="1800">
                <a:uFillTx/>
              </a:rPr>
              <a:t>Для поиска в строки некоторой подстроки используются методы </a:t>
            </a:r>
            <a:r>
              <a:rPr b="1" dirty="0" lang="ru-RU" smtClean="0" sz="1800">
                <a:uFillTx/>
              </a:rPr>
              <a:t>indexOf()</a:t>
            </a:r>
            <a:r>
              <a:rPr dirty="0" lang="ru-RU" smtClean="0" sz="1800">
                <a:uFillTx/>
              </a:rPr>
              <a:t> (индекс первого вхождения подстроки) и </a:t>
            </a:r>
            <a:r>
              <a:rPr b="1" dirty="0" lang="ru-RU" smtClean="0" sz="1800">
                <a:uFillTx/>
              </a:rPr>
              <a:t>lastIndexOf()</a:t>
            </a:r>
            <a:r>
              <a:rPr dirty="0" lang="ru-RU" smtClean="0" sz="1800">
                <a:uFillTx/>
              </a:rPr>
              <a:t> (индекс последнего вхождения подстроки). Эти методы принимают два параметра.</a:t>
            </a:r>
          </a:p>
          <a:p>
            <a:r>
              <a:rPr dirty="0" lang="ru-RU" smtClean="0" sz="1800">
                <a:uFillTx/>
              </a:rPr>
              <a:t>Подстроку, которую надо найти</a:t>
            </a:r>
          </a:p>
          <a:p>
            <a:r>
              <a:rPr dirty="0" lang="ru-RU" smtClean="0" sz="1800">
                <a:uFillTx/>
              </a:rPr>
              <a:t>Необязательный параметр, который указывает, с какого символа следует проводить поиск подстроки в строке</a:t>
            </a:r>
          </a:p>
          <a:p>
            <a:pPr indent="0" marL="0">
              <a:buNone/>
            </a:pPr>
            <a:r>
              <a:rPr dirty="0" lang="ru-RU" sz="1800">
                <a:uFillTx/>
              </a:rPr>
              <a:t>Оба этих метода возвращают индекс символа, с которого в строке начинается подстрока. Если подстрока не найдена, то возвращается число -1.</a:t>
            </a:r>
            <a:endParaRPr dirty="0" lang="ru-RU" smtClean="0" sz="1600">
              <a:uFillTx/>
            </a:endParaRPr>
          </a:p>
          <a:p>
            <a:pPr indent="0" marL="0">
              <a:buNone/>
            </a:pPr>
            <a:r>
              <a:rPr dirty="0" lang="ru-RU" sz="1800">
                <a:uFillTx/>
              </a:rPr>
              <a:t>Еще один метод - </a:t>
            </a:r>
            <a:r>
              <a:rPr b="1" dirty="0" lang="ru-RU" sz="1800">
                <a:uFillTx/>
              </a:rPr>
              <a:t>includes()</a:t>
            </a:r>
            <a:r>
              <a:rPr dirty="0" lang="ru-RU" sz="1800">
                <a:uFillTx/>
              </a:rPr>
              <a:t> возвращает true, если строка содержит определенную подстроку.</a:t>
            </a:r>
            <a:endParaRPr dirty="0" lang="ru-RU" smtClean="0" sz="1800">
              <a:uFillTx/>
            </a:endParaRPr>
          </a:p>
          <a:p>
            <a:pPr indent="0" marL="0">
              <a:buNone/>
            </a:pPr>
            <a:r>
              <a:rPr dirty="0" lang="ru-RU" sz="1800">
                <a:uFillTx/>
              </a:rPr>
              <a:t>С помощью второго дополнительного параметра можно определить индекс, с которого будет начинаться поиск подстроки:</a:t>
            </a:r>
            <a:endParaRPr dirty="0" lang="ru-RU" smtClean="0" sz="1600">
              <a:uFillTx/>
            </a:endParaRPr>
          </a:p>
          <a:p>
            <a:pPr indent="0" marL="0">
              <a:buNone/>
            </a:pPr>
            <a:endParaRPr b="1" dirty="0" lang="ru-RU" sz="24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6574420" y="763929"/>
            <a:ext cx="4671470" cy="2831422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949124"/>
            <a:ext cx="5215359" cy="5227839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Выбор </a:t>
            </a:r>
            <a:r>
              <a:rPr b="1" dirty="0" lang="ru-RU" smtClean="0" sz="2000">
                <a:uFillTx/>
              </a:rPr>
              <a:t>подстроки</a:t>
            </a:r>
            <a:endParaRPr b="1" dirty="0" lang="en-US" smtClean="0" sz="2000">
              <a:uFillTx/>
            </a:endParaRPr>
          </a:p>
          <a:p>
            <a:r>
              <a:rPr dirty="0" lang="ru-RU" sz="2000">
                <a:uFillTx/>
              </a:rPr>
              <a:t>Для того, чтобы вырезать из строки подстроку, применяются методы </a:t>
            </a:r>
            <a:r>
              <a:rPr b="1" dirty="0" lang="ru-RU" sz="2000">
                <a:uFillTx/>
              </a:rPr>
              <a:t>substr()</a:t>
            </a:r>
            <a:r>
              <a:rPr dirty="0" lang="ru-RU" sz="2000">
                <a:uFillTx/>
              </a:rPr>
              <a:t> и </a:t>
            </a:r>
            <a:r>
              <a:rPr b="1" dirty="0" lang="ru-RU" sz="2000">
                <a:uFillTx/>
              </a:rPr>
              <a:t>substring()</a:t>
            </a:r>
            <a:r>
              <a:rPr dirty="0" lang="ru-RU" sz="2000">
                <a:uFillTx/>
              </a:rPr>
              <a:t>.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Метод </a:t>
            </a:r>
            <a:r>
              <a:rPr b="1" dirty="0" lang="ru-RU" sz="2000">
                <a:uFillTx/>
              </a:rPr>
              <a:t>substring()</a:t>
            </a:r>
            <a:r>
              <a:rPr dirty="0" lang="ru-RU" sz="2000">
                <a:uFillTx/>
              </a:rPr>
              <a:t> принимает два параметра:</a:t>
            </a:r>
          </a:p>
          <a:p>
            <a:r>
              <a:rPr dirty="0" lang="ru-RU" sz="2000">
                <a:uFillTx/>
              </a:rPr>
              <a:t>индекс символа в строке, начиная с которого надо проводить обрезку строки</a:t>
            </a:r>
          </a:p>
          <a:p>
            <a:r>
              <a:rPr dirty="0" lang="ru-RU" sz="2000">
                <a:uFillTx/>
              </a:rPr>
              <a:t>индекс, до которого надо обрезать </a:t>
            </a:r>
            <a:r>
              <a:rPr dirty="0" lang="ru-RU" smtClean="0" sz="2000">
                <a:uFillTx/>
              </a:rPr>
              <a:t>строку</a:t>
            </a:r>
            <a:endParaRPr dirty="0" lang="en-US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Метод </a:t>
            </a:r>
            <a:r>
              <a:rPr dirty="0" lang="ru-RU" smtClean="0" sz="2000">
                <a:uFillTx/>
              </a:rPr>
              <a:t>substr()</a:t>
            </a:r>
            <a:r>
              <a:rPr dirty="0" lang="ru-RU" sz="2000">
                <a:uFillTx/>
              </a:rPr>
              <a:t> также в качестве первого параметра принимает начальный индекс подстроки, а в качестве второго - длину вырезаемой </a:t>
            </a:r>
            <a:r>
              <a:rPr dirty="0" lang="ru-RU" smtClean="0" sz="2000">
                <a:uFillTx/>
              </a:rPr>
              <a:t>подстроки</a:t>
            </a:r>
            <a:r>
              <a:rPr dirty="0" lang="en-US" smtClean="0" sz="2000">
                <a:uFillTx/>
              </a:rPr>
              <a:t>.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Если второй параметр не указывается, то обрезается вся остальная часть строки: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mtClean="0" sz="2000">
              <a:uFillTx/>
            </a:endParaRPr>
          </a:p>
          <a:p>
            <a:endParaRPr dirty="0" lang="ru-RU" sz="2000">
              <a:uFillTx/>
            </a:endParaRPr>
          </a:p>
          <a:p>
            <a:endParaRPr dirty="0" lang="ru-RU" smtClean="0" sz="2000">
              <a:uFillTx/>
            </a:endParaRPr>
          </a:p>
          <a:p>
            <a:pPr indent="0" marL="0">
              <a:buNone/>
            </a:pPr>
            <a:endParaRPr b="1"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5" name="Рисунок 4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5952340" y="2028463"/>
            <a:ext cx="5495925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/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Управление </a:t>
            </a:r>
            <a:r>
              <a:rPr b="1" dirty="0" lang="ru-RU" smtClean="0" sz="2000">
                <a:uFillTx/>
              </a:rPr>
              <a:t>регистром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Для изменения регистра имеются методы </a:t>
            </a:r>
            <a:r>
              <a:rPr b="1" dirty="0" lang="ru-RU" sz="2000">
                <a:uFillTx/>
              </a:rPr>
              <a:t>toLowerCase()</a:t>
            </a:r>
            <a:r>
              <a:rPr dirty="0" lang="ru-RU" sz="2000">
                <a:uFillTx/>
              </a:rPr>
              <a:t> (для перевода в нижний регистр) и </a:t>
            </a:r>
            <a:r>
              <a:rPr b="1" dirty="0" lang="ru-RU" sz="2000">
                <a:uFillTx/>
              </a:rPr>
              <a:t>toUpperCase()</a:t>
            </a:r>
            <a:r>
              <a:rPr dirty="0" lang="ru-RU" sz="2000">
                <a:uFillTx/>
              </a:rPr>
              <a:t> (для перевода в верхний регистр).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b="1"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3762375" y="3280579"/>
            <a:ext cx="4667250" cy="184785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821803"/>
            <a:ext cx="10515600" cy="5355160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Получение символа по индексу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Чтобы получить определенный символ в строке по индексу, можно применять методы </a:t>
            </a:r>
            <a:r>
              <a:rPr b="1" dirty="0" lang="ru-RU" sz="2000">
                <a:uFillTx/>
              </a:rPr>
              <a:t>charAt()</a:t>
            </a:r>
            <a:r>
              <a:rPr dirty="0" lang="ru-RU" sz="2000">
                <a:uFillTx/>
              </a:rPr>
              <a:t> и </a:t>
            </a:r>
            <a:r>
              <a:rPr b="1" dirty="0" lang="ru-RU" sz="2000">
                <a:uFillTx/>
              </a:rPr>
              <a:t>charCodeAt()</a:t>
            </a:r>
            <a:r>
              <a:rPr dirty="0" lang="ru-RU" sz="2000">
                <a:uFillTx/>
              </a:rPr>
              <a:t>. Оба этих метода в качестве параметра принимают индекс </a:t>
            </a:r>
            <a:r>
              <a:rPr dirty="0" lang="ru-RU" smtClean="0" sz="2000">
                <a:uFillTx/>
              </a:rPr>
              <a:t>символа.</a:t>
            </a:r>
            <a:endParaRPr dirty="0" lang="en-US" smtClean="0" sz="2000">
              <a:uFillTx/>
            </a:endParaRPr>
          </a:p>
          <a:p>
            <a:pPr indent="0" marL="0">
              <a:buNone/>
            </a:pPr>
            <a:r>
              <a:rPr dirty="0" lang="ru-RU" sz="2000">
                <a:uFillTx/>
              </a:rPr>
              <a:t>Но если в качестве результата метод </a:t>
            </a:r>
            <a:r>
              <a:rPr dirty="0" lang="ru-RU" smtClean="0" sz="2000">
                <a:uFillTx/>
              </a:rPr>
              <a:t>charAt()</a:t>
            </a:r>
            <a:r>
              <a:rPr dirty="0" lang="ru-RU" sz="2000">
                <a:uFillTx/>
              </a:rPr>
              <a:t> возвращает сам символ, то метод </a:t>
            </a:r>
            <a:r>
              <a:rPr dirty="0" lang="ru-RU" smtClean="0" sz="2000">
                <a:uFillTx/>
              </a:rPr>
              <a:t>charCodeAt()</a:t>
            </a:r>
            <a:r>
              <a:rPr dirty="0" lang="ru-RU" sz="2000">
                <a:uFillTx/>
              </a:rPr>
              <a:t> возвращает числовой код этого символа.</a:t>
            </a: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en-US" smtClean="0" sz="2000">
              <a:uFillTx/>
            </a:endParaRPr>
          </a:p>
          <a:p>
            <a:pPr indent="0" marL="0">
              <a:buNone/>
            </a:pPr>
            <a:endParaRPr dirty="0" lang="ru-RU" smtClean="0" sz="2000">
              <a:uFillTx/>
            </a:endParaRPr>
          </a:p>
          <a:p>
            <a:pPr indent="0" marL="0">
              <a:buNone/>
            </a:pPr>
            <a:endParaRPr dirty="0" lang="ru-RU" smtClean="0" sz="2000">
              <a:uFillTx/>
            </a:endParaRPr>
          </a:p>
          <a:p>
            <a:endParaRPr dirty="0" lang="ru-RU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4014787" y="3399701"/>
            <a:ext cx="4162425" cy="177165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s="http://schemas.openxmlformats.org/officeDocument/2006/sharedTypes" xmlns:r="http://schemas.openxmlformats.org/officeDocument/2006/relationships">
  <p:cSld>
    <p:spTree>
      <p:nvGrpSpPr>
        <p:cNvPr xmlns:c="http://schemas.openxmlformats.org/drawingml/2006/chart" xmlns:pic="http://schemas.openxmlformats.org/drawingml/2006/picture" xmlns:dgm="http://schemas.openxmlformats.org/drawingml/2006/diagram" id="1" name=""/>
        <p:cNvGrpSpPr xmlns:c="http://schemas.openxmlformats.org/drawingml/2006/chart" xmlns:pic="http://schemas.openxmlformats.org/drawingml/2006/picture" xmlns:dgm="http://schemas.openxmlformats.org/drawingml/2006/diagram"/>
        <p:nvPr/>
      </p:nvGrpSpPr>
      <p:grpSpPr xmlns:c="http://schemas.openxmlformats.org/drawingml/2006/chart" xmlns:pic="http://schemas.openxmlformats.org/drawingml/2006/picture" xmlns:dgm="http://schemas.openxmlformats.org/drawingml/2006/diagram">
        <a:xfrm>
          <a:off x="0" y="0"/>
          <a:ext cx="0" cy="0"/>
          <a:chOff x="0" y="0"/>
          <a:chExt cx="0" cy="0"/>
        </a:xfrm>
      </p:grpSpPr>
      <p:sp>
        <p:nvSpPr>
          <p:cNvPr xmlns:c="http://schemas.openxmlformats.org/drawingml/2006/chart" xmlns:pic="http://schemas.openxmlformats.org/drawingml/2006/picture" xmlns:dgm="http://schemas.openxmlformats.org/drawingml/2006/diagram" id="3" name="Объект 2"/>
          <p:cNvSpPr xmlns:c="http://schemas.openxmlformats.org/drawingml/2006/chart" xmlns:pic="http://schemas.openxmlformats.org/drawingml/2006/picture" xmlns:dgm="http://schemas.openxmlformats.org/drawingml/2006/diagram">
            <a:spLocks noGrp="1"/>
          </p:cNvSpPr>
          <p:nvPr>
            <p:ph idx="1"/>
          </p:nvPr>
        </p:nvSpPr>
        <p:spPr xmlns:c="http://schemas.openxmlformats.org/drawingml/2006/chart" xmlns:pic="http://schemas.openxmlformats.org/drawingml/2006/picture" xmlns:dgm="http://schemas.openxmlformats.org/drawingml/2006/diagram">
          <a:xfrm>
            <a:off x="838200" y="879676"/>
            <a:ext cx="10515600" cy="5297287"/>
          </a:xfrm>
        </p:spPr>
        <p:txBody xmlns:c="http://schemas.openxmlformats.org/drawingml/2006/chart" xmlns:pic="http://schemas.openxmlformats.org/drawingml/2006/picture" xmlns:dgm="http://schemas.openxmlformats.org/drawingml/2006/diagram">
          <a:bodyPr>
            <a:normAutofit/>
          </a:bodyPr>
          <a:lstStyle/>
          <a:p>
            <a:pPr indent="0" marL="0">
              <a:buNone/>
            </a:pPr>
            <a:r>
              <a:rPr b="1" dirty="0" lang="ru-RU" sz="2000">
                <a:uFillTx/>
              </a:rPr>
              <a:t>Удаление пробелов</a:t>
            </a:r>
          </a:p>
          <a:p>
            <a:pPr indent="0" marL="0">
              <a:buNone/>
            </a:pPr>
            <a:r>
              <a:rPr dirty="0" lang="ru-RU" sz="2000">
                <a:uFillTx/>
              </a:rPr>
              <a:t>Для удаления начальных и концевых пробелов в стоке используется метод </a:t>
            </a:r>
            <a:r>
              <a:rPr b="1" dirty="0" lang="ru-RU" sz="2000">
                <a:uFillTx/>
              </a:rPr>
              <a:t>trim</a:t>
            </a:r>
            <a:r>
              <a:rPr b="1" dirty="0" lang="ru-RU" smtClean="0" sz="2000">
                <a:uFillTx/>
              </a:rPr>
              <a:t>()</a:t>
            </a:r>
            <a:r>
              <a:rPr dirty="0" lang="en-US" smtClean="0" sz="2000">
                <a:uFillTx/>
              </a:rPr>
              <a:t>.</a:t>
            </a:r>
            <a:endParaRPr dirty="0" lang="ru-RU" smtClean="0" sz="2000">
              <a:uFillTx/>
            </a:endParaRPr>
          </a:p>
        </p:txBody>
      </p:sp>
      <p:pic>
        <p:nvPicPr>
          <p:cNvPr xmlns:c="http://schemas.openxmlformats.org/drawingml/2006/chart" xmlns:pic="http://schemas.openxmlformats.org/drawingml/2006/picture" xmlns:dgm="http://schemas.openxmlformats.org/drawingml/2006/diagram" id="4" name="Рисунок 3"/>
          <p:cNvPicPr xmlns:c="http://schemas.openxmlformats.org/drawingml/2006/chart" xmlns:pic="http://schemas.openxmlformats.org/drawingml/2006/picture" xmlns:dgm="http://schemas.openxmlformats.org/drawingml/2006/diagram">
            <a:picLocks noChangeAspect="1"/>
          </p:cNvPicPr>
          <p:nvPr/>
        </p:nvPicPr>
        <p:blipFill xmlns:c="http://schemas.openxmlformats.org/drawingml/2006/chart" xmlns:pic="http://schemas.openxmlformats.org/drawingml/2006/picture" xmlns:dgm="http://schemas.openxmlformats.org/drawingml/2006/diagram">
          <a:blip r:embed="rId3"/>
          <a:stretch>
            <a:fillRect/>
          </a:stretch>
        </p:blipFill>
        <p:spPr xmlns:c="http://schemas.openxmlformats.org/drawingml/2006/chart" xmlns:pic="http://schemas.openxmlformats.org/drawingml/2006/picture" xmlns:dgm="http://schemas.openxmlformats.org/drawingml/2006/diagram">
          <a:xfrm>
            <a:off x="2447925" y="2276475"/>
            <a:ext cx="7296150" cy="2305050"/>
          </a:xfrm>
          <a:prstGeom prst="rect">
            <a:avLst/>
          </a:prstGeom>
          <a:solidFill>
            <a:srgbClr val="FFFFFF">
              <a:shade val="85000"/>
            </a:srgbClr>
          </a:solidFill>
          <a:ln cap="sq" w="88900">
            <a:solidFill>
              <a:srgbClr val="FFFFFF"/>
            </a:solidFill>
            <a:miter lim="800000"/>
          </a:ln>
          <a:effectLst>
            <a:outerShdw algn="tl" blurRad="55000" dir="5400000" dist="18000" rotWithShape="0">
              <a:srgbClr val="000000">
                <a:alpha val="40000"/>
              </a:srgbClr>
            </a:outerShdw>
          </a:effectLst>
          <a:scene3d>
            <a:camera prst="orthographicFront"/>
            <a:lightRig dir="t" rig="twoPt">
              <a:rot lat="0" lon="0" rev="7200000"/>
            </a:lightRig>
          </a:scene3d>
          <a:sp3d>
            <a:bevelT h="19050" w="25400"/>
            <a:contourClr>
              <a:srgbClr val="FFFFFF"/>
            </a:contourClr>
          </a:sp3d>
        </p:spPr>
      </p:pic>
    </p:spTree>
  </p:cSld>
  <p:clrMapOvr xmlns:c="http://schemas.openxmlformats.org/drawingml/2006/chart" xmlns:pic="http://schemas.openxmlformats.org/drawingml/2006/picture" xmlns:dgm="http://schemas.openxmlformats.org/drawingml/2006/diagram"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xmlns:c="http://schemas.openxmlformats.org/drawingml/2006/chart" xmlns:pic="http://schemas.openxmlformats.org/drawingml/2006/picture" xmlns:dgm="http://schemas.openxmlformats.org/drawingml/2006/diagram" xmlns:p="http://schemas.openxmlformats.org/presentationml/2006/main" xmlns:s="http://schemas.openxmlformats.org/officeDocument/2006/sharedTypes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panose="020F0302020204030204"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panose="020F0502020204030204"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algn="ctr" cap="flat" cmpd="sng" w="6350">
          <a:solidFill>
            <a:schemeClr val="phClr"/>
          </a:solidFill>
          <a:prstDash val="solid"/>
          <a:miter lim="800000"/>
        </a:ln>
        <a:ln algn="ctr" cap="flat" cmpd="sng" w="12700">
          <a:solidFill>
            <a:schemeClr val="phClr"/>
          </a:solidFill>
          <a:prstDash val="solid"/>
          <a:miter lim="800000"/>
        </a:ln>
        <a:ln algn="ctr" cap="flat" cmpd="sng" w="19050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862</Words>
  <Application>Microsoft Office PowerPoint</Application>
  <PresentationFormat>Широкоэкранный</PresentationFormat>
  <Paragraphs>150</Paragraphs>
  <Slides>33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Тема Office</vt:lpstr>
      <vt:lpstr>Проверка достоверности форм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Проверка достоверности форм</dc:title>
  <dc:creator>Анатолий Марченко</dc:creator>
  <cp:lastModifiedBy>Анатолий Марченко</cp:lastModifiedBy>
  <cp:revision>22</cp:revision>
  <dcterms:created xsi:type="dcterms:W3CDTF">2018-06-30T12:42:12Z</dcterms:created>
  <dcterms:modified xsi:type="dcterms:W3CDTF">2018-06-30T19:12:26Z</dcterms:modified>
</cp:coreProperties>
</file>