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5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7" r:id="rId30"/>
    <p:sldId id="285" r:id="rId31"/>
    <p:sldId id="288" r:id="rId32"/>
    <p:sldId id="289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3" autoAdjust="0"/>
  </p:normalViewPr>
  <p:slideViewPr>
    <p:cSldViewPr snapToGrid="0">
      <p:cViewPr varScale="1">
        <p:scale>
          <a:sx n="54" d="100"/>
          <a:sy n="54" d="100"/>
        </p:scale>
        <p:origin x="108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B3C24-B819-4C7E-8CF3-E6FC52D35862}" type="datetimeFigureOut">
              <a:rPr lang="ru-RU" smtClean="0"/>
              <a:t>25.06.2018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FE22F-0EB7-4EA7-990B-7FEA6228DC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221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FE22F-0EB7-4EA7-990B-7FEA6228DC3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435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FE22F-0EB7-4EA7-990B-7FEA6228DC3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11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FE22F-0EB7-4EA7-990B-7FEA6228DC39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401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FE22F-0EB7-4EA7-990B-7FEA6228DC39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881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FE22F-0EB7-4EA7-990B-7FEA6228DC39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906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FE22F-0EB7-4EA7-990B-7FEA6228DC39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187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FE22F-0EB7-4EA7-990B-7FEA6228DC39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288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FE22F-0EB7-4EA7-990B-7FEA6228DC39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0968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FE22F-0EB7-4EA7-990B-7FEA6228DC39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392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FE22F-0EB7-4EA7-990B-7FEA6228DC3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580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FE22F-0EB7-4EA7-990B-7FEA6228DC3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081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FE22F-0EB7-4EA7-990B-7FEA6228DC3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955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FE22F-0EB7-4EA7-990B-7FEA6228DC3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760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FE22F-0EB7-4EA7-990B-7FEA6228DC3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603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FE22F-0EB7-4EA7-990B-7FEA6228DC3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186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FE22F-0EB7-4EA7-990B-7FEA6228DC3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86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FE22F-0EB7-4EA7-990B-7FEA6228DC3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193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B39F-B016-4EDE-867C-4EAFFD9A4597}" type="datetimeFigureOut">
              <a:rPr lang="ru-RU" smtClean="0"/>
              <a:t>25.06.2018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11FB-5EB9-4099-83AE-A0D5F67B5A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24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B39F-B016-4EDE-867C-4EAFFD9A4597}" type="datetimeFigureOut">
              <a:rPr lang="ru-RU" smtClean="0"/>
              <a:t>25.06.2018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11FB-5EB9-4099-83AE-A0D5F67B5A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396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B39F-B016-4EDE-867C-4EAFFD9A4597}" type="datetimeFigureOut">
              <a:rPr lang="ru-RU" smtClean="0"/>
              <a:t>25.06.2018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11FB-5EB9-4099-83AE-A0D5F67B5A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43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B39F-B016-4EDE-867C-4EAFFD9A4597}" type="datetimeFigureOut">
              <a:rPr lang="ru-RU" smtClean="0"/>
              <a:t>25.06.2018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11FB-5EB9-4099-83AE-A0D5F67B5A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17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B39F-B016-4EDE-867C-4EAFFD9A4597}" type="datetimeFigureOut">
              <a:rPr lang="ru-RU" smtClean="0"/>
              <a:t>25.06.2018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11FB-5EB9-4099-83AE-A0D5F67B5A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36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B39F-B016-4EDE-867C-4EAFFD9A4597}" type="datetimeFigureOut">
              <a:rPr lang="ru-RU" smtClean="0"/>
              <a:t>25.06.2018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11FB-5EB9-4099-83AE-A0D5F67B5A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62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B39F-B016-4EDE-867C-4EAFFD9A4597}" type="datetimeFigureOut">
              <a:rPr lang="ru-RU" smtClean="0"/>
              <a:t>25.06.2018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11FB-5EB9-4099-83AE-A0D5F67B5A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53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B39F-B016-4EDE-867C-4EAFFD9A4597}" type="datetimeFigureOut">
              <a:rPr lang="ru-RU" smtClean="0"/>
              <a:t>25.06.2018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11FB-5EB9-4099-83AE-A0D5F67B5A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38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B39F-B016-4EDE-867C-4EAFFD9A4597}" type="datetimeFigureOut">
              <a:rPr lang="ru-RU" smtClean="0"/>
              <a:t>25.06.2018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11FB-5EB9-4099-83AE-A0D5F67B5A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55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B39F-B016-4EDE-867C-4EAFFD9A4597}" type="datetimeFigureOut">
              <a:rPr lang="ru-RU" smtClean="0"/>
              <a:t>25.06.2018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11FB-5EB9-4099-83AE-A0D5F67B5A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99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B39F-B016-4EDE-867C-4EAFFD9A4597}" type="datetimeFigureOut">
              <a:rPr lang="ru-RU" smtClean="0"/>
              <a:t>25.06.2018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11FB-5EB9-4099-83AE-A0D5F67B5A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36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FB39F-B016-4EDE-867C-4EAFFD9A4597}" type="datetimeFigureOut">
              <a:rPr lang="ru-RU" smtClean="0"/>
              <a:t>25.06.2018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711FB-5EB9-4099-83AE-A0D5F67B5A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78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scriptkeycode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События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8899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Встроенные </a:t>
            </a:r>
            <a:r>
              <a:rPr lang="ru-RU" sz="3600" b="1" dirty="0" smtClean="0"/>
              <a:t>обработчики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В прошлой теме были рассмотрены встроенные обработчики (</a:t>
            </a:r>
            <a:r>
              <a:rPr lang="ru-RU" sz="2400" b="1" dirty="0"/>
              <a:t>inline</a:t>
            </a:r>
            <a:r>
              <a:rPr lang="ru-RU" sz="2400" dirty="0"/>
              <a:t> </a:t>
            </a:r>
            <a:r>
              <a:rPr lang="ru-RU" sz="2400" b="1" dirty="0"/>
              <a:t>event</a:t>
            </a:r>
            <a:r>
              <a:rPr lang="ru-RU" sz="2400" dirty="0"/>
              <a:t> </a:t>
            </a:r>
            <a:r>
              <a:rPr lang="ru-RU" sz="2400" b="1" dirty="0"/>
              <a:t>handler</a:t>
            </a:r>
            <a:r>
              <a:rPr lang="ru-RU" sz="2400" dirty="0"/>
              <a:t>), которые определяются в коде элемента с помощью атрибутов</a:t>
            </a:r>
            <a:r>
              <a:rPr lang="ru-RU" sz="2400" dirty="0" smtClean="0"/>
              <a:t>:</a:t>
            </a:r>
          </a:p>
          <a:p>
            <a:endParaRPr lang="ru-RU" sz="2000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2400" dirty="0"/>
              <a:t>Хотя этот подход прекрасно работает, но он имеет кучу недостатков</a:t>
            </a:r>
            <a:r>
              <a:rPr lang="ru-RU" sz="2400" dirty="0" smtClean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1800" dirty="0"/>
              <a:t>Код html смешивается с кодом JavaScript, в связи с чем становится труднее разрабатывать, отлаживать и поддерживать </a:t>
            </a:r>
            <a:r>
              <a:rPr lang="ru-RU" sz="1800" dirty="0" smtClean="0"/>
              <a:t>приложение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1800" dirty="0"/>
              <a:t>Обработчики событий можно задать только для уже созданных на веб-странице элементов. Динамически создаваемые элементы в этом случае лишаются возможности обработки событий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1800" dirty="0"/>
              <a:t>К элементу для одного события может быть прикреплен только один обработчик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1800" dirty="0"/>
              <a:t>Нельзя удалить обработчик без изменения </a:t>
            </a:r>
            <a:r>
              <a:rPr lang="ru-RU" sz="1800" dirty="0" smtClean="0"/>
              <a:t>кода</a:t>
            </a:r>
            <a:endParaRPr lang="ru-RU" sz="1800" dirty="0"/>
          </a:p>
          <a:p>
            <a:endParaRPr lang="ru-RU" sz="2000" dirty="0" smtClean="0"/>
          </a:p>
          <a:p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099" y="2557463"/>
            <a:ext cx="81534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48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Свойства обработчиков </a:t>
            </a:r>
            <a:r>
              <a:rPr lang="ru-RU" sz="3600" b="1" dirty="0" smtClean="0"/>
              <a:t>событий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308186" cy="2489200"/>
          </a:xfrm>
        </p:spPr>
        <p:txBody>
          <a:bodyPr>
            <a:normAutofit/>
          </a:bodyPr>
          <a:lstStyle/>
          <a:p>
            <a:r>
              <a:rPr lang="ru-RU" sz="2000" dirty="0"/>
              <a:t>Проблемы, которые возникают при использовании встроенных обработчиков, были призваны решить свойства обработчиков. Подобно тому, как у html-элементов есть атрибуты для обработчиков, так и в коде javascript у элементов DOM мы можем получить свойства обработчиков, которые соответствуют атрибутам:</a:t>
            </a:r>
            <a:endParaRPr lang="ru-RU" sz="2000" dirty="0" smtClean="0"/>
          </a:p>
          <a:p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386" y="2043906"/>
            <a:ext cx="5207413" cy="1917700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838200" y="4314825"/>
            <a:ext cx="10515599" cy="180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В итоге нам достаточно взять свойство </a:t>
            </a:r>
            <a:r>
              <a:rPr lang="ru-RU" sz="2000" dirty="0" smtClean="0"/>
              <a:t>onclick</a:t>
            </a:r>
            <a:r>
              <a:rPr lang="ru-RU" sz="2000" dirty="0"/>
              <a:t> и присвоить ему функцию, используемую в качестве обработчика. За счет этого код html отделяется от кода javascript.</a:t>
            </a:r>
            <a:endParaRPr lang="ru-RU" sz="2000" dirty="0" smtClean="0"/>
          </a:p>
          <a:p>
            <a:r>
              <a:rPr lang="ru-RU" sz="2000" dirty="0"/>
              <a:t>Стоит также отметить, что в обработчик события браузер автоматически передает объект Event, хранящий всю информацию о событии. Поэтому также мы можем получить этот объект в функции обработчика в качестве параметра</a:t>
            </a:r>
            <a:r>
              <a:rPr lang="ru-RU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9392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Слушатели </a:t>
            </a:r>
            <a:r>
              <a:rPr lang="ru-RU" sz="3600" b="1" dirty="0" smtClean="0"/>
              <a:t>событий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286250" cy="2560638"/>
          </a:xfrm>
        </p:spPr>
        <p:txBody>
          <a:bodyPr>
            <a:normAutofit/>
          </a:bodyPr>
          <a:lstStyle/>
          <a:p>
            <a:r>
              <a:rPr lang="ru-RU" sz="2000" dirty="0"/>
              <a:t>Несмотря на то, что свойства обработчиков решают ряд проблем, которые связаны с использованием атрибутов, в то же время это также не оптимальный подход. Еще один способ установки обработчиков событий представляет использование слушателей</a:t>
            </a:r>
            <a:r>
              <a:rPr lang="ru-RU" sz="2000" dirty="0" smtClean="0"/>
              <a:t>.</a:t>
            </a:r>
          </a:p>
          <a:p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450" y="1962944"/>
            <a:ext cx="6229350" cy="2038350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838200" y="4386263"/>
            <a:ext cx="10515600" cy="219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Для работы со слушателями событий в JavaScript есть объект </a:t>
            </a:r>
            <a:r>
              <a:rPr lang="ru-RU" sz="2000" b="1" dirty="0" smtClean="0"/>
              <a:t>EventTarget</a:t>
            </a:r>
            <a:r>
              <a:rPr lang="ru-RU" sz="2000" dirty="0" smtClean="0"/>
              <a:t>, который определяет методы </a:t>
            </a:r>
            <a:r>
              <a:rPr lang="ru-RU" sz="2000" b="1" dirty="0" smtClean="0"/>
              <a:t>addEventListener()</a:t>
            </a:r>
            <a:r>
              <a:rPr lang="ru-RU" sz="2000" dirty="0" smtClean="0"/>
              <a:t> (для добавления слушателя) и </a:t>
            </a:r>
            <a:r>
              <a:rPr lang="ru-RU" sz="2000" b="1" dirty="0" smtClean="0"/>
              <a:t>removeEventListener()</a:t>
            </a:r>
            <a:r>
              <a:rPr lang="ru-RU" sz="2000" dirty="0" smtClean="0"/>
              <a:t> для удаления слушателя. И поскольку html-элементы DOM тоже являются объектами EventTarget, то они также имеют эти методы. Фактически слушатели представляют те же функции обработчиков.</a:t>
            </a:r>
          </a:p>
          <a:p>
            <a:r>
              <a:rPr lang="ru-RU" sz="2000" dirty="0" smtClean="0"/>
              <a:t>Метод addEventListener() принимает два параметра: название события без префикса </a:t>
            </a:r>
            <a:r>
              <a:rPr lang="ru-RU" sz="2000" b="1" dirty="0" smtClean="0"/>
              <a:t>on</a:t>
            </a:r>
            <a:r>
              <a:rPr lang="ru-RU" sz="2000" dirty="0" smtClean="0"/>
              <a:t> и функцию обработчика этого события. Например: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00275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588794" cy="4351338"/>
          </a:xfrm>
        </p:spPr>
        <p:txBody>
          <a:bodyPr>
            <a:normAutofit/>
          </a:bodyPr>
          <a:lstStyle/>
          <a:p>
            <a:r>
              <a:rPr lang="ru-RU" sz="2000" dirty="0"/>
              <a:t>То есть в данном случае опять же обрабатывается событие click. И также можно было бы в качестве второго параметра название </a:t>
            </a:r>
            <a:r>
              <a:rPr lang="ru-RU" sz="2000" dirty="0" smtClean="0"/>
              <a:t>функции</a:t>
            </a:r>
            <a:endParaRPr lang="en-US" sz="2000" dirty="0" smtClean="0"/>
          </a:p>
          <a:p>
            <a:r>
              <a:rPr lang="ru-RU" sz="2000" dirty="0"/>
              <a:t>Удаление слушателя аналогично добавлению</a:t>
            </a:r>
            <a:r>
              <a:rPr lang="ru-RU" sz="2000" dirty="0" smtClean="0"/>
              <a:t>: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ru-RU" sz="2000" dirty="0"/>
              <a:t>Преимуществом использования слушателей </a:t>
            </a:r>
            <a:r>
              <a:rPr lang="ru-RU" sz="2000" dirty="0" smtClean="0"/>
              <a:t>является </a:t>
            </a:r>
            <a:r>
              <a:rPr lang="ru-RU" sz="2000" dirty="0"/>
              <a:t>и то, что мы можем установить для одного события несколько функций:</a:t>
            </a:r>
            <a:endParaRPr lang="ru-RU" sz="2000" dirty="0" smtClean="0"/>
          </a:p>
          <a:p>
            <a:pPr marL="0" indent="0">
              <a:buNone/>
            </a:pPr>
            <a:endParaRPr lang="ru-RU" sz="2000" dirty="0" smtClean="0"/>
          </a:p>
          <a:p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3" y="3433762"/>
            <a:ext cx="5114925" cy="4095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751" y="1646502"/>
            <a:ext cx="4595812" cy="35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58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8188" y="29368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Объект </a:t>
            </a:r>
            <a:r>
              <a:rPr lang="en-US" b="1" dirty="0" smtClean="0"/>
              <a:t>Event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4617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8675" y="1050925"/>
            <a:ext cx="10539411" cy="4906963"/>
          </a:xfrm>
        </p:spPr>
        <p:txBody>
          <a:bodyPr>
            <a:normAutofit/>
          </a:bodyPr>
          <a:lstStyle/>
          <a:p>
            <a:r>
              <a:rPr lang="ru-RU" sz="2000" dirty="0"/>
              <a:t>При обработке события браузер автоматически передает в функцию обработчика в качестве параметра объект </a:t>
            </a:r>
            <a:r>
              <a:rPr lang="ru-RU" sz="2000" b="1" dirty="0"/>
              <a:t>Event</a:t>
            </a:r>
            <a:r>
              <a:rPr lang="ru-RU" sz="2000" dirty="0"/>
              <a:t>, который инкапсулирует всю информацию о событии. И с помощью его свойств мы можем получить эту информацию</a:t>
            </a:r>
            <a:r>
              <a:rPr lang="ru-RU" sz="2000" dirty="0" smtClean="0"/>
              <a:t>:</a:t>
            </a:r>
            <a:endParaRPr lang="en-US" sz="2000" dirty="0" smtClean="0"/>
          </a:p>
          <a:p>
            <a:r>
              <a:rPr lang="ru-RU" sz="2000" b="1" dirty="0"/>
              <a:t>bubbles</a:t>
            </a:r>
            <a:r>
              <a:rPr lang="ru-RU" sz="2000" dirty="0"/>
              <a:t>: возвращает true, если событие является восходящим. Например, если событие возникло на вложенном элементе, то оно может быть обработано на родительском элементе.</a:t>
            </a:r>
          </a:p>
          <a:p>
            <a:r>
              <a:rPr lang="ru-RU" sz="2000" b="1" dirty="0"/>
              <a:t>cancelable</a:t>
            </a:r>
            <a:r>
              <a:rPr lang="ru-RU" sz="2000" dirty="0"/>
              <a:t>: возвращает true, если можно отменить стандартную обработку события</a:t>
            </a:r>
          </a:p>
          <a:p>
            <a:r>
              <a:rPr lang="ru-RU" sz="2000" b="1" dirty="0"/>
              <a:t>currentTarget</a:t>
            </a:r>
            <a:r>
              <a:rPr lang="ru-RU" sz="2000" dirty="0"/>
              <a:t>: определяет элемент, к которому прикреплен обработчик события</a:t>
            </a:r>
          </a:p>
          <a:p>
            <a:r>
              <a:rPr lang="en-US" sz="2000" b="1" dirty="0"/>
              <a:t>defaultPrevented</a:t>
            </a:r>
            <a:r>
              <a:rPr lang="en-US" sz="2000" dirty="0"/>
              <a:t>: </a:t>
            </a:r>
            <a:r>
              <a:rPr lang="ru-RU" sz="2000" dirty="0"/>
              <a:t>возвращает </a:t>
            </a:r>
            <a:r>
              <a:rPr lang="en-US" sz="2000" dirty="0"/>
              <a:t>true, </a:t>
            </a:r>
            <a:r>
              <a:rPr lang="ru-RU" sz="2000" dirty="0"/>
              <a:t>если был вызван у объекта </a:t>
            </a:r>
            <a:r>
              <a:rPr lang="en-US" sz="2000" dirty="0"/>
              <a:t>Event </a:t>
            </a:r>
            <a:r>
              <a:rPr lang="ru-RU" sz="2000" dirty="0"/>
              <a:t>метод </a:t>
            </a:r>
            <a:r>
              <a:rPr lang="en-US" sz="2000" dirty="0"/>
              <a:t>preventDefault()</a:t>
            </a:r>
            <a:endParaRPr lang="ru-RU" sz="2000" dirty="0"/>
          </a:p>
          <a:p>
            <a:r>
              <a:rPr lang="ru-RU" sz="2000" b="1" dirty="0"/>
              <a:t>eventPhase</a:t>
            </a:r>
            <a:r>
              <a:rPr lang="ru-RU" sz="2000" dirty="0"/>
              <a:t>: определяет стадию обработки события</a:t>
            </a:r>
          </a:p>
          <a:p>
            <a:r>
              <a:rPr lang="ru-RU" sz="2000" b="1" dirty="0"/>
              <a:t>target</a:t>
            </a:r>
            <a:r>
              <a:rPr lang="ru-RU" sz="2000" dirty="0"/>
              <a:t>: указывает на элемент, на котором было вызвано событие</a:t>
            </a:r>
          </a:p>
          <a:p>
            <a:r>
              <a:rPr lang="ru-RU" sz="2000" b="1" dirty="0"/>
              <a:t>timeStamp</a:t>
            </a:r>
            <a:r>
              <a:rPr lang="ru-RU" sz="2000" dirty="0"/>
              <a:t>: хранит время возникновения события</a:t>
            </a:r>
          </a:p>
          <a:p>
            <a:r>
              <a:rPr lang="ru-RU" sz="2000" b="1" dirty="0"/>
              <a:t>type</a:t>
            </a:r>
            <a:r>
              <a:rPr lang="ru-RU" sz="2000" dirty="0"/>
              <a:t>: указывает на имя </a:t>
            </a:r>
            <a:r>
              <a:rPr lang="ru-RU" sz="2000" dirty="0" smtClean="0"/>
              <a:t>события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59354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1928820"/>
            <a:ext cx="5233988" cy="2705100"/>
          </a:xfrm>
        </p:spPr>
        <p:txBody>
          <a:bodyPr>
            <a:normAutofit/>
          </a:bodyPr>
          <a:lstStyle/>
          <a:p>
            <a:r>
              <a:rPr lang="ru-RU" sz="2000" dirty="0"/>
              <a:t>Причем в данном случае свойство target представляет собой элемент, поэтому мы можем манипулировать им как и любыми другими узлами и элементами DOM. Например, изменим фоновый цвет:</a:t>
            </a:r>
          </a:p>
          <a:p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89" y="1928820"/>
            <a:ext cx="54102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58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Остановка выполнения </a:t>
            </a:r>
            <a:r>
              <a:rPr lang="ru-RU" sz="3600" b="1" dirty="0" smtClean="0"/>
              <a:t>события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С помощью метода </a:t>
            </a:r>
            <a:r>
              <a:rPr lang="ru-RU" sz="2000" b="1" dirty="0"/>
              <a:t>preventDefault()</a:t>
            </a:r>
            <a:r>
              <a:rPr lang="ru-RU" sz="2000" dirty="0"/>
              <a:t> объекта Event мы можем остановить дальнейшее выполнение события. В ряде случаев этот метод не играет большой роли. Однако в некоторых ситуаций он может быть полезен. Например, при нажатии на ссылку мы можем с помощью дополнительной обработки определить, надо ли переходить по ссылке или надо запретить переход. Или другой пример: пользователь отправляет данные формы, но в ходе обработки в обработчике события мы определили, что поля формы заполнены неправильно, и в этом случае мы также можем запретить отправку.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64170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00100"/>
            <a:ext cx="10515600" cy="5376863"/>
          </a:xfrm>
        </p:spPr>
        <p:txBody>
          <a:bodyPr>
            <a:normAutofit/>
          </a:bodyPr>
          <a:lstStyle/>
          <a:p>
            <a:pPr algn="ctr"/>
            <a:r>
              <a:rPr lang="ru-RU" sz="2000" dirty="0"/>
              <a:t>Например, запретим переход по ссылке после 12 часов</a:t>
            </a:r>
            <a:r>
              <a:rPr lang="ru-RU" sz="2000" dirty="0" smtClean="0"/>
              <a:t>: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1664494"/>
            <a:ext cx="61150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64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3925" y="27940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Распространение </a:t>
            </a:r>
            <a:r>
              <a:rPr lang="ru-RU" sz="3600" b="1" dirty="0" smtClean="0"/>
              <a:t>событий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64483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9625" y="2936875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Введение в обработку событий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7243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9637" y="1457325"/>
            <a:ext cx="10515600" cy="4171950"/>
          </a:xfrm>
        </p:spPr>
        <p:txBody>
          <a:bodyPr>
            <a:normAutofit/>
          </a:bodyPr>
          <a:lstStyle/>
          <a:p>
            <a:r>
              <a:rPr lang="ru-RU" sz="2000" dirty="0"/>
              <a:t>Когда мы нажимаем на какой-либо элемент на станице и генерируется событие нажатия, то это событие может распространяться от элемента к элементу. Например, если мы нажимаем на блок div, то также мы нажимаем и на элемент body, в котором блок div находится. То есть происходит </a:t>
            </a:r>
            <a:r>
              <a:rPr lang="ru-RU" sz="2000" dirty="0" smtClean="0"/>
              <a:t>распространение </a:t>
            </a:r>
            <a:r>
              <a:rPr lang="ru-RU" sz="2000" dirty="0"/>
              <a:t>события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r>
              <a:rPr lang="ru-RU" sz="2000" dirty="0"/>
              <a:t>Есть несколько форм распространения событий:</a:t>
            </a:r>
          </a:p>
          <a:p>
            <a:pPr lvl="1"/>
            <a:r>
              <a:rPr lang="ru-RU" sz="1600" dirty="0"/>
              <a:t>Восходящие: событие распространяется вверх по дереву DOM от дочерних узлов к родительским</a:t>
            </a:r>
          </a:p>
          <a:p>
            <a:pPr lvl="1"/>
            <a:r>
              <a:rPr lang="ru-RU" sz="1600" dirty="0"/>
              <a:t>Нисходящие: событие распространяется вниз по дереву DOM от родительских узлов к дочерним, пока не достигнет того элемента, на котором это событие и возникло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68808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Восходящие </a:t>
            </a:r>
            <a:r>
              <a:rPr lang="ru-RU" sz="3600" b="1" dirty="0" smtClean="0"/>
              <a:t>события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Рассмотрим восходящие (bubbling) события, которые распространяются в верх по дереву DOM. Допустим, у нас есть следующая веб-страница</a:t>
            </a:r>
            <a:r>
              <a:rPr lang="ru-RU" sz="2000" dirty="0" smtClean="0"/>
              <a:t>:</a:t>
            </a:r>
            <a:endParaRPr lang="en-US" sz="2000" dirty="0" smtClean="0"/>
          </a:p>
          <a:p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688" y="2958354"/>
            <a:ext cx="6524653" cy="230192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6151" y="2690624"/>
            <a:ext cx="2784838" cy="283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96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21976"/>
            <a:ext cx="10515600" cy="5154987"/>
          </a:xfrm>
        </p:spPr>
        <p:txBody>
          <a:bodyPr>
            <a:normAutofit/>
          </a:bodyPr>
          <a:lstStyle/>
          <a:p>
            <a:r>
              <a:rPr lang="ru-RU" sz="2000" dirty="0"/>
              <a:t>Надо сказать, что подобное поведение не всегда является желательным. И в этом случае мы можем остановить распространение событие с помощью метода </a:t>
            </a:r>
            <a:r>
              <a:rPr lang="ru-RU" sz="2000" b="1" dirty="0"/>
              <a:t>stopPropagation()</a:t>
            </a:r>
            <a:r>
              <a:rPr lang="ru-RU" sz="2000" dirty="0"/>
              <a:t> объекта Event</a:t>
            </a:r>
            <a:r>
              <a:rPr lang="ru-RU" sz="2000" dirty="0" smtClean="0"/>
              <a:t>:</a:t>
            </a:r>
            <a:endParaRPr lang="en-US" sz="2000" dirty="0" smtClean="0"/>
          </a:p>
          <a:p>
            <a:r>
              <a:rPr lang="ru-RU" sz="2000" dirty="0"/>
              <a:t>И в результате нажатия событие будет обработано только обработчиком для redRect</a:t>
            </a:r>
          </a:p>
          <a:p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023" y="2790378"/>
            <a:ext cx="6313954" cy="283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20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Нисходящие </a:t>
            </a:r>
            <a:r>
              <a:rPr lang="ru-RU" sz="3600" b="1" dirty="0" smtClean="0"/>
              <a:t>события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8082"/>
          </a:xfrm>
        </p:spPr>
        <p:txBody>
          <a:bodyPr>
            <a:normAutofit/>
          </a:bodyPr>
          <a:lstStyle/>
          <a:p>
            <a:r>
              <a:rPr lang="ru-RU" sz="2000" dirty="0"/>
              <a:t>События также могут быть нисходящими (capturing). Для их использования в метод </a:t>
            </a:r>
            <a:r>
              <a:rPr lang="ru-RU" sz="2000" b="1" dirty="0"/>
              <a:t>addEventListener()</a:t>
            </a:r>
            <a:r>
              <a:rPr lang="ru-RU" sz="2000" dirty="0"/>
              <a:t> в качестве третьего необязательного параметра передается логическое значение true или false, которое указывает, будет ли событие нисходящим. По умолчанию все события восходящие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r>
              <a:rPr lang="ru-RU" sz="2000" dirty="0"/>
              <a:t>Возьмем ту же веб-станицу, только изменим ее код javascript:</a:t>
            </a:r>
          </a:p>
          <a:p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969" y="3503707"/>
            <a:ext cx="6594381" cy="217123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353" y="3137741"/>
            <a:ext cx="2876949" cy="2903163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813966" y="6018959"/>
            <a:ext cx="10515600" cy="41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Теперь события будут распространяться в обратном </a:t>
            </a:r>
            <a:r>
              <a:rPr lang="ru-RU" sz="2000" dirty="0" smtClean="0"/>
              <a:t>порядке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2826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0624" y="2713878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События </a:t>
            </a:r>
            <a:r>
              <a:rPr lang="ru-RU" b="1" dirty="0" smtClean="0"/>
              <a:t>мыши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5590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35106"/>
            <a:ext cx="10515600" cy="5441857"/>
          </a:xfrm>
        </p:spPr>
        <p:txBody>
          <a:bodyPr>
            <a:normAutofit/>
          </a:bodyPr>
          <a:lstStyle/>
          <a:p>
            <a:r>
              <a:rPr lang="ru-RU" sz="2400" dirty="0"/>
              <a:t>Одну из наиболее часто используемых событий составляют события мыши</a:t>
            </a:r>
            <a:r>
              <a:rPr lang="ru-RU" sz="2400" dirty="0" smtClean="0"/>
              <a:t>:</a:t>
            </a:r>
            <a:endParaRPr lang="en-US" sz="2400" dirty="0" smtClean="0"/>
          </a:p>
          <a:p>
            <a:pPr lvl="1"/>
            <a:r>
              <a:rPr lang="ru-RU" sz="1800" b="1" dirty="0"/>
              <a:t>click</a:t>
            </a:r>
            <a:r>
              <a:rPr lang="ru-RU" sz="1800" dirty="0"/>
              <a:t>: возникает при нажатии указателем мыши на </a:t>
            </a:r>
            <a:r>
              <a:rPr lang="ru-RU" sz="1800" dirty="0" smtClean="0"/>
              <a:t>элемент</a:t>
            </a:r>
            <a:endParaRPr lang="en-US" sz="1800" dirty="0" smtClean="0"/>
          </a:p>
          <a:p>
            <a:pPr lvl="1"/>
            <a:r>
              <a:rPr lang="ru-RU" sz="1800" b="1" dirty="0" smtClean="0"/>
              <a:t>mousedown</a:t>
            </a:r>
            <a:r>
              <a:rPr lang="ru-RU" sz="1800" dirty="0"/>
              <a:t>: возникает при нахождении указателя мыши на элементе, когда кнопка мыши находится в нажатом состоянии</a:t>
            </a:r>
          </a:p>
          <a:p>
            <a:pPr lvl="1"/>
            <a:r>
              <a:rPr lang="ru-RU" sz="1800" b="1" dirty="0"/>
              <a:t>mousedown</a:t>
            </a:r>
            <a:r>
              <a:rPr lang="ru-RU" sz="1800" dirty="0"/>
              <a:t>: возникает при нахождении указателя мыши на элементе, когда кнопка мыши находится в нажатом </a:t>
            </a:r>
            <a:r>
              <a:rPr lang="ru-RU" sz="1800" dirty="0" smtClean="0"/>
              <a:t>состоянии</a:t>
            </a:r>
            <a:endParaRPr lang="en-US" sz="1800" dirty="0"/>
          </a:p>
          <a:p>
            <a:pPr lvl="1"/>
            <a:r>
              <a:rPr lang="ru-RU" sz="1800" b="1" dirty="0"/>
              <a:t>mouseup</a:t>
            </a:r>
            <a:r>
              <a:rPr lang="ru-RU" sz="1800" dirty="0"/>
              <a:t>: возникает при нахождении указателя мыши на элементе во время отпускания кнопки </a:t>
            </a:r>
            <a:r>
              <a:rPr lang="ru-RU" sz="1800" dirty="0" smtClean="0"/>
              <a:t>мыши</a:t>
            </a:r>
            <a:endParaRPr lang="en-US" sz="1800" dirty="0" smtClean="0"/>
          </a:p>
          <a:p>
            <a:pPr lvl="1"/>
            <a:r>
              <a:rPr lang="ru-RU" sz="1800" b="1" dirty="0"/>
              <a:t>mouseover</a:t>
            </a:r>
            <a:r>
              <a:rPr lang="ru-RU" sz="1800" dirty="0"/>
              <a:t>: возникает при вхождении указателя мыши в границы </a:t>
            </a:r>
            <a:r>
              <a:rPr lang="ru-RU" sz="1800" dirty="0" smtClean="0"/>
              <a:t>элемента</a:t>
            </a:r>
            <a:endParaRPr lang="en-US" sz="1800" dirty="0" smtClean="0"/>
          </a:p>
          <a:p>
            <a:pPr lvl="1"/>
            <a:r>
              <a:rPr lang="ru-RU" sz="1800" b="1" dirty="0"/>
              <a:t>mousemove</a:t>
            </a:r>
            <a:r>
              <a:rPr lang="ru-RU" sz="1800" dirty="0"/>
              <a:t>: возникает при прохождении указателя мыши над </a:t>
            </a:r>
            <a:r>
              <a:rPr lang="ru-RU" sz="1800" dirty="0" smtClean="0"/>
              <a:t>элементом</a:t>
            </a:r>
            <a:endParaRPr lang="en-US" sz="1800" dirty="0" smtClean="0"/>
          </a:p>
          <a:p>
            <a:pPr lvl="1"/>
            <a:r>
              <a:rPr lang="ru-RU" sz="1800" b="1" dirty="0"/>
              <a:t>mouseout</a:t>
            </a:r>
            <a:r>
              <a:rPr lang="ru-RU" sz="1800" dirty="0"/>
              <a:t>: возникает, когда указатель мыши выходит за пределы </a:t>
            </a:r>
            <a:r>
              <a:rPr lang="ru-RU" sz="1800" dirty="0" smtClean="0"/>
              <a:t>элемента</a:t>
            </a:r>
            <a:endParaRPr lang="ru-RU" sz="1800" dirty="0"/>
          </a:p>
          <a:p>
            <a:pPr lvl="1"/>
            <a:endParaRPr lang="ru-RU" sz="1800" dirty="0"/>
          </a:p>
          <a:p>
            <a:pPr lvl="1"/>
            <a:endParaRPr lang="ru-RU" sz="1800" dirty="0"/>
          </a:p>
          <a:p>
            <a:pPr lvl="1"/>
            <a:endParaRPr lang="ru-RU" sz="1800" dirty="0"/>
          </a:p>
          <a:p>
            <a:pPr lvl="1"/>
            <a:endParaRPr lang="ru-RU" sz="18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43894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953" y="972869"/>
            <a:ext cx="4793876" cy="3602670"/>
          </a:xfrm>
          <a:prstGeom prst="rect">
            <a:avLst/>
          </a:prstGeom>
        </p:spPr>
      </p:pic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1765301"/>
            <a:ext cx="5777753" cy="2017806"/>
          </a:xfrm>
        </p:spPr>
        <p:txBody>
          <a:bodyPr>
            <a:normAutofit/>
          </a:bodyPr>
          <a:lstStyle/>
          <a:p>
            <a:r>
              <a:rPr lang="ru-RU" sz="2000" dirty="0"/>
              <a:t>Например, обработаем события mouseover и mouseout</a:t>
            </a:r>
            <a:r>
              <a:rPr lang="ru-RU" sz="2000" dirty="0" smtClean="0"/>
              <a:t>:</a:t>
            </a:r>
            <a:endParaRPr lang="en-US" sz="2000" dirty="0" smtClean="0"/>
          </a:p>
          <a:p>
            <a:r>
              <a:rPr lang="ru-RU" sz="2000" dirty="0"/>
              <a:t>Теперь при наведении указателя мыши на блок blueRect он будет окрашиваться в красный цвет, а при уходе указателя мыши - блок будет обратно окрашиваться в синий цвет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87319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73741"/>
            <a:ext cx="10515600" cy="6096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Объект Event является общим для всех событий. Однако для разных типов событий существуют также свои объекты событий, которые добавляют ряд своих свойств. Так, для работы с событиями указателя мыши определен объект </a:t>
            </a:r>
            <a:r>
              <a:rPr lang="ru-RU" sz="2000" b="1" dirty="0"/>
              <a:t>MouseEvent</a:t>
            </a:r>
            <a:r>
              <a:rPr lang="ru-RU" sz="2000" dirty="0"/>
              <a:t>, который добавляет следующие свойства</a:t>
            </a:r>
            <a:r>
              <a:rPr lang="ru-RU" sz="2000" dirty="0" smtClean="0"/>
              <a:t>:</a:t>
            </a:r>
            <a:endParaRPr lang="en-US" sz="2000" dirty="0" smtClean="0"/>
          </a:p>
          <a:p>
            <a:r>
              <a:rPr lang="ru-RU" sz="2000" b="1" dirty="0"/>
              <a:t>altKey</a:t>
            </a:r>
            <a:r>
              <a:rPr lang="ru-RU" sz="2000" dirty="0"/>
              <a:t>: возвращает true, если была нажата клавиша Alt во время генерации события</a:t>
            </a:r>
          </a:p>
          <a:p>
            <a:r>
              <a:rPr lang="ru-RU" sz="2000" b="1" dirty="0"/>
              <a:t>button</a:t>
            </a:r>
            <a:r>
              <a:rPr lang="ru-RU" sz="2000" dirty="0"/>
              <a:t>: указывает, какая кнопка мыши была нажата</a:t>
            </a:r>
          </a:p>
          <a:p>
            <a:r>
              <a:rPr lang="ru-RU" sz="2000" b="1" dirty="0"/>
              <a:t>clientX</a:t>
            </a:r>
            <a:r>
              <a:rPr lang="ru-RU" sz="2000" dirty="0"/>
              <a:t>: определяет координату Х окна браузера, на которой находился указатель мыши во время генерации события</a:t>
            </a:r>
          </a:p>
          <a:p>
            <a:r>
              <a:rPr lang="ru-RU" sz="2000" b="1" dirty="0"/>
              <a:t>clientY</a:t>
            </a:r>
            <a:r>
              <a:rPr lang="ru-RU" sz="2000" dirty="0"/>
              <a:t>: определяет координату Y окна браузера, на которой находился указатель мыши во время генерации события</a:t>
            </a:r>
          </a:p>
          <a:p>
            <a:r>
              <a:rPr lang="ru-RU" sz="2000" b="1" dirty="0"/>
              <a:t>ctrlKey</a:t>
            </a:r>
            <a:r>
              <a:rPr lang="ru-RU" sz="2000" dirty="0"/>
              <a:t>: возвращает true, если была нажата клавиша Ctrl во время генерации события</a:t>
            </a:r>
          </a:p>
          <a:p>
            <a:r>
              <a:rPr lang="ru-RU" sz="2000" b="1" dirty="0"/>
              <a:t>metaKey</a:t>
            </a:r>
            <a:r>
              <a:rPr lang="ru-RU" sz="2000" dirty="0"/>
              <a:t>: возвращает true, если была нажата во время генерации события метаклавиша клавиатуры</a:t>
            </a:r>
          </a:p>
          <a:p>
            <a:r>
              <a:rPr lang="ru-RU" sz="2000" b="1" dirty="0"/>
              <a:t>relatedTarget</a:t>
            </a:r>
            <a:r>
              <a:rPr lang="ru-RU" sz="2000" dirty="0"/>
              <a:t>: определяет вторичный источник возникновения события</a:t>
            </a:r>
          </a:p>
          <a:p>
            <a:r>
              <a:rPr lang="ru-RU" sz="2000" b="1" dirty="0"/>
              <a:t>screenX</a:t>
            </a:r>
            <a:r>
              <a:rPr lang="ru-RU" sz="2000" dirty="0"/>
              <a:t>: определяет координату Х относительно верхнего левого угла экрана монитора, на которой находился указатель мыши во время генерации события</a:t>
            </a:r>
          </a:p>
          <a:p>
            <a:r>
              <a:rPr lang="ru-RU" sz="2000" b="1" dirty="0"/>
              <a:t>screenY</a:t>
            </a:r>
            <a:r>
              <a:rPr lang="ru-RU" sz="2000" dirty="0"/>
              <a:t>: определяет координату Y относительно верхнего левого угла экрана монитора, на которой находился указатель мыши во время генерации события</a:t>
            </a:r>
          </a:p>
          <a:p>
            <a:r>
              <a:rPr lang="ru-RU" sz="2000" b="1" dirty="0"/>
              <a:t>shiftKey</a:t>
            </a:r>
            <a:r>
              <a:rPr lang="ru-RU" sz="2000" dirty="0"/>
              <a:t>: возвращает true, если была нажата клавиша Shift во время генерации события</a:t>
            </a:r>
          </a:p>
          <a:p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05786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000" dirty="0"/>
              <a:t>Определим координаты клика:</a:t>
            </a:r>
            <a:endParaRPr lang="ru-RU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9299" y="1990165"/>
            <a:ext cx="6373402" cy="344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85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0624" y="2713878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События клавиатуры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850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взаимодействия с пользователем в JavaScript определен механизм событий. Например, когда пользователь нажимает кнопку, то возникает событие нажатия кнопки. В коде JavaScript мы можем определить возникновение события и как-то его обработать.</a:t>
            </a:r>
          </a:p>
        </p:txBody>
      </p:sp>
    </p:spTree>
    <p:extLst>
      <p:ext uri="{BB962C8B-B14F-4D97-AF65-F5344CB8AC3E}">
        <p14:creationId xmlns:p14="http://schemas.microsoft.com/office/powerpoint/2010/main" val="612529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41175"/>
            <a:ext cx="10515600" cy="3935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Другим распространенным типом событий являются события клавиатуры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r>
              <a:rPr lang="ru-RU" sz="2000" b="1" dirty="0"/>
              <a:t>keydown</a:t>
            </a:r>
            <a:r>
              <a:rPr lang="ru-RU" sz="2000" dirty="0"/>
              <a:t>: возникает при нажатии клавиши клавиатуры и длится, пока нажата клавиша</a:t>
            </a:r>
          </a:p>
          <a:p>
            <a:r>
              <a:rPr lang="ru-RU" sz="2000" b="1" dirty="0"/>
              <a:t>keyup</a:t>
            </a:r>
            <a:r>
              <a:rPr lang="ru-RU" sz="2000" dirty="0"/>
              <a:t>: возникает при отпускании клавиши клавиатуры</a:t>
            </a:r>
          </a:p>
          <a:p>
            <a:r>
              <a:rPr lang="ru-RU" sz="2000" b="1" dirty="0"/>
              <a:t>keypress</a:t>
            </a:r>
            <a:r>
              <a:rPr lang="ru-RU" sz="2000" dirty="0"/>
              <a:t>: возникает при нажатии клавиши клавиатуры, но после события keydown и до события keyup. Надо учитывать, что данное событие генерируется только для тех клавиш, которые формируют вывод в виде символов, например, при печати символов. Нажатия на остальные клавиши, например, на Alt, не учитываются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50360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0270" y="1129553"/>
            <a:ext cx="10515600" cy="4446494"/>
          </a:xfrm>
        </p:spPr>
        <p:txBody>
          <a:bodyPr>
            <a:normAutofit/>
          </a:bodyPr>
          <a:lstStyle/>
          <a:p>
            <a:r>
              <a:rPr lang="ru-RU" sz="2000" dirty="0"/>
              <a:t>Для работы с событиями клавиатуры определен объект </a:t>
            </a:r>
            <a:r>
              <a:rPr lang="ru-RU" sz="2000" b="1" dirty="0"/>
              <a:t>KeyboardEvent</a:t>
            </a:r>
            <a:r>
              <a:rPr lang="ru-RU" sz="2000" dirty="0"/>
              <a:t>, который добавляет к свойствам объекта Event ряд специфичных для клавиатуры свойств</a:t>
            </a:r>
            <a:r>
              <a:rPr lang="ru-RU" sz="2000" dirty="0" smtClean="0"/>
              <a:t>:</a:t>
            </a:r>
            <a:endParaRPr lang="en-US" sz="2000" dirty="0" smtClean="0"/>
          </a:p>
          <a:p>
            <a:r>
              <a:rPr lang="ru-RU" sz="2000" b="1" dirty="0"/>
              <a:t>altKey</a:t>
            </a:r>
            <a:r>
              <a:rPr lang="ru-RU" sz="2000" dirty="0"/>
              <a:t>: возвращает true, если была нажата клавиша Alt во время генерации события</a:t>
            </a:r>
          </a:p>
          <a:p>
            <a:r>
              <a:rPr lang="ru-RU" sz="2000" b="1" dirty="0"/>
              <a:t>charCode</a:t>
            </a:r>
            <a:r>
              <a:rPr lang="ru-RU" sz="2000" dirty="0"/>
              <a:t>: возвращает символ Unicode для нажатой клавиши (используется для события keypress)</a:t>
            </a:r>
          </a:p>
          <a:p>
            <a:r>
              <a:rPr lang="ru-RU" sz="2000" b="1" dirty="0"/>
              <a:t>keyCode</a:t>
            </a:r>
            <a:r>
              <a:rPr lang="ru-RU" sz="2000" dirty="0"/>
              <a:t>: возвращает числовое представление нажатой клавиши клавиатуры</a:t>
            </a:r>
          </a:p>
          <a:p>
            <a:r>
              <a:rPr lang="ru-RU" sz="2000" b="1" dirty="0"/>
              <a:t>ctrlKey</a:t>
            </a:r>
            <a:r>
              <a:rPr lang="ru-RU" sz="2000" dirty="0"/>
              <a:t>: возвращает true, если была нажата клавиша Ctrl во время генерации события</a:t>
            </a:r>
          </a:p>
          <a:p>
            <a:r>
              <a:rPr lang="ru-RU" sz="2000" b="1" dirty="0"/>
              <a:t>metaKey</a:t>
            </a:r>
            <a:r>
              <a:rPr lang="ru-RU" sz="2000" dirty="0"/>
              <a:t>: возвращает true, если была нажата во время генерации события метаклавиша клавиатуры</a:t>
            </a:r>
          </a:p>
          <a:p>
            <a:r>
              <a:rPr lang="ru-RU" sz="2000" b="1" dirty="0"/>
              <a:t>shiftKey</a:t>
            </a:r>
            <a:r>
              <a:rPr lang="ru-RU" sz="2000" dirty="0"/>
              <a:t>: возвращает true, если была нажата клавиша Shift во время генерации </a:t>
            </a:r>
            <a:r>
              <a:rPr lang="ru-RU" sz="2000" dirty="0" smtClean="0"/>
              <a:t>события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30588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770965"/>
            <a:ext cx="5598459" cy="5824738"/>
          </a:xfrm>
        </p:spPr>
        <p:txBody>
          <a:bodyPr>
            <a:noAutofit/>
          </a:bodyPr>
          <a:lstStyle/>
          <a:p>
            <a:r>
              <a:rPr lang="ru-RU" sz="1800" dirty="0"/>
              <a:t>Например, мы можем с помощью клавиш клавиатуры перемещать элемент на веб-странице</a:t>
            </a:r>
            <a:r>
              <a:rPr lang="ru-RU" sz="1800" dirty="0" smtClean="0"/>
              <a:t>:</a:t>
            </a:r>
            <a:endParaRPr lang="en-US" sz="1800" dirty="0" smtClean="0"/>
          </a:p>
          <a:p>
            <a:r>
              <a:rPr lang="ru-RU" sz="1800" dirty="0"/>
              <a:t>В данном случае обрабатывается событие keydown. В обработчике </a:t>
            </a:r>
            <a:r>
              <a:rPr lang="ru-RU" sz="1800" b="1" dirty="0"/>
              <a:t>moveRect</a:t>
            </a:r>
            <a:r>
              <a:rPr lang="ru-RU" sz="1800" dirty="0"/>
              <a:t> с помощью метода window.getComputedStyle() получаем стиль элемента blueRect. А затем из этого стиля выбираем значения свойств </a:t>
            </a:r>
            <a:r>
              <a:rPr lang="ru-RU" sz="1800" b="1" dirty="0"/>
              <a:t>marginLeft</a:t>
            </a:r>
            <a:r>
              <a:rPr lang="ru-RU" sz="1800" dirty="0"/>
              <a:t> и </a:t>
            </a:r>
            <a:r>
              <a:rPr lang="ru-RU" sz="1800" b="1" dirty="0"/>
              <a:t>marginTop</a:t>
            </a:r>
            <a:r>
              <a:rPr lang="ru-RU" sz="1800" dirty="0"/>
              <a:t>.</a:t>
            </a:r>
          </a:p>
          <a:p>
            <a:r>
              <a:rPr lang="ru-RU" sz="1800" dirty="0"/>
              <a:t>С помощью свойства e.keyCode получаем нажатую клавишу. Список кодов клавиш клавиатуры можно посмотреть на сайте </a:t>
            </a:r>
            <a:r>
              <a:rPr lang="ru-RU" sz="1800" u="sng" dirty="0">
                <a:hlinkClick r:id="rId3"/>
              </a:rPr>
              <a:t>http://www.javascriptkeycode.com/</a:t>
            </a:r>
            <a:r>
              <a:rPr lang="ru-RU" sz="1800" dirty="0"/>
              <a:t>.</a:t>
            </a:r>
          </a:p>
          <a:p>
            <a:r>
              <a:rPr lang="ru-RU" sz="1800" dirty="0"/>
              <a:t>Здесь нам интересуют четыре клавиши: вверх, вниз, влево, вправо. Если одна из них нажата, производим действия: увеличение или уменьшение отступа элемента от верхней или левой границы. Ну и чтобы элемент не выходил за границы окна, проверяем предельные значения с помощью document.documentElement.clientWidth (ширина корневого элемента) и document.documentElement.clientHeight (высота корневого элемента).</a:t>
            </a:r>
          </a:p>
          <a:p>
            <a:endParaRPr lang="ru-RU" sz="1800" dirty="0"/>
          </a:p>
          <a:p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659" y="352224"/>
            <a:ext cx="5490882" cy="624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5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</a:t>
            </a:r>
            <a:r>
              <a:rPr lang="ru-RU" dirty="0"/>
              <a:t>событий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События мыши (перемещение курсора, нажатие мыши и т.д</a:t>
            </a:r>
            <a:r>
              <a:rPr lang="ru-RU" dirty="0" smtClean="0"/>
              <a:t>.)</a:t>
            </a:r>
          </a:p>
          <a:p>
            <a:r>
              <a:rPr lang="ru-RU" dirty="0"/>
              <a:t>События клавиатуры (нажатие или отпускание клавиши клавиатуры</a:t>
            </a:r>
            <a:r>
              <a:rPr lang="ru-RU" dirty="0" smtClean="0"/>
              <a:t>)</a:t>
            </a:r>
          </a:p>
          <a:p>
            <a:r>
              <a:rPr lang="ru-RU" dirty="0"/>
              <a:t>События жизненного цикла элементов (например, событие загрузки веб-станицы</a:t>
            </a:r>
            <a:r>
              <a:rPr lang="ru-RU" dirty="0" smtClean="0"/>
              <a:t>)</a:t>
            </a:r>
          </a:p>
          <a:p>
            <a:r>
              <a:rPr lang="ru-RU" dirty="0"/>
              <a:t>События элементов форм (нажатие кнопки на форме, выбор элемента в выпадающем списке и т.д</a:t>
            </a:r>
            <a:r>
              <a:rPr lang="ru-RU" dirty="0" smtClean="0"/>
              <a:t>.)</a:t>
            </a:r>
          </a:p>
          <a:p>
            <a:r>
              <a:rPr lang="ru-RU" dirty="0"/>
              <a:t>События, возникающие при изменении элементов </a:t>
            </a:r>
            <a:r>
              <a:rPr lang="ru-RU" dirty="0" smtClean="0"/>
              <a:t>DOM</a:t>
            </a:r>
          </a:p>
          <a:p>
            <a:r>
              <a:rPr lang="ru-RU" dirty="0"/>
              <a:t>События, возникающие при касании на сенсорных </a:t>
            </a:r>
            <a:r>
              <a:rPr lang="ru-RU" dirty="0" smtClean="0"/>
              <a:t>экранах</a:t>
            </a:r>
          </a:p>
          <a:p>
            <a:r>
              <a:rPr lang="ru-RU" dirty="0"/>
              <a:t>События, возникающие при возникновении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36016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Рассмотрим простейшую обработку событий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5087" y="1690688"/>
            <a:ext cx="6981825" cy="64770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838200" y="2557464"/>
            <a:ext cx="10515600" cy="1300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Здесь определен обычный блок div, который имеет атрибут </a:t>
            </a:r>
            <a:r>
              <a:rPr lang="ru-RU" sz="2000" b="1" dirty="0"/>
              <a:t>onclick</a:t>
            </a:r>
            <a:r>
              <a:rPr lang="ru-RU" sz="2000" dirty="0"/>
              <a:t>, который задает </a:t>
            </a:r>
            <a:r>
              <a:rPr lang="ru-RU" sz="2000" b="1" dirty="0"/>
              <a:t>обработчик события</a:t>
            </a:r>
            <a:r>
              <a:rPr lang="ru-RU" sz="2000" dirty="0"/>
              <a:t> нажатия на блок div. То есть, чтобы обработать какое-либо событие, нам надо определить для него обработчик. Обработчик представляет собой код на языке JavaScript. В данном случае обработчик выглядит довольно просто: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0" y="3814764"/>
            <a:ext cx="45720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95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Также можно было бы </a:t>
            </a:r>
            <a:r>
              <a:rPr lang="ru-RU" sz="2000" dirty="0" smtClean="0"/>
              <a:t>вынести </a:t>
            </a:r>
            <a:r>
              <a:rPr lang="ru-RU" sz="2000" dirty="0"/>
              <a:t>все действия по обработке события в отдельную функцию</a:t>
            </a:r>
            <a:r>
              <a:rPr lang="ru-RU" sz="2000" dirty="0" smtClean="0"/>
              <a:t>: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ru-RU" sz="2000" dirty="0" smtClean="0"/>
              <a:t>Теперь обработчиком события будет выступать функция displayMessage.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 smtClean="0"/>
          </a:p>
          <a:p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37" y="2357437"/>
            <a:ext cx="70199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40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Передача параметров в обработчик события</a:t>
            </a:r>
            <a:br>
              <a:rPr lang="ru-RU" sz="3600" b="1" dirty="0"/>
            </a:b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1825625"/>
            <a:ext cx="4482882" cy="2974975"/>
          </a:xfrm>
        </p:spPr>
        <p:txBody>
          <a:bodyPr>
            <a:normAutofit lnSpcReduction="10000"/>
          </a:bodyPr>
          <a:lstStyle/>
          <a:p>
            <a:r>
              <a:rPr lang="ru-RU" sz="2000" dirty="0"/>
              <a:t>В обработчик можно передавать параметры. Например, мы можем передать текущий объект, на котором возникает событие</a:t>
            </a:r>
            <a:r>
              <a:rPr lang="ru-RU" sz="2000" dirty="0" smtClean="0"/>
              <a:t>:</a:t>
            </a:r>
            <a:endParaRPr lang="en-US" sz="2000" dirty="0" smtClean="0"/>
          </a:p>
          <a:p>
            <a:r>
              <a:rPr lang="ru-RU" sz="2000" dirty="0" smtClean="0"/>
              <a:t>Ключевое слово this указывает на текущий объект ссылки, на которую производится нажатие. И в коде обработчика мы можем получить этот объект и обратиться к его свойствам, например, к свойству href.</a:t>
            </a:r>
          </a:p>
          <a:p>
            <a:endParaRPr lang="en-US" sz="2000" dirty="0" smtClean="0"/>
          </a:p>
          <a:p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082" y="1962944"/>
            <a:ext cx="6032718" cy="2309019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838198" y="4800600"/>
            <a:ext cx="10515601" cy="17867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Кроме того, надо отметить, что здесь обработчик возвращает результат. Хотя в первом примере с блоком div от обработчика не требовалось возвращения результата. Дело в том, что для некоторых обработчиков можно подтвердить или остановить обработку события. Например, нажатие на ссылку должно привести к переадресации. Но возвращая из обработчика </a:t>
            </a:r>
            <a:r>
              <a:rPr lang="ru-RU" sz="2000" dirty="0" smtClean="0"/>
              <a:t>false</a:t>
            </a:r>
            <a:r>
              <a:rPr lang="ru-RU" sz="2000" dirty="0"/>
              <a:t>, мы можем остановить стандартный путь обработки события, и переадресации не будет. Если же возвращать значение </a:t>
            </a:r>
            <a:r>
              <a:rPr lang="ru-RU" sz="2000" dirty="0" smtClean="0"/>
              <a:t>true</a:t>
            </a:r>
            <a:r>
              <a:rPr lang="ru-RU" sz="2000" dirty="0"/>
              <a:t>, то событие обрабатывается в стандартном порядке.</a:t>
            </a:r>
            <a:endParaRPr lang="ru-RU" sz="2000" dirty="0" smtClean="0"/>
          </a:p>
          <a:p>
            <a:endParaRPr lang="en-US" sz="2000" dirty="0" smtClean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9783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 </a:t>
            </a:r>
            <a:r>
              <a:rPr lang="en-US" dirty="0" smtClean="0"/>
              <a:t>event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376863" cy="1762125"/>
          </a:xfrm>
        </p:spPr>
        <p:txBody>
          <a:bodyPr>
            <a:normAutofit/>
          </a:bodyPr>
          <a:lstStyle/>
          <a:p>
            <a:r>
              <a:rPr lang="ru-RU" sz="2000" dirty="0"/>
              <a:t>Кроме непосредственно элемента-источника события в обработчик мы можем передавать объект </a:t>
            </a:r>
            <a:r>
              <a:rPr lang="ru-RU" sz="2000" b="1" dirty="0" smtClean="0"/>
              <a:t>event</a:t>
            </a:r>
            <a:r>
              <a:rPr lang="ru-RU" sz="2000" dirty="0"/>
              <a:t>. Этот объект не определяется разработчиком, это просто аргумент функции обработчика, который хранит всю информацию о событии. Например</a:t>
            </a:r>
            <a:r>
              <a:rPr lang="ru-RU" sz="2000" dirty="0" smtClean="0"/>
              <a:t>:</a:t>
            </a:r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0" y="1825625"/>
            <a:ext cx="5010150" cy="1762125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966787" y="3722687"/>
            <a:ext cx="10387013" cy="1762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В данном случае с помощью свойства </a:t>
            </a:r>
            <a:r>
              <a:rPr lang="ru-RU" sz="2000" dirty="0" smtClean="0"/>
              <a:t>type</a:t>
            </a:r>
            <a:r>
              <a:rPr lang="ru-RU" sz="2000" dirty="0"/>
              <a:t> объекта event получаем тип события (в данном случае тип </a:t>
            </a:r>
            <a:r>
              <a:rPr lang="ru-RU" sz="2000" b="1" dirty="0" smtClean="0"/>
              <a:t>click</a:t>
            </a:r>
            <a:r>
              <a:rPr lang="ru-RU" sz="2000" dirty="0"/>
              <a:t>).</a:t>
            </a:r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1920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2462" y="2693987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Обработчики </a:t>
            </a:r>
            <a:r>
              <a:rPr lang="ru-RU" b="1" dirty="0" smtClean="0"/>
              <a:t>событий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72169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993</Words>
  <Application>Microsoft Office PowerPoint</Application>
  <PresentationFormat>Широкоэкранный</PresentationFormat>
  <Paragraphs>139</Paragraphs>
  <Slides>32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Тема Office</vt:lpstr>
      <vt:lpstr>События</vt:lpstr>
      <vt:lpstr>Введение в обработку событий</vt:lpstr>
      <vt:lpstr>Презентация PowerPoint</vt:lpstr>
      <vt:lpstr>Типы событий</vt:lpstr>
      <vt:lpstr>Рассмотрим простейшую обработку событий</vt:lpstr>
      <vt:lpstr>Презентация PowerPoint</vt:lpstr>
      <vt:lpstr>Передача параметров в обработчик события </vt:lpstr>
      <vt:lpstr>Параметр event</vt:lpstr>
      <vt:lpstr>Обработчики событий</vt:lpstr>
      <vt:lpstr>Встроенные обработчики</vt:lpstr>
      <vt:lpstr>Свойства обработчиков событий</vt:lpstr>
      <vt:lpstr>Слушатели событий</vt:lpstr>
      <vt:lpstr>Презентация PowerPoint</vt:lpstr>
      <vt:lpstr>Объект Event</vt:lpstr>
      <vt:lpstr>Презентация PowerPoint</vt:lpstr>
      <vt:lpstr>Презентация PowerPoint</vt:lpstr>
      <vt:lpstr>Остановка выполнения события</vt:lpstr>
      <vt:lpstr>Презентация PowerPoint</vt:lpstr>
      <vt:lpstr>Распространение событий</vt:lpstr>
      <vt:lpstr>Презентация PowerPoint</vt:lpstr>
      <vt:lpstr>Восходящие события</vt:lpstr>
      <vt:lpstr>Презентация PowerPoint</vt:lpstr>
      <vt:lpstr>Нисходящие события</vt:lpstr>
      <vt:lpstr>События мыши</vt:lpstr>
      <vt:lpstr>Презентация PowerPoint</vt:lpstr>
      <vt:lpstr>Презентация PowerPoint</vt:lpstr>
      <vt:lpstr>Презентация PowerPoint</vt:lpstr>
      <vt:lpstr>Определим координаты клика:</vt:lpstr>
      <vt:lpstr>События клавиатуры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События</dc:title>
  <dc:creator>Анатолий Марченко</dc:creator>
  <cp:lastModifiedBy>Анатолий Марченко</cp:lastModifiedBy>
  <cp:revision>20</cp:revision>
  <dcterms:created xsi:type="dcterms:W3CDTF">2018-06-24T23:14:19Z</dcterms:created>
  <dcterms:modified xsi:type="dcterms:W3CDTF">2018-06-25T08:24:18Z</dcterms:modified>
</cp:coreProperties>
</file>