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71" r:id="rId7"/>
    <p:sldId id="269" r:id="rId8"/>
    <p:sldId id="272" r:id="rId9"/>
    <p:sldId id="267" r:id="rId10"/>
    <p:sldId id="270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82" autoAdjust="0"/>
    <p:restoredTop sz="94660"/>
  </p:normalViewPr>
  <p:slideViewPr>
    <p:cSldViewPr>
      <p:cViewPr>
        <p:scale>
          <a:sx n="100" d="100"/>
          <a:sy n="100" d="100"/>
        </p:scale>
        <p:origin x="-170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CB575-12FC-4B30-B17A-6506DC1E52AC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49B92-BC6C-4215-97D6-ED289B4EFA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6646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9B92-BC6C-4215-97D6-ED289B4EFA99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576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A8C623-D752-43F1-9B2D-D16DD44F1094}" type="datetimeFigureOut">
              <a:rPr lang="ru-RU" smtClean="0"/>
              <a:pPr/>
              <a:t>15.02.2021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389F0D0-53D4-4C6B-A7BA-6CD2C82AF6E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all\job\Kudrovo\&#1087;&#1088;&#1086;&#1077;&#1082;&#1090;&#1099;\&#1057;&#1083;&#1086;&#1084;&#1095;&#1080;&#1085;&#1089;&#1082;&#1080;&#1081;%20&#1052;&#1072;&#1082;&#1089;&#1080;&#1084;%20&#1084;&#1077;&#1090;&#1077;&#1086;&#1089;&#1090;&#1072;&#1085;&#1094;&#1080;&#1103;\foto%20project\WhatsApp%20Video%202021-02-15%20at%2020.03.36.mp4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357166"/>
            <a:ext cx="8715404" cy="121444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 smtClean="0"/>
              <a:t>Интерфейс интуитивного определения параметров среды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29453" y="2420888"/>
            <a:ext cx="6400800" cy="1752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57620" y="0"/>
            <a:ext cx="2482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МОБУ СОШ «ЦО Кудрово»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214942" y="4572009"/>
            <a:ext cx="37641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Выполнил ученик 7.3 класса</a:t>
            </a:r>
          </a:p>
          <a:p>
            <a:pPr algn="r"/>
            <a:r>
              <a:rPr lang="ru-RU" sz="2800" b="1" dirty="0" err="1" smtClean="0"/>
              <a:t>Сломчинский</a:t>
            </a:r>
            <a:r>
              <a:rPr lang="ru-RU" sz="2800" dirty="0" smtClean="0"/>
              <a:t> </a:t>
            </a:r>
            <a:r>
              <a:rPr lang="ru-RU" sz="2400" dirty="0" smtClean="0"/>
              <a:t>Максим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Руководитель проекта:</a:t>
            </a:r>
          </a:p>
          <a:p>
            <a:pPr algn="r"/>
            <a:r>
              <a:rPr lang="ru-RU" sz="2000" b="1" dirty="0" smtClean="0"/>
              <a:t>Проценко</a:t>
            </a:r>
            <a:r>
              <a:rPr lang="ru-RU" sz="2000" dirty="0" smtClean="0"/>
              <a:t> </a:t>
            </a:r>
            <a:r>
              <a:rPr lang="ru-RU" dirty="0" smtClean="0"/>
              <a:t>Иван Михайлович</a:t>
            </a:r>
          </a:p>
          <a:p>
            <a:pPr algn="r"/>
            <a:r>
              <a:rPr lang="ru-RU" dirty="0" err="1" smtClean="0"/>
              <a:t>пед</a:t>
            </a:r>
            <a:r>
              <a:rPr lang="ru-RU" dirty="0" smtClean="0"/>
              <a:t>. доп. обр. МБОУ СОШ ЦО КУДРОВО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78653" y="6458543"/>
            <a:ext cx="1274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Кудрово, 2021</a:t>
            </a:r>
          </a:p>
          <a:p>
            <a:r>
              <a:rPr lang="ru-RU" sz="1400" dirty="0" smtClean="0"/>
              <a:t> г.</a:t>
            </a:r>
            <a:endParaRPr lang="ru-RU" sz="1400" dirty="0"/>
          </a:p>
        </p:txBody>
      </p:sp>
      <p:pic>
        <p:nvPicPr>
          <p:cNvPr id="15362" name="Picture 2" descr="Картинки по запросу &quot;цо кудрово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657350" cy="1905000"/>
          </a:xfrm>
          <a:prstGeom prst="rect">
            <a:avLst/>
          </a:prstGeom>
          <a:noFill/>
        </p:spPr>
      </p:pic>
      <p:pic>
        <p:nvPicPr>
          <p:cNvPr id="15363" name="Picture 3" descr="D:\all\job\Kudrovo\проекты\Сломчинский Максим метеостанция\foto project\WhatsApp Image 2021-02-15 at 18.06.44.jpeg"/>
          <p:cNvPicPr>
            <a:picLocks noChangeAspect="1" noChangeArrowheads="1"/>
          </p:cNvPicPr>
          <p:nvPr/>
        </p:nvPicPr>
        <p:blipFill>
          <a:blip r:embed="rId3"/>
          <a:srcRect l="8569" t="18868"/>
          <a:stretch>
            <a:fillRect/>
          </a:stretch>
        </p:blipFill>
        <p:spPr bwMode="auto">
          <a:xfrm>
            <a:off x="214282" y="2357430"/>
            <a:ext cx="5378274" cy="357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552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3518696"/>
          </a:xfrm>
        </p:spPr>
        <p:txBody>
          <a:bodyPr>
            <a:noAutofit/>
          </a:bodyPr>
          <a:lstStyle/>
          <a:p>
            <a:pPr algn="ctr"/>
            <a:r>
              <a:rPr lang="ru-RU" sz="9600" dirty="0" smtClean="0"/>
              <a:t>СПАСИБО!</a:t>
            </a:r>
            <a:endParaRPr lang="ru-RU" sz="9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/>
              <a:t>Код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2"/>
                </a:solidFill>
              </a:rPr>
              <a:t>// Подключаем необходимые библиотеки</a:t>
            </a:r>
          </a:p>
          <a:p>
            <a:r>
              <a:rPr lang="en-US" sz="1600" dirty="0" smtClean="0">
                <a:solidFill>
                  <a:srgbClr val="92D050"/>
                </a:solidFill>
              </a:rPr>
              <a:t>#include </a:t>
            </a:r>
            <a:r>
              <a:rPr lang="en-US" sz="1600" dirty="0" smtClean="0">
                <a:solidFill>
                  <a:srgbClr val="FFC000"/>
                </a:solidFill>
              </a:rPr>
              <a:t>&lt;LiquidCrystal.h&gt;</a:t>
            </a:r>
            <a:endParaRPr lang="ru-RU" sz="1600" dirty="0" smtClean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#include </a:t>
            </a:r>
            <a:r>
              <a:rPr lang="en-US" sz="1600" dirty="0">
                <a:solidFill>
                  <a:srgbClr val="FFC000"/>
                </a:solidFill>
              </a:rPr>
              <a:t>&lt;math.h&gt;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#include </a:t>
            </a:r>
            <a:r>
              <a:rPr lang="en-US" sz="1600" dirty="0">
                <a:solidFill>
                  <a:srgbClr val="FFC000"/>
                </a:solidFill>
              </a:rPr>
              <a:t>&lt;FastLED.h&gt;</a:t>
            </a:r>
          </a:p>
          <a:p>
            <a:r>
              <a:rPr lang="ru-RU" sz="1600" dirty="0" smtClean="0">
                <a:solidFill>
                  <a:schemeClr val="tx2"/>
                </a:solidFill>
              </a:rPr>
              <a:t>// Назначаем необходимые переменные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92D050"/>
                </a:solidFill>
              </a:rPr>
              <a:t>#define </a:t>
            </a:r>
            <a:r>
              <a:rPr lang="en-US" sz="1600" dirty="0">
                <a:solidFill>
                  <a:schemeClr val="bg1"/>
                </a:solidFill>
              </a:rPr>
              <a:t>NUM_LEDS 16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 </a:t>
            </a:r>
            <a:r>
              <a:rPr lang="en-US" sz="1600" dirty="0">
                <a:solidFill>
                  <a:schemeClr val="bg1"/>
                </a:solidFill>
              </a:rPr>
              <a:t>DATA_PIN 7</a:t>
            </a:r>
          </a:p>
          <a:p>
            <a:r>
              <a:rPr lang="en-US" sz="1600" dirty="0">
                <a:solidFill>
                  <a:srgbClr val="92D050"/>
                </a:solidFill>
              </a:rPr>
              <a:t>#define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DIODE_DROP 0.7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LEDS_COUNT = 0;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long unsigned int </a:t>
            </a:r>
            <a:r>
              <a:rPr lang="en-US" sz="1600" dirty="0">
                <a:solidFill>
                  <a:schemeClr val="bg1"/>
                </a:solidFill>
              </a:rPr>
              <a:t>time_in = 0;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long unsigned int </a:t>
            </a:r>
            <a:r>
              <a:rPr lang="en-US" sz="1600" dirty="0">
                <a:solidFill>
                  <a:schemeClr val="bg1"/>
                </a:solidFill>
              </a:rPr>
              <a:t>time_in2 = 0;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tx2"/>
                </a:solidFill>
              </a:rPr>
              <a:t>// Объявляем объекты, для управления дисплеем и светодиодами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LiquidCrystal </a:t>
            </a:r>
            <a:r>
              <a:rPr lang="en-US" sz="1600" dirty="0" smtClean="0">
                <a:solidFill>
                  <a:schemeClr val="bg1"/>
                </a:solidFill>
              </a:rPr>
              <a:t>lcd(13, 12, 11, 10, 9, 8);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CRGB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leds[NUM_LEDS];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3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/>
              <a:t>Код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// Прописываем функцию </a:t>
            </a:r>
            <a:r>
              <a:rPr lang="en-US" dirty="0" smtClean="0">
                <a:solidFill>
                  <a:schemeClr val="tx2"/>
                </a:solidFill>
              </a:rPr>
              <a:t>setup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>
                <a:solidFill>
                  <a:srgbClr val="92D050"/>
                </a:solidFill>
              </a:rPr>
              <a:t>setup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lcd.</a:t>
            </a:r>
            <a:r>
              <a:rPr lang="en-US" dirty="0">
                <a:solidFill>
                  <a:srgbClr val="FFC000"/>
                </a:solidFill>
              </a:rPr>
              <a:t>begin</a:t>
            </a:r>
            <a:r>
              <a:rPr lang="en-US" dirty="0">
                <a:solidFill>
                  <a:schemeClr val="bg1"/>
                </a:solidFill>
              </a:rPr>
              <a:t>(16, 2);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lcd.</a:t>
            </a:r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"Hello, world!"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LEDS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rgbClr val="FFC000"/>
                </a:solidFill>
              </a:rPr>
              <a:t>addLeds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WS2812</a:t>
            </a:r>
            <a:r>
              <a:rPr lang="en-US" dirty="0">
                <a:solidFill>
                  <a:schemeClr val="bg1"/>
                </a:solidFill>
              </a:rPr>
              <a:t>,DATA_PIN,</a:t>
            </a:r>
            <a:r>
              <a:rPr lang="en-US" dirty="0">
                <a:solidFill>
                  <a:srgbClr val="00B0F0"/>
                </a:solidFill>
              </a:rPr>
              <a:t>RGB</a:t>
            </a:r>
            <a:r>
              <a:rPr lang="en-US" dirty="0">
                <a:solidFill>
                  <a:schemeClr val="tx2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(leds, NUM_LEDS);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LEDS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rgbClr val="FFC000"/>
                </a:solidFill>
              </a:rPr>
              <a:t>setBrightness</a:t>
            </a:r>
            <a:r>
              <a:rPr lang="en-US" dirty="0">
                <a:solidFill>
                  <a:schemeClr val="bg1"/>
                </a:solidFill>
              </a:rPr>
              <a:t>(100);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Serial.begin</a:t>
            </a:r>
            <a:r>
              <a:rPr lang="en-US" dirty="0">
                <a:solidFill>
                  <a:schemeClr val="bg1"/>
                </a:solidFill>
              </a:rPr>
              <a:t>(115200);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Serial.println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"Hello, world!"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delay</a:t>
            </a:r>
            <a:r>
              <a:rPr lang="en-US" dirty="0">
                <a:solidFill>
                  <a:schemeClr val="bg1"/>
                </a:solidFill>
              </a:rPr>
              <a:t>(5000);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lcd.</a:t>
            </a:r>
            <a:r>
              <a:rPr lang="en-US" dirty="0">
                <a:solidFill>
                  <a:srgbClr val="FFC000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clearLed();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7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/>
              <a:t>Код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81992"/>
          </a:xfrm>
        </p:spPr>
        <p:txBody>
          <a:bodyPr>
            <a:noAutofit/>
          </a:bodyPr>
          <a:lstStyle/>
          <a:p>
            <a:r>
              <a:rPr lang="ru-RU" sz="1800" dirty="0" smtClean="0">
                <a:solidFill>
                  <a:schemeClr val="tx2"/>
                </a:solidFill>
              </a:rPr>
              <a:t>// Прописываем функцию </a:t>
            </a:r>
            <a:r>
              <a:rPr lang="en-US" sz="1800" dirty="0" smtClean="0">
                <a:solidFill>
                  <a:schemeClr val="tx2"/>
                </a:solidFill>
              </a:rPr>
              <a:t>loop</a:t>
            </a:r>
            <a:endParaRPr lang="ru-RU" sz="18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rgbClr val="00B0F0"/>
                </a:solidFill>
              </a:rPr>
              <a:t>void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92D050"/>
                </a:solidFill>
              </a:rPr>
              <a:t>loop</a:t>
            </a:r>
            <a:r>
              <a:rPr lang="en-US" sz="18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</a:rPr>
              <a:t>long lightness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= 0;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for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rgbClr val="00B0F0"/>
                </a:solidFill>
              </a:rPr>
              <a:t>register unsigned int </a:t>
            </a:r>
            <a:r>
              <a:rPr lang="en-US" sz="1800" dirty="0">
                <a:solidFill>
                  <a:schemeClr val="bg1"/>
                </a:solidFill>
              </a:rPr>
              <a:t>i = 0; i &lt; 27000; i++){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chemeClr val="bg1"/>
                </a:solidFill>
              </a:rPr>
              <a:t>lightness += </a:t>
            </a:r>
            <a:r>
              <a:rPr lang="en-US" sz="1800" dirty="0">
                <a:solidFill>
                  <a:srgbClr val="FFC000"/>
                </a:solidFill>
              </a:rPr>
              <a:t>analogRead</a:t>
            </a:r>
            <a:r>
              <a:rPr lang="en-US" sz="1800" dirty="0">
                <a:solidFill>
                  <a:schemeClr val="bg1"/>
                </a:solidFill>
              </a:rPr>
              <a:t>(A1);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lightness /= 27000;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</a:rPr>
              <a:t>float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voltage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=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analogRead</a:t>
            </a:r>
            <a:r>
              <a:rPr lang="en-US" sz="1800" dirty="0">
                <a:solidFill>
                  <a:schemeClr val="bg1"/>
                </a:solidFill>
              </a:rPr>
              <a:t>(A0)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* 5.0 / 1023.0;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</a:rPr>
              <a:t>float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/>
                </a:solidFill>
              </a:rPr>
              <a:t>temperature = 1.0 / (</a:t>
            </a:r>
            <a:r>
              <a:rPr lang="en-US" sz="1800" dirty="0">
                <a:solidFill>
                  <a:srgbClr val="FFC000"/>
                </a:solidFill>
              </a:rPr>
              <a:t>log</a:t>
            </a:r>
            <a:r>
              <a:rPr lang="en-US" sz="1800" dirty="0">
                <a:solidFill>
                  <a:schemeClr val="bg1"/>
                </a:solidFill>
              </a:rPr>
              <a:t>(voltage / 2.5) / 4300.0 + 1.0 / 298.0) - 273.0;</a:t>
            </a:r>
          </a:p>
          <a:p>
            <a:r>
              <a:rPr lang="en-US" sz="1800" dirty="0">
                <a:solidFill>
                  <a:srgbClr val="00B0F0"/>
                </a:solidFill>
              </a:rPr>
              <a:t> int </a:t>
            </a:r>
            <a:r>
              <a:rPr lang="en-US" sz="1800" dirty="0">
                <a:solidFill>
                  <a:schemeClr val="bg1"/>
                </a:solidFill>
              </a:rPr>
              <a:t>light =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map</a:t>
            </a:r>
            <a:r>
              <a:rPr lang="en-US" sz="1800" dirty="0">
                <a:solidFill>
                  <a:schemeClr val="bg1"/>
                </a:solidFill>
              </a:rPr>
              <a:t>(lightness, 0, 250, 0, 255);</a:t>
            </a:r>
          </a:p>
          <a:p>
            <a:r>
              <a:rPr lang="en-US" sz="1800" dirty="0">
                <a:solidFill>
                  <a:srgbClr val="00B0F0"/>
                </a:solidFill>
              </a:rPr>
              <a:t> int </a:t>
            </a:r>
            <a:r>
              <a:rPr lang="en-US" sz="1800" dirty="0">
                <a:solidFill>
                  <a:schemeClr val="bg1"/>
                </a:solidFill>
              </a:rPr>
              <a:t>volts =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map</a:t>
            </a:r>
            <a:r>
              <a:rPr lang="en-US" sz="1800" dirty="0">
                <a:solidFill>
                  <a:schemeClr val="bg1"/>
                </a:solidFill>
              </a:rPr>
              <a:t>(voltage*10, 190, 280, 0, 255);</a:t>
            </a:r>
          </a:p>
          <a:p>
            <a:r>
              <a:rPr lang="en-US" sz="1800" dirty="0">
                <a:solidFill>
                  <a:srgbClr val="00B0F0"/>
                </a:solidFill>
              </a:rPr>
              <a:t> int </a:t>
            </a:r>
            <a:r>
              <a:rPr lang="en-US" sz="1800" dirty="0">
                <a:solidFill>
                  <a:schemeClr val="bg1"/>
                </a:solidFill>
              </a:rPr>
              <a:t>temp =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map</a:t>
            </a:r>
            <a:r>
              <a:rPr lang="en-US" sz="1800" dirty="0">
                <a:solidFill>
                  <a:schemeClr val="bg1"/>
                </a:solidFill>
              </a:rPr>
              <a:t>(temperature*10, 220, 310, 0, 255);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Serial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println</a:t>
            </a:r>
            <a:r>
              <a:rPr lang="en-US" sz="1800" dirty="0">
                <a:solidFill>
                  <a:schemeClr val="bg1"/>
                </a:solidFill>
              </a:rPr>
              <a:t>(lightness);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Serial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println</a:t>
            </a:r>
            <a:r>
              <a:rPr lang="en-US" sz="1800" dirty="0">
                <a:solidFill>
                  <a:schemeClr val="bg1"/>
                </a:solidFill>
              </a:rPr>
              <a:t>(light);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Serial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print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rgbClr val="00B0F0"/>
                </a:solidFill>
              </a:rPr>
              <a:t>"Voltage: "</a:t>
            </a:r>
            <a:r>
              <a:rPr lang="en-US" sz="1800" dirty="0">
                <a:solidFill>
                  <a:schemeClr val="bg1"/>
                </a:solidFill>
              </a:rPr>
              <a:t>);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Serial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println</a:t>
            </a:r>
            <a:r>
              <a:rPr lang="en-US" sz="1800" dirty="0">
                <a:solidFill>
                  <a:schemeClr val="bg1"/>
                </a:solidFill>
              </a:rPr>
              <a:t>(voltage);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Serial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print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rgbClr val="00B0F0"/>
                </a:solidFill>
              </a:rPr>
              <a:t>"Temperature: "</a:t>
            </a:r>
            <a:r>
              <a:rPr lang="en-US" sz="1800" dirty="0">
                <a:solidFill>
                  <a:schemeClr val="bg1"/>
                </a:solidFill>
              </a:rPr>
              <a:t>);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Serial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println</a:t>
            </a:r>
            <a:r>
              <a:rPr lang="en-US" sz="1800" dirty="0">
                <a:solidFill>
                  <a:schemeClr val="bg1"/>
                </a:solidFill>
              </a:rPr>
              <a:t>(temperature);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Serial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print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rgbClr val="00B0F0"/>
                </a:solidFill>
              </a:rPr>
              <a:t>"Lightness: "</a:t>
            </a:r>
            <a:r>
              <a:rPr lang="en-US" sz="1800" dirty="0">
                <a:solidFill>
                  <a:schemeClr val="bg1"/>
                </a:solidFill>
              </a:rPr>
              <a:t>);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Serial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rgbClr val="FFC000"/>
                </a:solidFill>
              </a:rPr>
              <a:t>println</a:t>
            </a:r>
            <a:r>
              <a:rPr lang="en-US" sz="1800" dirty="0">
                <a:solidFill>
                  <a:schemeClr val="bg1"/>
                </a:solidFill>
              </a:rPr>
              <a:t>(lightness);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50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/>
              <a:t>Код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// Прописываем условие вывода информации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(time_in &lt; </a:t>
            </a:r>
            <a:r>
              <a:rPr lang="en-US" dirty="0">
                <a:solidFill>
                  <a:srgbClr val="FFC000"/>
                </a:solidFill>
              </a:rPr>
              <a:t>millis</a:t>
            </a:r>
            <a:r>
              <a:rPr lang="en-US" dirty="0">
                <a:solidFill>
                  <a:schemeClr val="bg1"/>
                </a:solidFill>
              </a:rPr>
              <a:t>() + 6200){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(LEDS_COUNT &gt; 2){</a:t>
            </a:r>
          </a:p>
          <a:p>
            <a:r>
              <a:rPr lang="en-US" dirty="0">
                <a:solidFill>
                  <a:schemeClr val="bg1"/>
                </a:solidFill>
              </a:rPr>
              <a:t>    LEDS_COUNT = 0;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switch</a:t>
            </a:r>
            <a:r>
              <a:rPr lang="en-US" dirty="0">
                <a:solidFill>
                  <a:schemeClr val="bg1"/>
                </a:solidFill>
              </a:rPr>
              <a:t> (LEDS_COUNT)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rgbClr val="92D050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0:</a:t>
            </a:r>
          </a:p>
          <a:p>
            <a:r>
              <a:rPr lang="en-US" dirty="0">
                <a:solidFill>
                  <a:schemeClr val="bg1"/>
                </a:solidFill>
              </a:rPr>
              <a:t>    lcd.</a:t>
            </a:r>
            <a:r>
              <a:rPr lang="en-US" dirty="0">
                <a:solidFill>
                  <a:srgbClr val="FFC000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lcd.</a:t>
            </a:r>
            <a:r>
              <a:rPr lang="en-US" dirty="0">
                <a:solidFill>
                  <a:srgbClr val="FFC000"/>
                </a:solidFill>
              </a:rPr>
              <a:t>setCursor</a:t>
            </a:r>
            <a:r>
              <a:rPr lang="en-US" dirty="0">
                <a:solidFill>
                  <a:schemeClr val="bg1"/>
                </a:solidFill>
              </a:rPr>
              <a:t>(0, 0);</a:t>
            </a:r>
          </a:p>
          <a:p>
            <a:r>
              <a:rPr lang="en-US" dirty="0">
                <a:solidFill>
                  <a:schemeClr val="bg1"/>
                </a:solidFill>
              </a:rPr>
              <a:t>    lcd.</a:t>
            </a:r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"Voltage: "</a:t>
            </a:r>
            <a:r>
              <a:rPr lang="en-US" dirty="0">
                <a:solidFill>
                  <a:schemeClr val="bg1"/>
                </a:solidFill>
              </a:rPr>
              <a:t>);     </a:t>
            </a:r>
          </a:p>
          <a:p>
            <a:r>
              <a:rPr lang="en-US" dirty="0">
                <a:solidFill>
                  <a:schemeClr val="bg1"/>
                </a:solidFill>
              </a:rPr>
              <a:t>    lcd.</a:t>
            </a:r>
            <a:r>
              <a:rPr lang="en-US" dirty="0">
                <a:solidFill>
                  <a:srgbClr val="FFC000"/>
                </a:solidFill>
              </a:rPr>
              <a:t>setCursor</a:t>
            </a:r>
            <a:r>
              <a:rPr lang="en-US" dirty="0">
                <a:solidFill>
                  <a:schemeClr val="bg1"/>
                </a:solidFill>
              </a:rPr>
              <a:t>(0, 1);</a:t>
            </a:r>
          </a:p>
          <a:p>
            <a:r>
              <a:rPr lang="en-US" dirty="0">
                <a:solidFill>
                  <a:schemeClr val="bg1"/>
                </a:solidFill>
              </a:rPr>
              <a:t>    lcd.</a:t>
            </a:r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>
                <a:solidFill>
                  <a:schemeClr val="bg1"/>
                </a:solidFill>
              </a:rPr>
              <a:t>(voltage);    lcd.</a:t>
            </a:r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V"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AnimatedLed(volts, 200);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92D050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4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/>
              <a:t>Код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r>
              <a:rPr lang="en-US" sz="147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92D050"/>
                </a:solidFill>
              </a:rPr>
              <a:t>case</a:t>
            </a:r>
            <a:r>
              <a:rPr lang="en-US" sz="1400" dirty="0">
                <a:solidFill>
                  <a:schemeClr val="bg1"/>
                </a:solidFill>
              </a:rPr>
              <a:t> 1: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clear</a:t>
            </a:r>
            <a:r>
              <a:rPr lang="en-US" sz="14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setCursor</a:t>
            </a:r>
            <a:r>
              <a:rPr lang="en-US" sz="1400" dirty="0">
                <a:solidFill>
                  <a:schemeClr val="bg1"/>
                </a:solidFill>
              </a:rPr>
              <a:t>(0, 0);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print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00B0F0"/>
                </a:solidFill>
              </a:rPr>
              <a:t>"Temperature: "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setCursor</a:t>
            </a:r>
            <a:r>
              <a:rPr lang="en-US" sz="1400" dirty="0">
                <a:solidFill>
                  <a:schemeClr val="bg1"/>
                </a:solidFill>
              </a:rPr>
              <a:t>(0, 1);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print</a:t>
            </a:r>
            <a:r>
              <a:rPr lang="en-US" sz="1400" dirty="0">
                <a:solidFill>
                  <a:schemeClr val="bg1"/>
                </a:solidFill>
              </a:rPr>
              <a:t>(temperature);    lcd.</a:t>
            </a:r>
            <a:r>
              <a:rPr lang="en-US" sz="1400" dirty="0">
                <a:solidFill>
                  <a:srgbClr val="FFC000"/>
                </a:solidFill>
              </a:rPr>
              <a:t>print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00B0F0"/>
                </a:solidFill>
              </a:rPr>
              <a:t>"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C"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AnimatedLed(temp, 200);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92D050"/>
                </a:solidFill>
              </a:rPr>
              <a:t>break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rgbClr val="92D050"/>
                </a:solidFill>
              </a:rPr>
              <a:t>case</a:t>
            </a:r>
            <a:r>
              <a:rPr lang="en-US" sz="1400" dirty="0">
                <a:solidFill>
                  <a:schemeClr val="bg1"/>
                </a:solidFill>
              </a:rPr>
              <a:t> 2: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clear</a:t>
            </a:r>
            <a:r>
              <a:rPr lang="en-US" sz="14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setCursor</a:t>
            </a:r>
            <a:r>
              <a:rPr lang="en-US" sz="1400" dirty="0">
                <a:solidFill>
                  <a:schemeClr val="bg1"/>
                </a:solidFill>
              </a:rPr>
              <a:t>(0, 0);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print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00B0F0"/>
                </a:solidFill>
              </a:rPr>
              <a:t>"Lightness: "</a:t>
            </a:r>
            <a:r>
              <a:rPr lang="en-US" sz="1400" dirty="0">
                <a:solidFill>
                  <a:schemeClr val="bg1"/>
                </a:solidFill>
              </a:rPr>
              <a:t>);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setCursor</a:t>
            </a:r>
            <a:r>
              <a:rPr lang="en-US" sz="1400" dirty="0">
                <a:solidFill>
                  <a:schemeClr val="bg1"/>
                </a:solidFill>
              </a:rPr>
              <a:t>(0, 1);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lcd.</a:t>
            </a:r>
            <a:r>
              <a:rPr lang="en-US" sz="1400" dirty="0">
                <a:solidFill>
                  <a:srgbClr val="FFC000"/>
                </a:solidFill>
              </a:rPr>
              <a:t>print</a:t>
            </a:r>
            <a:r>
              <a:rPr lang="en-US" sz="1400" dirty="0">
                <a:solidFill>
                  <a:schemeClr val="bg1"/>
                </a:solidFill>
              </a:rPr>
              <a:t>(lightness);    lcd.</a:t>
            </a:r>
            <a:r>
              <a:rPr lang="en-US" sz="1400" dirty="0">
                <a:solidFill>
                  <a:srgbClr val="FFC000"/>
                </a:solidFill>
              </a:rPr>
              <a:t>print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00B0F0"/>
                </a:solidFill>
              </a:rPr>
              <a:t>"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L"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AnimatedLed(light, 200);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92D050"/>
                </a:solidFill>
              </a:rPr>
              <a:t>break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time_in += 6200;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LEDS_COUNT++;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8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/>
              <a:t>Код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// Прописываем функцию </a:t>
            </a:r>
            <a:r>
              <a:rPr lang="en-US" dirty="0" smtClean="0">
                <a:solidFill>
                  <a:schemeClr val="tx2"/>
                </a:solidFill>
              </a:rPr>
              <a:t>clearLed()</a:t>
            </a:r>
          </a:p>
          <a:p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clearLed</a:t>
            </a:r>
            <a:r>
              <a:rPr lang="en-US" dirty="0">
                <a:solidFill>
                  <a:schemeClr val="bg1"/>
                </a:solidFill>
              </a:rPr>
              <a:t>(){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i = 0; i &lt; NUM_LEDS; i++) leds [i] = </a:t>
            </a:r>
            <a:r>
              <a:rPr lang="en-US" dirty="0">
                <a:solidFill>
                  <a:srgbClr val="FFC000"/>
                </a:solidFill>
              </a:rPr>
              <a:t>CHSV</a:t>
            </a:r>
            <a:r>
              <a:rPr lang="en-US" dirty="0">
                <a:solidFill>
                  <a:schemeClr val="bg1"/>
                </a:solidFill>
              </a:rPr>
              <a:t>(0, 0, 0);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ru-RU" dirty="0">
                <a:solidFill>
                  <a:schemeClr val="tx2"/>
                </a:solidFill>
              </a:rPr>
              <a:t>// Прописываем функцию </a:t>
            </a:r>
            <a:r>
              <a:rPr lang="en-US" dirty="0">
                <a:solidFill>
                  <a:schemeClr val="tx2"/>
                </a:solidFill>
              </a:rPr>
              <a:t>AnimatedLed()</a:t>
            </a:r>
          </a:p>
          <a:p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AnimatedLed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color,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decay){</a:t>
            </a:r>
          </a:p>
          <a:p>
            <a:r>
              <a:rPr lang="en-US" dirty="0">
                <a:solidFill>
                  <a:schemeClr val="bg1"/>
                </a:solidFill>
              </a:rPr>
              <a:t>  SetStatusBarLed(color, 255, decay);</a:t>
            </a:r>
          </a:p>
          <a:p>
            <a:r>
              <a:rPr lang="en-US" dirty="0">
                <a:solidFill>
                  <a:schemeClr val="bg1"/>
                </a:solidFill>
              </a:rPr>
              <a:t>  SetStatusBarLed(color, 255, decay);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ru-RU" dirty="0" smtClean="0">
                <a:solidFill>
                  <a:schemeClr val="tx2"/>
                </a:solidFill>
              </a:rPr>
              <a:t>Прописываем функцию </a:t>
            </a:r>
            <a:r>
              <a:rPr lang="en-US" dirty="0" smtClean="0">
                <a:solidFill>
                  <a:schemeClr val="tx2"/>
                </a:solidFill>
              </a:rPr>
              <a:t>SetStatusBarLed()</a:t>
            </a:r>
          </a:p>
          <a:p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>
                <a:solidFill>
                  <a:schemeClr val="bg1"/>
                </a:solidFill>
              </a:rPr>
              <a:t> SetStatusBarLed(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color,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brightness,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decay){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i = 0; i &lt; NUM_LEDS; i++){</a:t>
            </a:r>
          </a:p>
          <a:p>
            <a:r>
              <a:rPr lang="en-US" dirty="0">
                <a:solidFill>
                  <a:schemeClr val="bg1"/>
                </a:solidFill>
              </a:rPr>
              <a:t>    leds[i] = </a:t>
            </a:r>
            <a:r>
              <a:rPr lang="en-US" dirty="0">
                <a:solidFill>
                  <a:srgbClr val="FFC000"/>
                </a:solidFill>
              </a:rPr>
              <a:t>CHSV</a:t>
            </a:r>
            <a:r>
              <a:rPr lang="en-US" dirty="0">
                <a:solidFill>
                  <a:schemeClr val="bg1"/>
                </a:solidFill>
              </a:rPr>
              <a:t>(color, 255, 255);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C000"/>
                </a:solidFill>
              </a:rPr>
              <a:t>delay</a:t>
            </a:r>
            <a:r>
              <a:rPr lang="en-US" dirty="0">
                <a:solidFill>
                  <a:schemeClr val="bg1"/>
                </a:solidFill>
              </a:rPr>
              <a:t>(decay);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C000"/>
                </a:solidFill>
              </a:rPr>
              <a:t>FastLED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rgbClr val="FFC000"/>
                </a:solidFill>
              </a:rPr>
              <a:t>show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66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041866"/>
          </a:xfrm>
        </p:spPr>
        <p:txBody>
          <a:bodyPr/>
          <a:lstStyle/>
          <a:p>
            <a:pPr algn="ctr"/>
            <a:r>
              <a:rPr lang="ru-RU" b="1" i="1" dirty="0" smtClean="0"/>
              <a:t>Цели и задачи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34" y="714356"/>
            <a:ext cx="8429684" cy="6143644"/>
          </a:xfrm>
        </p:spPr>
        <p:txBody>
          <a:bodyPr>
            <a:normAutofit fontScale="85000" lnSpcReduction="20000"/>
          </a:bodyPr>
          <a:lstStyle/>
          <a:p>
            <a:r>
              <a:rPr lang="ru-RU" b="1" i="1" dirty="0" smtClean="0">
                <a:solidFill>
                  <a:schemeClr val="accent2"/>
                </a:solidFill>
              </a:rPr>
              <a:t>Цель проекта:</a:t>
            </a:r>
          </a:p>
          <a:p>
            <a:r>
              <a:rPr lang="ru-RU" sz="3300" b="1" dirty="0" smtClean="0"/>
              <a:t>Создание</a:t>
            </a:r>
            <a:r>
              <a:rPr lang="ru-RU" sz="3300" dirty="0" smtClean="0"/>
              <a:t> интуитивной модели отображения данных о температуре на базе метеорологической станции</a:t>
            </a:r>
            <a:endParaRPr lang="en-US" sz="3300" dirty="0" smtClean="0"/>
          </a:p>
          <a:p>
            <a:r>
              <a:rPr lang="ru-RU" b="1" i="1" dirty="0" smtClean="0">
                <a:solidFill>
                  <a:srgbClr val="FF0066"/>
                </a:solidFill>
              </a:rPr>
              <a:t>Задачи проекта:</a:t>
            </a:r>
          </a:p>
          <a:p>
            <a:r>
              <a:rPr lang="ru-RU" dirty="0" smtClean="0"/>
              <a:t>Изучить </a:t>
            </a:r>
            <a:r>
              <a:rPr lang="ru-RU" dirty="0"/>
              <a:t>основы программирования комплектов </a:t>
            </a:r>
            <a:r>
              <a:rPr lang="ru-RU" dirty="0" err="1" smtClean="0"/>
              <a:t>Arduino</a:t>
            </a:r>
            <a:r>
              <a:rPr lang="ru-RU" dirty="0" smtClean="0"/>
              <a:t> и аналоговых датчиков</a:t>
            </a:r>
            <a:endParaRPr lang="ru-RU" dirty="0"/>
          </a:p>
          <a:p>
            <a:r>
              <a:rPr lang="ru-RU" dirty="0" smtClean="0"/>
              <a:t>Собрать конструкцию, выполняющую </a:t>
            </a:r>
            <a:r>
              <a:rPr lang="ru-RU" dirty="0"/>
              <a:t>функции метеорологической </a:t>
            </a:r>
            <a:r>
              <a:rPr lang="ru-RU" dirty="0" smtClean="0"/>
              <a:t>станции</a:t>
            </a:r>
            <a:endParaRPr lang="ru-RU" dirty="0"/>
          </a:p>
          <a:p>
            <a:r>
              <a:rPr lang="ru-RU" dirty="0"/>
              <a:t>Составить программу для </a:t>
            </a:r>
            <a:r>
              <a:rPr lang="ru-RU" dirty="0" smtClean="0"/>
              <a:t>выполнения </a:t>
            </a:r>
            <a:r>
              <a:rPr lang="ru-RU" dirty="0"/>
              <a:t>функции метеорологической </a:t>
            </a:r>
            <a:r>
              <a:rPr lang="ru-RU" dirty="0" smtClean="0"/>
              <a:t>станции</a:t>
            </a:r>
            <a:endParaRPr lang="ru-RU" dirty="0"/>
          </a:p>
          <a:p>
            <a:r>
              <a:rPr lang="ru-RU" dirty="0" smtClean="0"/>
              <a:t>Разработать алгоритм отображения данных температуры в более легко усвояемой форме для человека</a:t>
            </a:r>
          </a:p>
          <a:p>
            <a:r>
              <a:rPr lang="ru-RU" dirty="0" smtClean="0"/>
              <a:t>Исследовать различные алгоритмы анимации при отображении данных и их понятность для пользователя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707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23608"/>
          </a:xfrm>
        </p:spPr>
        <p:txBody>
          <a:bodyPr/>
          <a:lstStyle/>
          <a:p>
            <a:pPr algn="ctr"/>
            <a:r>
              <a:rPr lang="ru-RU" b="1" i="1" dirty="0" smtClean="0"/>
              <a:t>Материалы и оборудование</a:t>
            </a:r>
            <a:endParaRPr lang="ru-RU" b="1" i="1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0921234"/>
              </p:ext>
            </p:extLst>
          </p:nvPr>
        </p:nvGraphicFramePr>
        <p:xfrm>
          <a:off x="571472" y="1000110"/>
          <a:ext cx="8229600" cy="5214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215521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Материалы</a:t>
                      </a:r>
                      <a:r>
                        <a:rPr lang="ru-RU" sz="2800" baseline="0" dirty="0" smtClean="0"/>
                        <a:t> и оборудование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Количество</a:t>
                      </a:r>
                      <a:endParaRPr lang="ru-RU" sz="2800" dirty="0"/>
                    </a:p>
                  </a:txBody>
                  <a:tcPr/>
                </a:tc>
              </a:tr>
              <a:tr h="666575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Плата </a:t>
                      </a:r>
                      <a:r>
                        <a:rPr lang="en-US" sz="2800" dirty="0" smtClean="0"/>
                        <a:t>Arduino Uno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</a:tr>
              <a:tr h="666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LCD</a:t>
                      </a:r>
                      <a:r>
                        <a:rPr lang="ru-RU" sz="2800" dirty="0" smtClean="0"/>
                        <a:t> </a:t>
                      </a:r>
                      <a:r>
                        <a:rPr lang="en-US" sz="2800" dirty="0" smtClean="0"/>
                        <a:t>-</a:t>
                      </a:r>
                      <a:r>
                        <a:rPr lang="ru-RU" sz="2800" dirty="0" smtClean="0"/>
                        <a:t> экран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</a:tr>
              <a:tr h="666575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Светодиодная лента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</a:tr>
              <a:tr h="666575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Фоторезистор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</a:tr>
              <a:tr h="666575"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Термометр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</a:tr>
              <a:tr h="666575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Резистор 10КоМ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4572000" y="2643182"/>
            <a:ext cx="642942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49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403 " pathEditMode="relative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8402 L 2.77778E-7 0.1680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6805 L -3.61111E-6 0.2520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25208 L -3.61111E-6 0.3465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34653 L -3.61111E-6 0.430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>
            <a:normAutofit/>
          </a:bodyPr>
          <a:lstStyle/>
          <a:p>
            <a:pPr algn="ctr"/>
            <a:r>
              <a:rPr lang="ru-RU" b="1" i="1" dirty="0" smtClean="0"/>
              <a:t>Макет</a:t>
            </a:r>
            <a:endParaRPr lang="ru-RU" b="1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712374" cy="548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2786050" y="1428736"/>
            <a:ext cx="121444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404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514 0.01551 0.19028 0.03102 0.23021 0.06018 C 0.27014 0.08935 0.2434 0.14722 0.23976 0.17477 C 0.23611 0.20231 0.20608 0.2088 0.20851 0.225 C 0.21094 0.2412 0.24496 0.26412 0.25486 0.27292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22 0.5669 C -0.12726 0.56412 -0.10313 0.56158 -0.08525 0.55047 C -0.06736 0.53936 -0.05122 0.52986 -0.04358 0.50023 C -0.03594 0.47061 -0.03177 0.40625 -0.03889 0.37199 C -0.04601 0.33773 -0.06476 0.31574 -0.08611 0.29514 C -0.10747 0.27454 -0.15139 0.26783 -0.16719 0.24861 C -0.18299 0.2294 -0.18733 0.19607 -0.18038 0.1794 C -0.17344 0.16273 -0.1342 0.15278 -0.1257 0.14815 " pathEditMode="relative" ptsTypes="aaaaaa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80732"/>
          </a:xfrm>
        </p:spPr>
        <p:txBody>
          <a:bodyPr/>
          <a:lstStyle/>
          <a:p>
            <a:pPr algn="ctr"/>
            <a:r>
              <a:rPr lang="ru-RU" dirty="0" smtClean="0"/>
              <a:t>Пример корпуса</a:t>
            </a:r>
            <a:endParaRPr lang="ru-RU" dirty="0"/>
          </a:p>
        </p:txBody>
      </p:sp>
      <p:pic>
        <p:nvPicPr>
          <p:cNvPr id="1037" name="Picture 13" descr="Корпус для Raspberry Pi B+ напечатанный 3d принтере (подходит для Raspberry  PI v 2). розовый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5786478" cy="4342842"/>
          </a:xfrm>
          <a:prstGeom prst="rect">
            <a:avLst/>
          </a:prstGeom>
          <a:noFill/>
        </p:spPr>
      </p:pic>
      <p:pic>
        <p:nvPicPr>
          <p:cNvPr id="1026" name="Picture 2" descr="New LED Ring 12 x WS2812 5050 RGB LED with Integrated Drivers | Led  drivers, Rgb led, Led r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571480"/>
            <a:ext cx="2143125" cy="2143125"/>
          </a:xfrm>
          <a:prstGeom prst="rect">
            <a:avLst/>
          </a:prstGeom>
          <a:noFill/>
        </p:spPr>
      </p:pic>
      <p:pic>
        <p:nvPicPr>
          <p:cNvPr id="1032" name="Picture 8" descr="DEBO LED NP24: Developer Boards - NeoPixel Ring with 24 WS2812 RGB LEDs at  reichelt elektronik"/>
          <p:cNvPicPr>
            <a:picLocks noChangeAspect="1" noChangeArrowheads="1"/>
          </p:cNvPicPr>
          <p:nvPr/>
        </p:nvPicPr>
        <p:blipFill>
          <a:blip r:embed="rId4"/>
          <a:srcRect l="38855" t="34776"/>
          <a:stretch>
            <a:fillRect/>
          </a:stretch>
        </p:blipFill>
        <p:spPr bwMode="auto">
          <a:xfrm>
            <a:off x="6286512" y="3286124"/>
            <a:ext cx="2500330" cy="2079080"/>
          </a:xfrm>
          <a:prstGeom prst="rect">
            <a:avLst/>
          </a:prstGeom>
          <a:noFill/>
        </p:spPr>
      </p:pic>
      <p:pic>
        <p:nvPicPr>
          <p:cNvPr id="11265" name="Picture 1" descr="D:\all\job\Kudrovo\проекты\Сломчинский Максим метеостанция\foto project\preview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500174"/>
            <a:ext cx="7672676" cy="4314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1.11111E-6 L -0.23628 -0.24144 " pathEditMode="relative" ptsTypes="AA">
                                      <p:cBhvr>
                                        <p:cTn id="18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-0.24144 C -0.27066 -0.25672 -0.30504 -0.27176 -0.32587 -0.27408 C -0.3467 -0.27639 -0.35469 -0.26922 -0.36163 -0.25533 C -0.36858 -0.24144 -0.35955 -0.20579 -0.36736 -0.19121 C -0.37518 -0.17663 -0.3941 -0.16389 -0.40886 -0.16737 C -0.42361 -0.17084 -0.44653 -0.19352 -0.45608 -0.2125 C -0.46563 -0.23149 -0.46059 -0.27246 -0.46649 -0.28056 C -0.4724 -0.28866 -0.47847 -0.2757 -0.49184 -0.26158 C -0.50521 -0.24746 -0.52778 -0.21042 -0.5467 -0.1963 C -0.56563 -0.18218 -0.60781 -0.18334 -0.60504 -0.17732 " pathEditMode="relative" ptsTypes="aaaaaaaaaA">
                                      <p:cBhvr>
                                        <p:cTn id="22" dur="3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72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Задняя крышка и дополнительные детали для прибора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9699" name="Picture 3" descr="D:\all\job\Kudrovo\проекты\Сломчинский Максим метеостанция\foto project\WhatsApp Image 2021-02-15 at 18.06.5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508920" y="491288"/>
            <a:ext cx="5153031" cy="6885052"/>
          </a:xfrm>
          <a:prstGeom prst="rect">
            <a:avLst/>
          </a:prstGeom>
          <a:noFill/>
        </p:spPr>
      </p:pic>
      <p:pic>
        <p:nvPicPr>
          <p:cNvPr id="29698" name="Picture 2" descr="D:\all\job\Kudrovo\проекты\Сломчинский Максим метеостанция\foto project\WhatsApp Image 2021-02-15 at 18.06.48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785925"/>
            <a:ext cx="6572296" cy="4918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286512" y="3786190"/>
            <a:ext cx="250033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txBody>
          <a:bodyPr/>
          <a:lstStyle/>
          <a:p>
            <a:pPr algn="ctr"/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14348" y="1071546"/>
            <a:ext cx="1714512" cy="7143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2000240"/>
            <a:ext cx="2428892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8662" y="12144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начало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000240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первичная инициализация и настройка, загрузка данных из </a:t>
            </a:r>
            <a:r>
              <a:rPr lang="en-US" dirty="0" smtClean="0">
                <a:solidFill>
                  <a:schemeClr val="bg1"/>
                </a:solidFill>
              </a:rPr>
              <a:t>EEPROM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357686" y="2000240"/>
            <a:ext cx="3214710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643438" y="2143116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снятия данных с термометра, обработка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3786190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вывод информации, работа со светодиодной панелью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rot="16200000" flipH="1">
            <a:off x="1732340" y="1839505"/>
            <a:ext cx="214314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214678" y="250030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>
            <a:off x="7037405" y="346392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7287438" y="507128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500958" y="5286388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 flipH="1" flipV="1">
            <a:off x="7501752" y="3929066"/>
            <a:ext cx="271385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10800000">
            <a:off x="7572396" y="257174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1" name="Picture 1" descr="D:\all\job\Kudrovo\проекты\Сломчинский Максим метеостанция\foto project\WhatsApp Image 2021-02-15 at 18.06.5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68153"/>
            <a:ext cx="4572032" cy="3421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&quot;цо кудрово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642918"/>
            <a:ext cx="5214974" cy="599422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2908" y="0"/>
            <a:ext cx="8229600" cy="92867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Пример работы</a:t>
            </a:r>
            <a:endParaRPr lang="ru-RU" sz="5400" dirty="0"/>
          </a:p>
        </p:txBody>
      </p:sp>
      <p:pic>
        <p:nvPicPr>
          <p:cNvPr id="5" name="WhatsApp Video 2021-02-15 at 20.03.36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785794"/>
            <a:ext cx="9144000" cy="5912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09294"/>
          </a:xfrm>
        </p:spPr>
        <p:txBody>
          <a:bodyPr>
            <a:normAutofit/>
          </a:bodyPr>
          <a:lstStyle/>
          <a:p>
            <a:pPr algn="ctr"/>
            <a:r>
              <a:rPr lang="ru-RU" b="1" i="1" dirty="0" smtClean="0"/>
              <a:t>Вывод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69014"/>
          </a:xfrm>
        </p:spPr>
        <p:txBody>
          <a:bodyPr>
            <a:noAutofit/>
          </a:bodyPr>
          <a:lstStyle/>
          <a:p>
            <a:r>
              <a:rPr lang="ru-RU" sz="2400" dirty="0" smtClean="0"/>
              <a:t>У нас </a:t>
            </a:r>
            <a:r>
              <a:rPr lang="ru-RU" sz="2800" b="1" dirty="0" smtClean="0"/>
              <a:t>получилось</a:t>
            </a:r>
            <a:r>
              <a:rPr lang="ru-RU" sz="2800" dirty="0" smtClean="0"/>
              <a:t> </a:t>
            </a:r>
            <a:r>
              <a:rPr lang="ru-RU" sz="2400" dirty="0" smtClean="0"/>
              <a:t>создать метеостанцию на базе микроконтроллера </a:t>
            </a:r>
            <a:r>
              <a:rPr lang="en-US" sz="2400" dirty="0" smtClean="0"/>
              <a:t>Arduino Uno. </a:t>
            </a:r>
            <a:endParaRPr lang="ru-RU" sz="2400" dirty="0" smtClean="0"/>
          </a:p>
          <a:p>
            <a:r>
              <a:rPr lang="ru-RU" sz="2400" dirty="0" smtClean="0"/>
              <a:t>Станция </a:t>
            </a:r>
            <a:r>
              <a:rPr lang="ru-RU" sz="2800" b="1" dirty="0" smtClean="0"/>
              <a:t>умеет</a:t>
            </a:r>
            <a:r>
              <a:rPr lang="ru-RU" sz="2800" dirty="0" smtClean="0"/>
              <a:t> </a:t>
            </a:r>
            <a:r>
              <a:rPr lang="ru-RU" sz="2400" dirty="0" smtClean="0"/>
              <a:t>измерять температуру воздуха, яркость освещения и напряжение в цепи и </a:t>
            </a:r>
            <a:r>
              <a:rPr lang="ru-RU" sz="2800" i="1" dirty="0" smtClean="0"/>
              <a:t>эстетично</a:t>
            </a:r>
            <a:r>
              <a:rPr lang="ru-RU" sz="2800" dirty="0" smtClean="0"/>
              <a:t> </a:t>
            </a:r>
            <a:r>
              <a:rPr lang="ru-RU" sz="2400" dirty="0" smtClean="0"/>
              <a:t>выводить эти данные на </a:t>
            </a:r>
            <a:r>
              <a:rPr lang="en-US" sz="2400" dirty="0" smtClean="0"/>
              <a:t>LCD-</a:t>
            </a:r>
            <a:r>
              <a:rPr lang="ru-RU" sz="2400" dirty="0" smtClean="0"/>
              <a:t>экран и с помощью светодиодной ленты. </a:t>
            </a:r>
          </a:p>
          <a:p>
            <a:r>
              <a:rPr lang="ru-RU" sz="2400" dirty="0" smtClean="0"/>
              <a:t>В </a:t>
            </a:r>
            <a:r>
              <a:rPr lang="ru-RU" sz="2800" i="1" dirty="0" smtClean="0"/>
              <a:t>будущем</a:t>
            </a:r>
            <a:r>
              <a:rPr lang="ru-RU" sz="2800" dirty="0" smtClean="0"/>
              <a:t> </a:t>
            </a:r>
            <a:r>
              <a:rPr lang="ru-RU" sz="2400" dirty="0" smtClean="0"/>
              <a:t>в этот проект можно будет добавить </a:t>
            </a:r>
            <a:r>
              <a:rPr lang="ru-RU" sz="2800" b="1" dirty="0" smtClean="0"/>
              <a:t>больше</a:t>
            </a:r>
            <a:r>
              <a:rPr lang="ru-RU" sz="2800" dirty="0" smtClean="0"/>
              <a:t> </a:t>
            </a:r>
            <a:r>
              <a:rPr lang="ru-RU" sz="2400" dirty="0" smtClean="0"/>
              <a:t>показателей и </a:t>
            </a:r>
            <a:r>
              <a:rPr lang="ru-RU" sz="2800" i="1" dirty="0" smtClean="0"/>
              <a:t>научиться</a:t>
            </a:r>
            <a:r>
              <a:rPr lang="ru-RU" sz="2800" dirty="0" smtClean="0"/>
              <a:t> </a:t>
            </a:r>
            <a:r>
              <a:rPr lang="ru-RU" sz="2400" dirty="0" smtClean="0"/>
              <a:t>выводить необходимые данные с помощью кнопок. Это </a:t>
            </a:r>
            <a:r>
              <a:rPr lang="ru-RU" sz="2800" b="1" dirty="0" smtClean="0"/>
              <a:t>позволит</a:t>
            </a:r>
            <a:r>
              <a:rPr lang="ru-RU" sz="2800" dirty="0" smtClean="0"/>
              <a:t> </a:t>
            </a:r>
            <a:r>
              <a:rPr lang="ru-RU" sz="2400" dirty="0" smtClean="0"/>
              <a:t>очень удобно следить за основными показателями </a:t>
            </a:r>
            <a:r>
              <a:rPr lang="ru-RU" sz="3200" b="1" dirty="0" smtClean="0"/>
              <a:t>«Кудровера</a:t>
            </a:r>
            <a:r>
              <a:rPr lang="ru-RU" sz="3200" b="1" dirty="0"/>
              <a:t>» </a:t>
            </a:r>
            <a:r>
              <a:rPr lang="ru-RU" sz="2400" dirty="0"/>
              <a:t>- заряд батареи, температура </a:t>
            </a:r>
            <a:r>
              <a:rPr lang="ru-RU" sz="2400" dirty="0" smtClean="0"/>
              <a:t>батареи, </a:t>
            </a:r>
            <a:r>
              <a:rPr lang="ru-RU" sz="2400" dirty="0"/>
              <a:t>температура электроники, скорость, качество сигнала связи с пультом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6337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358</TotalTime>
  <Words>805</Words>
  <Application>Microsoft Office PowerPoint</Application>
  <PresentationFormat>Экран (4:3)</PresentationFormat>
  <Paragraphs>150</Paragraphs>
  <Slides>16</Slides>
  <Notes>1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Яркая</vt:lpstr>
      <vt:lpstr>Интерфейс интуитивного определения параметров среды</vt:lpstr>
      <vt:lpstr>Цели и задачи</vt:lpstr>
      <vt:lpstr>Материалы и оборудование</vt:lpstr>
      <vt:lpstr>Макет</vt:lpstr>
      <vt:lpstr>Пример корпуса</vt:lpstr>
      <vt:lpstr>Задняя крышка и дополнительные детали для прибора</vt:lpstr>
      <vt:lpstr>Программный код</vt:lpstr>
      <vt:lpstr>Пример работы</vt:lpstr>
      <vt:lpstr>Вывод</vt:lpstr>
      <vt:lpstr>СПАСИБО!</vt:lpstr>
      <vt:lpstr>Код</vt:lpstr>
      <vt:lpstr>Код</vt:lpstr>
      <vt:lpstr>Код</vt:lpstr>
      <vt:lpstr>Код</vt:lpstr>
      <vt:lpstr>Код</vt:lpstr>
      <vt:lpstr>Код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Метеостанция</dc:title>
  <dc:creator>Максим</dc:creator>
  <cp:lastModifiedBy>haulin007</cp:lastModifiedBy>
  <cp:revision>33</cp:revision>
  <dcterms:created xsi:type="dcterms:W3CDTF">2020-11-14T15:13:52Z</dcterms:created>
  <dcterms:modified xsi:type="dcterms:W3CDTF">2021-02-15T17:15:47Z</dcterms:modified>
</cp:coreProperties>
</file>