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2" r:id="rId8"/>
    <p:sldId id="261" r:id="rId9"/>
    <p:sldId id="263" r:id="rId10"/>
    <p:sldId id="266" r:id="rId11"/>
    <p:sldId id="264" r:id="rId12"/>
    <p:sldId id="265" r:id="rId13"/>
    <p:sldId id="267" r:id="rId14"/>
    <p:sldId id="269" r:id="rId15"/>
    <p:sldId id="274" r:id="rId16"/>
    <p:sldId id="271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92" r:id="rId43"/>
    <p:sldId id="300" r:id="rId44"/>
    <p:sldId id="301" r:id="rId45"/>
    <p:sldId id="308" r:id="rId46"/>
    <p:sldId id="303" r:id="rId47"/>
    <p:sldId id="304" r:id="rId48"/>
    <p:sldId id="305" r:id="rId49"/>
    <p:sldId id="306" r:id="rId50"/>
    <p:sldId id="307" r:id="rId51"/>
    <p:sldId id="310" r:id="rId52"/>
    <p:sldId id="309" r:id="rId53"/>
    <p:sldId id="29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E054-AD95-41EA-8E72-DD0CCD6BEE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E7B6-E391-4D12-A05E-C6B8B60C62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828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Identification of the class of English text among Several Classes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1026" name="Picture 2" descr="C:\Users\Fake\Desktop\OurBook\Book-cover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Characteristics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of the required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D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ataset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عنوان فرعي 16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495800"/>
          </a:xfrm>
        </p:spPr>
        <p:txBody>
          <a:bodyPr>
            <a:normAutofit fontScale="92500"/>
          </a:bodyPr>
          <a:lstStyle/>
          <a:p>
            <a:pPr lvl="1"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Balanced distribution of classes</a:t>
            </a:r>
          </a:p>
          <a:p>
            <a:pPr lvl="1"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 Exhibits patterns for classes</a:t>
            </a:r>
          </a:p>
          <a:p>
            <a:pPr lvl="1"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clean documents descriptions </a:t>
            </a:r>
          </a:p>
          <a:p>
            <a:pPr lvl="1"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ambria" pitchFamily="18" charset="0"/>
              </a:rPr>
              <a:t>P</a:t>
            </a:r>
            <a:r>
              <a:rPr lang="en-US" sz="2400" b="1" dirty="0" err="1" smtClean="0">
                <a:solidFill>
                  <a:schemeClr val="tx1"/>
                </a:solidFill>
                <a:latin typeface="Cambria" pitchFamily="18" charset="0"/>
              </a:rPr>
              <a:t>refered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to be multinomial</a:t>
            </a:r>
          </a:p>
          <a:p>
            <a:pPr lvl="1" algn="l">
              <a:lnSpc>
                <a:spcPct val="250000"/>
              </a:lnSpc>
            </a:pPr>
            <a:endParaRPr lang="en-US" sz="20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BBC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(1)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18435" name="Picture 3" descr="C:\Users\Fake\Desktop\presentation\image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18302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BBC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(2)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19459" name="Picture 3" descr="C:\Users\Fake\Desktop\presentation\images\1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45538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BBC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(3)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20482" name="Picture 2" descr="C:\Users\Fake\Desktop\presentation\images\1.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87510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BBC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(4)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23554" name="Picture 2" descr="C:\Users\Fake\Desktop\OurBook\Figures\3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934325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BBC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(5)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24578" name="Picture 2" descr="C:\Users\Fake\Desktop\presentation\images\4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10346"/>
            <a:ext cx="8372475" cy="4838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Basic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procedure of learning process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21506" name="Picture 2" descr="C:\Users\Fake\Desktop\presentation\images\1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6591300" cy="5542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Basic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procedure of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ext classification process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22530" name="Picture 2" descr="C:\Users\Fake\Desktop\presentation\images\2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10736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Feature extraction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Procedure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22531" name="Picture 3" descr="C:\Users\Fake\Desktop\presentation\images\2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2578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Important terms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and concepts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extracted features set is called vocabulary</a:t>
            </a:r>
          </a:p>
          <a:p>
            <a:pPr marL="742950" marR="0" lvl="1" indent="-28575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latin typeface="Cambria" pitchFamily="18" charset="0"/>
              </a:rPr>
              <a:t> Bag of word Model</a:t>
            </a:r>
          </a:p>
          <a:p>
            <a:pPr marL="742950" marR="0" lvl="1" indent="-28575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latin typeface="Cambria" pitchFamily="18" charset="0"/>
              </a:rPr>
              <a:t>Document Term matrix</a:t>
            </a: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Identification of the class of English text among Several Classes</a:t>
            </a:r>
          </a:p>
        </p:txBody>
      </p:sp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1941512" y="2337117"/>
          <a:ext cx="5260975" cy="2183765"/>
        </p:xfrm>
        <a:graphic>
          <a:graphicData uri="http://schemas.openxmlformats.org/drawingml/2006/table">
            <a:tbl>
              <a:tblPr/>
              <a:tblGrid>
                <a:gridCol w="1941830"/>
                <a:gridCol w="3319145"/>
              </a:tblGrid>
              <a:tr h="305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Baskerville Old Face"/>
                          <a:ea typeface="Calibri"/>
                          <a:cs typeface="Arial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Baskerville Old Face"/>
                          <a:ea typeface="Calibri"/>
                          <a:cs typeface="Arial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4142001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Islam Samir Sayed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4142009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Ahmed Nagy Radwan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4141066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Mohamed Rashad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4141069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Mohamed El Kesay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4141179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Ahmed Abboud Hanafy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Arial"/>
                        </a:rPr>
                        <a:t>4141126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Arial"/>
                        </a:rPr>
                        <a:t>Gehad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200" dirty="0" err="1">
                          <a:latin typeface="Calibri"/>
                          <a:ea typeface="Calibri"/>
                          <a:cs typeface="Arial"/>
                        </a:rPr>
                        <a:t>Khaled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عنوان 1"/>
          <p:cNvSpPr txBox="1">
            <a:spLocks/>
          </p:cNvSpPr>
          <p:nvPr/>
        </p:nvSpPr>
        <p:spPr>
          <a:xfrm>
            <a:off x="609600" y="4876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Baskerville Old Face" pitchFamily="18" charset="0"/>
              </a:rPr>
              <a:t>Under the supervision of</a:t>
            </a:r>
          </a:p>
          <a:p>
            <a:pPr algn="ctr"/>
            <a:r>
              <a:rPr lang="en-US" b="1" dirty="0" err="1" smtClean="0">
                <a:latin typeface="Baskerville Old Face" pitchFamily="18" charset="0"/>
              </a:rPr>
              <a:t>Dr.Ahmed</a:t>
            </a:r>
            <a:r>
              <a:rPr lang="en-US" b="1" dirty="0" smtClean="0">
                <a:latin typeface="Baskerville Old Face" pitchFamily="18" charset="0"/>
              </a:rPr>
              <a:t> </a:t>
            </a:r>
            <a:r>
              <a:rPr lang="en-US" b="1" dirty="0" err="1">
                <a:latin typeface="Baskerville Old Face" pitchFamily="18" charset="0"/>
              </a:rPr>
              <a:t>Diaa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Text representation techniques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</a:rPr>
              <a:t>Binary weighting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</a:rPr>
              <a:t>Term frequency weighting</a:t>
            </a:r>
            <a:endParaRPr kumimoji="0" lang="en-US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</a:rPr>
              <a:t> TF-IDF weighting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latin typeface="Cambria" pitchFamily="18" charset="0"/>
              </a:rPr>
              <a:t>N-gram as an extension of BOW</a:t>
            </a: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Document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Term matrix with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TF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weighting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(1)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Given a vocabulary V = { good, country, cat, feeling }. 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Given a document </a:t>
            </a: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b="1" dirty="0" smtClean="0">
                <a:latin typeface="Cambria" pitchFamily="18" charset="0"/>
              </a:rPr>
              <a:t> : Egypt is a good country with good places.</a:t>
            </a:r>
            <a:r>
              <a:rPr lang="en-US" sz="2400" b="1" dirty="0" smtClean="0">
                <a:latin typeface="Cambria" pitchFamily="18" charset="0"/>
              </a:rPr>
              <a:t> 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Given a document </a:t>
            </a:r>
            <a:r>
              <a:rPr lang="en-US" sz="2000" dirty="0"/>
              <a:t>d</a:t>
            </a:r>
            <a:r>
              <a:rPr lang="en-US" sz="2000" baseline="-25000" dirty="0"/>
              <a:t>2</a:t>
            </a:r>
            <a:r>
              <a:rPr lang="en-US" sz="2000" b="1" dirty="0" smtClean="0">
                <a:latin typeface="Cambria" pitchFamily="18" charset="0"/>
              </a:rPr>
              <a:t> : the cat had a good feeling. 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Document Term matrix with TF weighting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(2)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25602" name="Picture 2" descr="C:\Users\Fake\Desktop\presentation\images\2.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452992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TF-IDF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weighting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26626" name="Picture 2" descr="C:\Users\Fake\Desktop\presentation\images\5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105400" cy="1676209"/>
          </a:xfrm>
          <a:prstGeom prst="rect">
            <a:avLst/>
          </a:prstGeom>
          <a:noFill/>
        </p:spPr>
      </p:pic>
      <p:pic>
        <p:nvPicPr>
          <p:cNvPr id="26627" name="Picture 3" descr="C:\Users\Fake\Desktop\presentation\images\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733800"/>
            <a:ext cx="3962400" cy="1717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Bigram Where N = 2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Given a sentence : look like duck swim like duck quack like duck probably duck</a:t>
            </a: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C:\Users\Fake\Desktop\presentation\images\2.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8305800" cy="937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Stemming and Lemmatization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28675" name="Picture 3" descr="C:\Users\Fake\Desktop\OurBook\Figures\2.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305647" cy="316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Stemming tools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29698" name="Picture 2" descr="C:\Users\Fake\Desktop\OurBook\Figures\2.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6019800" cy="501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Feature Selection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6" name="صورة 5" descr="2.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6019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Feature Selection Techniques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31746" name="Picture 2" descr="C:\Users\Fake\Desktop\OurBook\Figures\2.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4864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3048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Chi-square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(1)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عنوان فرعي 16"/>
          <p:cNvSpPr txBox="1">
            <a:spLocks/>
          </p:cNvSpPr>
          <p:nvPr/>
        </p:nvSpPr>
        <p:spPr>
          <a:xfrm>
            <a:off x="152400" y="20574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</a:rPr>
              <a:t>D = {d</a:t>
            </a:r>
            <a:r>
              <a:rPr lang="en-US" sz="2000" b="1" baseline="-25000" dirty="0">
                <a:latin typeface="Cambria" pitchFamily="18" charset="0"/>
              </a:rPr>
              <a:t>1</a:t>
            </a:r>
            <a:r>
              <a:rPr lang="en-US" sz="2000" b="1" dirty="0">
                <a:latin typeface="Cambria" pitchFamily="18" charset="0"/>
              </a:rPr>
              <a:t>,d</a:t>
            </a:r>
            <a:r>
              <a:rPr lang="en-US" sz="2000" b="1" baseline="-25000" dirty="0">
                <a:latin typeface="Cambria" pitchFamily="18" charset="0"/>
              </a:rPr>
              <a:t>2</a:t>
            </a:r>
            <a:r>
              <a:rPr lang="en-US" sz="2000" b="1" dirty="0">
                <a:latin typeface="Cambria" pitchFamily="18" charset="0"/>
              </a:rPr>
              <a:t>,d</a:t>
            </a:r>
            <a:r>
              <a:rPr lang="en-US" sz="2000" b="1" baseline="-25000" dirty="0">
                <a:latin typeface="Cambria" pitchFamily="18" charset="0"/>
              </a:rPr>
              <a:t>3</a:t>
            </a:r>
            <a:r>
              <a:rPr lang="en-US" sz="2000" b="1" dirty="0">
                <a:latin typeface="Cambria" pitchFamily="18" charset="0"/>
              </a:rPr>
              <a:t>};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</a:rPr>
              <a:t>t = t</a:t>
            </a:r>
            <a:r>
              <a:rPr lang="en-US" sz="2000" b="1" baseline="-25000" dirty="0">
                <a:latin typeface="Cambria" pitchFamily="18" charset="0"/>
              </a:rPr>
              <a:t>1</a:t>
            </a:r>
            <a:r>
              <a:rPr lang="en-US" sz="2000" b="1" dirty="0">
                <a:latin typeface="Cambria" pitchFamily="18" charset="0"/>
              </a:rPr>
              <a:t>;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</a:rPr>
              <a:t>C = {c</a:t>
            </a:r>
            <a:r>
              <a:rPr lang="en-US" sz="2000" b="1" baseline="-25000" dirty="0">
                <a:latin typeface="Cambria" pitchFamily="18" charset="0"/>
              </a:rPr>
              <a:t>1</a:t>
            </a:r>
            <a:r>
              <a:rPr lang="en-US" sz="2000" b="1" dirty="0">
                <a:latin typeface="Cambria" pitchFamily="18" charset="0"/>
              </a:rPr>
              <a:t>,c</a:t>
            </a:r>
            <a:r>
              <a:rPr lang="en-US" sz="2000" b="1" baseline="-25000" dirty="0">
                <a:latin typeface="Cambria" pitchFamily="18" charset="0"/>
              </a:rPr>
              <a:t>2</a:t>
            </a:r>
            <a:r>
              <a:rPr lang="en-US" sz="2000" b="1" dirty="0" smtClean="0">
                <a:latin typeface="Cambria" pitchFamily="18" charset="0"/>
              </a:rPr>
              <a:t>};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latin typeface="Cambria" pitchFamily="18" charset="0"/>
              </a:rPr>
              <a:t>chi-square(</a:t>
            </a:r>
            <a:r>
              <a:rPr lang="en-US" sz="2000" b="1" dirty="0" err="1">
                <a:latin typeface="Cambria" pitchFamily="18" charset="0"/>
              </a:rPr>
              <a:t>D,t,C</a:t>
            </a:r>
            <a:r>
              <a:rPr lang="en-US" sz="2000" b="1" dirty="0" smtClean="0">
                <a:latin typeface="Cambria" pitchFamily="18" charset="0"/>
              </a:rPr>
              <a:t>) = ?</a:t>
            </a: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Presentation Outline</a:t>
            </a:r>
          </a:p>
        </p:txBody>
      </p:sp>
      <p:sp>
        <p:nvSpPr>
          <p:cNvPr id="4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Introduction</a:t>
            </a:r>
          </a:p>
          <a:p>
            <a:pPr marL="742950" lvl="1" indent="-285750">
              <a:lnSpc>
                <a:spcPct val="2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latin typeface="Cambria" pitchFamily="18" charset="0"/>
              </a:rPr>
              <a:t>  </a:t>
            </a:r>
            <a:r>
              <a:rPr lang="en-US" sz="2400" b="1" dirty="0" smtClean="0">
                <a:latin typeface="Cambria" pitchFamily="18" charset="0"/>
              </a:rPr>
              <a:t>Theoretical </a:t>
            </a:r>
            <a:r>
              <a:rPr lang="en-US" sz="2400" b="1" dirty="0">
                <a:latin typeface="Cambria" pitchFamily="18" charset="0"/>
              </a:rPr>
              <a:t>explanation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</a:t>
            </a:r>
            <a:r>
              <a:rPr lang="en-US" sz="2400" b="1" dirty="0" smtClean="0">
                <a:latin typeface="Cambria" pitchFamily="18" charset="0"/>
              </a:rPr>
              <a:t>Presenting </a:t>
            </a:r>
            <a:r>
              <a:rPr lang="en-US" sz="2400" b="1" dirty="0">
                <a:latin typeface="Cambria" pitchFamily="18" charset="0"/>
              </a:rPr>
              <a:t>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he application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ar-EG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Results</a:t>
            </a: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latin typeface="Cambria" pitchFamily="18" charset="0"/>
              </a:rPr>
              <a:t>  Conclusion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3048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Chi-square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(2)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صورة 7" descr="2.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5715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Chi-square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(3)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2770" name="Picture 2" descr="C:\Users\Fake\Desktop\presentation\images\6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516812" cy="2390775"/>
          </a:xfrm>
          <a:prstGeom prst="rect">
            <a:avLst/>
          </a:prstGeom>
          <a:noFill/>
        </p:spPr>
      </p:pic>
      <p:pic>
        <p:nvPicPr>
          <p:cNvPr id="32771" name="Picture 3" descr="C:\Users\Fake\Desktop\presentation\images\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62400"/>
            <a:ext cx="7086600" cy="206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Chi-square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(4)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3794" name="Picture 2" descr="C:\Users\Fake\Desktop\presentation\images\ch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634475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Chi-square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example</a:t>
            </a:r>
          </a:p>
          <a:p>
            <a:pPr lvl="0" algn="ctr">
              <a:spcBef>
                <a:spcPct val="0"/>
              </a:spcBef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(4)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3794" name="Picture 2" descr="C:\Users\Fake\Desktop\presentation\images\ch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634475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Classification algorithms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4818" name="Picture 2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48620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A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7" name="صورة 6" descr="2.18 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936" y="1143000"/>
            <a:ext cx="6018064" cy="5478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B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صورة 7" descr="2.19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066801"/>
            <a:ext cx="62484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C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7" name="صورة 6" descr="2.2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0198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D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صورة 7" descr="2.2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5791200" cy="541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7" name="صورة 6" descr="2.2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066801"/>
            <a:ext cx="5791200" cy="563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Text Classification problem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(1)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15362" name="Picture 2" descr="C:\Users\Fake\Desktop\presentation\imag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516091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F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صورة 7" descr="2.2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60198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-1524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Approach 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7" name="صورة 6" descr="2.2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61722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Best Approach with SVM ( Approach D )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7" name="صورة 6" descr="2.2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0198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23622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Application Presentation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A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534400" cy="3789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B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981200"/>
            <a:ext cx="8534400" cy="3789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C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981200"/>
            <a:ext cx="8534400" cy="3789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D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981200"/>
            <a:ext cx="8534400" cy="3789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981200"/>
            <a:ext cx="8534400" cy="3789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F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981200"/>
            <a:ext cx="8534400" cy="3789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Text Classification problem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(2)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8768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Problem Components</a:t>
            </a:r>
          </a:p>
          <a:p>
            <a:pPr algn="l"/>
            <a:endParaRPr lang="en-US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Input : d, text description</a:t>
            </a: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Predefined set of classes : C</a:t>
            </a: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Output : </a:t>
            </a:r>
            <a:r>
              <a:rPr lang="en-US" sz="2400" b="1" dirty="0" err="1" smtClean="0">
                <a:solidFill>
                  <a:schemeClr val="tx1"/>
                </a:solidFill>
              </a:rPr>
              <a:t>C</a:t>
            </a:r>
            <a:r>
              <a:rPr lang="en-US" sz="2400" b="1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    C</a:t>
            </a:r>
            <a:endParaRPr lang="en-US" sz="2400" b="1" dirty="0">
              <a:solidFill>
                <a:schemeClr val="tx1"/>
              </a:solidFill>
              <a:latin typeface="Cambria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181600"/>
            <a:ext cx="142875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1524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Results of Approach 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6866" name="Picture 2" descr="C:\Users\Fake\Downloads\plot\a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981200"/>
            <a:ext cx="8534400" cy="3789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Cross-validation validation technique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8914" name="Picture 2" descr="C:\Users\Fake\Downloads\plot\7 approaches accuracy.jp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Box Plots of classification models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accuray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through the seven approaches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38914" name="Picture 2" descr="C:\Users\Fake\Downloads\plot\7 approaches accurac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8"/>
          <p:cNvSpPr txBox="1">
            <a:spLocks/>
          </p:cNvSpPr>
          <p:nvPr/>
        </p:nvSpPr>
        <p:spPr>
          <a:xfrm>
            <a:off x="0" y="22860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عنوان فرعي 16"/>
          <p:cNvSpPr txBox="1">
            <a:spLocks/>
          </p:cNvSpPr>
          <p:nvPr/>
        </p:nvSpPr>
        <p:spPr>
          <a:xfrm>
            <a:off x="0" y="19050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عنوان 8"/>
          <p:cNvSpPr txBox="1">
            <a:spLocks/>
          </p:cNvSpPr>
          <p:nvPr/>
        </p:nvSpPr>
        <p:spPr>
          <a:xfrm>
            <a:off x="152400" y="0"/>
            <a:ext cx="8991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عنوان فرعي 16"/>
          <p:cNvSpPr txBox="1">
            <a:spLocks/>
          </p:cNvSpPr>
          <p:nvPr/>
        </p:nvSpPr>
        <p:spPr>
          <a:xfrm>
            <a:off x="0" y="1447800"/>
            <a:ext cx="9144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lvl="1" indent="-285750">
              <a:lnSpc>
                <a:spcPct val="2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Random forest is better with high-dimensional spaces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Stanford </a:t>
            </a:r>
            <a:r>
              <a:rPr lang="en-US" sz="2000" b="1" dirty="0" err="1" smtClean="0">
                <a:latin typeface="Cambria" pitchFamily="18" charset="0"/>
              </a:rPr>
              <a:t>CoreNLP</a:t>
            </a:r>
            <a:r>
              <a:rPr lang="en-US" sz="2000" b="1" dirty="0" smtClean="0">
                <a:latin typeface="Cambria" pitchFamily="18" charset="0"/>
              </a:rPr>
              <a:t> lemmatization could make a big leap if it lemmatize with high performance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Naïve </a:t>
            </a:r>
            <a:r>
              <a:rPr lang="en-US" sz="2000" b="1" dirty="0" err="1" smtClean="0">
                <a:latin typeface="Cambria" pitchFamily="18" charset="0"/>
              </a:rPr>
              <a:t>Bayes</a:t>
            </a:r>
            <a:r>
              <a:rPr lang="en-US" sz="2000" b="1" dirty="0" smtClean="0">
                <a:latin typeface="Cambria" pitchFamily="18" charset="0"/>
              </a:rPr>
              <a:t> had a big leap with stemming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err="1" smtClean="0">
                <a:latin typeface="Cambria" pitchFamily="18" charset="0"/>
              </a:rPr>
              <a:t>CoreNLP</a:t>
            </a:r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b="1" dirty="0" smtClean="0">
                <a:latin typeface="Cambria" pitchFamily="18" charset="0"/>
              </a:rPr>
              <a:t>with moderate performance approximately is similar to Porter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SVM is the most classification model among others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Decision Tree isn’t a good choice for text classification purpose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>
                <a:latin typeface="Cambria" pitchFamily="18" charset="0"/>
              </a:rPr>
              <a:t>N-gram could be useful for another text classification problems but not with </a:t>
            </a:r>
            <a:r>
              <a:rPr lang="en-US" sz="2000" b="1" smtClean="0">
                <a:latin typeface="Cambria" pitchFamily="18" charset="0"/>
              </a:rPr>
              <a:t>news/articles classification</a:t>
            </a:r>
            <a:endParaRPr lang="en-US" sz="2000" b="1" dirty="0" smtClean="0">
              <a:latin typeface="Cambria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000" b="1" dirty="0" smtClean="0">
              <a:latin typeface="Cambria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000" b="1" dirty="0" smtClean="0">
              <a:latin typeface="Cambria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Text Classification: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Common uses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عنوان فرعي 1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495800"/>
          </a:xfrm>
        </p:spPr>
        <p:txBody>
          <a:bodyPr/>
          <a:lstStyle/>
          <a:p>
            <a:pPr lvl="1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Spam detection</a:t>
            </a:r>
          </a:p>
          <a:p>
            <a:pPr lvl="1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Information retrieval</a:t>
            </a:r>
          </a:p>
          <a:p>
            <a:pPr lvl="1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</a:rPr>
              <a:t> Text mining (Text analytics)</a:t>
            </a:r>
          </a:p>
          <a:p>
            <a:pPr lvl="2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  Sentiment Analysis</a:t>
            </a:r>
          </a:p>
          <a:p>
            <a:pPr lvl="2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ocial media monitoring</a:t>
            </a:r>
            <a:endParaRPr lang="en-US" sz="20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How it can be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implemented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(Expert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 Systems</a:t>
            </a: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709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How it can be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implemented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(Machine learning techniques)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17412" name="Picture 4" descr="C:\Users\Fake\Desktop\presentation\image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166551" cy="3695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8"/>
          <p:cNvSpPr txBox="1">
            <a:spLocks/>
          </p:cNvSpPr>
          <p:nvPr/>
        </p:nvSpPr>
        <p:spPr>
          <a:xfrm>
            <a:off x="0" y="0"/>
            <a:ext cx="8991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Project description and 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عنوان فرعي 16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495800"/>
          </a:xfrm>
        </p:spPr>
        <p:txBody>
          <a:bodyPr>
            <a:normAutofit/>
          </a:bodyPr>
          <a:lstStyle/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  The project is a Research-based one</a:t>
            </a: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  Focuses on </a:t>
            </a: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machine learning techniques to solve the problem</a:t>
            </a: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  Make a valuable comparison between different text classification approaches</a:t>
            </a:r>
            <a:endParaRPr lang="en-US" sz="2000" b="1" dirty="0">
              <a:solidFill>
                <a:schemeClr val="tx1"/>
              </a:solidFill>
              <a:latin typeface="Cambria" pitchFamily="18" charset="0"/>
            </a:endParaRPr>
          </a:p>
          <a:p>
            <a:pPr lvl="1" algn="l">
              <a:lnSpc>
                <a:spcPct val="250000"/>
              </a:lnSpc>
              <a:buFont typeface="Arial" pitchFamily="34" charset="0"/>
              <a:buChar char="•"/>
            </a:pPr>
            <a:r>
              <a:rPr lang="ar-EG" sz="2000" b="1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G</a:t>
            </a: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etting the best classification model in terms of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556</Words>
  <Application>Microsoft Office PowerPoint</Application>
  <PresentationFormat>عرض على الشاشة (3:4)‏</PresentationFormat>
  <Paragraphs>142</Paragraphs>
  <Slides>53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53</vt:i4>
      </vt:variant>
    </vt:vector>
  </HeadingPairs>
  <TitlesOfParts>
    <vt:vector size="54" baseType="lpstr">
      <vt:lpstr>سمة Office</vt:lpstr>
      <vt:lpstr>Identification of the class of English text among Several Classes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  <vt:lpstr>الشريحة 29</vt:lpstr>
      <vt:lpstr>الشريحة 30</vt:lpstr>
      <vt:lpstr>الشريحة 31</vt:lpstr>
      <vt:lpstr>الشريحة 32</vt:lpstr>
      <vt:lpstr>الشريحة 33</vt:lpstr>
      <vt:lpstr>الشريحة 34</vt:lpstr>
      <vt:lpstr>الشريحة 35</vt:lpstr>
      <vt:lpstr>الشريحة 36</vt:lpstr>
      <vt:lpstr>الشريحة 37</vt:lpstr>
      <vt:lpstr>الشريحة 38</vt:lpstr>
      <vt:lpstr>الشريحة 39</vt:lpstr>
      <vt:lpstr>الشريحة 40</vt:lpstr>
      <vt:lpstr>الشريحة 41</vt:lpstr>
      <vt:lpstr>الشريحة 42</vt:lpstr>
      <vt:lpstr>الشريحة 43</vt:lpstr>
      <vt:lpstr>الشريحة 44</vt:lpstr>
      <vt:lpstr>الشريحة 45</vt:lpstr>
      <vt:lpstr>الشريحة 46</vt:lpstr>
      <vt:lpstr>الشريحة 47</vt:lpstr>
      <vt:lpstr>الشريحة 48</vt:lpstr>
      <vt:lpstr>الشريحة 49</vt:lpstr>
      <vt:lpstr>الشريحة 50</vt:lpstr>
      <vt:lpstr>الشريحة 51</vt:lpstr>
      <vt:lpstr>الشريحة 52</vt:lpstr>
      <vt:lpstr>الشريحة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Fake</dc:creator>
  <cp:lastModifiedBy>Fake</cp:lastModifiedBy>
  <cp:revision>56</cp:revision>
  <dcterms:created xsi:type="dcterms:W3CDTF">2018-06-23T17:08:03Z</dcterms:created>
  <dcterms:modified xsi:type="dcterms:W3CDTF">2018-06-23T23:26:02Z</dcterms:modified>
</cp:coreProperties>
</file>