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lfiya M." initials="GM" lastIdx="1" clrIdx="0">
    <p:extLst>
      <p:ext uri="{19B8F6BF-5375-455C-9EA6-DF929625EA0E}">
        <p15:presenceInfo xmlns:p15="http://schemas.microsoft.com/office/powerpoint/2012/main" userId="Gulfiya M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C5697-D29C-D844-A702-0374D14B37D2}" type="datetimeFigureOut">
              <a:rPr lang="x-none" smtClean="0"/>
              <a:t>28.03.2022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B9885-8EBA-F94A-A91A-4D43075F68F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059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B67D-5467-D149-AEBB-E09BD6BE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7DDA-CDD9-294A-9718-18787377C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4C25-3487-4741-8E2D-CC4124FB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CDC0-1789-0146-A3BA-C828E3A3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AA3C-1ED7-2248-8B49-CC37E080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924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802F-E6BE-E046-B269-B580BA50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DF20D-DDB3-D249-96C5-A0110D7B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7CAC-D220-B544-AC15-8CF0DC3C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5FB0-AD5F-174E-9E49-F2806A1A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2489-9026-F748-B989-565E9390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701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DA54F-49B1-1941-BD16-829A9F64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D954-8367-1445-9E7B-AF671900A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2B45-440C-D846-951E-D6CCBF2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A6E1-3134-A942-ABB5-37E7829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3789-483B-414B-9F5E-39A12A21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566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E01-C470-1E41-B2DC-51799C85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69"/>
            <a:ext cx="10712116" cy="10939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FD58-0AB9-6548-B660-A03E828A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4022-AB77-5C44-B0C9-A9E2C910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91B4-D22A-034C-BBC9-4EE38F5A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93DAF-18B2-6C42-A7A8-7AA1C10A0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2" y="115938"/>
            <a:ext cx="1589864" cy="2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217EEC-F3B7-354D-95B3-593E306FC3F3}"/>
              </a:ext>
            </a:extLst>
          </p:cNvPr>
          <p:cNvCxnSpPr>
            <a:cxnSpLocks/>
          </p:cNvCxnSpPr>
          <p:nvPr userDrawn="1"/>
        </p:nvCxnSpPr>
        <p:spPr>
          <a:xfrm>
            <a:off x="413886" y="492318"/>
            <a:ext cx="1133856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8F8930-11EF-3342-8603-2062256F75E7}"/>
              </a:ext>
            </a:extLst>
          </p:cNvPr>
          <p:cNvCxnSpPr>
            <a:cxnSpLocks/>
          </p:cNvCxnSpPr>
          <p:nvPr userDrawn="1"/>
        </p:nvCxnSpPr>
        <p:spPr>
          <a:xfrm>
            <a:off x="211756" y="6267043"/>
            <a:ext cx="1133856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6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6F9-D92E-1D41-8400-C556EC4C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3FF3-C76A-ED4B-A716-C7CEEC57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385C-B6FA-5D4A-96AD-92524FF3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3CA1-53D1-6949-82C4-C3D406C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25EE-A60F-6E43-9399-B9D26CDB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8728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7FB-4B2A-284C-9473-3BF0ABDF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DD59-B00C-3544-9BB4-FA70B3301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F282-E39B-EB4A-9F2D-275733C7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8288-82B8-4D4F-B104-B92B5426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24F3-92AE-0F4B-B403-92FDC5F0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2600C-CC27-B147-B628-B20E890B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239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3B0B-253D-F24F-B755-3AF5A26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94AF-6E39-BB41-8814-715024D0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EED8A-448C-294B-B28B-DC946A24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AD7D5-B673-1548-BC8E-63343D290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F4FB0-3ACF-B742-A6A7-A40A8299A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55E27-8CC8-7148-8706-06689479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57D00-959F-DA49-9AA4-105E6EDE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10D0C-880E-5B45-96FD-38E9885E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883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801-6594-4D4D-B775-34DADCD4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624F1-29E6-D344-9EB6-E2E6F7C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3AED8-BB3C-094B-8F67-73C6EF7B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8F48B-F2AE-8E49-811D-A8197C17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2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BCD25-BCED-A942-AE5D-566BD4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204B5-BA9C-A94E-A2DE-210E8D94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98B34-46B0-2849-8F38-70C997FE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267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F04-67CD-974E-858C-F7E1E23A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491D-6CF8-0C4B-9D50-ACAB5427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15EFC-57BB-614C-938E-0F14A526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603D-D593-AF4D-A3AA-1F66F74A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0C8A-35EE-994D-A1B5-CD5FE6CE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9A79-0373-CF40-A08A-BA73200C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1709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5748-2303-674D-9311-ED8A8B5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92951-848C-3C4B-AF8D-DE3EDDB5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927F-A7F2-AC40-8A21-204D832A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6B4BA-969B-A943-A981-4E60A02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1AAA-A259-9540-9842-4A21BBE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A1397-37C1-A543-8B1E-370582C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485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C3439-4B80-544D-A59C-0219B820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DF954-4CB2-8645-9FDE-DAD935EB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8EC0-A87E-DC42-91FA-DA0B1131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22F3-D5C4-2D40-BFE0-21C6F6F3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265B-6C78-954D-9F17-5833B5811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2D0A-A227-1C4A-A7D3-C4E3F56B8D2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57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8E6A-BEC0-0743-8B87-7AA6DC51E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6125" y="1358470"/>
            <a:ext cx="6063201" cy="1802061"/>
          </a:xfrm>
        </p:spPr>
        <p:txBody>
          <a:bodyPr/>
          <a:lstStyle/>
          <a:p>
            <a:r>
              <a:rPr lang="en-US" dirty="0" err="1"/>
              <a:t>SMTBot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C3953-2CBA-2747-89E2-6CFD84EF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282" y="3088541"/>
            <a:ext cx="9144000" cy="1655762"/>
          </a:xfrm>
        </p:spPr>
        <p:txBody>
          <a:bodyPr/>
          <a:lstStyle/>
          <a:p>
            <a:r>
              <a:rPr lang="x-none" dirty="0"/>
              <a:t>Service Manager Telegram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F5474-5520-6249-8314-79697907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3" y="102824"/>
            <a:ext cx="2783905" cy="40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59C58-8D6E-7A4D-9918-B6C6B5A1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561" y="975946"/>
            <a:ext cx="6541477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0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Производительность и влияние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работу </a:t>
            </a:r>
            <a:r>
              <a:rPr lang="en-US" dirty="0"/>
              <a:t>SM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838200" y="1331554"/>
            <a:ext cx="1035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Обеспечение необходимого уровня информационной безопасности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720A8F-FD6D-5F44-B0D7-F532F70D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10</a:t>
            </a:fld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69C02-0DDA-9649-8406-D4C172D33735}"/>
              </a:ext>
            </a:extLst>
          </p:cNvPr>
          <p:cNvSpPr txBox="1"/>
          <p:nvPr/>
        </p:nvSpPr>
        <p:spPr>
          <a:xfrm>
            <a:off x="693159" y="1848033"/>
            <a:ext cx="5816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Ограничение по передаче информации через 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Информация передается только 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формате сообщений, предусмотренных конфигурацией бота</a:t>
            </a:r>
            <a:endParaRPr lang="x-non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C34BC-F727-E14E-9A25-99938FF1F837}"/>
              </a:ext>
            </a:extLst>
          </p:cNvPr>
          <p:cNvSpPr txBox="1"/>
          <p:nvPr/>
        </p:nvSpPr>
        <p:spPr>
          <a:xfrm>
            <a:off x="5802513" y="2402031"/>
            <a:ext cx="581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Со стороны </a:t>
            </a:r>
            <a:r>
              <a:rPr lang="en-US" dirty="0"/>
              <a:t>SM </a:t>
            </a:r>
            <a:r>
              <a:rPr lang="ru-RU" dirty="0"/>
              <a:t>может быть инициирована передача информации только зарегистрированным пользователям бота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4B545-21DF-4847-A95F-EFA2157A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1" y="3964950"/>
            <a:ext cx="11788185" cy="15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998"/>
            <a:ext cx="10712116" cy="894625"/>
          </a:xfrm>
        </p:spPr>
        <p:txBody>
          <a:bodyPr/>
          <a:lstStyle/>
          <a:p>
            <a:r>
              <a:rPr lang="ru-RU" dirty="0"/>
              <a:t>Настройка и администрирование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838200" y="1233603"/>
            <a:ext cx="10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настройки выполняются через текстовые файлы в формате </a:t>
            </a:r>
            <a:r>
              <a:rPr lang="en-US" sz="2400" dirty="0" err="1"/>
              <a:t>yml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10336-333F-B642-9A36-456D15794712}"/>
              </a:ext>
            </a:extLst>
          </p:cNvPr>
          <p:cNvSpPr txBox="1"/>
          <p:nvPr/>
        </p:nvSpPr>
        <p:spPr>
          <a:xfrm>
            <a:off x="4454769" y="1815527"/>
            <a:ext cx="75613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Локализация и форматирование сообщений, выводимых в </a:t>
            </a:r>
            <a:r>
              <a:rPr lang="en-US" dirty="0"/>
              <a:t>Telegram</a:t>
            </a:r>
            <a:r>
              <a:rPr lang="ru-RU" dirty="0"/>
              <a:t> на основе данных </a:t>
            </a:r>
            <a:r>
              <a:rPr lang="en-US" dirty="0"/>
              <a:t>SM </a:t>
            </a:r>
          </a:p>
          <a:p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SDquestion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en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'&lt;u&gt;Description for &lt;b&gt;{{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InteractionID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}}:&lt;/b&gt; {{Description}}’ 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ru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'&lt;u&gt;</a:t>
            </a:r>
            <a:r>
              <a:rPr lang="ru-RU" sz="1200" dirty="0">
                <a:solidFill>
                  <a:srgbClr val="CE9178"/>
                </a:solidFill>
                <a:latin typeface="Menlo" panose="020B0609030804020204" pitchFamily="49" charset="0"/>
              </a:rPr>
              <a:t>Описание обращения &lt;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b&gt;{{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InteractionID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}}&lt;/b&gt;:&lt;/u&gt; {{Description}}’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item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Interaction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converter-list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text-block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field-name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Description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format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HTML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x-none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18E07-21BF-4D45-AE14-28B9D8FAA6C0}"/>
              </a:ext>
            </a:extLst>
          </p:cNvPr>
          <p:cNvSpPr txBox="1"/>
          <p:nvPr/>
        </p:nvSpPr>
        <p:spPr>
          <a:xfrm>
            <a:off x="737165" y="1815527"/>
            <a:ext cx="33893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доступных для бота </a:t>
            </a:r>
            <a:r>
              <a:rPr lang="en-US" dirty="0"/>
              <a:t>web-</a:t>
            </a:r>
            <a:r>
              <a:rPr lang="ru-RU" dirty="0"/>
              <a:t>сервисов </a:t>
            </a:r>
            <a:r>
              <a:rPr lang="en-US" dirty="0"/>
              <a:t>SM </a:t>
            </a:r>
            <a:r>
              <a:rPr lang="ru-RU" dirty="0"/>
              <a:t>и параметров работы с ними</a:t>
            </a:r>
            <a:endParaRPr lang="en-GB" dirty="0"/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callback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getSD</a:t>
            </a:r>
            <a:endParaRPr lang="en-GB" sz="12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service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FOSeaistIntInfo</a:t>
            </a:r>
            <a:endParaRPr lang="en-GB" sz="1200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action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get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collection-item-key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Interaction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7F6C9-9C30-6543-BBDD-AD7025AEC60A}"/>
              </a:ext>
            </a:extLst>
          </p:cNvPr>
          <p:cNvSpPr/>
          <p:nvPr/>
        </p:nvSpPr>
        <p:spPr>
          <a:xfrm>
            <a:off x="554762" y="3968159"/>
            <a:ext cx="112789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Настройка команд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наименование, права доступа, используемый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сервис и формат сообщения </a:t>
            </a:r>
            <a:endParaRPr lang="ru-RU" dirty="0">
              <a:solidFill>
                <a:srgbClr val="569C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ru-RU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command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ru-RU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help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 {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help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ru-RU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 {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welcome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}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ru-RU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reg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 {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TBRegInprogress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errmessage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TBRegError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ru-RU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unreg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 {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TBUnreg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errmessage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TBUnregError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menu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TBConfirmUnreg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ru-RU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ru-RU" sz="1200" b="0" dirty="0"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SDstatus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errmessage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mySDError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callback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getSD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callback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-reg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(SD\d+)$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}</a:t>
            </a:r>
            <a:endParaRPr lang="ru-RU" sz="1200" b="0" dirty="0"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 dirty="0">
                <a:effectLst/>
                <a:latin typeface="Menlo" panose="020B0609030804020204" pitchFamily="49" charset="0"/>
              </a:rPr>
              <a:t>- {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reg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^SD\d+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SDstatus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SDShort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menu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SDprint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callback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getSD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callback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-reg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^(SD\d+)</a:t>
            </a:r>
            <a:r>
              <a:rPr lang="en-GB" sz="1200" b="0" dirty="0"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ru-RU" sz="12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DD1FF-9232-0945-A695-0E8835AC8221}"/>
              </a:ext>
            </a:extLst>
          </p:cNvPr>
          <p:cNvSpPr/>
          <p:nvPr/>
        </p:nvSpPr>
        <p:spPr>
          <a:xfrm>
            <a:off x="1641229" y="5646169"/>
            <a:ext cx="6986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8DFCD2-9F09-2E4F-A492-ACA65653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48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998"/>
            <a:ext cx="10712116" cy="894625"/>
          </a:xfrm>
        </p:spPr>
        <p:txBody>
          <a:bodyPr/>
          <a:lstStyle/>
          <a:p>
            <a:r>
              <a:rPr lang="en-US" dirty="0"/>
              <a:t>SM TBOT Roadmap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838200" y="1233603"/>
            <a:ext cx="107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Планы развития на </a:t>
            </a:r>
            <a:r>
              <a:rPr lang="en-US" sz="2400" dirty="0"/>
              <a:t>2023 – 2024 </a:t>
            </a:r>
            <a:r>
              <a:rPr lang="ru-RU" sz="2400" dirty="0"/>
              <a:t>годы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DD1FF-9232-0945-A695-0E8835AC8221}"/>
              </a:ext>
            </a:extLst>
          </p:cNvPr>
          <p:cNvSpPr/>
          <p:nvPr/>
        </p:nvSpPr>
        <p:spPr>
          <a:xfrm>
            <a:off x="1641229" y="5646169"/>
            <a:ext cx="6986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8DFCD2-9F09-2E4F-A492-ACA65653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12</a:t>
            </a:fld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1EE2D-EB06-2D4E-A2F1-F33F61285A3F}"/>
              </a:ext>
            </a:extLst>
          </p:cNvPr>
          <p:cNvSpPr txBox="1"/>
          <p:nvPr/>
        </p:nvSpPr>
        <p:spPr>
          <a:xfrm>
            <a:off x="524774" y="1757431"/>
            <a:ext cx="5746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Source API (GSA) – </a:t>
            </a:r>
            <a:r>
              <a:rPr lang="ru-RU" dirty="0"/>
              <a:t>возможность настраивать взаимодействие бота с произвольным </a:t>
            </a:r>
            <a:r>
              <a:rPr lang="en-US" dirty="0"/>
              <a:t>REST API</a:t>
            </a:r>
            <a:r>
              <a:rPr lang="ru-RU" dirty="0"/>
              <a:t>, используя конфигурационные 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E2236-11F0-6D44-A065-368C53772499}"/>
              </a:ext>
            </a:extLst>
          </p:cNvPr>
          <p:cNvSpPr/>
          <p:nvPr/>
        </p:nvSpPr>
        <p:spPr>
          <a:xfrm>
            <a:off x="994608" y="2644170"/>
            <a:ext cx="3413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callback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getItem</a:t>
            </a:r>
            <a:r>
              <a:rPr lang="ru-RU" sz="12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US" sz="1200" dirty="0">
                <a:solidFill>
                  <a:srgbClr val="CE9178"/>
                </a:solidFill>
                <a:latin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url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systemx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</a:rPr>
              <a:t>api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/$reg1$?id=$reg2$</a:t>
            </a:r>
          </a:p>
          <a:p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  action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</a:rPr>
              <a:t>get</a:t>
            </a:r>
          </a:p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response-map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Data:</a:t>
            </a:r>
          </a:p>
          <a:p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- Created</a:t>
            </a:r>
          </a:p>
          <a:p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- Title</a:t>
            </a:r>
          </a:p>
          <a:p>
            <a:r>
              <a:rPr lang="en-GB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- </a:t>
            </a:r>
            <a:r>
              <a:rPr lang="en-GB" sz="1200" dirty="0" err="1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SomeOtherField</a:t>
            </a:r>
            <a:endParaRPr lang="en-GB" sz="1200" dirty="0">
              <a:solidFill>
                <a:srgbClr val="CE9178"/>
              </a:solidFill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3ABFB-8BC2-F14C-871D-3F3D6FBAF480}"/>
              </a:ext>
            </a:extLst>
          </p:cNvPr>
          <p:cNvSpPr txBox="1"/>
          <p:nvPr/>
        </p:nvSpPr>
        <p:spPr>
          <a:xfrm>
            <a:off x="6372045" y="1725316"/>
            <a:ext cx="574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Multisource Mode (MSM) – </a:t>
            </a:r>
            <a:r>
              <a:rPr lang="ru-RU" dirty="0"/>
              <a:t>возможность использовать для работы одного бота нескольких разных источников данных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3B584-9190-904A-A2CB-EC3A248D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79" y="2914113"/>
            <a:ext cx="4502150" cy="9842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5C75-368D-134E-9179-B6BB5732BB74}"/>
              </a:ext>
            </a:extLst>
          </p:cNvPr>
          <p:cNvSpPr/>
          <p:nvPr/>
        </p:nvSpPr>
        <p:spPr>
          <a:xfrm>
            <a:off x="372374" y="5046004"/>
            <a:ext cx="5899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 Server Extension (ASE) – </a:t>
            </a:r>
            <a:r>
              <a:rPr lang="ru-RU" dirty="0"/>
              <a:t>возможность получать графические данные из отчетных систем, построенных на основе  </a:t>
            </a:r>
            <a:r>
              <a:rPr lang="en-US" dirty="0" err="1"/>
              <a:t>Metabase</a:t>
            </a:r>
            <a:r>
              <a:rPr lang="en-US" dirty="0"/>
              <a:t> </a:t>
            </a:r>
            <a:endParaRPr lang="x-non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19C2F-6A18-B148-8BC3-EE6F90D76D5E}"/>
              </a:ext>
            </a:extLst>
          </p:cNvPr>
          <p:cNvSpPr/>
          <p:nvPr/>
        </p:nvSpPr>
        <p:spPr>
          <a:xfrm>
            <a:off x="6096000" y="5046004"/>
            <a:ext cx="5899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Management Console(EMC) – </a:t>
            </a:r>
            <a:r>
              <a:rPr lang="ru-RU" dirty="0"/>
              <a:t>обеспечивает возможность управления и настройки бота из интерфейса </a:t>
            </a:r>
            <a:r>
              <a:rPr lang="en-US" dirty="0"/>
              <a:t>SM</a:t>
            </a:r>
            <a:endParaRPr lang="x-none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6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</p:spPr>
        <p:txBody>
          <a:bodyPr/>
          <a:lstStyle/>
          <a:p>
            <a:r>
              <a:rPr lang="ru-RU" dirty="0"/>
              <a:t>Приватный чат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66A9-0DAE-7E4D-A47D-DC33D5E1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946031"/>
            <a:ext cx="5603631" cy="3962399"/>
          </a:xfrm>
        </p:spPr>
        <p:txBody>
          <a:bodyPr/>
          <a:lstStyle/>
          <a:p>
            <a:r>
              <a:rPr lang="ru-RU" sz="2000" dirty="0"/>
              <a:t>Набор команд формируется администратором </a:t>
            </a:r>
          </a:p>
          <a:p>
            <a:r>
              <a:rPr lang="ru-RU" sz="2000" dirty="0"/>
              <a:t> Команда может включать опции и параметры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/status SD1878232  -</a:t>
            </a:r>
            <a:r>
              <a:rPr lang="ru-RU" sz="1600" dirty="0">
                <a:solidFill>
                  <a:srgbClr val="FF0000"/>
                </a:solidFill>
              </a:rPr>
              <a:t> статус обращения (команда с одним параметром)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 </a:t>
            </a:r>
            <a:endParaRPr lang="ru-RU" sz="2000" dirty="0"/>
          </a:p>
          <a:p>
            <a:pPr marL="0" indent="0">
              <a:buNone/>
            </a:pPr>
            <a:r>
              <a:rPr lang="ru-RU" dirty="0"/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/detail question SD1878232  - </a:t>
            </a:r>
            <a:r>
              <a:rPr lang="ru-RU" sz="1600" dirty="0">
                <a:solidFill>
                  <a:srgbClr val="FF0000"/>
                </a:solidFill>
              </a:rPr>
              <a:t>описание обращения (команда с опцией и параметром)</a:t>
            </a:r>
          </a:p>
          <a:p>
            <a:pPr marL="0" indent="0">
              <a:buNone/>
            </a:pP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C51-64DA-3148-9056-7B8783D20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21"/>
          <a:stretch/>
        </p:blipFill>
        <p:spPr>
          <a:xfrm>
            <a:off x="492369" y="3236533"/>
            <a:ext cx="5200162" cy="690697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641684" y="1393177"/>
            <a:ext cx="1090863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/>
              <a:t>Информация</a:t>
            </a:r>
            <a:r>
              <a:rPr lang="en-US" sz="2200" dirty="0"/>
              <a:t>,</a:t>
            </a:r>
            <a:r>
              <a:rPr lang="ru-RU" sz="2200" dirty="0"/>
              <a:t> выдаваемая ботом, видна только пользователю, обратившемуся к боту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34B2-CDF7-EA48-B6BC-9E31AC6D4BD8}"/>
              </a:ext>
            </a:extLst>
          </p:cNvPr>
          <p:cNvSpPr txBox="1">
            <a:spLocks/>
          </p:cNvSpPr>
          <p:nvPr/>
        </p:nvSpPr>
        <p:spPr>
          <a:xfrm>
            <a:off x="6432884" y="1946031"/>
            <a:ext cx="5454316" cy="396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Команда может выводить список обращений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 err="1">
                <a:solidFill>
                  <a:srgbClr val="FF0000"/>
                </a:solidFill>
              </a:rPr>
              <a:t>mySD</a:t>
            </a:r>
            <a:r>
              <a:rPr lang="en-US" sz="1600" dirty="0">
                <a:solidFill>
                  <a:srgbClr val="FF0000"/>
                </a:solidFill>
              </a:rPr>
              <a:t> – </a:t>
            </a:r>
            <a:r>
              <a:rPr lang="ru-RU" sz="1600" dirty="0">
                <a:solidFill>
                  <a:srgbClr val="FF0000"/>
                </a:solidFill>
              </a:rPr>
              <a:t>все обращения данного пользователя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</a:t>
            </a:r>
            <a:r>
              <a:rPr lang="en-US" sz="2000" dirty="0"/>
              <a:t>  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</a:t>
            </a:r>
            <a:endParaRPr lang="x-none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 err="1">
                <a:solidFill>
                  <a:srgbClr val="FF0000"/>
                </a:solidFill>
              </a:rPr>
              <a:t>mySD</a:t>
            </a:r>
            <a:r>
              <a:rPr lang="en-US" sz="1600" dirty="0">
                <a:solidFill>
                  <a:srgbClr val="FF0000"/>
                </a:solidFill>
              </a:rPr>
              <a:t> open –  </a:t>
            </a:r>
            <a:r>
              <a:rPr lang="ru-RU" sz="1600" dirty="0">
                <a:solidFill>
                  <a:srgbClr val="FF0000"/>
                </a:solidFill>
              </a:rPr>
              <a:t>все открытые обращения данного пользователя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A8B2E-9DA0-F444-9FC8-80762D3B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54" y="2620471"/>
            <a:ext cx="5200162" cy="1647411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BA549-BA1D-4B45-B2C6-84F3850A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54" y="4884861"/>
            <a:ext cx="5200162" cy="1145535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173B01-62B2-804B-B34E-40B55CFD3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950178"/>
            <a:ext cx="5960091" cy="906765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53061C-A38C-054E-A696-EAE196F5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333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</p:spPr>
        <p:txBody>
          <a:bodyPr/>
          <a:lstStyle/>
          <a:p>
            <a:r>
              <a:rPr lang="ru-RU" dirty="0"/>
              <a:t>Приватный чат 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641684" y="1393177"/>
            <a:ext cx="10378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Информация, выдаваемая ботом, видна только пользователю, обратившемуся к боту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34B2-CDF7-EA48-B6BC-9E31AC6D4BD8}"/>
              </a:ext>
            </a:extLst>
          </p:cNvPr>
          <p:cNvSpPr txBox="1">
            <a:spLocks/>
          </p:cNvSpPr>
          <p:nvPr/>
        </p:nvSpPr>
        <p:spPr>
          <a:xfrm>
            <a:off x="641684" y="2028093"/>
            <a:ext cx="5454316" cy="396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Команда может формировать меню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/detail  SD1878232</a:t>
            </a: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</a:t>
            </a:r>
            <a:r>
              <a:rPr lang="en-US" sz="2000" dirty="0"/>
              <a:t>  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</a:t>
            </a:r>
            <a:endParaRPr lang="x-none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44F76C-3C6E-F34B-AC08-42AE4FBAD609}"/>
              </a:ext>
            </a:extLst>
          </p:cNvPr>
          <p:cNvSpPr txBox="1">
            <a:spLocks/>
          </p:cNvSpPr>
          <p:nvPr/>
        </p:nvSpPr>
        <p:spPr>
          <a:xfrm>
            <a:off x="5899484" y="2028092"/>
            <a:ext cx="6034609" cy="396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Команда может выполнять действие в </a:t>
            </a:r>
            <a:r>
              <a:rPr lang="en-US" sz="2000" dirty="0"/>
              <a:t>SM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/reopen  SD1878232 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- повторно открыть обращение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/re</a:t>
            </a:r>
            <a:r>
              <a:rPr lang="ru-RU" sz="2000" dirty="0" err="1">
                <a:solidFill>
                  <a:srgbClr val="FF0000"/>
                </a:solidFill>
              </a:rPr>
              <a:t>c</a:t>
            </a:r>
            <a:r>
              <a:rPr lang="en-US" sz="2000" dirty="0">
                <a:solidFill>
                  <a:srgbClr val="FF0000"/>
                </a:solidFill>
              </a:rPr>
              <a:t>all  SD1878232 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- </a:t>
            </a:r>
            <a:r>
              <a:rPr lang="en-US" sz="2000" dirty="0"/>
              <a:t> </a:t>
            </a:r>
            <a:r>
              <a:rPr lang="ru-RU" sz="2000" dirty="0"/>
              <a:t>отозвать обращение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/mark 5 SD1878232  </a:t>
            </a:r>
            <a:r>
              <a:rPr lang="en-US" sz="2000" dirty="0"/>
              <a:t>- </a:t>
            </a:r>
            <a:r>
              <a:rPr lang="ru-RU" sz="2000" dirty="0"/>
              <a:t>поставить оценку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80262-34F2-654C-B41F-3A01E399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345"/>
            <a:ext cx="4686212" cy="3444176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95557A-F2E6-C940-BF9B-D9FD2A67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644" y="3875663"/>
            <a:ext cx="426396" cy="596770"/>
          </a:xfrm>
          <a:prstGeom prst="rect">
            <a:avLst/>
          </a:prstGeom>
          <a:effectLst>
            <a:outerShdw blurRad="150676" dist="38100" dir="4740000" sx="107000" sy="107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5FC2C8-C90B-A54B-BF3A-6912A0FE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996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</p:spPr>
        <p:txBody>
          <a:bodyPr/>
          <a:lstStyle/>
          <a:p>
            <a:r>
              <a:rPr lang="ru-RU" dirty="0"/>
              <a:t>Любой чат 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641684" y="1393177"/>
            <a:ext cx="10378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Пользователь имеет возможность обратиться к боту из любого чата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34B2-CDF7-EA48-B6BC-9E31AC6D4BD8}"/>
              </a:ext>
            </a:extLst>
          </p:cNvPr>
          <p:cNvSpPr txBox="1">
            <a:spLocks/>
          </p:cNvSpPr>
          <p:nvPr/>
        </p:nvSpPr>
        <p:spPr>
          <a:xfrm>
            <a:off x="641684" y="2028093"/>
            <a:ext cx="5454316" cy="396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При обращении указывается имя бота</a:t>
            </a:r>
          </a:p>
          <a:p>
            <a:r>
              <a:rPr lang="ru-RU" sz="2000" dirty="0"/>
              <a:t>Бот выполняет разбор текста</a:t>
            </a:r>
          </a:p>
          <a:p>
            <a:r>
              <a:rPr lang="ru-RU" sz="2000" dirty="0"/>
              <a:t>У пользователя отображается заголовок сообщения (виден только пользователю, обратившемуся к боту)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</a:rPr>
              <a:t>@</a:t>
            </a:r>
            <a:r>
              <a:rPr lang="en-US" sz="1600" dirty="0" err="1">
                <a:solidFill>
                  <a:srgbClr val="FF0000"/>
                </a:solidFill>
              </a:rPr>
              <a:t>SMTestMaxBot</a:t>
            </a:r>
            <a:r>
              <a:rPr lang="en-US" sz="1600" dirty="0">
                <a:solidFill>
                  <a:srgbClr val="FF0000"/>
                </a:solidFill>
              </a:rPr>
              <a:t> SD1848894 </a:t>
            </a: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</a:t>
            </a:r>
            <a:r>
              <a:rPr lang="en-US" sz="2000" dirty="0"/>
              <a:t>  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</a:t>
            </a:r>
            <a:endParaRPr lang="x-none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44F76C-3C6E-F34B-AC08-42AE4FBAD609}"/>
              </a:ext>
            </a:extLst>
          </p:cNvPr>
          <p:cNvSpPr txBox="1">
            <a:spLocks/>
          </p:cNvSpPr>
          <p:nvPr/>
        </p:nvSpPr>
        <p:spPr>
          <a:xfrm>
            <a:off x="6479777" y="2028092"/>
            <a:ext cx="5454316" cy="396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При нажатии на заголовок  полный текст ответа помещается в чат и становится доступным всем участникам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512C9-3D95-8A4D-AC1E-BF56A3D3B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9" b="8574"/>
          <a:stretch/>
        </p:blipFill>
        <p:spPr>
          <a:xfrm>
            <a:off x="761593" y="4401014"/>
            <a:ext cx="5672662" cy="856785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25B6F-4DDB-3B45-A41C-33D358E5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61" y="3018149"/>
            <a:ext cx="4373968" cy="2840239"/>
          </a:xfrm>
          <a:prstGeom prst="rect">
            <a:avLst/>
          </a:prstGeom>
          <a:effectLst>
            <a:outerShdw blurRad="150828" dist="106236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1A05A-9EEA-AC46-B9B5-9F193F14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4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130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</p:spPr>
        <p:txBody>
          <a:bodyPr/>
          <a:lstStyle/>
          <a:p>
            <a:r>
              <a:rPr lang="ru-RU" dirty="0"/>
              <a:t>Управление доступом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641684" y="1331554"/>
            <a:ext cx="1055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Пользователь имеет возможность выполнять только команды, соответствующие его уровню доступа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34B2-CDF7-EA48-B6BC-9E31AC6D4BD8}"/>
              </a:ext>
            </a:extLst>
          </p:cNvPr>
          <p:cNvSpPr txBox="1">
            <a:spLocks/>
          </p:cNvSpPr>
          <p:nvPr/>
        </p:nvSpPr>
        <p:spPr>
          <a:xfrm>
            <a:off x="641684" y="2226179"/>
            <a:ext cx="10712116" cy="3837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dirty="0"/>
              <a:t>Роль, необходимая для выполнения команды, устанавливается администратором индивидуально для каждой команды</a:t>
            </a:r>
          </a:p>
          <a:p>
            <a:pPr marL="457200" lvl="1" indent="0">
              <a:buNone/>
            </a:pPr>
            <a:endParaRPr lang="ru-RU" sz="1200" dirty="0"/>
          </a:p>
          <a:p>
            <a:r>
              <a:rPr lang="ru-RU" sz="2100" dirty="0"/>
              <a:t>Ролевая модель</a:t>
            </a:r>
          </a:p>
          <a:p>
            <a:pPr lvl="1"/>
            <a:r>
              <a:rPr lang="ru-RU" sz="2000" dirty="0"/>
              <a:t>Базовые роли</a:t>
            </a:r>
            <a:r>
              <a:rPr lang="en-US" sz="2000" dirty="0"/>
              <a:t>: </a:t>
            </a:r>
            <a:r>
              <a:rPr lang="ru-RU" sz="2000" dirty="0"/>
              <a:t> </a:t>
            </a:r>
          </a:p>
          <a:p>
            <a:pPr lvl="2"/>
            <a:r>
              <a:rPr lang="en-US" sz="1700" dirty="0"/>
              <a:t>any – </a:t>
            </a:r>
            <a:r>
              <a:rPr lang="ru-RU" sz="1700" dirty="0"/>
              <a:t>любой пользователь </a:t>
            </a:r>
            <a:r>
              <a:rPr lang="en-US" sz="1700" dirty="0"/>
              <a:t>Telegram</a:t>
            </a:r>
            <a:r>
              <a:rPr lang="ru-RU" sz="1700" dirty="0"/>
              <a:t> </a:t>
            </a:r>
          </a:p>
          <a:p>
            <a:pPr lvl="2"/>
            <a:r>
              <a:rPr lang="en-US" sz="1700" dirty="0"/>
              <a:t>User</a:t>
            </a:r>
            <a:r>
              <a:rPr lang="ru-RU" sz="1700" dirty="0"/>
              <a:t> </a:t>
            </a:r>
            <a:r>
              <a:rPr lang="en-US" sz="1700" dirty="0"/>
              <a:t>– </a:t>
            </a:r>
            <a:r>
              <a:rPr lang="ru-RU" sz="1700" dirty="0"/>
              <a:t>пользователь </a:t>
            </a:r>
            <a:r>
              <a:rPr lang="en-US" sz="1700" dirty="0"/>
              <a:t>Telegram</a:t>
            </a:r>
            <a:r>
              <a:rPr lang="ru-RU" sz="1700" dirty="0"/>
              <a:t>, прошедший регистрацию и имеющий контактную запись </a:t>
            </a:r>
            <a:r>
              <a:rPr lang="en-US" sz="1700" dirty="0"/>
              <a:t>SM</a:t>
            </a:r>
          </a:p>
          <a:p>
            <a:pPr lvl="2"/>
            <a:r>
              <a:rPr lang="en-US" sz="1700" dirty="0"/>
              <a:t>operator – </a:t>
            </a:r>
            <a:r>
              <a:rPr lang="ru-RU" sz="1700" dirty="0"/>
              <a:t>пользователь </a:t>
            </a:r>
            <a:r>
              <a:rPr lang="en-US" sz="1700" dirty="0"/>
              <a:t>Telegram</a:t>
            </a:r>
            <a:r>
              <a:rPr lang="ru-RU" sz="1700" dirty="0"/>
              <a:t>, прошедший регистрацию и имеющий учетную запись </a:t>
            </a:r>
            <a:r>
              <a:rPr lang="en-US" sz="1700" dirty="0"/>
              <a:t>SM</a:t>
            </a:r>
          </a:p>
          <a:p>
            <a:pPr marL="914400" lvl="2" indent="0">
              <a:buNone/>
            </a:pP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1700" dirty="0"/>
              <a:t> </a:t>
            </a:r>
            <a:r>
              <a:rPr lang="ru-RU" sz="2000" dirty="0"/>
              <a:t>Расширенные роли</a:t>
            </a:r>
            <a:r>
              <a:rPr lang="en-US" sz="2000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1700" dirty="0"/>
              <a:t>contact – </a:t>
            </a:r>
            <a:r>
              <a:rPr lang="ru-RU" sz="1700" dirty="0"/>
              <a:t>пользователь с базовой ролью </a:t>
            </a:r>
            <a:r>
              <a:rPr lang="en-US" sz="1700" dirty="0"/>
              <a:t>user </a:t>
            </a:r>
            <a:r>
              <a:rPr lang="ru-RU" sz="1700" dirty="0"/>
              <a:t>или </a:t>
            </a:r>
            <a:r>
              <a:rPr lang="en-US" sz="1700" dirty="0"/>
              <a:t>operator, </a:t>
            </a:r>
            <a:r>
              <a:rPr lang="ru-RU" sz="1700" dirty="0"/>
              <a:t>являющийся контактом в Обращении </a:t>
            </a:r>
          </a:p>
          <a:p>
            <a:pPr lvl="2"/>
            <a:r>
              <a:rPr lang="en-US" sz="1700" dirty="0"/>
              <a:t>assigned – </a:t>
            </a:r>
            <a:r>
              <a:rPr lang="ru-RU" sz="1700" dirty="0"/>
              <a:t>пользователь с базовой</a:t>
            </a:r>
            <a:r>
              <a:rPr lang="en-US" sz="1700" dirty="0"/>
              <a:t> </a:t>
            </a:r>
            <a:r>
              <a:rPr lang="ru-RU" sz="1700" dirty="0"/>
              <a:t>ролью </a:t>
            </a:r>
            <a:r>
              <a:rPr lang="en-US" sz="1700" dirty="0"/>
              <a:t>operator, </a:t>
            </a:r>
            <a:r>
              <a:rPr lang="ru-RU" sz="1700" dirty="0"/>
              <a:t>являющийся исполнителем  в Обращении или другом событии, возвращаемом из </a:t>
            </a:r>
            <a:r>
              <a:rPr lang="en-US" sz="1700" dirty="0"/>
              <a:t>SM</a:t>
            </a:r>
            <a:r>
              <a:rPr lang="ru-RU" sz="1700" dirty="0"/>
              <a:t> </a:t>
            </a:r>
          </a:p>
          <a:p>
            <a:pPr lvl="2"/>
            <a:endParaRPr lang="ru-RU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  </a:t>
            </a:r>
            <a:r>
              <a:rPr lang="en-US" sz="2000" dirty="0"/>
              <a:t>  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7CF82-77A4-B44F-8C56-ED65916D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785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B0B195-F1A5-F64A-A1BA-86562F8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10" y="3048001"/>
            <a:ext cx="9469029" cy="3107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</p:spPr>
        <p:txBody>
          <a:bodyPr/>
          <a:lstStyle/>
          <a:p>
            <a:r>
              <a:rPr lang="ru-RU" dirty="0"/>
              <a:t>Управление доступом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641684" y="1331554"/>
            <a:ext cx="10908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Процедура регистрации связывает данные о пользователе </a:t>
            </a:r>
            <a:r>
              <a:rPr lang="en-US" sz="2200" dirty="0"/>
              <a:t>Telegram</a:t>
            </a:r>
            <a:r>
              <a:rPr lang="ru-RU" sz="2200" dirty="0"/>
              <a:t> и пользователе </a:t>
            </a:r>
            <a:r>
              <a:rPr lang="en-US" sz="2200" dirty="0"/>
              <a:t>SM</a:t>
            </a:r>
            <a:endParaRPr lang="ru-RU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BCEF7-794D-444E-8C8E-47FE982829B5}"/>
              </a:ext>
            </a:extLst>
          </p:cNvPr>
          <p:cNvSpPr txBox="1"/>
          <p:nvPr/>
        </p:nvSpPr>
        <p:spPr>
          <a:xfrm>
            <a:off x="547216" y="1916001"/>
            <a:ext cx="11480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качестве уникального идентификатора пользователя используется </a:t>
            </a:r>
            <a:r>
              <a:rPr lang="en-US" dirty="0"/>
              <a:t>email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Роль пользователя определяется автоматически, исходя из данных о пользователе в </a:t>
            </a:r>
            <a:r>
              <a:rPr lang="en-US" dirty="0"/>
              <a:t>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Фоновая процедура контролирует блокировки пользователей в</a:t>
            </a:r>
            <a:r>
              <a:rPr lang="en-US" dirty="0"/>
              <a:t> SM </a:t>
            </a:r>
            <a:r>
              <a:rPr lang="ru-RU" dirty="0"/>
              <a:t>и обеспечивает прекращение доступа через </a:t>
            </a:r>
            <a:r>
              <a:rPr lang="en-US" dirty="0"/>
              <a:t>Telegram</a:t>
            </a:r>
            <a:r>
              <a:rPr lang="ru-RU" dirty="0"/>
              <a:t> на время блокировки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FD882B00-78BD-CD48-8479-EC15E5D639B7}"/>
              </a:ext>
            </a:extLst>
          </p:cNvPr>
          <p:cNvSpPr/>
          <p:nvPr/>
        </p:nvSpPr>
        <p:spPr>
          <a:xfrm>
            <a:off x="6853971" y="3509268"/>
            <a:ext cx="223337" cy="170986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1</a:t>
            </a:r>
            <a:endParaRPr lang="x-none" sz="1200" dirty="0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A1E03790-9D80-5146-BF5D-6E078FEA4371}"/>
              </a:ext>
            </a:extLst>
          </p:cNvPr>
          <p:cNvSpPr/>
          <p:nvPr/>
        </p:nvSpPr>
        <p:spPr>
          <a:xfrm>
            <a:off x="8760830" y="3509268"/>
            <a:ext cx="223337" cy="170986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2</a:t>
            </a:r>
            <a:endParaRPr lang="x-none" sz="1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4BFBE-D22E-C641-AB73-E7E287CF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72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574998"/>
            <a:ext cx="10712116" cy="894625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Производительность и влияние на работу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SM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838200" y="1353326"/>
            <a:ext cx="1035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Минимизация ожидания ответа пользователем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BCEF7-794D-444E-8C8E-47FE982829B5}"/>
              </a:ext>
            </a:extLst>
          </p:cNvPr>
          <p:cNvSpPr txBox="1"/>
          <p:nvPr/>
        </p:nvSpPr>
        <p:spPr>
          <a:xfrm>
            <a:off x="547216" y="2046633"/>
            <a:ext cx="4728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Многопоточная обработка входящих запросов 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Двухуровневая буферизация для запросов</a:t>
            </a:r>
            <a:r>
              <a:rPr lang="en-US" dirty="0"/>
              <a:t>,</a:t>
            </a:r>
            <a:r>
              <a:rPr lang="ru-RU" dirty="0"/>
              <a:t> несвязанных с изменением данных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Горизонтальное и вертикальное масштабирование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Разделяемый </a:t>
            </a:r>
            <a:r>
              <a:rPr lang="en-US" dirty="0"/>
              <a:t>L2 </a:t>
            </a:r>
            <a:r>
              <a:rPr lang="ru-RU" dirty="0"/>
              <a:t>буфер при использовании горизонтального или вертикального масштабирования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F0551B-6809-D54B-B552-99DBE870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7</a:t>
            </a:fld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AEBDF-BFE8-904C-853B-FA3DA2C9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69" y="1544983"/>
            <a:ext cx="5012331" cy="44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0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Производительность и влияние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работу </a:t>
            </a:r>
            <a:r>
              <a:rPr lang="en-US" dirty="0"/>
              <a:t>SM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838200" y="1331554"/>
            <a:ext cx="1035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Минимизация влияния на работу </a:t>
            </a:r>
            <a:r>
              <a:rPr lang="en-US" sz="2200" dirty="0"/>
              <a:t>SM</a:t>
            </a:r>
            <a:endParaRPr lang="ru-RU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BCEF7-794D-444E-8C8E-47FE982829B5}"/>
              </a:ext>
            </a:extLst>
          </p:cNvPr>
          <p:cNvSpPr txBox="1"/>
          <p:nvPr/>
        </p:nvSpPr>
        <p:spPr>
          <a:xfrm>
            <a:off x="483422" y="1762441"/>
            <a:ext cx="103573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Совместимость с Кэширующим Сервером</a:t>
            </a:r>
            <a:endParaRPr lang="en-US" dirty="0"/>
          </a:p>
          <a:p>
            <a:pPr lvl="1"/>
            <a:r>
              <a:rPr lang="ru-RU" dirty="0"/>
              <a:t>Использование КС исключает влияние на </a:t>
            </a:r>
            <a:r>
              <a:rPr lang="en-US" dirty="0"/>
              <a:t>SM </a:t>
            </a:r>
            <a:r>
              <a:rPr lang="ru-RU" dirty="0"/>
              <a:t>при обработке запросов на получение данных, как с точки зрения лицензий, так и производительности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Встроенный сервер для работы </a:t>
            </a:r>
            <a:r>
              <a:rPr lang="en-US" dirty="0"/>
              <a:t>c 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Механизм очередей, обеспечивающий буферизацию входящих запросов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Фиксированное количество потоков для работы с </a:t>
            </a:r>
            <a:r>
              <a:rPr lang="en-US" dirty="0"/>
              <a:t>SM</a:t>
            </a:r>
            <a:r>
              <a:rPr lang="ru-RU" dirty="0"/>
              <a:t>, обеспечивающее ограничение максимального  количества используемых лицензий для работы с </a:t>
            </a:r>
            <a:r>
              <a:rPr lang="en-US" dirty="0"/>
              <a:t>SM</a:t>
            </a:r>
            <a:r>
              <a:rPr lang="ru-R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AB424-0758-4C4A-9498-C2F1E74F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43200"/>
            <a:ext cx="8896073" cy="201385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720A8F-FD6D-5F44-B0D7-F532F70D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19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88B-F0EB-AE4A-A31C-98506149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70"/>
            <a:ext cx="10712116" cy="894625"/>
          </a:xfrm>
          <a:noFill/>
        </p:spPr>
        <p:txBody>
          <a:bodyPr>
            <a:normAutofit fontScale="90000"/>
          </a:bodyPr>
          <a:lstStyle/>
          <a:p>
            <a:r>
              <a:rPr lang="ru-RU" dirty="0"/>
              <a:t>Производительность и влияние на работу </a:t>
            </a:r>
            <a:r>
              <a:rPr lang="en-US" dirty="0"/>
              <a:t>SM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F1E5-BA80-B140-9C97-F38AEAB86641}"/>
              </a:ext>
            </a:extLst>
          </p:cNvPr>
          <p:cNvSpPr txBox="1"/>
          <p:nvPr/>
        </p:nvSpPr>
        <p:spPr>
          <a:xfrm>
            <a:off x="838200" y="1331554"/>
            <a:ext cx="1035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Обеспечение необходимого уровня информационной безопасности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BCEF7-794D-444E-8C8E-47FE982829B5}"/>
              </a:ext>
            </a:extLst>
          </p:cNvPr>
          <p:cNvSpPr txBox="1"/>
          <p:nvPr/>
        </p:nvSpPr>
        <p:spPr>
          <a:xfrm>
            <a:off x="555136" y="2001509"/>
            <a:ext cx="504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прямого доступа из </a:t>
            </a:r>
            <a:r>
              <a:rPr lang="en-US" dirty="0"/>
              <a:t>Internet </a:t>
            </a:r>
            <a:r>
              <a:rPr lang="ru-RU" dirty="0"/>
              <a:t>к серверу </a:t>
            </a:r>
            <a:r>
              <a:rPr lang="en-US" dirty="0"/>
              <a:t>SM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720A8F-FD6D-5F44-B0D7-F532F70D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2D0A-A227-1C4A-A7D3-C4E3F56B8D22}" type="slidenum">
              <a:rPr lang="x-none" smtClean="0"/>
              <a:t>9</a:t>
            </a:fld>
            <a:endParaRPr lang="x-non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0370A8-BBCA-2C45-9228-5FF56978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58" y="3429000"/>
            <a:ext cx="7355572" cy="1617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1BE4F1-A58F-E544-BCF9-343822BA6AAF}"/>
              </a:ext>
            </a:extLst>
          </p:cNvPr>
          <p:cNvSpPr txBox="1"/>
          <p:nvPr/>
        </p:nvSpPr>
        <p:spPr>
          <a:xfrm>
            <a:off x="5838992" y="2001509"/>
            <a:ext cx="579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возможности отправки информации с сервера </a:t>
            </a:r>
            <a:r>
              <a:rPr lang="en-US" dirty="0"/>
              <a:t>SM </a:t>
            </a:r>
            <a:r>
              <a:rPr lang="ru-RU" dirty="0"/>
              <a:t>в </a:t>
            </a:r>
            <a:r>
              <a:rPr lang="en-US" dirty="0"/>
              <a:t>Internet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25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891</Words>
  <Application>Microsoft Macintosh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SMTBot</vt:lpstr>
      <vt:lpstr>Приватный чат </vt:lpstr>
      <vt:lpstr>Приватный чат </vt:lpstr>
      <vt:lpstr>Любой чат </vt:lpstr>
      <vt:lpstr>Управление доступом</vt:lpstr>
      <vt:lpstr>Управление доступом</vt:lpstr>
      <vt:lpstr>Производительность и влияние на работу SM</vt:lpstr>
      <vt:lpstr>Производительность и влияние на работу SM</vt:lpstr>
      <vt:lpstr>Производительность и влияние на работу SM</vt:lpstr>
      <vt:lpstr>Производительность и влияние на работу SM</vt:lpstr>
      <vt:lpstr>Настройка и администрирование</vt:lpstr>
      <vt:lpstr>SM TBOT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SMTBot</dc:title>
  <dc:creator>max ahmed</dc:creator>
  <cp:lastModifiedBy>max ahmed</cp:lastModifiedBy>
  <cp:revision>12</cp:revision>
  <dcterms:created xsi:type="dcterms:W3CDTF">2022-03-21T06:07:12Z</dcterms:created>
  <dcterms:modified xsi:type="dcterms:W3CDTF">2022-03-28T06:59:44Z</dcterms:modified>
</cp:coreProperties>
</file>