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4" r:id="rId2"/>
    <p:sldId id="266" r:id="rId3"/>
    <p:sldId id="296" r:id="rId4"/>
    <p:sldId id="298" r:id="rId5"/>
    <p:sldId id="276" r:id="rId6"/>
    <p:sldId id="277" r:id="rId7"/>
    <p:sldId id="278" r:id="rId8"/>
    <p:sldId id="285" r:id="rId9"/>
    <p:sldId id="280" r:id="rId10"/>
    <p:sldId id="281" r:id="rId11"/>
    <p:sldId id="265" r:id="rId12"/>
  </p:sldIdLst>
  <p:sldSz cx="12195175" cy="6858000"/>
  <p:notesSz cx="6858000" cy="9144000"/>
  <p:defaultTextStyle>
    <a:defPPr>
      <a:defRPr lang="en-US"/>
    </a:defPPr>
    <a:lvl1pPr marL="0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8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0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3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6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1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C0D1A4-203C-453F-9549-8ABAAAB87923}">
          <p14:sldIdLst>
            <p14:sldId id="274"/>
            <p14:sldId id="266"/>
            <p14:sldId id="296"/>
            <p14:sldId id="298"/>
            <p14:sldId id="276"/>
            <p14:sldId id="277"/>
            <p14:sldId id="278"/>
            <p14:sldId id="285"/>
            <p14:sldId id="280"/>
            <p14:sldId id="28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pos="258">
          <p15:clr>
            <a:srgbClr val="A4A3A4"/>
          </p15:clr>
        </p15:guide>
        <p15:guide id="6" pos="7424">
          <p15:clr>
            <a:srgbClr val="A4A3A4"/>
          </p15:clr>
        </p15:guide>
        <p15:guide id="7" pos="3841">
          <p15:clr>
            <a:srgbClr val="A4A3A4"/>
          </p15:clr>
        </p15:guide>
        <p15:guide id="8" pos="3750">
          <p15:clr>
            <a:srgbClr val="A4A3A4"/>
          </p15:clr>
        </p15:guide>
        <p15:guide id="9" pos="3932">
          <p15:clr>
            <a:srgbClr val="A4A3A4"/>
          </p15:clr>
        </p15:guide>
        <p15:guide id="10" pos="4975">
          <p15:clr>
            <a:srgbClr val="A4A3A4"/>
          </p15:clr>
        </p15:guide>
        <p15:guide id="11" pos="5156">
          <p15:clr>
            <a:srgbClr val="A4A3A4"/>
          </p15:clr>
        </p15:guide>
        <p15:guide id="12" pos="2707">
          <p15:clr>
            <a:srgbClr val="A4A3A4"/>
          </p15:clr>
        </p15:guide>
        <p15:guide id="13" pos="2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239">
          <p15:clr>
            <a:srgbClr val="A4A3A4"/>
          </p15:clr>
        </p15:guide>
        <p15:guide id="2" orient="horz" pos="340">
          <p15:clr>
            <a:srgbClr val="A4A3A4"/>
          </p15:clr>
        </p15:guide>
        <p15:guide id="3" pos="346">
          <p15:clr>
            <a:srgbClr val="A4A3A4"/>
          </p15:clr>
        </p15:guide>
        <p15:guide id="4" pos="39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3" autoAdjust="0"/>
  </p:normalViewPr>
  <p:slideViewPr>
    <p:cSldViewPr snapToObjects="1" showGuides="1">
      <p:cViewPr varScale="1">
        <p:scale>
          <a:sx n="82" d="100"/>
          <a:sy n="82" d="100"/>
        </p:scale>
        <p:origin x="643" y="96"/>
      </p:cViewPr>
      <p:guideLst>
        <p:guide orient="horz" pos="2160"/>
        <p:guide pos="2880"/>
        <p:guide orient="horz" pos="4065"/>
        <p:guide orient="horz" pos="1389"/>
        <p:guide pos="258"/>
        <p:guide pos="7424"/>
        <p:guide pos="3841"/>
        <p:guide pos="3750"/>
        <p:guide pos="3932"/>
        <p:guide pos="4975"/>
        <p:guide pos="5156"/>
        <p:guide pos="2707"/>
        <p:guide pos="25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>
        <p:scale>
          <a:sx n="80" d="100"/>
          <a:sy n="80" d="100"/>
        </p:scale>
        <p:origin x="-3894" y="-246"/>
      </p:cViewPr>
      <p:guideLst>
        <p:guide orient="horz" pos="5239"/>
        <p:guide orient="horz" pos="340"/>
        <p:guide pos="346"/>
        <p:guide pos="39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548680" y="8604472"/>
            <a:ext cx="5400000" cy="216000"/>
          </a:xfrm>
          <a:prstGeom prst="rect">
            <a:avLst/>
          </a:prstGeom>
        </p:spPr>
        <p:txBody>
          <a:bodyPr vert="horz" lIns="0" tIns="28800" rIns="0" bIns="0" rtlCol="0" anchor="t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Fußzeile (Titel der Präsentation)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948824" y="8604472"/>
            <a:ext cx="360000" cy="216000"/>
          </a:xfrm>
          <a:prstGeom prst="rect">
            <a:avLst/>
          </a:prstGeom>
        </p:spPr>
        <p:txBody>
          <a:bodyPr vert="horz" lIns="0" tIns="28800" rIns="0" bIns="0" rtlCol="0" anchor="t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EF49-7894-4F53-A8DD-F7DB3BFC5032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88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8680" y="539750"/>
            <a:ext cx="5119688" cy="2879725"/>
          </a:xfrm>
          <a:prstGeom prst="rect">
            <a:avLst/>
          </a:prstGeom>
          <a:noFill/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48680" y="3635896"/>
            <a:ext cx="5760000" cy="468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548680" y="8604472"/>
            <a:ext cx="5400000" cy="216000"/>
          </a:xfrm>
          <a:prstGeom prst="rect">
            <a:avLst/>
          </a:prstGeom>
        </p:spPr>
        <p:txBody>
          <a:bodyPr vert="horz" lIns="0" tIns="28800" rIns="0" bIns="0" rtlCol="0" anchor="t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 (Titel der Präsentation)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5948824" y="8604472"/>
            <a:ext cx="360000" cy="216000"/>
          </a:xfrm>
          <a:prstGeom prst="rect">
            <a:avLst/>
          </a:prstGeom>
        </p:spPr>
        <p:txBody>
          <a:bodyPr vert="horz" lIns="0" tIns="28800" rIns="0" bIns="0" rtlCol="0" anchor="t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00EF49-7894-4F53-A8DD-F7DB3BFC503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4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5" rtl="0" eaLnBrk="1" latinLnBrk="0" hangingPunct="1">
      <a:lnSpc>
        <a:spcPct val="105000"/>
      </a:lnSpc>
      <a:spcBef>
        <a:spcPts val="1799"/>
      </a:spcBef>
      <a:spcAft>
        <a:spcPts val="0"/>
      </a:spcAft>
      <a:defRPr sz="1000" kern="1200">
        <a:solidFill>
          <a:schemeClr val="accent1"/>
        </a:solidFill>
        <a:latin typeface="+mn-lt"/>
        <a:ea typeface="+mn-ea"/>
        <a:cs typeface="+mn-cs"/>
      </a:defRPr>
    </a:lvl1pPr>
    <a:lvl2pPr marL="0" algn="l" defTabSz="914245" rtl="0" eaLnBrk="1" latinLnBrk="0" hangingPunct="1">
      <a:lnSpc>
        <a:spcPct val="105000"/>
      </a:lnSpc>
      <a:spcBef>
        <a:spcPts val="300"/>
      </a:spcBef>
      <a:spcAft>
        <a:spcPts val="300"/>
      </a:spcAft>
      <a:defRPr sz="1000" kern="1200">
        <a:solidFill>
          <a:schemeClr val="tx1"/>
        </a:solidFill>
        <a:latin typeface="+mj-lt"/>
        <a:ea typeface="+mn-ea"/>
        <a:cs typeface="+mn-cs"/>
      </a:defRPr>
    </a:lvl2pPr>
    <a:lvl3pPr marL="143976" indent="-143976" algn="l" defTabSz="914245" rtl="0" eaLnBrk="1" latinLnBrk="0" hangingPunct="1">
      <a:lnSpc>
        <a:spcPct val="105000"/>
      </a:lnSpc>
      <a:spcBef>
        <a:spcPts val="300"/>
      </a:spcBef>
      <a:spcAft>
        <a:spcPts val="3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j-lt"/>
        <a:ea typeface="+mn-ea"/>
        <a:cs typeface="+mn-cs"/>
      </a:defRPr>
    </a:lvl3pPr>
    <a:lvl4pPr marL="287952" indent="-143976" algn="l" defTabSz="914245" rtl="0" eaLnBrk="1" latinLnBrk="0" hangingPunct="1">
      <a:lnSpc>
        <a:spcPct val="105000"/>
      </a:lnSpc>
      <a:spcBef>
        <a:spcPts val="0"/>
      </a:spcBef>
      <a:spcAft>
        <a:spcPts val="0"/>
      </a:spcAft>
      <a:buFont typeface="Symbol" panose="05050102010706020507" pitchFamily="18" charset="2"/>
      <a:buChar char="-"/>
      <a:defRPr sz="1000" kern="1200">
        <a:solidFill>
          <a:schemeClr val="tx1"/>
        </a:solidFill>
        <a:latin typeface="+mj-lt"/>
        <a:ea typeface="+mn-ea"/>
        <a:cs typeface="+mn-cs"/>
      </a:defRPr>
    </a:lvl4pPr>
    <a:lvl5pPr marL="431927" indent="-143976" algn="l" defTabSz="914245" rtl="0" eaLnBrk="1" latinLnBrk="0" hangingPunct="1">
      <a:lnSpc>
        <a:spcPct val="105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j-lt"/>
        <a:ea typeface="+mn-ea"/>
        <a:cs typeface="+mn-cs"/>
      </a:defRPr>
    </a:lvl5pPr>
    <a:lvl6pPr marL="575902" indent="-143976" algn="l" defTabSz="914245" rtl="0" eaLnBrk="1" latinLnBrk="0" hangingPunct="1">
      <a:lnSpc>
        <a:spcPct val="105000"/>
      </a:lnSpc>
      <a:spcBef>
        <a:spcPts val="0"/>
      </a:spcBef>
      <a:spcAft>
        <a:spcPts val="0"/>
      </a:spcAft>
      <a:buFont typeface="Symbol" panose="05050102010706020507" pitchFamily="18" charset="2"/>
      <a:buChar char="-"/>
      <a:defRPr sz="1000" kern="1200">
        <a:solidFill>
          <a:schemeClr val="tx1"/>
        </a:solidFill>
        <a:latin typeface="+mj-lt"/>
        <a:ea typeface="+mn-ea"/>
        <a:cs typeface="+mn-cs"/>
      </a:defRPr>
    </a:lvl6pPr>
    <a:lvl7pPr marL="575902" indent="-143976" algn="l" defTabSz="914245" rtl="0" eaLnBrk="1" latinLnBrk="0" hangingPunct="1">
      <a:lnSpc>
        <a:spcPct val="105000"/>
      </a:lnSpc>
      <a:spcBef>
        <a:spcPts val="0"/>
      </a:spcBef>
      <a:spcAft>
        <a:spcPts val="0"/>
      </a:spcAft>
      <a:buFont typeface="Symbol" panose="05050102010706020507" pitchFamily="18" charset="2"/>
      <a:buChar char="-"/>
      <a:defRPr sz="1000" kern="1200">
        <a:solidFill>
          <a:schemeClr val="tx1"/>
        </a:solidFill>
        <a:latin typeface="+mj-lt"/>
        <a:ea typeface="+mn-ea"/>
        <a:cs typeface="+mn-cs"/>
      </a:defRPr>
    </a:lvl7pPr>
    <a:lvl8pPr marL="575902" indent="-143976" algn="l" defTabSz="914245" rtl="0" eaLnBrk="1" latinLnBrk="0" hangingPunct="1">
      <a:lnSpc>
        <a:spcPct val="105000"/>
      </a:lnSpc>
      <a:spcBef>
        <a:spcPts val="0"/>
      </a:spcBef>
      <a:spcAft>
        <a:spcPts val="0"/>
      </a:spcAft>
      <a:buFont typeface="Symbol" panose="05050102010706020507" pitchFamily="18" charset="2"/>
      <a:buChar char="-"/>
      <a:defRPr sz="1000" kern="1200">
        <a:solidFill>
          <a:schemeClr val="tx1"/>
        </a:solidFill>
        <a:latin typeface="+mj-lt"/>
        <a:ea typeface="+mn-ea"/>
        <a:cs typeface="+mn-cs"/>
      </a:defRPr>
    </a:lvl8pPr>
    <a:lvl9pPr marL="575902" indent="-143976" algn="l" defTabSz="914245" rtl="0" eaLnBrk="1" latinLnBrk="0" hangingPunct="1">
      <a:lnSpc>
        <a:spcPct val="105000"/>
      </a:lnSpc>
      <a:spcBef>
        <a:spcPts val="0"/>
      </a:spcBef>
      <a:spcAft>
        <a:spcPts val="0"/>
      </a:spcAft>
      <a:buFont typeface="Symbol" panose="05050102010706020507" pitchFamily="18" charset="2"/>
      <a:buChar char="-"/>
      <a:defRPr sz="1000" kern="1200">
        <a:solidFill>
          <a:schemeClr val="tx1"/>
        </a:solidFill>
        <a:latin typeface="+mj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549275" y="539750"/>
            <a:ext cx="5119688" cy="2879725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549275" y="539750"/>
            <a:ext cx="5119688" cy="2879725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0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549275" y="539750"/>
            <a:ext cx="5119688" cy="2879725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0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549275" y="539750"/>
            <a:ext cx="5119688" cy="2879725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91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549275" y="539750"/>
            <a:ext cx="5119688" cy="2879725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16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-1" y="0"/>
            <a:ext cx="9144000" cy="3357563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6"/>
          <a:stretch/>
        </p:blipFill>
        <p:spPr bwMode="gray">
          <a:xfrm>
            <a:off x="4297363" y="0"/>
            <a:ext cx="7897814" cy="335756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gray">
          <a:xfrm>
            <a:off x="-2" y="3573017"/>
            <a:ext cx="12195176" cy="1656000"/>
          </a:xfrm>
          <a:prstGeom prst="rect">
            <a:avLst/>
          </a:prstGeom>
          <a:solidFill>
            <a:srgbClr val="E3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1" tIns="35994" rIns="53991" bIns="3599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endParaRPr lang="de-DE" sz="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8955" y="4077137"/>
            <a:ext cx="11376000" cy="936000"/>
          </a:xfrm>
        </p:spPr>
        <p:txBody>
          <a:bodyPr anchor="t"/>
          <a:lstStyle>
            <a:lvl1pPr algn="l">
              <a:lnSpc>
                <a:spcPct val="90000"/>
              </a:lnSpc>
              <a:defRPr sz="3600" baseline="0"/>
            </a:lvl1pPr>
          </a:lstStyle>
          <a:p>
            <a:r>
              <a:rPr lang="de-DE" dirty="0"/>
              <a:t>Titelzeile 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8955" y="3717033"/>
            <a:ext cx="11376000" cy="28800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Dachzeile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8955" y="5373216"/>
            <a:ext cx="5544000" cy="10799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5pPr>
            <a:lvl6pPr marL="0" indent="0">
              <a:buNone/>
              <a:defRPr sz="1800">
                <a:latin typeface="+mn-lt"/>
              </a:defRPr>
            </a:lvl6pPr>
            <a:lvl7pPr marL="0" indent="0">
              <a:buNone/>
              <a:defRPr sz="1800">
                <a:latin typeface="+mn-lt"/>
              </a:defRPr>
            </a:lvl7pPr>
            <a:lvl8pPr marL="0" indent="0">
              <a:buNone/>
              <a:defRPr sz="1800">
                <a:latin typeface="+mn-lt"/>
              </a:defRPr>
            </a:lvl8pPr>
            <a:lvl9pPr marL="0" indent="0">
              <a:buNone/>
              <a:defRPr sz="1800">
                <a:latin typeface="+mn-lt"/>
              </a:defRPr>
            </a:lvl9pPr>
          </a:lstStyle>
          <a:p>
            <a:pPr lvl="0"/>
            <a:r>
              <a:rPr lang="de-DE" dirty="0"/>
              <a:t>Zusatzinformation (Autor | Datum)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90147" y="404665"/>
            <a:ext cx="6407666" cy="720000"/>
          </a:xfrm>
        </p:spPr>
        <p:txBody>
          <a:bodyPr bIns="28795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Klinik, Institut, Geschäftsbereich</a:t>
            </a: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3" y="3429001"/>
            <a:ext cx="1219517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8955" y="404664"/>
            <a:ext cx="880878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842219" y="6095825"/>
            <a:ext cx="1944000" cy="50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F0B447-7612-E148-BEC2-6C555899D4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761" y="5594298"/>
            <a:ext cx="990194" cy="5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(Vorname Nachname)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Fußzeile (Titel der Präsentation)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6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(Vorname Nachname)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Fußzeile (Titel der Präsentation)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2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-2" y="3573016"/>
            <a:ext cx="12195176" cy="3284984"/>
          </a:xfrm>
          <a:prstGeom prst="rect">
            <a:avLst/>
          </a:prstGeom>
          <a:solidFill>
            <a:srgbClr val="E3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1" tIns="35994" rIns="53991" bIns="3599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endParaRPr lang="de-DE" sz="800" dirty="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3" y="3429001"/>
            <a:ext cx="1219517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de-DE" dirty="0"/>
          </a:p>
        </p:txBody>
      </p:sp>
      <p:sp>
        <p:nvSpPr>
          <p:cNvPr id="6" name="Textplatzhalter 2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89075" y="404665"/>
            <a:ext cx="6408000" cy="720000"/>
          </a:xfrm>
        </p:spPr>
        <p:txBody>
          <a:bodyPr bIns="28795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Klinik, Institut, Geschäftsbereich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408955" y="3717032"/>
            <a:ext cx="5544000" cy="2520000"/>
          </a:xfrm>
        </p:spPr>
        <p:txBody>
          <a:bodyPr/>
          <a:lstStyle>
            <a:lvl1pPr>
              <a:spcBef>
                <a:spcPts val="2999"/>
              </a:spcBef>
              <a:defRPr sz="1800">
                <a:solidFill>
                  <a:schemeClr val="accent1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tabLst>
                <a:tab pos="804726" algn="l"/>
              </a:tabLst>
              <a:defRPr sz="1800"/>
            </a:lvl2pPr>
            <a:lvl3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3pPr>
            <a:lvl4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4pPr>
            <a:lvl5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5pPr>
            <a:lvl6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6pPr>
            <a:lvl7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7pPr>
            <a:lvl8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8pPr>
            <a:lvl9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 bwMode="gray">
          <a:xfrm>
            <a:off x="6241603" y="3717032"/>
            <a:ext cx="5544000" cy="2520000"/>
          </a:xfrm>
        </p:spPr>
        <p:txBody>
          <a:bodyPr/>
          <a:lstStyle>
            <a:lvl1pPr>
              <a:spcBef>
                <a:spcPts val="2999"/>
              </a:spcBef>
              <a:defRPr sz="1800">
                <a:solidFill>
                  <a:schemeClr val="accent1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tabLst>
                <a:tab pos="804726" algn="l"/>
              </a:tabLst>
              <a:defRPr sz="1800"/>
            </a:lvl2pPr>
            <a:lvl3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3pPr>
            <a:lvl4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4pPr>
            <a:lvl5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5pPr>
            <a:lvl6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6pPr>
            <a:lvl7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7pPr>
            <a:lvl8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8pPr>
            <a:lvl9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tabLst>
                <a:tab pos="804726" algn="l"/>
              </a:tabLst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8955" y="404664"/>
            <a:ext cx="880878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FB04E0-7A90-2447-860D-3FDA984A47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65" y="404665"/>
            <a:ext cx="142153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9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variables Bil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" y="1"/>
            <a:ext cx="12195179" cy="3357563"/>
          </a:xfrm>
          <a:noFill/>
        </p:spPr>
        <p:txBody>
          <a:bodyPr lIns="6372000" tIns="0" bIns="0" anchor="ctr"/>
          <a:lstStyle>
            <a:lvl1pPr algn="l">
              <a:spcBef>
                <a:spcPts val="0"/>
              </a:spcBef>
              <a:defRPr sz="1000" b="0" i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Fügen Sie bei Bedarf über das Icon ein Bild in den Platzhalter ein. </a:t>
            </a:r>
            <a:br>
              <a:rPr lang="de-DE" dirty="0"/>
            </a:br>
            <a:r>
              <a:rPr lang="de-DE" dirty="0"/>
              <a:t>Achten Sie hierbei darauf, ein Bild zu wählen, auf welchem </a:t>
            </a:r>
            <a:br>
              <a:rPr lang="de-DE" dirty="0"/>
            </a:br>
            <a:r>
              <a:rPr lang="de-DE" dirty="0"/>
              <a:t>das Logo mit der Unterzeile noch gut zu erkennen ist.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Klicken Sie nach dem Einfügen auf Start | Folien | Zurücksetzen, </a:t>
            </a:r>
            <a:br>
              <a:rPr lang="de-DE" dirty="0"/>
            </a:br>
            <a:r>
              <a:rPr lang="de-DE" dirty="0"/>
              <a:t>um das Bild hinter die anderen Elemente zu legen.</a:t>
            </a: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-2" y="3573017"/>
            <a:ext cx="12195176" cy="1656000"/>
          </a:xfrm>
          <a:prstGeom prst="rect">
            <a:avLst/>
          </a:prstGeom>
          <a:solidFill>
            <a:srgbClr val="E3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1" tIns="35994" rIns="53991" bIns="3599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endParaRPr lang="de-DE" sz="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8955" y="4077137"/>
            <a:ext cx="11376000" cy="936000"/>
          </a:xfrm>
        </p:spPr>
        <p:txBody>
          <a:bodyPr anchor="t"/>
          <a:lstStyle>
            <a:lvl1pPr algn="l">
              <a:lnSpc>
                <a:spcPct val="90000"/>
              </a:lnSpc>
              <a:defRPr sz="3600" baseline="0"/>
            </a:lvl1pPr>
          </a:lstStyle>
          <a:p>
            <a:r>
              <a:rPr lang="de-DE" dirty="0"/>
              <a:t>Titelzeile 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8955" y="3717033"/>
            <a:ext cx="11376000" cy="28800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Dachzeile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8955" y="5373216"/>
            <a:ext cx="5544000" cy="10799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5pPr>
            <a:lvl6pPr marL="0" indent="0">
              <a:buNone/>
              <a:defRPr sz="1800">
                <a:latin typeface="+mn-lt"/>
              </a:defRPr>
            </a:lvl6pPr>
            <a:lvl7pPr marL="0" indent="0">
              <a:buNone/>
              <a:defRPr sz="1800">
                <a:latin typeface="+mn-lt"/>
              </a:defRPr>
            </a:lvl7pPr>
            <a:lvl8pPr marL="0" indent="0">
              <a:buNone/>
              <a:defRPr sz="1800">
                <a:latin typeface="+mn-lt"/>
              </a:defRPr>
            </a:lvl8pPr>
            <a:lvl9pPr marL="0" indent="0">
              <a:buNone/>
              <a:defRPr sz="1800">
                <a:latin typeface="+mn-lt"/>
              </a:defRPr>
            </a:lvl9pPr>
          </a:lstStyle>
          <a:p>
            <a:pPr lvl="0"/>
            <a:r>
              <a:rPr lang="de-DE" dirty="0"/>
              <a:t>Zusatzinformation (Autor | Datum)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89075" y="404665"/>
            <a:ext cx="6408000" cy="720000"/>
          </a:xfrm>
        </p:spPr>
        <p:txBody>
          <a:bodyPr bIns="28795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Klinik, Institut, Geschäftsbereich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8955" y="404665"/>
            <a:ext cx="882000" cy="93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3" y="3429001"/>
            <a:ext cx="1219517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842219" y="6095825"/>
            <a:ext cx="1944000" cy="50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C4B904-9EE8-0144-A987-DD1582BBB4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761" y="5594298"/>
            <a:ext cx="990194" cy="5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variables Bil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" y="1"/>
            <a:ext cx="12195179" cy="5229225"/>
          </a:xfrm>
          <a:solidFill>
            <a:srgbClr val="E6E7E8"/>
          </a:solidFill>
        </p:spPr>
        <p:txBody>
          <a:bodyPr lIns="6372000" tIns="0" rIns="0" bIns="0" anchor="ctr"/>
          <a:lstStyle>
            <a:lvl1pPr algn="l">
              <a:spcBef>
                <a:spcPts val="0"/>
              </a:spcBef>
              <a:defRPr sz="1000" b="0" i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Fügen Sie über Klick auf das Icon ein Bild in den Platzhalter ein. </a:t>
            </a:r>
            <a:br>
              <a:rPr lang="de-DE" dirty="0"/>
            </a:br>
            <a:r>
              <a:rPr lang="de-DE" dirty="0"/>
              <a:t>Achten Sie hierbei darauf, ein Bild zu wählen, auf welchem </a:t>
            </a:r>
            <a:br>
              <a:rPr lang="de-DE" dirty="0"/>
            </a:br>
            <a:r>
              <a:rPr lang="de-DE" dirty="0"/>
              <a:t>das Logo mit der Unterzeile noch gut zu erkennen ist.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Klicken Sie nach dem Einfügen auf Start | Folien | Zurücksetzen, </a:t>
            </a:r>
            <a:br>
              <a:rPr lang="de-DE" dirty="0"/>
            </a:br>
            <a:r>
              <a:rPr lang="de-DE" dirty="0"/>
              <a:t>um das Bild hinter die anderen Elemente zu legen.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0" y="3573016"/>
            <a:ext cx="12195181" cy="1728000"/>
          </a:xfrm>
          <a:solidFill>
            <a:srgbClr val="FFFFFF">
              <a:alpha val="69804"/>
            </a:srgbClr>
          </a:solidFill>
        </p:spPr>
        <p:txBody>
          <a:bodyPr lIns="410400" tIns="503915" rIns="410400" anchor="t"/>
          <a:lstStyle>
            <a:lvl1pPr algn="l">
              <a:lnSpc>
                <a:spcPct val="90000"/>
              </a:lnSpc>
              <a:defRPr sz="3600" baseline="0"/>
            </a:lvl1pPr>
          </a:lstStyle>
          <a:p>
            <a:r>
              <a:rPr lang="de-DE" dirty="0"/>
              <a:t>Titelzeile </a:t>
            </a:r>
            <a:br>
              <a:rPr lang="de-DE" dirty="0"/>
            </a:br>
            <a:r>
              <a:rPr lang="de-DE" dirty="0"/>
              <a:t>max. 2-zeilig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8955" y="3717033"/>
            <a:ext cx="11376000" cy="28800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Dachzeile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8955" y="5373216"/>
            <a:ext cx="5544000" cy="10799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+mn-lt"/>
              </a:defRPr>
            </a:lvl5pPr>
            <a:lvl6pPr marL="0" indent="0">
              <a:buNone/>
              <a:defRPr sz="1800">
                <a:latin typeface="+mn-lt"/>
              </a:defRPr>
            </a:lvl6pPr>
            <a:lvl7pPr marL="0" indent="0">
              <a:buNone/>
              <a:defRPr sz="1800">
                <a:latin typeface="+mn-lt"/>
              </a:defRPr>
            </a:lvl7pPr>
            <a:lvl8pPr marL="0" indent="0">
              <a:buNone/>
              <a:defRPr sz="1800">
                <a:latin typeface="+mn-lt"/>
              </a:defRPr>
            </a:lvl8pPr>
            <a:lvl9pPr marL="0" indent="0">
              <a:buNone/>
              <a:defRPr sz="1800">
                <a:latin typeface="+mn-lt"/>
              </a:defRPr>
            </a:lvl9pPr>
          </a:lstStyle>
          <a:p>
            <a:pPr lvl="0"/>
            <a:r>
              <a:rPr lang="de-DE" dirty="0"/>
              <a:t>Zusatzinformation (Autor | Datum)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89075" y="404665"/>
            <a:ext cx="6408000" cy="720000"/>
          </a:xfrm>
        </p:spPr>
        <p:txBody>
          <a:bodyPr bIns="28795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Klinik, Institut, Geschäftsbereich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8955" y="404665"/>
            <a:ext cx="882000" cy="93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3429001"/>
            <a:ext cx="12195175" cy="72000"/>
          </a:xfr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842219" y="6095825"/>
            <a:ext cx="1944000" cy="50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6727A3-AD4C-6D42-9F3C-D224009A7F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761" y="5594298"/>
            <a:ext cx="990194" cy="5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(Vorname Nachname)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Fußzeile (Titel der Präsentation)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408955" y="2204864"/>
            <a:ext cx="11376000" cy="4248000"/>
          </a:xfrm>
        </p:spPr>
        <p:txBody>
          <a:bodyPr/>
          <a:lstStyle>
            <a:lvl1pPr marL="215963" indent="-359939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575902" indent="-215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2pPr>
            <a:lvl3pPr marL="791866" indent="-215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lvl3pPr>
            <a:lvl4pPr marL="791866" indent="-215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lvl4pPr>
            <a:lvl5pPr marL="791866" indent="-215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lvl5pPr>
            <a:lvl6pPr marL="791866" indent="-215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lvl6pPr>
            <a:lvl7pPr marL="791866" indent="-215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lvl7pPr>
            <a:lvl8pPr marL="791866" indent="-215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lvl8pPr>
            <a:lvl9pPr marL="791866" indent="-215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41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Autor (Vorname Nachname)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Fußzeile (Titel der Präsentation)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9B00EF49-7894-4F53-A8DD-F7DB3BFC503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 bwMode="gray">
          <a:xfrm>
            <a:off x="-1" y="0"/>
            <a:ext cx="121951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de-DE" dirty="0"/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" y="1"/>
            <a:ext cx="12195179" cy="3357563"/>
          </a:xfrm>
          <a:noFill/>
        </p:spPr>
        <p:txBody>
          <a:bodyPr lIns="6372000" tIns="0" rIns="0" bIns="0" anchor="ctr"/>
          <a:lstStyle>
            <a:lvl1pPr algn="l">
              <a:spcBef>
                <a:spcPts val="0"/>
              </a:spcBef>
              <a:defRPr sz="1000" b="0" i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Fügen Sie bei Bedarf über das Icon ein Bild in den Platzhalter ein. </a:t>
            </a:r>
            <a:br>
              <a:rPr lang="de-DE" dirty="0"/>
            </a:br>
            <a:r>
              <a:rPr lang="de-DE" dirty="0"/>
              <a:t>Achten Sie hierbei darauf, ein Bild zu wählen, auf welchem </a:t>
            </a:r>
            <a:br>
              <a:rPr lang="de-DE" dirty="0"/>
            </a:br>
            <a:r>
              <a:rPr lang="de-DE" dirty="0"/>
              <a:t>das Logo mit der Unterzeile noch gut zu erkennen ist.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Klicken Sie nach dem Einfügen auf Start | Folien | Zurücksetzen, </a:t>
            </a:r>
            <a:br>
              <a:rPr lang="de-DE" dirty="0"/>
            </a:br>
            <a:r>
              <a:rPr lang="de-DE" dirty="0"/>
              <a:t>um das Bild hinter die anderen Elemente zu legen.</a:t>
            </a: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-2" y="3573016"/>
            <a:ext cx="12195176" cy="328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1" tIns="35994" rIns="53991" bIns="3599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endParaRPr lang="de-DE" sz="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8955" y="4077072"/>
            <a:ext cx="11376000" cy="1008000"/>
          </a:xfrm>
        </p:spPr>
        <p:txBody>
          <a:bodyPr bIns="35994" anchor="b"/>
          <a:lstStyle>
            <a:lvl1pPr>
              <a:defRPr sz="36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Kapitelname </a:t>
            </a:r>
            <a:br>
              <a:rPr lang="de-DE" dirty="0"/>
            </a:br>
            <a:r>
              <a:rPr lang="de-DE" dirty="0"/>
              <a:t>(max. 2 Zeilen)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08955" y="5157320"/>
            <a:ext cx="11376000" cy="1152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  <a:p>
            <a:pPr lvl="0"/>
            <a:endParaRPr lang="de-DE" dirty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955" y="161655"/>
            <a:ext cx="432000" cy="46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" y="3429001"/>
            <a:ext cx="12195174" cy="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12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08955" y="2205344"/>
            <a:ext cx="5544000" cy="424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41603" y="2205344"/>
            <a:ext cx="5544000" cy="424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(Vorname Nachname)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Fußzeile (Titel der Präsentation)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9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08955" y="1124744"/>
            <a:ext cx="5544000" cy="72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08955" y="2205344"/>
            <a:ext cx="5544000" cy="424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(Vorname Nachname)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Fußzeile (Titel der Präsentation)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241603" y="836712"/>
            <a:ext cx="5953572" cy="6021288"/>
          </a:xfrm>
          <a:solidFill>
            <a:srgbClr val="E6E7E8"/>
          </a:solidFill>
          <a:ln>
            <a:noFill/>
          </a:ln>
        </p:spPr>
        <p:txBody>
          <a:bodyPr tIns="791866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Fügen Sie über Klick auf das Icon </a:t>
            </a:r>
            <a:br>
              <a:rPr lang="de-DE" dirty="0"/>
            </a:br>
            <a:r>
              <a:rPr lang="de-DE" dirty="0"/>
              <a:t>ein Bild in den Platzhalter ein.</a:t>
            </a:r>
          </a:p>
        </p:txBody>
      </p:sp>
    </p:spTree>
    <p:extLst>
      <p:ext uri="{BB962C8B-B14F-4D97-AF65-F5344CB8AC3E}">
        <p14:creationId xmlns:p14="http://schemas.microsoft.com/office/powerpoint/2010/main" val="59797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(Vorname Nachname)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Fußzeile (Titel der Präsentation)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836712"/>
            <a:ext cx="12195175" cy="6021288"/>
          </a:xfrm>
          <a:solidFill>
            <a:srgbClr val="E6E7E8"/>
          </a:solidFill>
          <a:ln>
            <a:noFill/>
          </a:ln>
        </p:spPr>
        <p:txBody>
          <a:bodyPr tIns="791866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Fügen Sie über Klick auf das Icon </a:t>
            </a:r>
            <a:br>
              <a:rPr lang="de-DE" dirty="0"/>
            </a:br>
            <a:r>
              <a:rPr lang="de-DE" dirty="0"/>
              <a:t>ein Bild in den Platzhalter ein.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341466" y="5157220"/>
            <a:ext cx="4853710" cy="533178"/>
          </a:xfrm>
          <a:solidFill>
            <a:srgbClr val="FFFFFF">
              <a:alpha val="69804"/>
            </a:srgbClr>
          </a:solidFill>
        </p:spPr>
        <p:txBody>
          <a:bodyPr wrap="none" lIns="215963" tIns="71987" rIns="410400" bIns="71987" anchor="b">
            <a:spAutoFit/>
          </a:bodyPr>
          <a:lstStyle>
            <a:lvl1pPr algn="r"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997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8955" y="1124744"/>
            <a:ext cx="11376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08955" y="2204864"/>
            <a:ext cx="11340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4460" y="332680"/>
            <a:ext cx="3024000" cy="216000"/>
          </a:xfrm>
          <a:prstGeom prst="rect">
            <a:avLst/>
          </a:prstGeom>
        </p:spPr>
        <p:txBody>
          <a:bodyPr vert="horz" lIns="0" tIns="28795" rIns="0" bIns="0" rtlCol="0" anchor="t"/>
          <a:lstStyle>
            <a:lvl1pPr algn="l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 dirty="0"/>
              <a:t>Autor (Vorname Nachname)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241603" y="332656"/>
            <a:ext cx="5184000" cy="216000"/>
          </a:xfrm>
          <a:prstGeom prst="rect">
            <a:avLst/>
          </a:prstGeom>
        </p:spPr>
        <p:txBody>
          <a:bodyPr vert="horz" lIns="0" tIns="28795" rIns="0" bIns="0" rtlCol="0" anchor="t"/>
          <a:lstStyle>
            <a:lvl1pPr algn="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Fußzeile (Titel der Präsentation)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26219" y="332656"/>
            <a:ext cx="360000" cy="216000"/>
          </a:xfrm>
          <a:prstGeom prst="rect">
            <a:avLst/>
          </a:prstGeom>
        </p:spPr>
        <p:txBody>
          <a:bodyPr vert="horz" lIns="0" tIns="28795" rIns="0" bIns="0" rtlCol="0" anchor="t"/>
          <a:lstStyle>
            <a:lvl1pPr algn="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9B00EF49-7894-4F53-A8DD-F7DB3BFC503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24" name="Gruppieren 23"/>
          <p:cNvGrpSpPr/>
          <p:nvPr userDrawn="1"/>
        </p:nvGrpSpPr>
        <p:grpSpPr bwMode="gray">
          <a:xfrm>
            <a:off x="408955" y="-171392"/>
            <a:ext cx="11377264" cy="72000"/>
            <a:chOff x="306636" y="-675416"/>
            <a:chExt cx="8530727" cy="360000"/>
          </a:xfrm>
        </p:grpSpPr>
        <p:cxnSp>
          <p:nvCxnSpPr>
            <p:cNvPr id="13" name="Gerade Verbindung 12"/>
            <p:cNvCxnSpPr/>
            <p:nvPr userDrawn="1"/>
          </p:nvCxnSpPr>
          <p:spPr bwMode="gray">
            <a:xfrm>
              <a:off x="306636" y="-675416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>
              <a:off x="3006233" y="-675416"/>
              <a:ext cx="0" cy="360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>
              <a:off x="3222201" y="-675416"/>
              <a:ext cx="0" cy="360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>
              <a:off x="4464016" y="-675416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4679983" y="-675416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5921798" y="-675416"/>
              <a:ext cx="0" cy="360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6137766" y="-675416"/>
              <a:ext cx="0" cy="360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8837363" y="-675416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 userDrawn="1"/>
        </p:nvGrpSpPr>
        <p:grpSpPr bwMode="gray">
          <a:xfrm>
            <a:off x="-240756" y="2204864"/>
            <a:ext cx="96025" cy="4248000"/>
            <a:chOff x="-756592" y="2204864"/>
            <a:chExt cx="360000" cy="4248472"/>
          </a:xfrm>
        </p:grpSpPr>
        <p:cxnSp>
          <p:nvCxnSpPr>
            <p:cNvPr id="21" name="Gerade Verbindung 20"/>
            <p:cNvCxnSpPr/>
            <p:nvPr userDrawn="1"/>
          </p:nvCxnSpPr>
          <p:spPr bwMode="gray">
            <a:xfrm rot="16200000">
              <a:off x="-576592" y="2024864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-576592" y="6273336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 userDrawn="1"/>
        </p:nvSpPr>
        <p:spPr bwMode="gray">
          <a:xfrm>
            <a:off x="2" y="764704"/>
            <a:ext cx="12195174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de-DE" dirty="0"/>
          </a:p>
        </p:txBody>
      </p:sp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8955" y="161655"/>
            <a:ext cx="432000" cy="45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98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4" r:id="rId3"/>
    <p:sldLayoutId id="2147483673" r:id="rId4"/>
    <p:sldLayoutId id="2147483662" r:id="rId5"/>
    <p:sldLayoutId id="2147483663" r:id="rId6"/>
    <p:sldLayoutId id="2147483664" r:id="rId7"/>
    <p:sldLayoutId id="2147483668" r:id="rId8"/>
    <p:sldLayoutId id="2147483669" r:id="rId9"/>
    <p:sldLayoutId id="2147483666" r:id="rId10"/>
    <p:sldLayoutId id="2147483667" r:id="rId11"/>
    <p:sldLayoutId id="2147483672" r:id="rId12"/>
  </p:sldLayoutIdLst>
  <p:hf hdr="0"/>
  <p:txStyles>
    <p:titleStyle>
      <a:lvl1pPr algn="l" defTabSz="914245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45" rtl="0" eaLnBrk="1" latinLnBrk="0" hangingPunct="1">
        <a:lnSpc>
          <a:spcPct val="105000"/>
        </a:lnSpc>
        <a:spcBef>
          <a:spcPts val="1999"/>
        </a:spcBef>
        <a:spcAft>
          <a:spcPts val="0"/>
        </a:spcAft>
        <a:buFont typeface="Arial" panose="020B0604020202020204" pitchFamily="34" charset="0"/>
        <a:buNone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45" rtl="0" eaLnBrk="1" latinLnBrk="0" hangingPunct="1">
        <a:lnSpc>
          <a:spcPct val="105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215963" indent="-215963" algn="l" defTabSz="914245" rtl="0" eaLnBrk="1" latinLnBrk="0" hangingPunct="1">
        <a:lnSpc>
          <a:spcPct val="105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431927" indent="-215963" algn="l" defTabSz="91424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647891" indent="-215963" algn="l" defTabSz="91424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863854" indent="-215963" algn="l" defTabSz="91424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j-lt"/>
          <a:ea typeface="+mn-ea"/>
          <a:cs typeface="+mn-cs"/>
        </a:defRPr>
      </a:lvl6pPr>
      <a:lvl7pPr marL="863854" indent="-215963" algn="l" defTabSz="91424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j-lt"/>
          <a:ea typeface="+mn-ea"/>
          <a:cs typeface="+mn-cs"/>
        </a:defRPr>
      </a:lvl7pPr>
      <a:lvl8pPr marL="863854" indent="-215963" algn="l" defTabSz="91424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j-lt"/>
          <a:ea typeface="+mn-ea"/>
          <a:cs typeface="+mn-cs"/>
        </a:defRPr>
      </a:lvl8pPr>
      <a:lvl9pPr marL="863854" indent="-215963" algn="l" defTabSz="914245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1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 bwMode="gray">
          <a:xfrm>
            <a:off x="8185151" y="5373216"/>
            <a:ext cx="4010026" cy="1484784"/>
            <a:chOff x="6137265" y="5373216"/>
            <a:chExt cx="3006736" cy="1484784"/>
          </a:xfrm>
        </p:grpSpPr>
        <p:sp>
          <p:nvSpPr>
            <p:cNvPr id="10" name="Rechteck 9"/>
            <p:cNvSpPr/>
            <p:nvPr/>
          </p:nvSpPr>
          <p:spPr bwMode="gray">
            <a:xfrm>
              <a:off x="6137265" y="5373216"/>
              <a:ext cx="3006736" cy="14847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Datumsplatzhalter 4"/>
            <p:cNvSpPr txBox="1">
              <a:spLocks/>
            </p:cNvSpPr>
            <p:nvPr/>
          </p:nvSpPr>
          <p:spPr bwMode="gray">
            <a:xfrm>
              <a:off x="6677925" y="6309344"/>
              <a:ext cx="2159437" cy="216000"/>
            </a:xfrm>
            <a:prstGeom prst="rect">
              <a:avLst/>
            </a:prstGeom>
          </p:spPr>
          <p:txBody>
            <a:bodyPr vert="horz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lang="de-DE" sz="1600" kern="1200" smtClean="0">
                  <a:solidFill>
                    <a:srgbClr val="004794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5000"/>
                </a:lnSpc>
                <a:spcAft>
                  <a:spcPts val="200"/>
                </a:spcAft>
              </a:pPr>
              <a:r>
                <a:rPr lang="de-DE" sz="1000" dirty="0">
                  <a:solidFill>
                    <a:schemeClr val="accent1"/>
                  </a:solidFill>
                  <a:latin typeface="+mn-lt"/>
                </a:rPr>
                <a:t>Universitätsklinikum Hamburg-Eppendorf</a:t>
              </a:r>
            </a:p>
          </p:txBody>
        </p:sp>
      </p:grpSp>
      <p:sp>
        <p:nvSpPr>
          <p:cNvPr id="4" name="Titel 3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/>
              <a:t>Journal Club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 bwMode="gray">
          <a:xfrm>
            <a:off x="408939" y="4545137"/>
            <a:ext cx="5544000" cy="1079972"/>
          </a:xfrm>
        </p:spPr>
        <p:txBody>
          <a:bodyPr/>
          <a:lstStyle/>
          <a:p>
            <a:r>
              <a:rPr lang="de-DE" dirty="0"/>
              <a:t> (Maximilian Schulz | 21.09.2021)</a:t>
            </a: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2362283" y="3356992"/>
            <a:ext cx="2520000" cy="35010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050" dirty="0">
                <a:latin typeface="+mj-lt"/>
              </a:rPr>
              <a:t>Die Möglichkeit, ein </a:t>
            </a:r>
            <a:r>
              <a:rPr lang="de-DE" sz="1050" dirty="0" err="1">
                <a:latin typeface="+mj-lt"/>
              </a:rPr>
              <a:t>Sublogo</a:t>
            </a:r>
            <a:r>
              <a:rPr lang="de-DE" sz="1050" dirty="0">
                <a:latin typeface="+mj-lt"/>
              </a:rPr>
              <a:t> zu platzieren, haben Sie </a:t>
            </a:r>
            <a:r>
              <a:rPr lang="de-DE" sz="1050" dirty="0"/>
              <a:t>auch auf den anderen Titelseiten-Layouts</a:t>
            </a:r>
            <a:r>
              <a:rPr lang="de-DE" sz="1050" dirty="0">
                <a:latin typeface="+mj-lt"/>
              </a:rPr>
              <a:t>.</a:t>
            </a: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050" dirty="0">
                <a:latin typeface="+mj-lt"/>
              </a:rPr>
              <a:t>Markieren Sie sich hierzu alle Elemente in der unteren rechten Ecke und kopieren Sie sie mit STRG+C.</a:t>
            </a: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DE" sz="1050" dirty="0">
              <a:latin typeface="+mj-lt"/>
            </a:endParaRP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DE" sz="1050" dirty="0">
              <a:latin typeface="+mj-lt"/>
            </a:endParaRP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DE" sz="1050" dirty="0">
              <a:latin typeface="+mj-lt"/>
            </a:endParaRP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DE" sz="1050" dirty="0">
              <a:latin typeface="+mj-lt"/>
            </a:endParaRP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DE" sz="1050" dirty="0">
              <a:latin typeface="+mj-lt"/>
            </a:endParaRP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DE" sz="1050" dirty="0">
              <a:latin typeface="+mj-lt"/>
            </a:endParaRP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050" dirty="0">
                <a:latin typeface="+mj-lt"/>
              </a:rPr>
              <a:t>Gehen Sie auf eines der anderen Titel-Layouts und drücken Sie STRG+V, um die Elemente an gleicher Stelle einzufügen.</a:t>
            </a:r>
          </a:p>
          <a:p>
            <a:pPr marL="144000" indent="-144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050" dirty="0"/>
              <a:t>Markieren Sie dann das rote Hinweisfeld an der oberen rechten Ecke und löschen es.</a:t>
            </a:r>
            <a:endParaRPr lang="de-DE" sz="1050" dirty="0">
              <a:latin typeface="+mj-lt"/>
            </a:endParaRPr>
          </a:p>
          <a:p>
            <a:pPr marL="216000" indent="-2160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DE" sz="1050" dirty="0" err="1">
              <a:latin typeface="+mj-lt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299" y="4616776"/>
            <a:ext cx="2376000" cy="119314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83B1469-78B7-4DF2-AEAD-3311975923B7}"/>
              </a:ext>
            </a:extLst>
          </p:cNvPr>
          <p:cNvSpPr txBox="1">
            <a:spLocks/>
          </p:cNvSpPr>
          <p:nvPr/>
        </p:nvSpPr>
        <p:spPr>
          <a:xfrm>
            <a:off x="1777107" y="692696"/>
            <a:ext cx="7343775" cy="369887"/>
          </a:xfrm>
          <a:prstGeom prst="rect">
            <a:avLst/>
          </a:prstGeom>
        </p:spPr>
        <p:txBody>
          <a:bodyPr/>
          <a:lstStyle>
            <a:lvl1pPr marL="0" indent="0" algn="l" defTabSz="914245" rtl="0" eaLnBrk="1" latinLnBrk="0" hangingPunct="1">
              <a:lnSpc>
                <a:spcPct val="105000"/>
              </a:lnSpc>
              <a:spcBef>
                <a:spcPts val="1999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45" rtl="0" eaLnBrk="1" latinLnBrk="0" hangingPunct="1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15963" indent="-215963" algn="l" defTabSz="914245" rtl="0" eaLnBrk="1" latinLnBrk="0" hangingPunct="1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31927" indent="-215963" algn="l" defTabSz="91424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647891" indent="-215963" algn="l" defTabSz="91424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863854" indent="-215963" algn="l" defTabSz="91424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863854" indent="-215963" algn="l" defTabSz="91424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863854" indent="-215963" algn="l" defTabSz="91424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863854" indent="-215963" algn="l" defTabSz="91424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altLang="de-DE" dirty="0"/>
              <a:t>Research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BF587F-431A-4067-B31A-FC7150239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3" y="5373216"/>
            <a:ext cx="6815131" cy="13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6696E5-EB4E-401C-BCE6-1AB4AA1E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460" y="332656"/>
            <a:ext cx="3024000" cy="216000"/>
          </a:xfrm>
        </p:spPr>
        <p:txBody>
          <a:bodyPr/>
          <a:lstStyle/>
          <a:p>
            <a:r>
              <a:rPr lang="de-DE" dirty="0"/>
              <a:t>Autor (Maximilian Schulz)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1C2237-CBF8-425E-B3A5-1A0DB5C2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71FFA2-DED2-4C98-B44F-97A463AD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5" y="805279"/>
            <a:ext cx="11376000" cy="720000"/>
          </a:xfrm>
        </p:spPr>
        <p:txBody>
          <a:bodyPr/>
          <a:lstStyle/>
          <a:p>
            <a:r>
              <a:rPr lang="de-DE" sz="1800" b="1" dirty="0" err="1"/>
              <a:t>Discussion</a:t>
            </a:r>
            <a:endParaRPr lang="de-DE" sz="1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47F60BF-27D0-4B18-BB9B-BC2D9EE8E2C1}"/>
              </a:ext>
            </a:extLst>
          </p:cNvPr>
          <p:cNvSpPr txBox="1"/>
          <p:nvPr/>
        </p:nvSpPr>
        <p:spPr bwMode="gray">
          <a:xfrm>
            <a:off x="251521" y="1525279"/>
            <a:ext cx="1108923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Hypothesis:</a:t>
            </a:r>
          </a:p>
          <a:p>
            <a:pPr marL="800023" lvl="1" indent="-342900">
              <a:buFont typeface="+mj-lt"/>
              <a:buAutoNum type="arabicPeriod"/>
            </a:pPr>
            <a:r>
              <a:rPr lang="en-US" sz="1600" dirty="0"/>
              <a:t>functional system segregation would decrease with age</a:t>
            </a:r>
          </a:p>
          <a:p>
            <a:pPr marL="800023" lvl="1" indent="-342900">
              <a:buFont typeface="+mj-lt"/>
              <a:buAutoNum type="arabicPeriod"/>
            </a:pPr>
            <a:r>
              <a:rPr lang="en-US" sz="1600" dirty="0"/>
              <a:t>functional system segregation would be a significant mediator of age-related decline in fluid cognition</a:t>
            </a:r>
          </a:p>
          <a:p>
            <a:pPr marL="800023" lvl="1" indent="-342900">
              <a:buFont typeface="+mj-lt"/>
              <a:buAutoNum type="arabicPeriod"/>
            </a:pPr>
            <a:r>
              <a:rPr lang="en-US" sz="1600" dirty="0"/>
              <a:t>structural connectivity would constrain the influence of functional connectivity on the age-cognition relation</a:t>
            </a:r>
          </a:p>
          <a:p>
            <a:pPr marL="800023" lvl="1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Decline in system segregation is specific to functional connectivity and is not a feature of structural connectivity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Specific contribution from the </a:t>
            </a:r>
            <a:r>
              <a:rPr lang="en-US" sz="1600" dirty="0" err="1"/>
              <a:t>occipito</a:t>
            </a:r>
            <a:r>
              <a:rPr lang="en-US" sz="1600" dirty="0"/>
              <a:t>-parietal module to the age-related decline in system segregation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System segregation, has a mediating role in age-related cognitive decline.  The relation of age to residual executive function was indirect, operating through functional system segregation.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Specific regional effects of structural connectivity with prominent contributions from the right frontal module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Structural connectivity provided a measurable though relatively weak constraint on age-related differences in functional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6522F53C-B407-4961-A378-1D8CF268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241603" y="332656"/>
            <a:ext cx="5184000" cy="216000"/>
          </a:xfrm>
        </p:spPr>
        <p:txBody>
          <a:bodyPr/>
          <a:lstStyle/>
          <a:p>
            <a:r>
              <a:rPr lang="de-DE" dirty="0"/>
              <a:t>(Journal Club)</a:t>
            </a:r>
          </a:p>
        </p:txBody>
      </p:sp>
    </p:spTree>
    <p:extLst>
      <p:ext uri="{BB962C8B-B14F-4D97-AF65-F5344CB8AC3E}">
        <p14:creationId xmlns:p14="http://schemas.microsoft.com/office/powerpoint/2010/main" val="31565138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dirty="0"/>
              <a:t>Klinik, Institut, Geschäftsbereich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pPr lvl="1"/>
            <a:r>
              <a:rPr lang="de-DE" dirty="0"/>
              <a:t>Martinistraße 52 | D-20246 Hamburg</a:t>
            </a:r>
          </a:p>
          <a:p>
            <a:r>
              <a:rPr lang="de-DE" dirty="0"/>
              <a:t>Ansprechpartner</a:t>
            </a:r>
          </a:p>
          <a:p>
            <a:pPr lvl="1"/>
            <a:r>
              <a:rPr lang="de-DE" dirty="0"/>
              <a:t>Telefon	+49 (0) 15202781606</a:t>
            </a:r>
            <a:br>
              <a:rPr lang="de-DE" dirty="0"/>
            </a:br>
            <a:r>
              <a:rPr lang="de-DE" dirty="0"/>
              <a:t>m.schulz1@uke.de | www.uke.de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4F38E6-0837-47E1-A699-CDCB81FCE6A4}"/>
              </a:ext>
            </a:extLst>
          </p:cNvPr>
          <p:cNvSpPr txBox="1"/>
          <p:nvPr/>
        </p:nvSpPr>
        <p:spPr bwMode="gray">
          <a:xfrm>
            <a:off x="9990582" y="368581"/>
            <a:ext cx="2088232" cy="151216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216000" indent="-216000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de-DE" dirty="0" err="1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83368-CB2C-4133-81C3-79B3E4D51CB5}"/>
              </a:ext>
            </a:extLst>
          </p:cNvPr>
          <p:cNvSpPr txBox="1"/>
          <p:nvPr/>
        </p:nvSpPr>
        <p:spPr bwMode="gray">
          <a:xfrm>
            <a:off x="1502486" y="339627"/>
            <a:ext cx="3005330" cy="151216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216000" indent="-216000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de-DE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21940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(Maximilian Schulz)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(Journal Club)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D24B36F-5717-4CF9-8F06-011CA15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55" y="948238"/>
            <a:ext cx="11376000" cy="720000"/>
          </a:xfrm>
        </p:spPr>
        <p:txBody>
          <a:bodyPr/>
          <a:lstStyle/>
          <a:p>
            <a:r>
              <a:rPr lang="de-DE" sz="1600" b="1" dirty="0" err="1"/>
              <a:t>Introduction</a:t>
            </a:r>
            <a:endParaRPr lang="de-DE" sz="16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9910CA-D631-4421-B175-69EA9E831A35}"/>
              </a:ext>
            </a:extLst>
          </p:cNvPr>
          <p:cNvSpPr txBox="1"/>
          <p:nvPr/>
        </p:nvSpPr>
        <p:spPr bwMode="gray">
          <a:xfrm>
            <a:off x="179084" y="1303613"/>
            <a:ext cx="117511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de-D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Fluid cognitive abilities, depending on rapid and flexible coordination of attention and memory, decline during healthy aging, relative to knowledge-based and expertise-based abilities which exhibit age constancy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(Craik and Bialystok 2006)</a:t>
            </a:r>
          </a:p>
          <a:p>
            <a:pPr algn="just"/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Structural and functional connectivity are statistical mediators of the relation between age and fluid cognition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 et al., 2020; Madden et al., 2017)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Age related decline in structural connectivity is consistent across studies, functional connectivity between cortical regions rely on multiple white matter pathways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Damoiseaux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Greicius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2009) </a:t>
            </a:r>
            <a:r>
              <a:rPr lang="en-US" sz="1600" dirty="0"/>
              <a:t>and increases and decreases in FC have been observed with age in different regions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Betzel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et al., 2014; Biswal et al., 2010…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 younger adults' structural connectivity seems to constrains FC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Greicius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et al., 2009)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C3F584-8E73-491C-828A-AA5EDF54CB83}"/>
              </a:ext>
            </a:extLst>
          </p:cNvPr>
          <p:cNvSpPr txBox="1"/>
          <p:nvPr/>
        </p:nvSpPr>
        <p:spPr bwMode="gray">
          <a:xfrm>
            <a:off x="289530" y="5105558"/>
            <a:ext cx="11640705" cy="1080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Networks of structural and functional connectivity diverge especially in higher-order association cortical regions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(Batista-García-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Ramó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Fernández-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Verdecia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2018) </a:t>
            </a:r>
            <a:r>
              <a:rPr lang="en-US" sz="1600" dirty="0"/>
              <a:t> and under best circumstances, structural connectivity accounts for 50% of the variance in  FC 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(Suarez et al., 2020)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a-DK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68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(Maximilian Schulz)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(Journal Club)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9910CA-D631-4421-B175-69EA9E831A35}"/>
              </a:ext>
            </a:extLst>
          </p:cNvPr>
          <p:cNvSpPr txBox="1"/>
          <p:nvPr/>
        </p:nvSpPr>
        <p:spPr bwMode="gray">
          <a:xfrm>
            <a:off x="84919" y="1167709"/>
            <a:ext cx="12025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relation between functional connectivity and regional white matter integrity (fractional anisotropy; FA) for older adults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(Zimmerman et al. 2016)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specific pattern of structural-functional connectivity coupling predicted age more reliably than did either form of connectivity alone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b-NO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Fjell et al. 2016)</a:t>
            </a:r>
            <a:endParaRPr lang="de-DE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B9C908-5988-4C0C-BF54-6329B84237AE}"/>
              </a:ext>
            </a:extLst>
          </p:cNvPr>
          <p:cNvSpPr txBox="1"/>
          <p:nvPr/>
        </p:nvSpPr>
        <p:spPr bwMode="gray">
          <a:xfrm>
            <a:off x="80022" y="4293096"/>
            <a:ext cx="1202533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connectivity between modules is better preserved as a function of age than within-module connectivity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/>
              <a:t>particularly for modules in association cortex and more prominent for individuals over 50 years of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(Chong et al. 2019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Chan et al. 2014)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modules become less distinct or separate with increasing age, expressed in graph theoretical terms as decreased modularity and system segregation</a:t>
            </a:r>
            <a:r>
              <a:rPr lang="en-US" sz="1800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measures of within-module and between-module connectivity 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(Bagarinao et al., 2019; Betzel et al., 2014)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theoretical investigations of resting-state FC support concept of age-related neural dedifferentiation, the idea that aging is associated with a decline in the specialization or separation of functional neural modules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Geerligs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2014)</a:t>
            </a:r>
            <a:endParaRPr lang="de-DE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FA4F9F-22CE-4E7F-BB2E-C9A366CCC4EE}"/>
              </a:ext>
            </a:extLst>
          </p:cNvPr>
          <p:cNvSpPr txBox="1"/>
          <p:nvPr/>
        </p:nvSpPr>
        <p:spPr bwMode="gray">
          <a:xfrm>
            <a:off x="210932" y="2492896"/>
            <a:ext cx="11773308" cy="117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FC within anatomically defined white matter tracts was not consistently higher than FC to regions outside of the tract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Fjell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al. 2017)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1600" dirty="0"/>
              <a:t>Cross-sectional age-affected trajectories differed for structural and functional connectivity, and these measures changed in a largely independently across a 3.3 years longitudinal span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nb-NO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Fjell et al. 2017)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de-DE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418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dirty="0"/>
              <a:t>Autor (Maximilian Schulz)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(Journal Club)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B00EF49-7894-4F53-A8DD-F7DB3BFC503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9910CA-D631-4421-B175-69EA9E831A35}"/>
              </a:ext>
            </a:extLst>
          </p:cNvPr>
          <p:cNvSpPr txBox="1"/>
          <p:nvPr/>
        </p:nvSpPr>
        <p:spPr bwMode="gray">
          <a:xfrm>
            <a:off x="139973" y="3829826"/>
            <a:ext cx="12025335" cy="2362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Hypothesis:</a:t>
            </a:r>
          </a:p>
          <a:p>
            <a:pPr marL="80002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Increasing age, functional modules tend to become less distinct &gt;&gt;  Functional system segregation would decrease with age</a:t>
            </a:r>
          </a:p>
          <a:p>
            <a:pPr marL="80002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Functional system segregation would have a mediating influence on the negative relation between age and fluid cognition</a:t>
            </a:r>
          </a:p>
          <a:p>
            <a:pPr marL="80002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Structural connectivity would constrain the influence of functional connectivity on the age-cognition relation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8F7931-1805-4D68-B0C5-9DBDE052A34E}"/>
              </a:ext>
            </a:extLst>
          </p:cNvPr>
          <p:cNvSpPr txBox="1"/>
          <p:nvPr/>
        </p:nvSpPr>
        <p:spPr bwMode="gray">
          <a:xfrm>
            <a:off x="228935" y="1268760"/>
            <a:ext cx="11413268" cy="20882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16000" indent="-216000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de-DE" dirty="0" err="1">
              <a:latin typeface="+mj-lt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E04560E-AD96-42AF-B709-2460FF9E0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347" y="908720"/>
            <a:ext cx="11557023" cy="2808312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Graph theoretical investigations of age-related differences in brain structure consistently report age-related  decline in structural connectivity, with variation in strength and efficiency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(Gong et al., 2009)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E.g. structural global efficiency declined with age to a greater extent than local efficiency, and fewer between-module connections were evident in the older adults, yielding a more localized and segregated network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(Zhao et al. 2015)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Nodes with direct structural connections exhibit little age-related change in functional connectivity, nodes with less efficient structural connections were more likely to exhibit an age-related increase in FC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Betzel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al. (2014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Age-related decrease in functional system segregation may be a result of decreased structural efficiency, with functional connections between structurally disconnected regions relying on indirect paths</a:t>
            </a:r>
            <a:endParaRPr lang="de-DE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42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06A47E-4B4A-4D7B-B016-ED91EBBC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Autor (Maximilian Schulz)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629307-D27E-48AB-A6AD-906EC09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CD0A4C00-591A-4535-AB30-481B8528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241603" y="332656"/>
            <a:ext cx="5184000" cy="216000"/>
          </a:xfrm>
        </p:spPr>
        <p:txBody>
          <a:bodyPr/>
          <a:lstStyle/>
          <a:p>
            <a:r>
              <a:rPr lang="de-DE" dirty="0"/>
              <a:t>(Journal Club)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F0EF1E-0CD7-4473-A5FB-8E7FCB2D94F1}"/>
              </a:ext>
            </a:extLst>
          </p:cNvPr>
          <p:cNvSpPr txBox="1"/>
          <p:nvPr/>
        </p:nvSpPr>
        <p:spPr bwMode="gray">
          <a:xfrm>
            <a:off x="156947" y="836712"/>
            <a:ext cx="11449272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err="1">
                <a:solidFill>
                  <a:schemeClr val="accent1"/>
                </a:solidFill>
              </a:rPr>
              <a:t>Participants</a:t>
            </a:r>
            <a:endParaRPr lang="de-DE" sz="1800" b="1" dirty="0">
              <a:solidFill>
                <a:schemeClr val="accent1"/>
              </a:solidFill>
            </a:endParaRPr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143 </a:t>
            </a:r>
            <a:r>
              <a:rPr lang="de-DE" dirty="0" err="1"/>
              <a:t>healthy</a:t>
            </a:r>
            <a:r>
              <a:rPr lang="de-DE" dirty="0"/>
              <a:t> community-</a:t>
            </a:r>
            <a:r>
              <a:rPr lang="de-DE" dirty="0" err="1"/>
              <a:t>dwelling</a:t>
            </a:r>
            <a:r>
              <a:rPr lang="de-DE" dirty="0"/>
              <a:t> </a:t>
            </a:r>
            <a:r>
              <a:rPr lang="de-DE" dirty="0" err="1"/>
              <a:t>adults</a:t>
            </a:r>
            <a:r>
              <a:rPr lang="de-DE" dirty="0"/>
              <a:t> (</a:t>
            </a:r>
            <a:r>
              <a:rPr lang="de-DE" b="1" dirty="0"/>
              <a:t>19-79 </a:t>
            </a:r>
            <a:r>
              <a:rPr lang="de-DE" dirty="0" err="1"/>
              <a:t>years</a:t>
            </a:r>
            <a:r>
              <a:rPr lang="de-DE" dirty="0"/>
              <a:t>)</a:t>
            </a:r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participants were right-handed, had completed at least 12 years of education, did not report any major health issues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Cognitive measures</a:t>
            </a:r>
            <a:endParaRPr lang="de-DE" b="1" dirty="0">
              <a:solidFill>
                <a:schemeClr val="accent1"/>
              </a:solidFill>
            </a:endParaRPr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cognitive outcome measures comprised 9 tests of fluid cognition</a:t>
            </a:r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targeted </a:t>
            </a:r>
            <a:r>
              <a:rPr lang="en-US" b="1" dirty="0"/>
              <a:t>3 domains: </a:t>
            </a:r>
            <a:r>
              <a:rPr lang="en-US" dirty="0"/>
              <a:t>elementary </a:t>
            </a:r>
            <a:r>
              <a:rPr lang="en-US" b="1" dirty="0"/>
              <a:t>perceptual speed</a:t>
            </a:r>
            <a:r>
              <a:rPr lang="en-US" dirty="0"/>
              <a:t>, </a:t>
            </a:r>
            <a:r>
              <a:rPr lang="en-US" b="1" dirty="0"/>
              <a:t>executive function</a:t>
            </a:r>
            <a:r>
              <a:rPr lang="en-US" dirty="0"/>
              <a:t>, and </a:t>
            </a:r>
            <a:r>
              <a:rPr lang="en-US" b="1" dirty="0"/>
              <a:t>memory</a:t>
            </a:r>
            <a:r>
              <a:rPr lang="en-US" dirty="0"/>
              <a:t>, with </a:t>
            </a:r>
            <a:r>
              <a:rPr lang="en-US" b="1" dirty="0"/>
              <a:t>3 indicator variables </a:t>
            </a:r>
            <a:r>
              <a:rPr lang="en-US" dirty="0"/>
              <a:t>per domain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Study specific anatomical template</a:t>
            </a:r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T1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143 </a:t>
            </a:r>
            <a:r>
              <a:rPr lang="de-DE" dirty="0" err="1"/>
              <a:t>participants</a:t>
            </a:r>
            <a:endParaRPr lang="en-US" dirty="0"/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Individual T1 brain was warped to this starting point average brain</a:t>
            </a:r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individually warped T1 images were merged together to create a new averaged template</a:t>
            </a:r>
          </a:p>
          <a:p>
            <a:pPr marL="74287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starting point for the next iteration of warping individual T1 images till the mean image converged, yielding the final study-specific template.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065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D07047-AD35-4635-A942-9F514E2A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E2AC744F-6854-470E-9FF7-C5F29A01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460" y="332680"/>
            <a:ext cx="3024000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Autor (Maximilian Schulz)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AD26C6-A7AB-4C7E-BC8C-9F07F161E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082" y="1412776"/>
            <a:ext cx="11376000" cy="12262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anatomical Harvard-Oxford Atlas </a:t>
            </a:r>
            <a:r>
              <a:rPr lang="en-US" sz="1600" dirty="0"/>
              <a:t>registered to the study-specific template resulting in weighted connectivity matrix of 397x 397 ROIs</a:t>
            </a:r>
          </a:p>
          <a:p>
            <a:pPr marL="702839" lvl="1" indent="-342900"/>
            <a:r>
              <a:rPr lang="en-US" sz="1600" b="1" dirty="0">
                <a:latin typeface="+mn-lt"/>
              </a:rPr>
              <a:t>Structural</a:t>
            </a:r>
            <a:r>
              <a:rPr lang="en-US" sz="1600" dirty="0">
                <a:latin typeface="+mn-lt"/>
              </a:rPr>
              <a:t>: </a:t>
            </a:r>
          </a:p>
          <a:p>
            <a:pPr marL="918803" lvl="2" indent="-342900"/>
            <a:r>
              <a:rPr lang="en-US" sz="1600" dirty="0">
                <a:latin typeface="+mn-lt"/>
              </a:rPr>
              <a:t>Number of streamlines  between all pairs of ROIs</a:t>
            </a:r>
          </a:p>
          <a:p>
            <a:pPr marL="702839" lvl="1" indent="-342900"/>
            <a:r>
              <a:rPr lang="en-US" sz="1600" b="1" dirty="0">
                <a:latin typeface="+mn-lt"/>
              </a:rPr>
              <a:t>Functional</a:t>
            </a:r>
            <a:r>
              <a:rPr lang="en-US" sz="1600" dirty="0">
                <a:latin typeface="+mn-lt"/>
              </a:rPr>
              <a:t>:  </a:t>
            </a:r>
          </a:p>
          <a:p>
            <a:pPr marL="918803" lvl="2" indent="-342900"/>
            <a:r>
              <a:rPr lang="en-US" sz="1600" dirty="0">
                <a:latin typeface="+mn-lt"/>
              </a:rPr>
              <a:t>Normalized times series along slice volumes for all voxels, </a:t>
            </a:r>
            <a:r>
              <a:rPr lang="en-US" sz="1600" dirty="0" err="1">
                <a:latin typeface="+mn-lt"/>
              </a:rPr>
              <a:t>Pearsons</a:t>
            </a:r>
            <a:r>
              <a:rPr lang="en-US" sz="1600" dirty="0">
                <a:latin typeface="+mn-lt"/>
              </a:rPr>
              <a:t> r correlation transformed to Fisher-z</a:t>
            </a:r>
          </a:p>
          <a:p>
            <a:pPr marL="918803" lvl="2" indent="-342900"/>
            <a:r>
              <a:rPr lang="en-US" sz="1600" dirty="0">
                <a:latin typeface="+mn-lt"/>
              </a:rPr>
              <a:t>Negative correlations, negatively weighted edges and diagonal to zero</a:t>
            </a:r>
          </a:p>
          <a:p>
            <a:pPr marL="702839" lvl="1" indent="-342900"/>
            <a:endParaRPr lang="en-US" sz="1600" dirty="0">
              <a:latin typeface="+mn-lt"/>
            </a:endParaRPr>
          </a:p>
          <a:p>
            <a:pPr marL="342900" indent="-342900"/>
            <a:endParaRPr lang="en-US" sz="1600" dirty="0"/>
          </a:p>
        </p:txBody>
      </p:sp>
      <p:sp>
        <p:nvSpPr>
          <p:cNvPr id="13" name="Titel 15">
            <a:extLst>
              <a:ext uri="{FF2B5EF4-FFF2-40B4-BE49-F238E27FC236}">
                <a16:creationId xmlns:a16="http://schemas.microsoft.com/office/drawing/2014/main" id="{EB24B484-BE98-4159-96FD-AF69AAF3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19" y="886353"/>
            <a:ext cx="11376000" cy="720000"/>
          </a:xfrm>
        </p:spPr>
        <p:txBody>
          <a:bodyPr/>
          <a:lstStyle/>
          <a:p>
            <a:r>
              <a:rPr lang="de-DE" sz="1800" b="1" dirty="0" err="1"/>
              <a:t>Parcellation</a:t>
            </a:r>
            <a:endParaRPr lang="de-DE" sz="1800" b="1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0F91FEF9-1366-48E7-B11A-E575EA929FEF}"/>
              </a:ext>
            </a:extLst>
          </p:cNvPr>
          <p:cNvSpPr txBox="1">
            <a:spLocks/>
          </p:cNvSpPr>
          <p:nvPr/>
        </p:nvSpPr>
        <p:spPr bwMode="gray">
          <a:xfrm>
            <a:off x="6242219" y="332656"/>
            <a:ext cx="5184000" cy="216000"/>
          </a:xfrm>
          <a:prstGeom prst="rect">
            <a:avLst/>
          </a:prstGeom>
        </p:spPr>
        <p:txBody>
          <a:bodyPr vert="horz" lIns="0" tIns="28795" rIns="0" bIns="0" rtlCol="0" anchor="t"/>
          <a:lstStyle>
            <a:defPPr>
              <a:defRPr lang="en-US"/>
            </a:defPPr>
            <a:lvl1pPr marL="0" algn="r" defTabSz="457123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23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5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8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90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13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36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58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81" algn="l" defTabSz="4571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(Journal Club)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AB6885-7890-4DC7-A429-E542EB04583F}"/>
              </a:ext>
            </a:extLst>
          </p:cNvPr>
          <p:cNvSpPr txBox="1"/>
          <p:nvPr/>
        </p:nvSpPr>
        <p:spPr bwMode="gray">
          <a:xfrm>
            <a:off x="445575" y="3789040"/>
            <a:ext cx="115932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Averaged connectivity matrices </a:t>
            </a:r>
            <a:r>
              <a:rPr lang="en-US" sz="1600" dirty="0"/>
              <a:t>of all participants to obtain a single structural matrix and a single functional matrix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Modules in a </a:t>
            </a:r>
            <a:r>
              <a:rPr lang="en-US" sz="1600" b="1" dirty="0"/>
              <a:t>data-driven</a:t>
            </a:r>
            <a:r>
              <a:rPr lang="en-US" sz="1600" dirty="0"/>
              <a:t> manner, within the structural and functional domains with the </a:t>
            </a:r>
            <a:r>
              <a:rPr lang="en-US" sz="1600" b="1" dirty="0"/>
              <a:t>Louvain algorithm </a:t>
            </a:r>
            <a:r>
              <a:rPr lang="en-US" sz="1600" dirty="0"/>
              <a:t>of the </a:t>
            </a:r>
            <a:r>
              <a:rPr lang="en-US" sz="1600" b="1" dirty="0"/>
              <a:t>Brain Connectivity Toolbox </a:t>
            </a:r>
            <a:r>
              <a:rPr lang="en-US" sz="1600" dirty="0"/>
              <a:t>with a gamma value at 1.15 and 150 runs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Thresholding agreement matrices at 0.50</a:t>
            </a:r>
            <a:r>
              <a:rPr lang="en-US" sz="1600" dirty="0"/>
              <a:t>, thus retaining values for only those pairs of nodes that were assigned to the same module at least 50% of the time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averaged connectivity matrices comprising the </a:t>
            </a:r>
            <a:r>
              <a:rPr lang="en-US" sz="1600" b="1" dirty="0"/>
              <a:t>8 </a:t>
            </a:r>
            <a:r>
              <a:rPr lang="en-US" sz="1600" b="1" dirty="0" err="1"/>
              <a:t>structurel</a:t>
            </a:r>
            <a:r>
              <a:rPr lang="en-US" sz="1600" b="1" dirty="0"/>
              <a:t> </a:t>
            </a:r>
            <a:r>
              <a:rPr lang="en-US" sz="1600" dirty="0"/>
              <a:t>modules and </a:t>
            </a:r>
            <a:r>
              <a:rPr lang="en-US" sz="1600" b="1" dirty="0"/>
              <a:t>6 functional </a:t>
            </a:r>
            <a:r>
              <a:rPr lang="en-US" sz="1600" dirty="0"/>
              <a:t>modules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Titel 15">
            <a:extLst>
              <a:ext uri="{FF2B5EF4-FFF2-40B4-BE49-F238E27FC236}">
                <a16:creationId xmlns:a16="http://schemas.microsoft.com/office/drawing/2014/main" id="{F3D14A84-49E1-4BEE-AA26-62B4D6688E5B}"/>
              </a:ext>
            </a:extLst>
          </p:cNvPr>
          <p:cNvSpPr txBox="1">
            <a:spLocks/>
          </p:cNvSpPr>
          <p:nvPr/>
        </p:nvSpPr>
        <p:spPr bwMode="gray">
          <a:xfrm>
            <a:off x="386938" y="3294458"/>
            <a:ext cx="11376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Modules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6797918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5004F35-3948-4100-989B-CF643585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9" y="818551"/>
            <a:ext cx="8022586" cy="417646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F13651-4EDD-415A-9EC3-99B07544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Autor (Maximilian Schulz)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7263F3-89BA-4467-876C-DBD16DC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t>7</a:t>
            </a:fld>
            <a:endParaRPr lang="de-DE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601512F7-1100-4BE3-8E4D-DFB06504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241603" y="332656"/>
            <a:ext cx="5184000" cy="216000"/>
          </a:xfrm>
        </p:spPr>
        <p:txBody>
          <a:bodyPr/>
          <a:lstStyle/>
          <a:p>
            <a:r>
              <a:rPr lang="de-DE" dirty="0"/>
              <a:t>(Journal Club)</a:t>
            </a:r>
          </a:p>
        </p:txBody>
      </p:sp>
      <p:sp>
        <p:nvSpPr>
          <p:cNvPr id="12" name="Titel 15">
            <a:extLst>
              <a:ext uri="{FF2B5EF4-FFF2-40B4-BE49-F238E27FC236}">
                <a16:creationId xmlns:a16="http://schemas.microsoft.com/office/drawing/2014/main" id="{756174D5-B040-4EE8-A8DD-CFD3040D565C}"/>
              </a:ext>
            </a:extLst>
          </p:cNvPr>
          <p:cNvSpPr txBox="1">
            <a:spLocks/>
          </p:cNvSpPr>
          <p:nvPr/>
        </p:nvSpPr>
        <p:spPr bwMode="gray">
          <a:xfrm>
            <a:off x="410219" y="4384015"/>
            <a:ext cx="11376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200" b="1" dirty="0">
              <a:latin typeface="+mn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1B3240-A96A-46B2-A836-1E08A064A919}"/>
              </a:ext>
            </a:extLst>
          </p:cNvPr>
          <p:cNvSpPr txBox="1"/>
          <p:nvPr/>
        </p:nvSpPr>
        <p:spPr bwMode="gray">
          <a:xfrm>
            <a:off x="408058" y="4744015"/>
            <a:ext cx="115932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Global efficiency, local efficiency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 Strength: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Global average strength represents the strength of the connection of each node to every other node in the brain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Between module strength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Within module strength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System segregation: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1EB4C4-9066-46D6-ACA0-30217116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32" y="6410325"/>
            <a:ext cx="3295650" cy="447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9681A4-3235-41E6-9EC7-29B247DA4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04" y="2276872"/>
            <a:ext cx="4499071" cy="14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672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C3204C-F106-41E1-BBAF-D5A526F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t>8</a:t>
            </a:fld>
            <a:endParaRPr lang="de-DE" dirty="0"/>
          </a:p>
        </p:txBody>
      </p:sp>
      <p:sp>
        <p:nvSpPr>
          <p:cNvPr id="20" name="Datumsplatzhalter 1">
            <a:extLst>
              <a:ext uri="{FF2B5EF4-FFF2-40B4-BE49-F238E27FC236}">
                <a16:creationId xmlns:a16="http://schemas.microsoft.com/office/drawing/2014/main" id="{938C4EC4-BB7B-40DD-8D16-E360A6C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460" y="332680"/>
            <a:ext cx="3024000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Autor (Maximilian Schulz)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1852221-AD4E-443B-869A-540C1A33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47" y="908760"/>
            <a:ext cx="11376000" cy="720000"/>
          </a:xfrm>
        </p:spPr>
        <p:txBody>
          <a:bodyPr/>
          <a:lstStyle/>
          <a:p>
            <a:r>
              <a:rPr lang="de-DE" sz="1800" b="1" dirty="0" err="1"/>
              <a:t>Results</a:t>
            </a:r>
            <a:r>
              <a:rPr lang="de-DE" sz="1800" b="1" dirty="0"/>
              <a:t> - global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30AFD540-4BE2-4A0A-9AA9-B730333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241603" y="332656"/>
            <a:ext cx="5184000" cy="216000"/>
          </a:xfrm>
        </p:spPr>
        <p:txBody>
          <a:bodyPr/>
          <a:lstStyle/>
          <a:p>
            <a:r>
              <a:rPr lang="de-DE" dirty="0"/>
              <a:t>(Journal Club)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526BC2-C31D-456E-8471-DBA0801E5BCC}"/>
              </a:ext>
            </a:extLst>
          </p:cNvPr>
          <p:cNvSpPr txBox="1"/>
          <p:nvPr/>
        </p:nvSpPr>
        <p:spPr bwMode="gray">
          <a:xfrm>
            <a:off x="336947" y="1340768"/>
            <a:ext cx="64807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General linear model of cognition and age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Fluid cognition as a whole and executive function declined with age</a:t>
            </a:r>
          </a:p>
          <a:p>
            <a:pPr lvl="1" algn="just"/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General linear model of graph parameters and age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Structural</a:t>
            </a:r>
            <a:r>
              <a:rPr lang="en-US" sz="1600" dirty="0"/>
              <a:t> 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Global efficiency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Local efficiency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Average strength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Within-module strength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Between-module strength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Functional</a:t>
            </a:r>
            <a:r>
              <a:rPr lang="en-US" sz="1600" dirty="0"/>
              <a:t> 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System segregation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Mediation models</a:t>
            </a:r>
          </a:p>
          <a:p>
            <a:pPr marL="800023" lvl="1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Age as predictor, and the outcome variable was either overall </a:t>
            </a:r>
            <a:r>
              <a:rPr lang="en-US" sz="1600" b="1" dirty="0"/>
              <a:t>fluid cognition (Model 1) </a:t>
            </a:r>
            <a:r>
              <a:rPr lang="en-US" sz="1600" dirty="0"/>
              <a:t>or residual </a:t>
            </a:r>
            <a:r>
              <a:rPr lang="en-US" sz="1600" b="1" dirty="0"/>
              <a:t>executive function (Model 2</a:t>
            </a:r>
            <a:r>
              <a:rPr lang="en-US" sz="1600" dirty="0"/>
              <a:t>)</a:t>
            </a:r>
          </a:p>
          <a:p>
            <a:pPr lvl="1" algn="just"/>
            <a:endParaRPr lang="en-US" sz="1600" dirty="0"/>
          </a:p>
          <a:p>
            <a:pPr marL="800023" lvl="1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Potential mediators were the </a:t>
            </a:r>
            <a:r>
              <a:rPr lang="en-US" sz="1600" b="1" dirty="0"/>
              <a:t>network-property measures </a:t>
            </a:r>
            <a:r>
              <a:rPr lang="en-US" sz="1600" dirty="0"/>
              <a:t>that varied significantly with 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F5A337-7DCE-433C-A5A4-AF7B7C09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78" y="904595"/>
            <a:ext cx="4589818" cy="34588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76D536B-AA6B-4D04-B85A-09E72F59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49" y="4437112"/>
            <a:ext cx="4060328" cy="2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00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00A234-0958-4681-B547-62AB71AB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Autor (Maximilian Schulz)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2D5DE-0685-4AE7-A80B-86502976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F49-7894-4F53-A8DD-F7DB3BFC5032}" type="slidenum">
              <a:rPr lang="de-DE" smtClean="0"/>
              <a:t>9</a:t>
            </a:fld>
            <a:endParaRPr lang="de-DE" dirty="0"/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id="{C4286C4B-3382-40C5-BFA0-03BC0ED0A3B2}"/>
              </a:ext>
            </a:extLst>
          </p:cNvPr>
          <p:cNvSpPr txBox="1">
            <a:spLocks/>
          </p:cNvSpPr>
          <p:nvPr/>
        </p:nvSpPr>
        <p:spPr bwMode="gray">
          <a:xfrm>
            <a:off x="324807" y="848917"/>
            <a:ext cx="11376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 err="1"/>
              <a:t>Results</a:t>
            </a:r>
            <a:endParaRPr lang="de-DE" sz="1800" b="1" dirty="0"/>
          </a:p>
          <a:p>
            <a:endParaRPr lang="de-DE" sz="2400" b="1" dirty="0"/>
          </a:p>
          <a:p>
            <a:endParaRPr lang="de-DE" sz="2400" b="1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C6E250F9-E065-4321-ADC5-6D17B42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241603" y="332656"/>
            <a:ext cx="5184000" cy="216000"/>
          </a:xfrm>
        </p:spPr>
        <p:txBody>
          <a:bodyPr/>
          <a:lstStyle/>
          <a:p>
            <a:r>
              <a:rPr lang="de-DE" dirty="0"/>
              <a:t>(Journal Club)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A1F4FF-1FD7-4A99-AC4E-7B45A238691F}"/>
              </a:ext>
            </a:extLst>
          </p:cNvPr>
          <p:cNvSpPr txBox="1"/>
          <p:nvPr/>
        </p:nvSpPr>
        <p:spPr bwMode="gray">
          <a:xfrm>
            <a:off x="153158" y="1069031"/>
            <a:ext cx="115932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Structural-functional interaction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Mediation model </a:t>
            </a:r>
            <a:r>
              <a:rPr lang="en-US" sz="1600" dirty="0"/>
              <a:t>structural measures were potential mediators of the relation between age and functional system segregation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None was significant mediator, and none exhibited an age independent relation to functional system segregation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Relation between structural and functional connectivity in the </a:t>
            </a:r>
            <a:r>
              <a:rPr lang="en-US" sz="1600" b="1" dirty="0"/>
              <a:t>raw matrix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Correlation of the fMRI time series associated with streamlines did not exhibit age-related decline</a:t>
            </a:r>
          </a:p>
          <a:p>
            <a:pPr marL="1199995" lvl="2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Pearson r correlation between structural connections (i.e., number of streamlines) and the functional connectivity in the corresponding cells of the functional connectivity matrix</a:t>
            </a:r>
            <a:r>
              <a:rPr lang="de-DE" sz="1600" dirty="0"/>
              <a:t> declined with age.</a:t>
            </a:r>
          </a:p>
          <a:p>
            <a:pPr lvl="1" algn="just"/>
            <a:endParaRPr lang="de-DE" sz="1600" dirty="0"/>
          </a:p>
          <a:p>
            <a:pPr lvl="1" algn="just"/>
            <a:endParaRPr lang="de-DE" sz="1600" dirty="0"/>
          </a:p>
          <a:p>
            <a:pPr lvl="1" algn="just"/>
            <a:endParaRPr lang="de-DE" sz="1600" dirty="0"/>
          </a:p>
          <a:p>
            <a:pPr lvl="1" algn="just"/>
            <a:endParaRPr lang="de-DE" sz="1600" dirty="0"/>
          </a:p>
          <a:p>
            <a:pPr lvl="1" algn="just"/>
            <a:endParaRPr lang="de-DE" sz="1600" dirty="0"/>
          </a:p>
          <a:p>
            <a:pPr lvl="1" algn="just"/>
            <a:endParaRPr lang="de-DE" sz="1600" dirty="0"/>
          </a:p>
          <a:p>
            <a:pPr lvl="1" algn="just"/>
            <a:endParaRPr lang="de-DE" sz="1600" dirty="0"/>
          </a:p>
          <a:p>
            <a:pPr lvl="1" algn="just"/>
            <a:endParaRPr lang="de-D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General linear model of graph parameters and age for modules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Right frontal module</a:t>
            </a:r>
            <a:r>
              <a:rPr lang="en-US" sz="1600" dirty="0"/>
              <a:t>: age-related effects for average strength, within-module strength, and system segregation.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Left </a:t>
            </a:r>
            <a:r>
              <a:rPr lang="en-US" sz="1600" b="1" dirty="0" err="1"/>
              <a:t>occipito</a:t>
            </a:r>
            <a:r>
              <a:rPr lang="en-US" sz="1600" b="1" dirty="0"/>
              <a:t>-parietal module</a:t>
            </a:r>
            <a:r>
              <a:rPr lang="en-US" sz="1600" dirty="0"/>
              <a:t>: age-related decline in between-module strength and an age-related increase in system segregation</a:t>
            </a:r>
          </a:p>
          <a:p>
            <a:pPr marL="742873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Occipitoparietal module</a:t>
            </a:r>
            <a:r>
              <a:rPr lang="en-US" sz="1600" dirty="0"/>
              <a:t>: age-related decline in functional system segregation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904083-8001-48D1-8460-974A411F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8" y="3575197"/>
            <a:ext cx="4824535" cy="17617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6F08D5-AE16-4DAE-946D-91767CD9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74" y="3622736"/>
            <a:ext cx="2163327" cy="17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170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KE PPT-Master 16:9">
  <a:themeElements>
    <a:clrScheme name="UKE">
      <a:dk1>
        <a:srgbClr val="333333"/>
      </a:dk1>
      <a:lt1>
        <a:sysClr val="window" lastClr="FFFFFF"/>
      </a:lt1>
      <a:dk2>
        <a:srgbClr val="AA9C8F"/>
      </a:dk2>
      <a:lt2>
        <a:srgbClr val="E9E4E1"/>
      </a:lt2>
      <a:accent1>
        <a:srgbClr val="004992"/>
      </a:accent1>
      <a:accent2>
        <a:srgbClr val="68C3CD"/>
      </a:accent2>
      <a:accent3>
        <a:srgbClr val="7296AF"/>
      </a:accent3>
      <a:accent4>
        <a:srgbClr val="87BD24"/>
      </a:accent4>
      <a:accent5>
        <a:srgbClr val="FCBE0E"/>
      </a:accent5>
      <a:accent6>
        <a:srgbClr val="EF7B05"/>
      </a:accent6>
      <a:hlink>
        <a:srgbClr val="004992"/>
      </a:hlink>
      <a:folHlink>
        <a:srgbClr val="004992"/>
      </a:folHlink>
    </a:clrScheme>
    <a:fontScheme name="Calibri Light +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16000" indent="-216000">
          <a:lnSpc>
            <a:spcPct val="105000"/>
          </a:lnSpc>
          <a:buFont typeface="Arial" panose="020B0604020202020204" pitchFamily="34" charset="0"/>
          <a:buChar char="•"/>
          <a:defRPr dirty="0" err="1" smtClean="0">
            <a:latin typeface="+mj-lt"/>
          </a:defRPr>
        </a:defPPr>
      </a:lstStyle>
    </a:txDef>
  </a:objectDefaults>
  <a:extraClrSchemeLst/>
  <a:custClrLst>
    <a:custClr>
      <a:srgbClr val="FFDF00"/>
    </a:custClr>
    <a:custClr name="UKE INside">
      <a:srgbClr val="FCBE0E"/>
    </a:custClr>
    <a:custClr>
      <a:srgbClr val="EF7B05"/>
    </a:custClr>
    <a:custClr name="UKE INside">
      <a:srgbClr val="B22229"/>
    </a:custClr>
    <a:custClr name="UKE INside">
      <a:srgbClr val="BA9BC5"/>
    </a:custClr>
    <a:custClr>
      <a:srgbClr val="68C3CD"/>
    </a:custClr>
    <a:custClr name="UKE INside">
      <a:srgbClr val="7296AF"/>
    </a:custClr>
    <a:custClr name="UKE INside">
      <a:srgbClr val="74C095"/>
    </a:custClr>
    <a:custClr>
      <a:srgbClr val="8ABD24"/>
    </a:custClr>
    <a:custClr name="R 255">
      <a:srgbClr val="FFFFFF"/>
    </a:custClr>
    <a:custClr>
      <a:srgbClr val="FFF3BE"/>
    </a:custClr>
    <a:custClr>
      <a:srgbClr val="FFEED1"/>
    </a:custClr>
    <a:custClr>
      <a:srgbClr val="FEE8D4"/>
    </a:custClr>
    <a:custClr>
      <a:srgbClr val="F4E6E1"/>
    </a:custClr>
    <a:custClr>
      <a:srgbClr val="EFEAF3"/>
    </a:custClr>
    <a:custClr>
      <a:srgbClr val="DEF1F1"/>
    </a:custClr>
    <a:custClr>
      <a:srgbClr val="E7EAEE"/>
    </a:custClr>
    <a:custClr>
      <a:srgbClr val="DFF0E6"/>
    </a:custClr>
    <a:custClr>
      <a:srgbClr val="E9F3DE"/>
    </a:custClr>
    <a:custClr>
      <a:srgbClr val="FFFFFF"/>
    </a:custClr>
    <a:custClr name="UKE">
      <a:srgbClr val="004992"/>
    </a:custClr>
    <a:custClr name="UKE">
      <a:srgbClr val="AA9C8F"/>
    </a:custClr>
    <a:custClr name="UKE">
      <a:srgbClr val="575756"/>
    </a:custClr>
    <a:custClr name="Kinder-UKE">
      <a:srgbClr val="004992"/>
    </a:custClr>
    <a:custClr name="Kinder-UKE">
      <a:srgbClr val="9BCBEB"/>
    </a:custClr>
    <a:custClr name="Kinder-UKE">
      <a:srgbClr val="D40F7D"/>
    </a:custClr>
    <a:custClr name="UCCH">
      <a:srgbClr val="ED7333"/>
    </a:custClr>
    <a:custClr name="UHZ">
      <a:srgbClr val="6D2A3C"/>
    </a:custClr>
    <a:custClr name="Notfall Blutspende Behörde">
      <a:srgbClr val="DA291C"/>
    </a:custClr>
    <a:custClr>
      <a:srgbClr val="FFFFFF"/>
    </a:custClr>
    <a:custClr name="8%">
      <a:srgbClr val="E3E5F2"/>
    </a:custClr>
    <a:custClr name="17%">
      <a:srgbClr val="E9E4E1"/>
    </a:custClr>
    <a:custClr name="10%">
      <a:srgbClr val="E6E7E8"/>
    </a:custClr>
    <a:custClr name="8%">
      <a:srgbClr val="E3E5F2"/>
    </a:custClr>
    <a:custClr name="20%">
      <a:srgbClr val="E8F4FC"/>
    </a:custClr>
    <a:custClr name="7%">
      <a:srgbClr val="FDE8F1"/>
    </a:custClr>
    <a:custClr name="UCCH">
      <a:srgbClr val="FEF0E0"/>
    </a:custClr>
    <a:custClr name="UHZ">
      <a:srgbClr val="F2ECED"/>
    </a:custClr>
    <a:custClr name="Notfall Blutspende Behörde">
      <a:srgbClr val="FCE1E2"/>
    </a:custClr>
    <a:custClr>
      <a:srgbClr val="FFFFFF"/>
    </a:custClr>
  </a:custClrLst>
  <a:extLst>
    <a:ext uri="{05A4C25C-085E-4340-85A3-A5531E510DB2}">
      <thm15:themeFamily xmlns:thm15="http://schemas.microsoft.com/office/thememl/2012/main" name="Allgemeine UKE Vorlage_16zu9.potx" id="{957DE25E-0F78-4EF1-98DD-96D955A2C821}" vid="{E46D4DA1-4AE5-4E5B-A87E-90FBEF0F92B7}"/>
    </a:ext>
  </a:extLst>
</a:theme>
</file>

<file path=ppt/theme/theme2.xml><?xml version="1.0" encoding="utf-8"?>
<a:theme xmlns:a="http://schemas.openxmlformats.org/drawingml/2006/main" name="Larissa">
  <a:themeElements>
    <a:clrScheme name="UKE">
      <a:dk1>
        <a:srgbClr val="333333"/>
      </a:dk1>
      <a:lt1>
        <a:sysClr val="window" lastClr="FFFFFF"/>
      </a:lt1>
      <a:dk2>
        <a:srgbClr val="AA9C8F"/>
      </a:dk2>
      <a:lt2>
        <a:srgbClr val="E9E4E1"/>
      </a:lt2>
      <a:accent1>
        <a:srgbClr val="004992"/>
      </a:accent1>
      <a:accent2>
        <a:srgbClr val="68C3CD"/>
      </a:accent2>
      <a:accent3>
        <a:srgbClr val="7296AF"/>
      </a:accent3>
      <a:accent4>
        <a:srgbClr val="87BD24"/>
      </a:accent4>
      <a:accent5>
        <a:srgbClr val="FCBE0E"/>
      </a:accent5>
      <a:accent6>
        <a:srgbClr val="EF7B05"/>
      </a:accent6>
      <a:hlink>
        <a:srgbClr val="004992"/>
      </a:hlink>
      <a:folHlink>
        <a:srgbClr val="004992"/>
      </a:folHlink>
    </a:clrScheme>
    <a:fontScheme name="Calibri Light +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KE">
      <a:dk1>
        <a:srgbClr val="333333"/>
      </a:dk1>
      <a:lt1>
        <a:sysClr val="window" lastClr="FFFFFF"/>
      </a:lt1>
      <a:dk2>
        <a:srgbClr val="AA9C8F"/>
      </a:dk2>
      <a:lt2>
        <a:srgbClr val="E9E4E1"/>
      </a:lt2>
      <a:accent1>
        <a:srgbClr val="004992"/>
      </a:accent1>
      <a:accent2>
        <a:srgbClr val="68C3CD"/>
      </a:accent2>
      <a:accent3>
        <a:srgbClr val="7296AF"/>
      </a:accent3>
      <a:accent4>
        <a:srgbClr val="87BD24"/>
      </a:accent4>
      <a:accent5>
        <a:srgbClr val="FCBE0E"/>
      </a:accent5>
      <a:accent6>
        <a:srgbClr val="EF7B05"/>
      </a:accent6>
      <a:hlink>
        <a:srgbClr val="004992"/>
      </a:hlink>
      <a:folHlink>
        <a:srgbClr val="004992"/>
      </a:folHlink>
    </a:clrScheme>
    <a:fontScheme name="Calibri Light +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UKE PPT-Master 16:9</Template>
  <TotalTime>0</TotalTime>
  <Words>1467</Words>
  <Application>Microsoft Office PowerPoint</Application>
  <PresentationFormat>Benutzerdefiniert</PresentationFormat>
  <Paragraphs>169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UKE PPT-Master 16:9</vt:lpstr>
      <vt:lpstr>Journal Club</vt:lpstr>
      <vt:lpstr>Introduction</vt:lpstr>
      <vt:lpstr>PowerPoint-Präsentation</vt:lpstr>
      <vt:lpstr>PowerPoint-Präsentation</vt:lpstr>
      <vt:lpstr>PowerPoint-Präsentation</vt:lpstr>
      <vt:lpstr>Parcellation</vt:lpstr>
      <vt:lpstr>PowerPoint-Präsentation</vt:lpstr>
      <vt:lpstr>Results - global</vt:lpstr>
      <vt:lpstr>PowerPoint-Präsentation</vt:lpstr>
      <vt:lpstr>Discussion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Farbpalette</dc:title>
  <dc:creator>Josephine Bokermann</dc:creator>
  <dc:description>Optimiert für Office 2010</dc:description>
  <cp:lastModifiedBy>Maximilian Schulz</cp:lastModifiedBy>
  <cp:revision>191</cp:revision>
  <dcterms:created xsi:type="dcterms:W3CDTF">2020-05-07T08:43:31Z</dcterms:created>
  <dcterms:modified xsi:type="dcterms:W3CDTF">2021-10-07T14:39:17Z</dcterms:modified>
</cp:coreProperties>
</file>