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90" r:id="rId4"/>
    <p:sldId id="289" r:id="rId5"/>
    <p:sldId id="291" r:id="rId6"/>
    <p:sldId id="292" r:id="rId7"/>
    <p:sldId id="293"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0" d="100"/>
          <a:sy n="110" d="100"/>
        </p:scale>
        <p:origin x="4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269F0C-1218-4A1E-BF1A-29D13E2AB7EA}"/>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EE29153D-6570-4C52-AC85-05BBB4A684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9BECC18C-D480-4A0C-A71F-2D1F445D3E8D}"/>
              </a:ext>
            </a:extLst>
          </p:cNvPr>
          <p:cNvSpPr>
            <a:spLocks noGrp="1"/>
          </p:cNvSpPr>
          <p:nvPr>
            <p:ph type="dt" sz="half" idx="10"/>
          </p:nvPr>
        </p:nvSpPr>
        <p:spPr/>
        <p:txBody>
          <a:bodyPr/>
          <a:lstStyle/>
          <a:p>
            <a:fld id="{832A11B4-03E2-4C55-B11B-A71480E6AF45}" type="datetimeFigureOut">
              <a:rPr lang="de-DE" smtClean="0"/>
              <a:t>17.08.2021</a:t>
            </a:fld>
            <a:endParaRPr lang="de-DE"/>
          </a:p>
        </p:txBody>
      </p:sp>
      <p:sp>
        <p:nvSpPr>
          <p:cNvPr id="5" name="Fußzeilenplatzhalter 4">
            <a:extLst>
              <a:ext uri="{FF2B5EF4-FFF2-40B4-BE49-F238E27FC236}">
                <a16:creationId xmlns:a16="http://schemas.microsoft.com/office/drawing/2014/main" id="{4A5F58B2-3DD1-488D-BE53-D27EDF481B6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116E3DE-C18C-4325-BD97-A3CB5BC41A6C}"/>
              </a:ext>
            </a:extLst>
          </p:cNvPr>
          <p:cNvSpPr>
            <a:spLocks noGrp="1"/>
          </p:cNvSpPr>
          <p:nvPr>
            <p:ph type="sldNum" sz="quarter" idx="12"/>
          </p:nvPr>
        </p:nvSpPr>
        <p:spPr/>
        <p:txBody>
          <a:bodyPr/>
          <a:lstStyle/>
          <a:p>
            <a:fld id="{3EA8E9BB-2158-416A-A4BF-BF9F4A5AA32C}" type="slidenum">
              <a:rPr lang="de-DE" smtClean="0"/>
              <a:t>‹Nr.›</a:t>
            </a:fld>
            <a:endParaRPr lang="de-DE"/>
          </a:p>
        </p:txBody>
      </p:sp>
    </p:spTree>
    <p:extLst>
      <p:ext uri="{BB962C8B-B14F-4D97-AF65-F5344CB8AC3E}">
        <p14:creationId xmlns:p14="http://schemas.microsoft.com/office/powerpoint/2010/main" val="1435387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C79F30-268A-4E11-BA13-C48BF18EE7E0}"/>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94D2DDA4-52F8-4A07-ACE6-E624BA8D081C}"/>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C4B37E1-6DAD-410C-A191-70EE696E4083}"/>
              </a:ext>
            </a:extLst>
          </p:cNvPr>
          <p:cNvSpPr>
            <a:spLocks noGrp="1"/>
          </p:cNvSpPr>
          <p:nvPr>
            <p:ph type="dt" sz="half" idx="10"/>
          </p:nvPr>
        </p:nvSpPr>
        <p:spPr/>
        <p:txBody>
          <a:bodyPr/>
          <a:lstStyle/>
          <a:p>
            <a:fld id="{832A11B4-03E2-4C55-B11B-A71480E6AF45}" type="datetimeFigureOut">
              <a:rPr lang="de-DE" smtClean="0"/>
              <a:t>17.08.2021</a:t>
            </a:fld>
            <a:endParaRPr lang="de-DE"/>
          </a:p>
        </p:txBody>
      </p:sp>
      <p:sp>
        <p:nvSpPr>
          <p:cNvPr id="5" name="Fußzeilenplatzhalter 4">
            <a:extLst>
              <a:ext uri="{FF2B5EF4-FFF2-40B4-BE49-F238E27FC236}">
                <a16:creationId xmlns:a16="http://schemas.microsoft.com/office/drawing/2014/main" id="{A836A5D4-E617-4E88-8D64-F8CD2F3101C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5FCA32B-FE41-4704-BA4E-F1199E8E63D1}"/>
              </a:ext>
            </a:extLst>
          </p:cNvPr>
          <p:cNvSpPr>
            <a:spLocks noGrp="1"/>
          </p:cNvSpPr>
          <p:nvPr>
            <p:ph type="sldNum" sz="quarter" idx="12"/>
          </p:nvPr>
        </p:nvSpPr>
        <p:spPr/>
        <p:txBody>
          <a:bodyPr/>
          <a:lstStyle/>
          <a:p>
            <a:fld id="{3EA8E9BB-2158-416A-A4BF-BF9F4A5AA32C}" type="slidenum">
              <a:rPr lang="de-DE" smtClean="0"/>
              <a:t>‹Nr.›</a:t>
            </a:fld>
            <a:endParaRPr lang="de-DE"/>
          </a:p>
        </p:txBody>
      </p:sp>
    </p:spTree>
    <p:extLst>
      <p:ext uri="{BB962C8B-B14F-4D97-AF65-F5344CB8AC3E}">
        <p14:creationId xmlns:p14="http://schemas.microsoft.com/office/powerpoint/2010/main" val="1093562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CE9F25D-AF4E-4DD8-B621-50312E1F4E9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1DD0B12A-9462-43A4-9192-D8EDD33C730B}"/>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F9BA5F7-7F9E-4FA6-B6E1-92E1DE33D923}"/>
              </a:ext>
            </a:extLst>
          </p:cNvPr>
          <p:cNvSpPr>
            <a:spLocks noGrp="1"/>
          </p:cNvSpPr>
          <p:nvPr>
            <p:ph type="dt" sz="half" idx="10"/>
          </p:nvPr>
        </p:nvSpPr>
        <p:spPr/>
        <p:txBody>
          <a:bodyPr/>
          <a:lstStyle/>
          <a:p>
            <a:fld id="{832A11B4-03E2-4C55-B11B-A71480E6AF45}" type="datetimeFigureOut">
              <a:rPr lang="de-DE" smtClean="0"/>
              <a:t>17.08.2021</a:t>
            </a:fld>
            <a:endParaRPr lang="de-DE"/>
          </a:p>
        </p:txBody>
      </p:sp>
      <p:sp>
        <p:nvSpPr>
          <p:cNvPr id="5" name="Fußzeilenplatzhalter 4">
            <a:extLst>
              <a:ext uri="{FF2B5EF4-FFF2-40B4-BE49-F238E27FC236}">
                <a16:creationId xmlns:a16="http://schemas.microsoft.com/office/drawing/2014/main" id="{0C2D625D-298B-4B31-8322-D8D984B8AC8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9CB9E32-C48C-45A4-A9AE-A52A972BDD6B}"/>
              </a:ext>
            </a:extLst>
          </p:cNvPr>
          <p:cNvSpPr>
            <a:spLocks noGrp="1"/>
          </p:cNvSpPr>
          <p:nvPr>
            <p:ph type="sldNum" sz="quarter" idx="12"/>
          </p:nvPr>
        </p:nvSpPr>
        <p:spPr/>
        <p:txBody>
          <a:bodyPr/>
          <a:lstStyle/>
          <a:p>
            <a:fld id="{3EA8E9BB-2158-416A-A4BF-BF9F4A5AA32C}" type="slidenum">
              <a:rPr lang="de-DE" smtClean="0"/>
              <a:t>‹Nr.›</a:t>
            </a:fld>
            <a:endParaRPr lang="de-DE"/>
          </a:p>
        </p:txBody>
      </p:sp>
    </p:spTree>
    <p:extLst>
      <p:ext uri="{BB962C8B-B14F-4D97-AF65-F5344CB8AC3E}">
        <p14:creationId xmlns:p14="http://schemas.microsoft.com/office/powerpoint/2010/main" val="3602687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gray"/>
        <p:txBody>
          <a:bodyPr/>
          <a:lstStyle/>
          <a:p>
            <a:r>
              <a:rPr lang="de-DE" dirty="0"/>
              <a:t>Autor (Vorname Nachname)</a:t>
            </a:r>
          </a:p>
        </p:txBody>
      </p:sp>
      <p:sp>
        <p:nvSpPr>
          <p:cNvPr id="3" name="Footer Placeholder 2"/>
          <p:cNvSpPr>
            <a:spLocks noGrp="1"/>
          </p:cNvSpPr>
          <p:nvPr>
            <p:ph type="ftr" sz="quarter" idx="11"/>
          </p:nvPr>
        </p:nvSpPr>
        <p:spPr bwMode="gray"/>
        <p:txBody>
          <a:bodyPr/>
          <a:lstStyle/>
          <a:p>
            <a:r>
              <a:rPr lang="de-DE" dirty="0"/>
              <a:t>Fußzeile (Titel der Präsentation)</a:t>
            </a:r>
          </a:p>
        </p:txBody>
      </p:sp>
      <p:sp>
        <p:nvSpPr>
          <p:cNvPr id="4" name="Slide Number Placeholder 3"/>
          <p:cNvSpPr>
            <a:spLocks noGrp="1"/>
          </p:cNvSpPr>
          <p:nvPr>
            <p:ph type="sldNum" sz="quarter" idx="12"/>
          </p:nvPr>
        </p:nvSpPr>
        <p:spPr bwMode="gray"/>
        <p:txBody>
          <a:bodyPr/>
          <a:lstStyle/>
          <a:p>
            <a:fld id="{9B00EF49-7894-4F53-A8DD-F7DB3BFC5032}" type="slidenum">
              <a:rPr lang="de-DE" smtClean="0"/>
              <a:t>‹Nr.›</a:t>
            </a:fld>
            <a:endParaRPr lang="de-DE" dirty="0"/>
          </a:p>
        </p:txBody>
      </p:sp>
      <p:sp>
        <p:nvSpPr>
          <p:cNvPr id="5" name="Titel 4"/>
          <p:cNvSpPr>
            <a:spLocks noGrp="1"/>
          </p:cNvSpPr>
          <p:nvPr>
            <p:ph type="title"/>
          </p:nvPr>
        </p:nvSpPr>
        <p:spPr bwMode="gray"/>
        <p:txBody>
          <a:bodyPr/>
          <a:lstStyle/>
          <a:p>
            <a:r>
              <a:rPr lang="en-GB"/>
              <a:t>Click to edit Master title style</a:t>
            </a:r>
            <a:endParaRPr lang="de-DE" dirty="0"/>
          </a:p>
        </p:txBody>
      </p:sp>
      <p:sp>
        <p:nvSpPr>
          <p:cNvPr id="7" name="Textplatzhalter 6"/>
          <p:cNvSpPr>
            <a:spLocks noGrp="1"/>
          </p:cNvSpPr>
          <p:nvPr>
            <p:ph type="body" sz="quarter" idx="13"/>
          </p:nvPr>
        </p:nvSpPr>
        <p:spPr bwMode="gray">
          <a:xfrm>
            <a:off x="408849" y="2204864"/>
            <a:ext cx="11373038" cy="4248000"/>
          </a:xfrm>
        </p:spPr>
        <p:txBody>
          <a:bodyPr/>
          <a:lstStyle>
            <a:lvl1pPr marL="215898" indent="-359831">
              <a:buFont typeface="+mj-lt"/>
              <a:buAutoNum type="arabicPeriod"/>
              <a:defRPr>
                <a:solidFill>
                  <a:schemeClr val="tx1"/>
                </a:solidFill>
              </a:defRPr>
            </a:lvl1pPr>
            <a:lvl2pPr marL="575729" indent="-215898">
              <a:spcBef>
                <a:spcPts val="0"/>
              </a:spcBef>
              <a:spcAft>
                <a:spcPts val="0"/>
              </a:spcAft>
              <a:buFont typeface="Arial" panose="020B0604020202020204" pitchFamily="34" charset="0"/>
              <a:buChar char="•"/>
              <a:defRPr/>
            </a:lvl2pPr>
            <a:lvl3pPr marL="791628" indent="-215898">
              <a:spcBef>
                <a:spcPts val="0"/>
              </a:spcBef>
              <a:spcAft>
                <a:spcPts val="0"/>
              </a:spcAft>
              <a:buFont typeface="Symbol" panose="05050102010706020507" pitchFamily="18" charset="2"/>
              <a:buChar char="-"/>
              <a:defRPr/>
            </a:lvl3pPr>
            <a:lvl4pPr marL="791628" indent="-215898">
              <a:spcBef>
                <a:spcPts val="0"/>
              </a:spcBef>
              <a:spcAft>
                <a:spcPts val="0"/>
              </a:spcAft>
              <a:buFont typeface="Symbol" panose="05050102010706020507" pitchFamily="18" charset="2"/>
              <a:buChar char="-"/>
              <a:defRPr/>
            </a:lvl4pPr>
            <a:lvl5pPr marL="791628" indent="-215898">
              <a:spcBef>
                <a:spcPts val="0"/>
              </a:spcBef>
              <a:spcAft>
                <a:spcPts val="0"/>
              </a:spcAft>
              <a:buFont typeface="Symbol" panose="05050102010706020507" pitchFamily="18" charset="2"/>
              <a:buChar char="-"/>
              <a:defRPr/>
            </a:lvl5pPr>
            <a:lvl6pPr marL="791628" indent="-215898">
              <a:spcBef>
                <a:spcPts val="0"/>
              </a:spcBef>
              <a:spcAft>
                <a:spcPts val="0"/>
              </a:spcAft>
              <a:buFont typeface="Symbol" panose="05050102010706020507" pitchFamily="18" charset="2"/>
              <a:buChar char="-"/>
              <a:defRPr/>
            </a:lvl6pPr>
            <a:lvl7pPr marL="791628" indent="-215898">
              <a:spcBef>
                <a:spcPts val="0"/>
              </a:spcBef>
              <a:spcAft>
                <a:spcPts val="0"/>
              </a:spcAft>
              <a:buFont typeface="Symbol" panose="05050102010706020507" pitchFamily="18" charset="2"/>
              <a:buChar char="-"/>
              <a:defRPr/>
            </a:lvl7pPr>
            <a:lvl8pPr marL="791628" indent="-215898">
              <a:spcBef>
                <a:spcPts val="0"/>
              </a:spcBef>
              <a:spcAft>
                <a:spcPts val="0"/>
              </a:spcAft>
              <a:buFont typeface="Symbol" panose="05050102010706020507" pitchFamily="18" charset="2"/>
              <a:buChar char="-"/>
              <a:defRPr/>
            </a:lvl8pPr>
            <a:lvl9pPr marL="791628" indent="-215898">
              <a:spcBef>
                <a:spcPts val="0"/>
              </a:spcBef>
              <a:spcAft>
                <a:spcPts val="0"/>
              </a:spcAft>
              <a:buFont typeface="Symbol" panose="05050102010706020507" pitchFamily="18" charset="2"/>
              <a:buChar char="-"/>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Tree>
    <p:extLst>
      <p:ext uri="{BB962C8B-B14F-4D97-AF65-F5344CB8AC3E}">
        <p14:creationId xmlns:p14="http://schemas.microsoft.com/office/powerpoint/2010/main" val="195159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14587A-696D-4A71-8812-7083D969679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DBD09C36-926B-401B-867A-48E51514647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D37A8D5-5B34-4EFF-B6DD-738C2874FCCA}"/>
              </a:ext>
            </a:extLst>
          </p:cNvPr>
          <p:cNvSpPr>
            <a:spLocks noGrp="1"/>
          </p:cNvSpPr>
          <p:nvPr>
            <p:ph type="dt" sz="half" idx="10"/>
          </p:nvPr>
        </p:nvSpPr>
        <p:spPr/>
        <p:txBody>
          <a:bodyPr/>
          <a:lstStyle/>
          <a:p>
            <a:fld id="{832A11B4-03E2-4C55-B11B-A71480E6AF45}" type="datetimeFigureOut">
              <a:rPr lang="de-DE" smtClean="0"/>
              <a:t>17.08.2021</a:t>
            </a:fld>
            <a:endParaRPr lang="de-DE"/>
          </a:p>
        </p:txBody>
      </p:sp>
      <p:sp>
        <p:nvSpPr>
          <p:cNvPr id="5" name="Fußzeilenplatzhalter 4">
            <a:extLst>
              <a:ext uri="{FF2B5EF4-FFF2-40B4-BE49-F238E27FC236}">
                <a16:creationId xmlns:a16="http://schemas.microsoft.com/office/drawing/2014/main" id="{FB3E1875-C8DF-42EC-A454-06A9DD6D55D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524A1BB-0B78-40A8-B6BD-4BD5B2DC8928}"/>
              </a:ext>
            </a:extLst>
          </p:cNvPr>
          <p:cNvSpPr>
            <a:spLocks noGrp="1"/>
          </p:cNvSpPr>
          <p:nvPr>
            <p:ph type="sldNum" sz="quarter" idx="12"/>
          </p:nvPr>
        </p:nvSpPr>
        <p:spPr/>
        <p:txBody>
          <a:bodyPr/>
          <a:lstStyle/>
          <a:p>
            <a:fld id="{3EA8E9BB-2158-416A-A4BF-BF9F4A5AA32C}" type="slidenum">
              <a:rPr lang="de-DE" smtClean="0"/>
              <a:t>‹Nr.›</a:t>
            </a:fld>
            <a:endParaRPr lang="de-DE"/>
          </a:p>
        </p:txBody>
      </p:sp>
    </p:spTree>
    <p:extLst>
      <p:ext uri="{BB962C8B-B14F-4D97-AF65-F5344CB8AC3E}">
        <p14:creationId xmlns:p14="http://schemas.microsoft.com/office/powerpoint/2010/main" val="328146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C3456A-52B8-4415-B07B-E1DA8AE44134}"/>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A8C9050-DE0E-4E80-ACF2-2780271DA5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5A6EBFC-8201-48E9-AFC7-76B8F1709E83}"/>
              </a:ext>
            </a:extLst>
          </p:cNvPr>
          <p:cNvSpPr>
            <a:spLocks noGrp="1"/>
          </p:cNvSpPr>
          <p:nvPr>
            <p:ph type="dt" sz="half" idx="10"/>
          </p:nvPr>
        </p:nvSpPr>
        <p:spPr/>
        <p:txBody>
          <a:bodyPr/>
          <a:lstStyle/>
          <a:p>
            <a:fld id="{832A11B4-03E2-4C55-B11B-A71480E6AF45}" type="datetimeFigureOut">
              <a:rPr lang="de-DE" smtClean="0"/>
              <a:t>17.08.2021</a:t>
            </a:fld>
            <a:endParaRPr lang="de-DE"/>
          </a:p>
        </p:txBody>
      </p:sp>
      <p:sp>
        <p:nvSpPr>
          <p:cNvPr id="5" name="Fußzeilenplatzhalter 4">
            <a:extLst>
              <a:ext uri="{FF2B5EF4-FFF2-40B4-BE49-F238E27FC236}">
                <a16:creationId xmlns:a16="http://schemas.microsoft.com/office/drawing/2014/main" id="{2CDD509F-2588-47A0-89A2-17BEF4BDED2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C137065-644A-46A0-B68B-F436A47BC34A}"/>
              </a:ext>
            </a:extLst>
          </p:cNvPr>
          <p:cNvSpPr>
            <a:spLocks noGrp="1"/>
          </p:cNvSpPr>
          <p:nvPr>
            <p:ph type="sldNum" sz="quarter" idx="12"/>
          </p:nvPr>
        </p:nvSpPr>
        <p:spPr/>
        <p:txBody>
          <a:bodyPr/>
          <a:lstStyle/>
          <a:p>
            <a:fld id="{3EA8E9BB-2158-416A-A4BF-BF9F4A5AA32C}" type="slidenum">
              <a:rPr lang="de-DE" smtClean="0"/>
              <a:t>‹Nr.›</a:t>
            </a:fld>
            <a:endParaRPr lang="de-DE"/>
          </a:p>
        </p:txBody>
      </p:sp>
    </p:spTree>
    <p:extLst>
      <p:ext uri="{BB962C8B-B14F-4D97-AF65-F5344CB8AC3E}">
        <p14:creationId xmlns:p14="http://schemas.microsoft.com/office/powerpoint/2010/main" val="3777842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44E7BB-1080-4E2B-AF89-54954523EBC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9AADA32-6998-4157-9F79-6FC70AF8DA1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A48B9A08-02E4-4102-A35C-B5AC71228E5D}"/>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1384E0F-5B8A-4339-9549-D01EEA0D2396}"/>
              </a:ext>
            </a:extLst>
          </p:cNvPr>
          <p:cNvSpPr>
            <a:spLocks noGrp="1"/>
          </p:cNvSpPr>
          <p:nvPr>
            <p:ph type="dt" sz="half" idx="10"/>
          </p:nvPr>
        </p:nvSpPr>
        <p:spPr/>
        <p:txBody>
          <a:bodyPr/>
          <a:lstStyle/>
          <a:p>
            <a:fld id="{832A11B4-03E2-4C55-B11B-A71480E6AF45}" type="datetimeFigureOut">
              <a:rPr lang="de-DE" smtClean="0"/>
              <a:t>17.08.2021</a:t>
            </a:fld>
            <a:endParaRPr lang="de-DE"/>
          </a:p>
        </p:txBody>
      </p:sp>
      <p:sp>
        <p:nvSpPr>
          <p:cNvPr id="6" name="Fußzeilenplatzhalter 5">
            <a:extLst>
              <a:ext uri="{FF2B5EF4-FFF2-40B4-BE49-F238E27FC236}">
                <a16:creationId xmlns:a16="http://schemas.microsoft.com/office/drawing/2014/main" id="{EA41803F-018E-4218-8B7B-EFEF1788B55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94C224B-757B-4670-9AD6-04B5FDCF98CF}"/>
              </a:ext>
            </a:extLst>
          </p:cNvPr>
          <p:cNvSpPr>
            <a:spLocks noGrp="1"/>
          </p:cNvSpPr>
          <p:nvPr>
            <p:ph type="sldNum" sz="quarter" idx="12"/>
          </p:nvPr>
        </p:nvSpPr>
        <p:spPr/>
        <p:txBody>
          <a:bodyPr/>
          <a:lstStyle/>
          <a:p>
            <a:fld id="{3EA8E9BB-2158-416A-A4BF-BF9F4A5AA32C}" type="slidenum">
              <a:rPr lang="de-DE" smtClean="0"/>
              <a:t>‹Nr.›</a:t>
            </a:fld>
            <a:endParaRPr lang="de-DE"/>
          </a:p>
        </p:txBody>
      </p:sp>
    </p:spTree>
    <p:extLst>
      <p:ext uri="{BB962C8B-B14F-4D97-AF65-F5344CB8AC3E}">
        <p14:creationId xmlns:p14="http://schemas.microsoft.com/office/powerpoint/2010/main" val="2562390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F210F2-4838-4D51-9773-91C614C2E833}"/>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DC9FE2B7-8204-4298-968C-A387FECD57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F6A8B2A-E21C-4938-AF74-678F5478C51B}"/>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B937D82-D263-4D56-9F8D-1454E9267D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CDFEA90-6FC2-4549-9BEB-59089FE11BD4}"/>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9DBBD2D-2894-4CCD-8C19-922269DEC426}"/>
              </a:ext>
            </a:extLst>
          </p:cNvPr>
          <p:cNvSpPr>
            <a:spLocks noGrp="1"/>
          </p:cNvSpPr>
          <p:nvPr>
            <p:ph type="dt" sz="half" idx="10"/>
          </p:nvPr>
        </p:nvSpPr>
        <p:spPr/>
        <p:txBody>
          <a:bodyPr/>
          <a:lstStyle/>
          <a:p>
            <a:fld id="{832A11B4-03E2-4C55-B11B-A71480E6AF45}" type="datetimeFigureOut">
              <a:rPr lang="de-DE" smtClean="0"/>
              <a:t>17.08.2021</a:t>
            </a:fld>
            <a:endParaRPr lang="de-DE"/>
          </a:p>
        </p:txBody>
      </p:sp>
      <p:sp>
        <p:nvSpPr>
          <p:cNvPr id="8" name="Fußzeilenplatzhalter 7">
            <a:extLst>
              <a:ext uri="{FF2B5EF4-FFF2-40B4-BE49-F238E27FC236}">
                <a16:creationId xmlns:a16="http://schemas.microsoft.com/office/drawing/2014/main" id="{7E58A25A-9E76-4678-B0AA-2569BAEAA99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DD772DDE-A0B7-4700-9F2C-0F46819B06C8}"/>
              </a:ext>
            </a:extLst>
          </p:cNvPr>
          <p:cNvSpPr>
            <a:spLocks noGrp="1"/>
          </p:cNvSpPr>
          <p:nvPr>
            <p:ph type="sldNum" sz="quarter" idx="12"/>
          </p:nvPr>
        </p:nvSpPr>
        <p:spPr/>
        <p:txBody>
          <a:bodyPr/>
          <a:lstStyle/>
          <a:p>
            <a:fld id="{3EA8E9BB-2158-416A-A4BF-BF9F4A5AA32C}" type="slidenum">
              <a:rPr lang="de-DE" smtClean="0"/>
              <a:t>‹Nr.›</a:t>
            </a:fld>
            <a:endParaRPr lang="de-DE"/>
          </a:p>
        </p:txBody>
      </p:sp>
    </p:spTree>
    <p:extLst>
      <p:ext uri="{BB962C8B-B14F-4D97-AF65-F5344CB8AC3E}">
        <p14:creationId xmlns:p14="http://schemas.microsoft.com/office/powerpoint/2010/main" val="3592464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52D002-3528-4BF3-BDDC-C0106C91CA8B}"/>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A8450F20-D245-490B-BCC8-CDB868F9C248}"/>
              </a:ext>
            </a:extLst>
          </p:cNvPr>
          <p:cNvSpPr>
            <a:spLocks noGrp="1"/>
          </p:cNvSpPr>
          <p:nvPr>
            <p:ph type="dt" sz="half" idx="10"/>
          </p:nvPr>
        </p:nvSpPr>
        <p:spPr/>
        <p:txBody>
          <a:bodyPr/>
          <a:lstStyle/>
          <a:p>
            <a:fld id="{832A11B4-03E2-4C55-B11B-A71480E6AF45}" type="datetimeFigureOut">
              <a:rPr lang="de-DE" smtClean="0"/>
              <a:t>17.08.2021</a:t>
            </a:fld>
            <a:endParaRPr lang="de-DE"/>
          </a:p>
        </p:txBody>
      </p:sp>
      <p:sp>
        <p:nvSpPr>
          <p:cNvPr id="4" name="Fußzeilenplatzhalter 3">
            <a:extLst>
              <a:ext uri="{FF2B5EF4-FFF2-40B4-BE49-F238E27FC236}">
                <a16:creationId xmlns:a16="http://schemas.microsoft.com/office/drawing/2014/main" id="{64BFB935-3B50-48E6-84A1-2FA929876604}"/>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F49FF3C8-525E-4063-B888-80DC14CDD6BC}"/>
              </a:ext>
            </a:extLst>
          </p:cNvPr>
          <p:cNvSpPr>
            <a:spLocks noGrp="1"/>
          </p:cNvSpPr>
          <p:nvPr>
            <p:ph type="sldNum" sz="quarter" idx="12"/>
          </p:nvPr>
        </p:nvSpPr>
        <p:spPr/>
        <p:txBody>
          <a:bodyPr/>
          <a:lstStyle/>
          <a:p>
            <a:fld id="{3EA8E9BB-2158-416A-A4BF-BF9F4A5AA32C}" type="slidenum">
              <a:rPr lang="de-DE" smtClean="0"/>
              <a:t>‹Nr.›</a:t>
            </a:fld>
            <a:endParaRPr lang="de-DE"/>
          </a:p>
        </p:txBody>
      </p:sp>
    </p:spTree>
    <p:extLst>
      <p:ext uri="{BB962C8B-B14F-4D97-AF65-F5344CB8AC3E}">
        <p14:creationId xmlns:p14="http://schemas.microsoft.com/office/powerpoint/2010/main" val="365627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401CE4-203E-41DE-841A-7A4604EE061C}"/>
              </a:ext>
            </a:extLst>
          </p:cNvPr>
          <p:cNvSpPr>
            <a:spLocks noGrp="1"/>
          </p:cNvSpPr>
          <p:nvPr>
            <p:ph type="dt" sz="half" idx="10"/>
          </p:nvPr>
        </p:nvSpPr>
        <p:spPr/>
        <p:txBody>
          <a:bodyPr/>
          <a:lstStyle/>
          <a:p>
            <a:fld id="{832A11B4-03E2-4C55-B11B-A71480E6AF45}" type="datetimeFigureOut">
              <a:rPr lang="de-DE" smtClean="0"/>
              <a:t>17.08.2021</a:t>
            </a:fld>
            <a:endParaRPr lang="de-DE"/>
          </a:p>
        </p:txBody>
      </p:sp>
      <p:sp>
        <p:nvSpPr>
          <p:cNvPr id="3" name="Fußzeilenplatzhalter 2">
            <a:extLst>
              <a:ext uri="{FF2B5EF4-FFF2-40B4-BE49-F238E27FC236}">
                <a16:creationId xmlns:a16="http://schemas.microsoft.com/office/drawing/2014/main" id="{E81928D5-E756-4C31-847D-587427689E5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F6CEA08A-D34B-42DB-AB81-78B325D9927C}"/>
              </a:ext>
            </a:extLst>
          </p:cNvPr>
          <p:cNvSpPr>
            <a:spLocks noGrp="1"/>
          </p:cNvSpPr>
          <p:nvPr>
            <p:ph type="sldNum" sz="quarter" idx="12"/>
          </p:nvPr>
        </p:nvSpPr>
        <p:spPr/>
        <p:txBody>
          <a:bodyPr/>
          <a:lstStyle/>
          <a:p>
            <a:fld id="{3EA8E9BB-2158-416A-A4BF-BF9F4A5AA32C}" type="slidenum">
              <a:rPr lang="de-DE" smtClean="0"/>
              <a:t>‹Nr.›</a:t>
            </a:fld>
            <a:endParaRPr lang="de-DE"/>
          </a:p>
        </p:txBody>
      </p:sp>
    </p:spTree>
    <p:extLst>
      <p:ext uri="{BB962C8B-B14F-4D97-AF65-F5344CB8AC3E}">
        <p14:creationId xmlns:p14="http://schemas.microsoft.com/office/powerpoint/2010/main" val="3878273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51D328-3050-42DA-A22B-28E13EA43BF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2523D3DE-F77A-4CB3-BD2B-CC5500F201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8729CBC-8AE3-4F15-BE16-F02C0A8947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A3B7B79-9C60-4C9C-A9DA-2B0154C75955}"/>
              </a:ext>
            </a:extLst>
          </p:cNvPr>
          <p:cNvSpPr>
            <a:spLocks noGrp="1"/>
          </p:cNvSpPr>
          <p:nvPr>
            <p:ph type="dt" sz="half" idx="10"/>
          </p:nvPr>
        </p:nvSpPr>
        <p:spPr/>
        <p:txBody>
          <a:bodyPr/>
          <a:lstStyle/>
          <a:p>
            <a:fld id="{832A11B4-03E2-4C55-B11B-A71480E6AF45}" type="datetimeFigureOut">
              <a:rPr lang="de-DE" smtClean="0"/>
              <a:t>17.08.2021</a:t>
            </a:fld>
            <a:endParaRPr lang="de-DE"/>
          </a:p>
        </p:txBody>
      </p:sp>
      <p:sp>
        <p:nvSpPr>
          <p:cNvPr id="6" name="Fußzeilenplatzhalter 5">
            <a:extLst>
              <a:ext uri="{FF2B5EF4-FFF2-40B4-BE49-F238E27FC236}">
                <a16:creationId xmlns:a16="http://schemas.microsoft.com/office/drawing/2014/main" id="{286044AD-AB36-46E4-9A58-DFED3F0750F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3FF3BC0-FD1B-4274-B427-15802869E002}"/>
              </a:ext>
            </a:extLst>
          </p:cNvPr>
          <p:cNvSpPr>
            <a:spLocks noGrp="1"/>
          </p:cNvSpPr>
          <p:nvPr>
            <p:ph type="sldNum" sz="quarter" idx="12"/>
          </p:nvPr>
        </p:nvSpPr>
        <p:spPr/>
        <p:txBody>
          <a:bodyPr/>
          <a:lstStyle/>
          <a:p>
            <a:fld id="{3EA8E9BB-2158-416A-A4BF-BF9F4A5AA32C}" type="slidenum">
              <a:rPr lang="de-DE" smtClean="0"/>
              <a:t>‹Nr.›</a:t>
            </a:fld>
            <a:endParaRPr lang="de-DE"/>
          </a:p>
        </p:txBody>
      </p:sp>
    </p:spTree>
    <p:extLst>
      <p:ext uri="{BB962C8B-B14F-4D97-AF65-F5344CB8AC3E}">
        <p14:creationId xmlns:p14="http://schemas.microsoft.com/office/powerpoint/2010/main" val="3673262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D9C513-D61C-4D94-8E0F-CCE0FE7F4FC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B7FAFE80-252C-40AE-856D-D1635F0C1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5F3C5A7-C762-4D71-A3C2-FE3AA5BA1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65745F5-86E9-456D-A88F-A5060EB9F1D4}"/>
              </a:ext>
            </a:extLst>
          </p:cNvPr>
          <p:cNvSpPr>
            <a:spLocks noGrp="1"/>
          </p:cNvSpPr>
          <p:nvPr>
            <p:ph type="dt" sz="half" idx="10"/>
          </p:nvPr>
        </p:nvSpPr>
        <p:spPr/>
        <p:txBody>
          <a:bodyPr/>
          <a:lstStyle/>
          <a:p>
            <a:fld id="{832A11B4-03E2-4C55-B11B-A71480E6AF45}" type="datetimeFigureOut">
              <a:rPr lang="de-DE" smtClean="0"/>
              <a:t>17.08.2021</a:t>
            </a:fld>
            <a:endParaRPr lang="de-DE"/>
          </a:p>
        </p:txBody>
      </p:sp>
      <p:sp>
        <p:nvSpPr>
          <p:cNvPr id="6" name="Fußzeilenplatzhalter 5">
            <a:extLst>
              <a:ext uri="{FF2B5EF4-FFF2-40B4-BE49-F238E27FC236}">
                <a16:creationId xmlns:a16="http://schemas.microsoft.com/office/drawing/2014/main" id="{3EBDD956-0E16-4549-8452-BE13E5E4B3D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C3E1FDC-4DEF-46C0-B7DC-452404CE328B}"/>
              </a:ext>
            </a:extLst>
          </p:cNvPr>
          <p:cNvSpPr>
            <a:spLocks noGrp="1"/>
          </p:cNvSpPr>
          <p:nvPr>
            <p:ph type="sldNum" sz="quarter" idx="12"/>
          </p:nvPr>
        </p:nvSpPr>
        <p:spPr/>
        <p:txBody>
          <a:bodyPr/>
          <a:lstStyle/>
          <a:p>
            <a:fld id="{3EA8E9BB-2158-416A-A4BF-BF9F4A5AA32C}" type="slidenum">
              <a:rPr lang="de-DE" smtClean="0"/>
              <a:t>‹Nr.›</a:t>
            </a:fld>
            <a:endParaRPr lang="de-DE"/>
          </a:p>
        </p:txBody>
      </p:sp>
    </p:spTree>
    <p:extLst>
      <p:ext uri="{BB962C8B-B14F-4D97-AF65-F5344CB8AC3E}">
        <p14:creationId xmlns:p14="http://schemas.microsoft.com/office/powerpoint/2010/main" val="206702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5041C99-FC06-4D95-87BF-B586358F08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B43F8414-0780-415D-88B7-87DF204DD2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C7373E0-484B-46FE-83DD-7902BDD253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A11B4-03E2-4C55-B11B-A71480E6AF45}" type="datetimeFigureOut">
              <a:rPr lang="de-DE" smtClean="0"/>
              <a:t>17.08.2021</a:t>
            </a:fld>
            <a:endParaRPr lang="de-DE"/>
          </a:p>
        </p:txBody>
      </p:sp>
      <p:sp>
        <p:nvSpPr>
          <p:cNvPr id="5" name="Fußzeilenplatzhalter 4">
            <a:extLst>
              <a:ext uri="{FF2B5EF4-FFF2-40B4-BE49-F238E27FC236}">
                <a16:creationId xmlns:a16="http://schemas.microsoft.com/office/drawing/2014/main" id="{7F583B46-35D7-4354-8122-FE8149E75B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BFE15545-F5B8-45EE-ADC7-5CC5ED5897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A8E9BB-2158-416A-A4BF-BF9F4A5AA32C}" type="slidenum">
              <a:rPr lang="de-DE" smtClean="0"/>
              <a:t>‹Nr.›</a:t>
            </a:fld>
            <a:endParaRPr lang="de-DE"/>
          </a:p>
        </p:txBody>
      </p:sp>
    </p:spTree>
    <p:extLst>
      <p:ext uri="{BB962C8B-B14F-4D97-AF65-F5344CB8AC3E}">
        <p14:creationId xmlns:p14="http://schemas.microsoft.com/office/powerpoint/2010/main" val="688179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70F18A-4594-45E1-9B92-007DB41718C3}"/>
              </a:ext>
            </a:extLst>
          </p:cNvPr>
          <p:cNvSpPr>
            <a:spLocks noGrp="1"/>
          </p:cNvSpPr>
          <p:nvPr>
            <p:ph type="ctrTitle"/>
          </p:nvPr>
        </p:nvSpPr>
        <p:spPr/>
        <p:txBody>
          <a:bodyPr/>
          <a:lstStyle/>
          <a:p>
            <a:r>
              <a:rPr lang="de-DE"/>
              <a:t>New Project</a:t>
            </a:r>
          </a:p>
        </p:txBody>
      </p:sp>
      <p:sp>
        <p:nvSpPr>
          <p:cNvPr id="3" name="Untertitel 2">
            <a:extLst>
              <a:ext uri="{FF2B5EF4-FFF2-40B4-BE49-F238E27FC236}">
                <a16:creationId xmlns:a16="http://schemas.microsoft.com/office/drawing/2014/main" id="{1AD641F1-86C3-46FA-87FC-8809BF6D8D9F}"/>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2464607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27AB382-E2FC-4E20-87DF-1CF9B8FE3A76}"/>
              </a:ext>
            </a:extLst>
          </p:cNvPr>
          <p:cNvSpPr>
            <a:spLocks noGrp="1"/>
          </p:cNvSpPr>
          <p:nvPr>
            <p:ph type="dt" sz="half" idx="10"/>
          </p:nvPr>
        </p:nvSpPr>
        <p:spPr/>
        <p:txBody>
          <a:bodyPr/>
          <a:lstStyle/>
          <a:p>
            <a:r>
              <a:rPr lang="de-DE"/>
              <a:t>Autor (Vorname Nachname)</a:t>
            </a:r>
            <a:endParaRPr lang="de-DE" dirty="0"/>
          </a:p>
        </p:txBody>
      </p:sp>
      <p:sp>
        <p:nvSpPr>
          <p:cNvPr id="3" name="Fußzeilenplatzhalter 2">
            <a:extLst>
              <a:ext uri="{FF2B5EF4-FFF2-40B4-BE49-F238E27FC236}">
                <a16:creationId xmlns:a16="http://schemas.microsoft.com/office/drawing/2014/main" id="{84B180EA-BE14-43E6-A290-4D53B0BE7AB9}"/>
              </a:ext>
            </a:extLst>
          </p:cNvPr>
          <p:cNvSpPr>
            <a:spLocks noGrp="1"/>
          </p:cNvSpPr>
          <p:nvPr>
            <p:ph type="ftr" sz="quarter" idx="11"/>
          </p:nvPr>
        </p:nvSpPr>
        <p:spPr/>
        <p:txBody>
          <a:bodyPr/>
          <a:lstStyle/>
          <a:p>
            <a:r>
              <a:rPr lang="de-DE"/>
              <a:t>Fußzeile (Titel der Präsentation)</a:t>
            </a:r>
            <a:endParaRPr lang="de-DE" dirty="0"/>
          </a:p>
        </p:txBody>
      </p:sp>
      <p:sp>
        <p:nvSpPr>
          <p:cNvPr id="4" name="Foliennummernplatzhalter 3">
            <a:extLst>
              <a:ext uri="{FF2B5EF4-FFF2-40B4-BE49-F238E27FC236}">
                <a16:creationId xmlns:a16="http://schemas.microsoft.com/office/drawing/2014/main" id="{4AEDA722-37F8-4FD2-A73B-431BE99DB557}"/>
              </a:ext>
            </a:extLst>
          </p:cNvPr>
          <p:cNvSpPr>
            <a:spLocks noGrp="1"/>
          </p:cNvSpPr>
          <p:nvPr>
            <p:ph type="sldNum" sz="quarter" idx="12"/>
          </p:nvPr>
        </p:nvSpPr>
        <p:spPr/>
        <p:txBody>
          <a:bodyPr/>
          <a:lstStyle/>
          <a:p>
            <a:fld id="{9B00EF49-7894-4F53-A8DD-F7DB3BFC5032}" type="slidenum">
              <a:rPr lang="de-DE" smtClean="0"/>
              <a:t>2</a:t>
            </a:fld>
            <a:endParaRPr lang="de-DE" dirty="0"/>
          </a:p>
        </p:txBody>
      </p:sp>
      <p:pic>
        <p:nvPicPr>
          <p:cNvPr id="7" name="Grafik 6" descr="Ein Bild, das Text, Screenshot, drinnen enthält.&#10;&#10;Automatisch generierte Beschreibung">
            <a:extLst>
              <a:ext uri="{FF2B5EF4-FFF2-40B4-BE49-F238E27FC236}">
                <a16:creationId xmlns:a16="http://schemas.microsoft.com/office/drawing/2014/main" id="{59E83DD8-4B5E-442C-BAB3-BB772B064510}"/>
              </a:ext>
            </a:extLst>
          </p:cNvPr>
          <p:cNvPicPr>
            <a:picLocks noChangeAspect="1"/>
          </p:cNvPicPr>
          <p:nvPr/>
        </p:nvPicPr>
        <p:blipFill>
          <a:blip r:embed="rId2"/>
          <a:stretch>
            <a:fillRect/>
          </a:stretch>
        </p:blipFill>
        <p:spPr>
          <a:xfrm>
            <a:off x="6101711" y="3669903"/>
            <a:ext cx="5237576" cy="1247478"/>
          </a:xfrm>
          <a:prstGeom prst="rect">
            <a:avLst/>
          </a:prstGeom>
        </p:spPr>
      </p:pic>
      <p:pic>
        <p:nvPicPr>
          <p:cNvPr id="9" name="Grafik 8" descr="Ein Bild, das Text enthält.&#10;&#10;Automatisch generierte Beschreibung">
            <a:extLst>
              <a:ext uri="{FF2B5EF4-FFF2-40B4-BE49-F238E27FC236}">
                <a16:creationId xmlns:a16="http://schemas.microsoft.com/office/drawing/2014/main" id="{E9BBE749-B429-496E-AFC2-A1D5F6DCEFD9}"/>
              </a:ext>
            </a:extLst>
          </p:cNvPr>
          <p:cNvPicPr>
            <a:picLocks noChangeAspect="1"/>
          </p:cNvPicPr>
          <p:nvPr/>
        </p:nvPicPr>
        <p:blipFill>
          <a:blip r:embed="rId3"/>
          <a:stretch>
            <a:fillRect/>
          </a:stretch>
        </p:blipFill>
        <p:spPr>
          <a:xfrm>
            <a:off x="7216686" y="2282278"/>
            <a:ext cx="4566466" cy="1141617"/>
          </a:xfrm>
          <a:prstGeom prst="rect">
            <a:avLst/>
          </a:prstGeom>
        </p:spPr>
      </p:pic>
      <p:pic>
        <p:nvPicPr>
          <p:cNvPr id="11" name="Grafik 10" descr="Ein Bild, das Text enthält.&#10;&#10;Automatisch generierte Beschreibung">
            <a:extLst>
              <a:ext uri="{FF2B5EF4-FFF2-40B4-BE49-F238E27FC236}">
                <a16:creationId xmlns:a16="http://schemas.microsoft.com/office/drawing/2014/main" id="{BC3D8A89-B22B-428C-BD15-1D24BCB165C2}"/>
              </a:ext>
            </a:extLst>
          </p:cNvPr>
          <p:cNvPicPr>
            <a:picLocks noChangeAspect="1"/>
          </p:cNvPicPr>
          <p:nvPr/>
        </p:nvPicPr>
        <p:blipFill>
          <a:blip r:embed="rId4"/>
          <a:stretch>
            <a:fillRect/>
          </a:stretch>
        </p:blipFill>
        <p:spPr>
          <a:xfrm>
            <a:off x="719050" y="1353786"/>
            <a:ext cx="5520929" cy="1489252"/>
          </a:xfrm>
          <a:prstGeom prst="rect">
            <a:avLst/>
          </a:prstGeom>
        </p:spPr>
      </p:pic>
      <p:pic>
        <p:nvPicPr>
          <p:cNvPr id="13" name="Grafik 12" descr="Ein Bild, das Text enthält.&#10;&#10;Automatisch generierte Beschreibung">
            <a:extLst>
              <a:ext uri="{FF2B5EF4-FFF2-40B4-BE49-F238E27FC236}">
                <a16:creationId xmlns:a16="http://schemas.microsoft.com/office/drawing/2014/main" id="{8110A5F8-B1ED-4393-9EC9-F3093106C1C5}"/>
              </a:ext>
            </a:extLst>
          </p:cNvPr>
          <p:cNvPicPr>
            <a:picLocks noChangeAspect="1"/>
          </p:cNvPicPr>
          <p:nvPr/>
        </p:nvPicPr>
        <p:blipFill>
          <a:blip r:embed="rId5"/>
          <a:stretch>
            <a:fillRect/>
          </a:stretch>
        </p:blipFill>
        <p:spPr>
          <a:xfrm>
            <a:off x="820740" y="3423896"/>
            <a:ext cx="4400476" cy="1679752"/>
          </a:xfrm>
          <a:prstGeom prst="rect">
            <a:avLst/>
          </a:prstGeom>
        </p:spPr>
      </p:pic>
      <p:pic>
        <p:nvPicPr>
          <p:cNvPr id="15" name="Grafik 14" descr="Ein Bild, das Text enthält.&#10;&#10;Automatisch generierte Beschreibung">
            <a:extLst>
              <a:ext uri="{FF2B5EF4-FFF2-40B4-BE49-F238E27FC236}">
                <a16:creationId xmlns:a16="http://schemas.microsoft.com/office/drawing/2014/main" id="{8C11D269-082D-4E4E-BCDC-30BAFE487507}"/>
              </a:ext>
            </a:extLst>
          </p:cNvPr>
          <p:cNvPicPr>
            <a:picLocks noChangeAspect="1"/>
          </p:cNvPicPr>
          <p:nvPr/>
        </p:nvPicPr>
        <p:blipFill>
          <a:blip r:embed="rId6"/>
          <a:stretch>
            <a:fillRect/>
          </a:stretch>
        </p:blipFill>
        <p:spPr>
          <a:xfrm>
            <a:off x="2681106" y="5319772"/>
            <a:ext cx="4895269" cy="1287523"/>
          </a:xfrm>
          <a:prstGeom prst="rect">
            <a:avLst/>
          </a:prstGeom>
        </p:spPr>
      </p:pic>
    </p:spTree>
    <p:extLst>
      <p:ext uri="{BB962C8B-B14F-4D97-AF65-F5344CB8AC3E}">
        <p14:creationId xmlns:p14="http://schemas.microsoft.com/office/powerpoint/2010/main" val="1670261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67057D1-31A2-4B92-9F9D-586B2D9C9C01}"/>
              </a:ext>
            </a:extLst>
          </p:cNvPr>
          <p:cNvSpPr>
            <a:spLocks noGrp="1"/>
          </p:cNvSpPr>
          <p:nvPr>
            <p:ph type="dt" sz="half" idx="10"/>
          </p:nvPr>
        </p:nvSpPr>
        <p:spPr/>
        <p:txBody>
          <a:bodyPr/>
          <a:lstStyle/>
          <a:p>
            <a:r>
              <a:rPr lang="de-DE" dirty="0"/>
              <a:t>Autor (Maximilian Schulz)</a:t>
            </a:r>
          </a:p>
        </p:txBody>
      </p:sp>
      <p:sp>
        <p:nvSpPr>
          <p:cNvPr id="3" name="Fußzeilenplatzhalter 2">
            <a:extLst>
              <a:ext uri="{FF2B5EF4-FFF2-40B4-BE49-F238E27FC236}">
                <a16:creationId xmlns:a16="http://schemas.microsoft.com/office/drawing/2014/main" id="{D1FD5964-F030-446D-8AB6-07D47B36BCE5}"/>
              </a:ext>
            </a:extLst>
          </p:cNvPr>
          <p:cNvSpPr>
            <a:spLocks noGrp="1"/>
          </p:cNvSpPr>
          <p:nvPr>
            <p:ph type="ftr" sz="quarter" idx="11"/>
          </p:nvPr>
        </p:nvSpPr>
        <p:spPr/>
        <p:txBody>
          <a:bodyPr/>
          <a:lstStyle/>
          <a:p>
            <a:r>
              <a:rPr lang="de-DE" dirty="0"/>
              <a:t>Journal Club</a:t>
            </a:r>
          </a:p>
        </p:txBody>
      </p:sp>
      <p:sp>
        <p:nvSpPr>
          <p:cNvPr id="4" name="Foliennummernplatzhalter 3">
            <a:extLst>
              <a:ext uri="{FF2B5EF4-FFF2-40B4-BE49-F238E27FC236}">
                <a16:creationId xmlns:a16="http://schemas.microsoft.com/office/drawing/2014/main" id="{C6500702-F304-4BD0-936F-B8ACEDDB1659}"/>
              </a:ext>
            </a:extLst>
          </p:cNvPr>
          <p:cNvSpPr>
            <a:spLocks noGrp="1"/>
          </p:cNvSpPr>
          <p:nvPr>
            <p:ph type="sldNum" sz="quarter" idx="12"/>
          </p:nvPr>
        </p:nvSpPr>
        <p:spPr/>
        <p:txBody>
          <a:bodyPr/>
          <a:lstStyle/>
          <a:p>
            <a:fld id="{9B00EF49-7894-4F53-A8DD-F7DB3BFC5032}" type="slidenum">
              <a:rPr lang="de-DE" smtClean="0"/>
              <a:t>3</a:t>
            </a:fld>
            <a:endParaRPr lang="de-DE" dirty="0"/>
          </a:p>
        </p:txBody>
      </p:sp>
      <p:pic>
        <p:nvPicPr>
          <p:cNvPr id="7" name="Grafik 6">
            <a:extLst>
              <a:ext uri="{FF2B5EF4-FFF2-40B4-BE49-F238E27FC236}">
                <a16:creationId xmlns:a16="http://schemas.microsoft.com/office/drawing/2014/main" id="{4FA30279-993D-4BE7-B151-C661E5A2102A}"/>
              </a:ext>
            </a:extLst>
          </p:cNvPr>
          <p:cNvPicPr>
            <a:picLocks noChangeAspect="1"/>
          </p:cNvPicPr>
          <p:nvPr/>
        </p:nvPicPr>
        <p:blipFill>
          <a:blip r:embed="rId2"/>
          <a:stretch>
            <a:fillRect/>
          </a:stretch>
        </p:blipFill>
        <p:spPr>
          <a:xfrm>
            <a:off x="6383958" y="2039100"/>
            <a:ext cx="4311120" cy="4344030"/>
          </a:xfrm>
          <a:prstGeom prst="rect">
            <a:avLst/>
          </a:prstGeom>
        </p:spPr>
      </p:pic>
      <p:sp>
        <p:nvSpPr>
          <p:cNvPr id="8" name="Textfeld 7">
            <a:extLst>
              <a:ext uri="{FF2B5EF4-FFF2-40B4-BE49-F238E27FC236}">
                <a16:creationId xmlns:a16="http://schemas.microsoft.com/office/drawing/2014/main" id="{D365765E-F07C-4331-B253-CEA7D42711AE}"/>
              </a:ext>
            </a:extLst>
          </p:cNvPr>
          <p:cNvSpPr txBox="1"/>
          <p:nvPr/>
        </p:nvSpPr>
        <p:spPr>
          <a:xfrm>
            <a:off x="696806" y="2539102"/>
            <a:ext cx="4823280" cy="3984668"/>
          </a:xfrm>
          <a:prstGeom prst="rect">
            <a:avLst/>
          </a:prstGeom>
          <a:noFill/>
        </p:spPr>
        <p:txBody>
          <a:bodyPr wrap="square">
            <a:spAutoFit/>
          </a:bodyPr>
          <a:lstStyle/>
          <a:p>
            <a:pPr marL="285664" indent="-285664" algn="just">
              <a:buFont typeface="+mj-lt"/>
              <a:buAutoNum type="arabicPeriod"/>
            </a:pPr>
            <a:r>
              <a:rPr lang="de-DE" sz="1100" b="1" dirty="0" err="1"/>
              <a:t>Machine-learning</a:t>
            </a:r>
            <a:r>
              <a:rPr lang="de-DE" sz="1100" b="1" dirty="0"/>
              <a:t> </a:t>
            </a:r>
            <a:r>
              <a:rPr lang="de-DE" sz="1100" b="1" dirty="0" err="1"/>
              <a:t>algorithms</a:t>
            </a:r>
            <a:r>
              <a:rPr lang="de-DE" sz="1100" b="1" dirty="0"/>
              <a:t> </a:t>
            </a:r>
            <a:r>
              <a:rPr lang="de-DE" sz="1100" dirty="0" err="1"/>
              <a:t>provide</a:t>
            </a:r>
            <a:r>
              <a:rPr lang="de-DE" sz="1100" dirty="0"/>
              <a:t> alternative </a:t>
            </a:r>
            <a:r>
              <a:rPr lang="de-DE" sz="1100" dirty="0" err="1"/>
              <a:t>tools</a:t>
            </a:r>
            <a:r>
              <a:rPr lang="de-DE" sz="1100" dirty="0"/>
              <a:t> </a:t>
            </a:r>
            <a:r>
              <a:rPr lang="de-DE" sz="1100" dirty="0" err="1"/>
              <a:t>to</a:t>
            </a:r>
            <a:r>
              <a:rPr lang="de-DE" sz="1100" dirty="0"/>
              <a:t> </a:t>
            </a:r>
            <a:r>
              <a:rPr lang="de-DE" sz="1100" b="1" dirty="0" err="1"/>
              <a:t>look</a:t>
            </a:r>
            <a:r>
              <a:rPr lang="de-DE" sz="1100" b="1" dirty="0"/>
              <a:t> </a:t>
            </a:r>
            <a:r>
              <a:rPr lang="de-DE" sz="1100" b="1" dirty="0" err="1"/>
              <a:t>into</a:t>
            </a:r>
            <a:r>
              <a:rPr lang="de-DE" sz="1100" b="1" dirty="0"/>
              <a:t> multivariate </a:t>
            </a:r>
            <a:r>
              <a:rPr lang="de-DE" sz="1100" b="1" dirty="0" err="1"/>
              <a:t>patterns</a:t>
            </a:r>
            <a:r>
              <a:rPr lang="de-DE" sz="1100" b="1" dirty="0"/>
              <a:t> in </a:t>
            </a:r>
            <a:r>
              <a:rPr lang="de-DE" sz="1100" b="1" dirty="0" err="1"/>
              <a:t>the</a:t>
            </a:r>
            <a:r>
              <a:rPr lang="de-DE" sz="1100" b="1" dirty="0"/>
              <a:t> </a:t>
            </a:r>
            <a:r>
              <a:rPr lang="de-DE" sz="1100" b="1" dirty="0" err="1"/>
              <a:t>data</a:t>
            </a:r>
            <a:r>
              <a:rPr lang="de-DE" sz="1100" dirty="0"/>
              <a:t>, and </a:t>
            </a:r>
            <a:r>
              <a:rPr lang="de-DE" sz="1100" dirty="0" err="1"/>
              <a:t>help</a:t>
            </a:r>
            <a:r>
              <a:rPr lang="de-DE" sz="1100" dirty="0"/>
              <a:t> </a:t>
            </a:r>
            <a:r>
              <a:rPr lang="de-DE" sz="1100" dirty="0" err="1"/>
              <a:t>us</a:t>
            </a:r>
            <a:r>
              <a:rPr lang="de-DE" sz="1100" dirty="0"/>
              <a:t> </a:t>
            </a:r>
            <a:r>
              <a:rPr lang="de-DE" sz="1100" dirty="0" err="1"/>
              <a:t>move</a:t>
            </a:r>
            <a:r>
              <a:rPr lang="de-DE" sz="1100" dirty="0"/>
              <a:t> </a:t>
            </a:r>
            <a:r>
              <a:rPr lang="de-DE" sz="1100" dirty="0" err="1"/>
              <a:t>from</a:t>
            </a:r>
            <a:r>
              <a:rPr lang="de-DE" sz="1100" dirty="0"/>
              <a:t> </a:t>
            </a:r>
            <a:r>
              <a:rPr lang="de-DE" sz="1100" dirty="0" err="1"/>
              <a:t>group</a:t>
            </a:r>
            <a:r>
              <a:rPr lang="de-DE" sz="1100" dirty="0"/>
              <a:t>- </a:t>
            </a:r>
            <a:r>
              <a:rPr lang="de-DE" sz="1100" dirty="0" err="1"/>
              <a:t>level</a:t>
            </a:r>
            <a:r>
              <a:rPr lang="de-DE" sz="1100" dirty="0"/>
              <a:t> </a:t>
            </a:r>
            <a:r>
              <a:rPr lang="de-DE" sz="1100" dirty="0" err="1"/>
              <a:t>analysis</a:t>
            </a:r>
            <a:r>
              <a:rPr lang="de-DE" sz="1100" dirty="0"/>
              <a:t> </a:t>
            </a:r>
            <a:r>
              <a:rPr lang="de-DE" sz="1100" dirty="0" err="1"/>
              <a:t>to</a:t>
            </a:r>
            <a:r>
              <a:rPr lang="de-DE" sz="1100" dirty="0"/>
              <a:t> </a:t>
            </a:r>
            <a:r>
              <a:rPr lang="de-DE" sz="1100" dirty="0" err="1"/>
              <a:t>case-by-case</a:t>
            </a:r>
            <a:r>
              <a:rPr lang="de-DE" sz="1100" dirty="0"/>
              <a:t> individual-level </a:t>
            </a:r>
            <a:r>
              <a:rPr lang="de-DE" sz="1100" dirty="0" err="1"/>
              <a:t>analysis</a:t>
            </a:r>
            <a:r>
              <a:rPr lang="de-DE" sz="1100" dirty="0"/>
              <a:t> </a:t>
            </a:r>
          </a:p>
          <a:p>
            <a:pPr marL="285664" indent="-285664" algn="just">
              <a:buFont typeface="+mj-lt"/>
              <a:buAutoNum type="arabicPeriod"/>
            </a:pPr>
            <a:endParaRPr lang="de-DE" sz="1100" dirty="0"/>
          </a:p>
          <a:p>
            <a:pPr marL="285664" indent="-285664" algn="just">
              <a:buFont typeface="+mj-lt"/>
              <a:buAutoNum type="arabicPeriod"/>
            </a:pPr>
            <a:r>
              <a:rPr lang="en-US" sz="1100" dirty="0"/>
              <a:t>Sought to identify </a:t>
            </a:r>
            <a:r>
              <a:rPr lang="en-US" sz="1100" b="1" dirty="0"/>
              <a:t>connectivity features in </a:t>
            </a:r>
            <a:r>
              <a:rPr lang="en-US" sz="1100" dirty="0"/>
              <a:t>a multivariate fashion that are </a:t>
            </a:r>
            <a:r>
              <a:rPr lang="en-US" sz="1100" b="1" dirty="0"/>
              <a:t>predictive of alcohol dependence</a:t>
            </a:r>
          </a:p>
          <a:p>
            <a:pPr marL="285664" indent="-285664" algn="just">
              <a:buFont typeface="+mj-lt"/>
              <a:buAutoNum type="arabicPeriod"/>
            </a:pPr>
            <a:endParaRPr lang="en-US" sz="1100" dirty="0"/>
          </a:p>
          <a:p>
            <a:pPr marL="285664" indent="-285664" algn="just">
              <a:buFont typeface="+mj-lt"/>
              <a:buAutoNum type="arabicPeriod"/>
            </a:pPr>
            <a:r>
              <a:rPr lang="en-US" sz="1100" b="1" dirty="0"/>
              <a:t>a) </a:t>
            </a:r>
            <a:r>
              <a:rPr lang="en-US" sz="1100" dirty="0"/>
              <a:t>Whether </a:t>
            </a:r>
            <a:r>
              <a:rPr lang="en-US" sz="1100" dirty="0" err="1"/>
              <a:t>rs</a:t>
            </a:r>
            <a:r>
              <a:rPr lang="en-US" sz="1100" dirty="0"/>
              <a:t>-FC features are able to </a:t>
            </a:r>
            <a:r>
              <a:rPr lang="en-US" sz="1100" b="1" dirty="0"/>
              <a:t>distinguish between AUD and controls</a:t>
            </a:r>
            <a:r>
              <a:rPr lang="en-US" sz="1100" dirty="0"/>
              <a:t>; </a:t>
            </a:r>
            <a:r>
              <a:rPr lang="en-US" sz="1100" b="1" dirty="0"/>
              <a:t>b) Which</a:t>
            </a:r>
            <a:r>
              <a:rPr lang="en-US" sz="1100" dirty="0"/>
              <a:t> brain-based </a:t>
            </a:r>
            <a:r>
              <a:rPr lang="en-US" sz="1100" b="1" dirty="0"/>
              <a:t>features</a:t>
            </a:r>
            <a:r>
              <a:rPr lang="en-US" sz="1100" dirty="0"/>
              <a:t> are able to </a:t>
            </a:r>
            <a:r>
              <a:rPr lang="en-US" sz="1100" b="1" dirty="0"/>
              <a:t>diagnose</a:t>
            </a:r>
            <a:r>
              <a:rPr lang="en-US" sz="1100" dirty="0"/>
              <a:t> and are potentially </a:t>
            </a:r>
            <a:r>
              <a:rPr lang="en-US" sz="1100" b="1" dirty="0"/>
              <a:t>predictive</a:t>
            </a:r>
            <a:r>
              <a:rPr lang="en-US" sz="1100" dirty="0"/>
              <a:t> of alcohol dependence? and </a:t>
            </a:r>
            <a:r>
              <a:rPr lang="en-US" sz="1100" b="1" dirty="0"/>
              <a:t>c) </a:t>
            </a:r>
            <a:r>
              <a:rPr lang="en-US" sz="1100" dirty="0"/>
              <a:t>Can we quantify </a:t>
            </a:r>
            <a:r>
              <a:rPr lang="en-US" sz="1100" b="1" dirty="0"/>
              <a:t>how well they identify AUD </a:t>
            </a:r>
            <a:r>
              <a:rPr lang="en-US" sz="1100" dirty="0"/>
              <a:t>and </a:t>
            </a:r>
            <a:r>
              <a:rPr lang="en-US" sz="1100" b="1" dirty="0"/>
              <a:t>what are the best neuronal predictors of AUD</a:t>
            </a:r>
            <a:r>
              <a:rPr lang="en-US" sz="1100" dirty="0"/>
              <a:t>?</a:t>
            </a:r>
          </a:p>
          <a:p>
            <a:pPr marL="285664" indent="-285664" algn="just">
              <a:buFont typeface="+mj-lt"/>
              <a:buAutoNum type="arabicPeriod"/>
            </a:pPr>
            <a:endParaRPr lang="en-US" sz="1100" dirty="0"/>
          </a:p>
          <a:p>
            <a:pPr marL="285664" indent="-285664" algn="just">
              <a:buFont typeface="+mj-lt"/>
              <a:buAutoNum type="arabicPeriod"/>
            </a:pPr>
            <a:r>
              <a:rPr lang="en-US" sz="1100" b="1" dirty="0"/>
              <a:t>46 controls </a:t>
            </a:r>
            <a:r>
              <a:rPr lang="en-US" sz="1100" dirty="0"/>
              <a:t>and </a:t>
            </a:r>
            <a:r>
              <a:rPr lang="en-US" sz="1100" b="1" dirty="0"/>
              <a:t>46 AUDs</a:t>
            </a:r>
            <a:r>
              <a:rPr lang="en-US" sz="1100" dirty="0"/>
              <a:t>. Both </a:t>
            </a:r>
            <a:r>
              <a:rPr lang="en-US" sz="1100" b="1" dirty="0"/>
              <a:t>within-network connectivity </a:t>
            </a:r>
            <a:r>
              <a:rPr lang="en-US" sz="1100" dirty="0"/>
              <a:t>for each network and </a:t>
            </a:r>
            <a:r>
              <a:rPr lang="en-US" sz="1100" b="1" dirty="0"/>
              <a:t>between-network connectivity </a:t>
            </a:r>
            <a:r>
              <a:rPr lang="en-US" sz="1100" dirty="0"/>
              <a:t>for each pair of networks were used as features. Random forest was applied for pattern classification.</a:t>
            </a:r>
          </a:p>
          <a:p>
            <a:pPr marL="285664" indent="-285664" algn="just">
              <a:buFont typeface="+mj-lt"/>
              <a:buAutoNum type="arabicPeriod"/>
            </a:pPr>
            <a:endParaRPr lang="en-US" sz="1100" dirty="0"/>
          </a:p>
          <a:p>
            <a:pPr marL="285664" indent="-285664" algn="just">
              <a:buFont typeface="+mj-lt"/>
              <a:buAutoNum type="arabicPeriod"/>
            </a:pPr>
            <a:r>
              <a:rPr lang="en-US" sz="1100" dirty="0"/>
              <a:t>The results showed that </a:t>
            </a:r>
            <a:r>
              <a:rPr lang="en-US" sz="1100" b="1" dirty="0"/>
              <a:t>within-networks features </a:t>
            </a:r>
            <a:r>
              <a:rPr lang="en-US" sz="1100" dirty="0"/>
              <a:t>were able to </a:t>
            </a:r>
            <a:r>
              <a:rPr lang="en-US" sz="1100" b="1" dirty="0"/>
              <a:t>identify AUD and control with 87.0% accuracy and 90.5% precision</a:t>
            </a:r>
            <a:r>
              <a:rPr lang="en-US" sz="1100" dirty="0"/>
              <a:t>. Networks that were most informative: </a:t>
            </a:r>
            <a:r>
              <a:rPr lang="en-US" sz="1100" b="1" dirty="0"/>
              <a:t>Executive Control Networks (ECN), and Reward Network (RN)</a:t>
            </a:r>
            <a:r>
              <a:rPr lang="en-US" sz="1100" dirty="0"/>
              <a:t>. The </a:t>
            </a:r>
            <a:r>
              <a:rPr lang="en-US" sz="1100" b="1" dirty="0"/>
              <a:t>between-network features achieved 67.4% accuracy and 70.0% precision</a:t>
            </a:r>
            <a:r>
              <a:rPr lang="en-US" sz="1100" dirty="0"/>
              <a:t>. The between-network connectivity </a:t>
            </a:r>
            <a:r>
              <a:rPr lang="en-US" sz="1100" b="1" dirty="0"/>
              <a:t>between RN-Default Mode Network (DMN)</a:t>
            </a:r>
            <a:r>
              <a:rPr lang="en-US" sz="1100" dirty="0"/>
              <a:t> and</a:t>
            </a:r>
            <a:r>
              <a:rPr lang="en-US" sz="1100" b="1" dirty="0"/>
              <a:t> RN-ECN </a:t>
            </a:r>
            <a:r>
              <a:rPr lang="en-US" sz="1100" dirty="0"/>
              <a:t>contribute the most to the prediction.</a:t>
            </a:r>
          </a:p>
        </p:txBody>
      </p:sp>
      <p:pic>
        <p:nvPicPr>
          <p:cNvPr id="10" name="Grafik 9" descr="Ein Bild, das Text, drinnen, Screenshot enthält.&#10;&#10;Automatisch generierte Beschreibung">
            <a:extLst>
              <a:ext uri="{FF2B5EF4-FFF2-40B4-BE49-F238E27FC236}">
                <a16:creationId xmlns:a16="http://schemas.microsoft.com/office/drawing/2014/main" id="{77E83EF3-FC30-4A3D-823A-C6A67B7602D9}"/>
              </a:ext>
            </a:extLst>
          </p:cNvPr>
          <p:cNvPicPr>
            <a:picLocks noChangeAspect="1"/>
          </p:cNvPicPr>
          <p:nvPr/>
        </p:nvPicPr>
        <p:blipFill>
          <a:blip r:embed="rId3"/>
          <a:stretch>
            <a:fillRect/>
          </a:stretch>
        </p:blipFill>
        <p:spPr>
          <a:xfrm>
            <a:off x="984205" y="843891"/>
            <a:ext cx="3758660" cy="1516039"/>
          </a:xfrm>
          <a:prstGeom prst="rect">
            <a:avLst/>
          </a:prstGeom>
        </p:spPr>
      </p:pic>
    </p:spTree>
    <p:extLst>
      <p:ext uri="{BB962C8B-B14F-4D97-AF65-F5344CB8AC3E}">
        <p14:creationId xmlns:p14="http://schemas.microsoft.com/office/powerpoint/2010/main" val="5284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4C83975-A7C8-4ADC-BA71-E25B89394827}"/>
              </a:ext>
            </a:extLst>
          </p:cNvPr>
          <p:cNvSpPr>
            <a:spLocks noGrp="1"/>
          </p:cNvSpPr>
          <p:nvPr>
            <p:ph type="dt" sz="half" idx="10"/>
          </p:nvPr>
        </p:nvSpPr>
        <p:spPr/>
        <p:txBody>
          <a:bodyPr/>
          <a:lstStyle/>
          <a:p>
            <a:r>
              <a:rPr lang="de-DE" dirty="0"/>
              <a:t>Autor (Maximilian Schulz)</a:t>
            </a:r>
          </a:p>
        </p:txBody>
      </p:sp>
      <p:sp>
        <p:nvSpPr>
          <p:cNvPr id="4" name="Foliennummernplatzhalter 3">
            <a:extLst>
              <a:ext uri="{FF2B5EF4-FFF2-40B4-BE49-F238E27FC236}">
                <a16:creationId xmlns:a16="http://schemas.microsoft.com/office/drawing/2014/main" id="{85221ABC-C5AC-4892-9548-4635681C4ABA}"/>
              </a:ext>
            </a:extLst>
          </p:cNvPr>
          <p:cNvSpPr>
            <a:spLocks noGrp="1"/>
          </p:cNvSpPr>
          <p:nvPr>
            <p:ph type="sldNum" sz="quarter" idx="12"/>
          </p:nvPr>
        </p:nvSpPr>
        <p:spPr/>
        <p:txBody>
          <a:bodyPr/>
          <a:lstStyle/>
          <a:p>
            <a:fld id="{9B00EF49-7894-4F53-A8DD-F7DB3BFC5032}" type="slidenum">
              <a:rPr lang="de-DE" smtClean="0"/>
              <a:t>4</a:t>
            </a:fld>
            <a:endParaRPr lang="de-DE" dirty="0"/>
          </a:p>
        </p:txBody>
      </p:sp>
      <p:sp>
        <p:nvSpPr>
          <p:cNvPr id="11" name="Fußzeilenplatzhalter 2">
            <a:extLst>
              <a:ext uri="{FF2B5EF4-FFF2-40B4-BE49-F238E27FC236}">
                <a16:creationId xmlns:a16="http://schemas.microsoft.com/office/drawing/2014/main" id="{F8FB4A85-ED14-41A8-A25C-EBC1885AE190}"/>
              </a:ext>
            </a:extLst>
          </p:cNvPr>
          <p:cNvSpPr>
            <a:spLocks noGrp="1"/>
          </p:cNvSpPr>
          <p:nvPr>
            <p:ph type="ftr" sz="quarter" idx="11"/>
          </p:nvPr>
        </p:nvSpPr>
        <p:spPr bwMode="gray">
          <a:xfrm>
            <a:off x="6239979" y="333462"/>
            <a:ext cx="5182650" cy="215944"/>
          </a:xfrm>
        </p:spPr>
        <p:txBody>
          <a:bodyPr/>
          <a:lstStyle/>
          <a:p>
            <a:r>
              <a:rPr lang="de-DE" dirty="0"/>
              <a:t>(Journal Club)</a:t>
            </a:r>
          </a:p>
        </p:txBody>
      </p:sp>
      <p:sp>
        <p:nvSpPr>
          <p:cNvPr id="12" name="Ellipse 11">
            <a:extLst>
              <a:ext uri="{FF2B5EF4-FFF2-40B4-BE49-F238E27FC236}">
                <a16:creationId xmlns:a16="http://schemas.microsoft.com/office/drawing/2014/main" id="{59C46F07-7219-44FC-B8BC-3A6377291792}"/>
              </a:ext>
            </a:extLst>
          </p:cNvPr>
          <p:cNvSpPr/>
          <p:nvPr/>
        </p:nvSpPr>
        <p:spPr bwMode="gray">
          <a:xfrm>
            <a:off x="3155088" y="1450541"/>
            <a:ext cx="1943710" cy="647903"/>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1981" tIns="35991" rIns="71981" bIns="35991" rtlCol="0" anchor="ctr"/>
          <a:lstStyle/>
          <a:p>
            <a:pPr algn="ctr"/>
            <a:r>
              <a:rPr lang="de-DE" sz="1200" b="1" dirty="0" err="1">
                <a:solidFill>
                  <a:schemeClr val="tx1"/>
                </a:solidFill>
                <a:latin typeface="+mj-lt"/>
              </a:rPr>
              <a:t>Structural</a:t>
            </a:r>
            <a:r>
              <a:rPr lang="de-DE" sz="1200" b="1" dirty="0">
                <a:solidFill>
                  <a:schemeClr val="tx1"/>
                </a:solidFill>
                <a:latin typeface="+mj-lt"/>
              </a:rPr>
              <a:t> network </a:t>
            </a:r>
            <a:r>
              <a:rPr lang="de-DE" sz="1200" b="1" dirty="0" err="1">
                <a:solidFill>
                  <a:schemeClr val="tx1"/>
                </a:solidFill>
                <a:latin typeface="+mj-lt"/>
              </a:rPr>
              <a:t>features</a:t>
            </a:r>
            <a:endParaRPr lang="de-DE" sz="1200" b="1" dirty="0">
              <a:solidFill>
                <a:schemeClr val="tx1"/>
              </a:solidFill>
              <a:latin typeface="+mj-lt"/>
            </a:endParaRPr>
          </a:p>
        </p:txBody>
      </p:sp>
      <p:sp>
        <p:nvSpPr>
          <p:cNvPr id="13" name="Ellipse 12">
            <a:extLst>
              <a:ext uri="{FF2B5EF4-FFF2-40B4-BE49-F238E27FC236}">
                <a16:creationId xmlns:a16="http://schemas.microsoft.com/office/drawing/2014/main" id="{84B72F99-A42F-4F7D-B331-BA6DB3D140DE}"/>
              </a:ext>
            </a:extLst>
          </p:cNvPr>
          <p:cNvSpPr/>
          <p:nvPr/>
        </p:nvSpPr>
        <p:spPr bwMode="gray">
          <a:xfrm>
            <a:off x="5794635" y="1438799"/>
            <a:ext cx="1943710" cy="647903"/>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1981" tIns="35991" rIns="71981" bIns="35991" rtlCol="0" anchor="ctr"/>
          <a:lstStyle/>
          <a:p>
            <a:pPr algn="ctr"/>
            <a:r>
              <a:rPr lang="de-DE" sz="1200" b="1" dirty="0" err="1">
                <a:solidFill>
                  <a:schemeClr val="tx1"/>
                </a:solidFill>
                <a:latin typeface="+mj-lt"/>
              </a:rPr>
              <a:t>Functional</a:t>
            </a:r>
            <a:r>
              <a:rPr lang="de-DE" sz="1200" b="1" dirty="0">
                <a:solidFill>
                  <a:schemeClr val="tx1"/>
                </a:solidFill>
                <a:latin typeface="+mj-lt"/>
              </a:rPr>
              <a:t> network </a:t>
            </a:r>
            <a:r>
              <a:rPr lang="de-DE" sz="1200" b="1" dirty="0" err="1">
                <a:solidFill>
                  <a:schemeClr val="tx1"/>
                </a:solidFill>
                <a:latin typeface="+mj-lt"/>
              </a:rPr>
              <a:t>features</a:t>
            </a:r>
            <a:endParaRPr lang="de-DE" sz="1200" b="1" dirty="0">
              <a:solidFill>
                <a:schemeClr val="tx1"/>
              </a:solidFill>
              <a:latin typeface="+mj-lt"/>
            </a:endParaRPr>
          </a:p>
        </p:txBody>
      </p:sp>
      <p:sp>
        <p:nvSpPr>
          <p:cNvPr id="14" name="Ellipse 13">
            <a:extLst>
              <a:ext uri="{FF2B5EF4-FFF2-40B4-BE49-F238E27FC236}">
                <a16:creationId xmlns:a16="http://schemas.microsoft.com/office/drawing/2014/main" id="{2CED3E35-4077-44DF-9206-B9BA6DC4F20F}"/>
              </a:ext>
            </a:extLst>
          </p:cNvPr>
          <p:cNvSpPr/>
          <p:nvPr/>
        </p:nvSpPr>
        <p:spPr bwMode="gray">
          <a:xfrm>
            <a:off x="4427642" y="2790199"/>
            <a:ext cx="1943710" cy="647903"/>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1981" tIns="35991" rIns="71981" bIns="35991" rtlCol="0" anchor="ctr"/>
          <a:lstStyle/>
          <a:p>
            <a:pPr algn="ctr"/>
            <a:r>
              <a:rPr lang="de-DE" sz="1200" b="1" dirty="0">
                <a:solidFill>
                  <a:schemeClr val="tx1"/>
                </a:solidFill>
                <a:latin typeface="+mj-lt"/>
              </a:rPr>
              <a:t>Random Forest (all </a:t>
            </a:r>
            <a:r>
              <a:rPr lang="de-DE" sz="1200" b="1" dirty="0" err="1">
                <a:solidFill>
                  <a:schemeClr val="tx1"/>
                </a:solidFill>
                <a:latin typeface="+mj-lt"/>
              </a:rPr>
              <a:t>features</a:t>
            </a:r>
            <a:r>
              <a:rPr lang="de-DE" sz="1200" b="1" dirty="0">
                <a:solidFill>
                  <a:schemeClr val="tx1"/>
                </a:solidFill>
                <a:latin typeface="+mj-lt"/>
              </a:rPr>
              <a:t>)</a:t>
            </a:r>
          </a:p>
        </p:txBody>
      </p:sp>
      <p:sp>
        <p:nvSpPr>
          <p:cNvPr id="15" name="Ellipse 14">
            <a:extLst>
              <a:ext uri="{FF2B5EF4-FFF2-40B4-BE49-F238E27FC236}">
                <a16:creationId xmlns:a16="http://schemas.microsoft.com/office/drawing/2014/main" id="{CAC46978-908A-4FE0-A161-2CA1C465D634}"/>
              </a:ext>
            </a:extLst>
          </p:cNvPr>
          <p:cNvSpPr/>
          <p:nvPr/>
        </p:nvSpPr>
        <p:spPr bwMode="gray">
          <a:xfrm>
            <a:off x="4427642" y="3626006"/>
            <a:ext cx="1943710" cy="647903"/>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1981" tIns="35991" rIns="71981" bIns="35991" rtlCol="0" anchor="ctr"/>
          <a:lstStyle/>
          <a:p>
            <a:pPr algn="ctr"/>
            <a:r>
              <a:rPr lang="de-DE" sz="1200" b="1" dirty="0">
                <a:solidFill>
                  <a:schemeClr val="tx1"/>
                </a:solidFill>
                <a:latin typeface="+mj-lt"/>
              </a:rPr>
              <a:t>Feature Elimination</a:t>
            </a:r>
          </a:p>
        </p:txBody>
      </p:sp>
      <p:sp>
        <p:nvSpPr>
          <p:cNvPr id="16" name="Ellipse 15">
            <a:extLst>
              <a:ext uri="{FF2B5EF4-FFF2-40B4-BE49-F238E27FC236}">
                <a16:creationId xmlns:a16="http://schemas.microsoft.com/office/drawing/2014/main" id="{DC37F934-3834-4E86-854F-6C5E9B1764A6}"/>
              </a:ext>
            </a:extLst>
          </p:cNvPr>
          <p:cNvSpPr/>
          <p:nvPr/>
        </p:nvSpPr>
        <p:spPr bwMode="gray">
          <a:xfrm>
            <a:off x="4427642" y="4385308"/>
            <a:ext cx="1943710" cy="647903"/>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1981" tIns="35991" rIns="71981" bIns="35991" rtlCol="0" anchor="ctr"/>
          <a:lstStyle/>
          <a:p>
            <a:pPr algn="ctr"/>
            <a:r>
              <a:rPr lang="de-DE" sz="1200" b="1" dirty="0">
                <a:solidFill>
                  <a:schemeClr val="tx1"/>
                </a:solidFill>
                <a:latin typeface="+mj-lt"/>
              </a:rPr>
              <a:t>Cross </a:t>
            </a:r>
            <a:r>
              <a:rPr lang="de-DE" sz="1200" b="1" dirty="0" err="1">
                <a:solidFill>
                  <a:schemeClr val="tx1"/>
                </a:solidFill>
                <a:latin typeface="+mj-lt"/>
              </a:rPr>
              <a:t>validation</a:t>
            </a:r>
            <a:r>
              <a:rPr lang="de-DE" sz="1200" b="1" dirty="0">
                <a:solidFill>
                  <a:schemeClr val="tx1"/>
                </a:solidFill>
                <a:latin typeface="+mj-lt"/>
              </a:rPr>
              <a:t> </a:t>
            </a:r>
          </a:p>
        </p:txBody>
      </p:sp>
      <p:sp>
        <p:nvSpPr>
          <p:cNvPr id="17" name="Ellipse 16">
            <a:extLst>
              <a:ext uri="{FF2B5EF4-FFF2-40B4-BE49-F238E27FC236}">
                <a16:creationId xmlns:a16="http://schemas.microsoft.com/office/drawing/2014/main" id="{A102A0FD-4D8C-42D2-937B-EC0637CFCD9B}"/>
              </a:ext>
            </a:extLst>
          </p:cNvPr>
          <p:cNvSpPr/>
          <p:nvPr/>
        </p:nvSpPr>
        <p:spPr bwMode="gray">
          <a:xfrm>
            <a:off x="4427642" y="5144610"/>
            <a:ext cx="1943710" cy="647903"/>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1981" tIns="35991" rIns="71981" bIns="35991" rtlCol="0" anchor="ctr"/>
          <a:lstStyle/>
          <a:p>
            <a:pPr algn="ctr"/>
            <a:r>
              <a:rPr lang="de-DE" sz="1200" b="1" dirty="0" err="1">
                <a:solidFill>
                  <a:schemeClr val="tx1"/>
                </a:solidFill>
                <a:latin typeface="+mj-lt"/>
              </a:rPr>
              <a:t>Accuracy</a:t>
            </a:r>
            <a:r>
              <a:rPr lang="de-DE" sz="1200" b="1" dirty="0">
                <a:solidFill>
                  <a:schemeClr val="tx1"/>
                </a:solidFill>
                <a:latin typeface="+mj-lt"/>
              </a:rPr>
              <a:t> and Precision</a:t>
            </a:r>
          </a:p>
        </p:txBody>
      </p:sp>
      <p:cxnSp>
        <p:nvCxnSpPr>
          <p:cNvPr id="19" name="Gerade Verbindung mit Pfeil 18">
            <a:extLst>
              <a:ext uri="{FF2B5EF4-FFF2-40B4-BE49-F238E27FC236}">
                <a16:creationId xmlns:a16="http://schemas.microsoft.com/office/drawing/2014/main" id="{EDC22475-F518-40A5-900B-6C348C41C42A}"/>
              </a:ext>
            </a:extLst>
          </p:cNvPr>
          <p:cNvCxnSpPr/>
          <p:nvPr/>
        </p:nvCxnSpPr>
        <p:spPr bwMode="gray">
          <a:xfrm>
            <a:off x="4266966" y="2204290"/>
            <a:ext cx="359946" cy="56645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0" name="Gerade Verbindung mit Pfeil 19">
            <a:extLst>
              <a:ext uri="{FF2B5EF4-FFF2-40B4-BE49-F238E27FC236}">
                <a16:creationId xmlns:a16="http://schemas.microsoft.com/office/drawing/2014/main" id="{1F744B91-838A-4E0A-ABB4-103754A7C736}"/>
              </a:ext>
            </a:extLst>
          </p:cNvPr>
          <p:cNvCxnSpPr>
            <a:cxnSpLocks/>
          </p:cNvCxnSpPr>
          <p:nvPr/>
        </p:nvCxnSpPr>
        <p:spPr bwMode="gray">
          <a:xfrm flipH="1">
            <a:off x="6020799" y="2192537"/>
            <a:ext cx="385156" cy="527745"/>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3" name="Textfeld 2">
            <a:extLst>
              <a:ext uri="{FF2B5EF4-FFF2-40B4-BE49-F238E27FC236}">
                <a16:creationId xmlns:a16="http://schemas.microsoft.com/office/drawing/2014/main" id="{E9C1ADED-903E-447F-9009-63FCDDB33345}"/>
              </a:ext>
            </a:extLst>
          </p:cNvPr>
          <p:cNvSpPr txBox="1"/>
          <p:nvPr/>
        </p:nvSpPr>
        <p:spPr bwMode="gray">
          <a:xfrm>
            <a:off x="2997589" y="864070"/>
            <a:ext cx="1295807" cy="359946"/>
          </a:xfrm>
          <a:prstGeom prst="rect">
            <a:avLst/>
          </a:prstGeom>
          <a:noFill/>
        </p:spPr>
        <p:txBody>
          <a:bodyPr wrap="square" lIns="0" tIns="0" rIns="0" bIns="0" rtlCol="0">
            <a:noAutofit/>
          </a:bodyPr>
          <a:lstStyle/>
          <a:p>
            <a:pPr>
              <a:lnSpc>
                <a:spcPct val="105000"/>
              </a:lnSpc>
            </a:pPr>
            <a:r>
              <a:rPr lang="de-DE" sz="1400" b="1" dirty="0">
                <a:latin typeface="+mj-lt"/>
              </a:rPr>
              <a:t>Global/</a:t>
            </a:r>
            <a:r>
              <a:rPr lang="de-DE" sz="1400" b="1" dirty="0" err="1">
                <a:latin typeface="+mj-lt"/>
              </a:rPr>
              <a:t>local</a:t>
            </a:r>
            <a:r>
              <a:rPr lang="de-DE" sz="1400" b="1" dirty="0">
                <a:latin typeface="+mj-lt"/>
              </a:rPr>
              <a:t> </a:t>
            </a:r>
            <a:r>
              <a:rPr lang="de-DE" sz="1400" b="1" dirty="0" err="1">
                <a:latin typeface="+mj-lt"/>
              </a:rPr>
              <a:t>efficiency</a:t>
            </a:r>
            <a:endParaRPr lang="de-DE" sz="1400" b="1" dirty="0">
              <a:latin typeface="+mj-lt"/>
            </a:endParaRPr>
          </a:p>
        </p:txBody>
      </p:sp>
      <p:sp>
        <p:nvSpPr>
          <p:cNvPr id="21" name="Textfeld 20">
            <a:extLst>
              <a:ext uri="{FF2B5EF4-FFF2-40B4-BE49-F238E27FC236}">
                <a16:creationId xmlns:a16="http://schemas.microsoft.com/office/drawing/2014/main" id="{0561EDC8-4084-49BB-B21D-2F2093CA9CEA}"/>
              </a:ext>
            </a:extLst>
          </p:cNvPr>
          <p:cNvSpPr txBox="1"/>
          <p:nvPr/>
        </p:nvSpPr>
        <p:spPr bwMode="gray">
          <a:xfrm>
            <a:off x="1073428" y="1174275"/>
            <a:ext cx="1295807" cy="359946"/>
          </a:xfrm>
          <a:prstGeom prst="rect">
            <a:avLst/>
          </a:prstGeom>
          <a:noFill/>
        </p:spPr>
        <p:txBody>
          <a:bodyPr wrap="square" lIns="0" tIns="0" rIns="0" bIns="0" rtlCol="0">
            <a:noAutofit/>
          </a:bodyPr>
          <a:lstStyle/>
          <a:p>
            <a:pPr>
              <a:lnSpc>
                <a:spcPct val="105000"/>
              </a:lnSpc>
            </a:pPr>
            <a:r>
              <a:rPr lang="de-DE" sz="1400" b="1" dirty="0">
                <a:latin typeface="+mj-lt"/>
              </a:rPr>
              <a:t>Path </a:t>
            </a:r>
            <a:r>
              <a:rPr lang="de-DE" sz="1400" b="1" dirty="0" err="1">
                <a:latin typeface="+mj-lt"/>
              </a:rPr>
              <a:t>length</a:t>
            </a:r>
            <a:endParaRPr lang="de-DE" sz="1400" b="1" dirty="0">
              <a:latin typeface="+mj-lt"/>
            </a:endParaRPr>
          </a:p>
        </p:txBody>
      </p:sp>
      <p:sp>
        <p:nvSpPr>
          <p:cNvPr id="22" name="Textfeld 21">
            <a:extLst>
              <a:ext uri="{FF2B5EF4-FFF2-40B4-BE49-F238E27FC236}">
                <a16:creationId xmlns:a16="http://schemas.microsoft.com/office/drawing/2014/main" id="{26F713AA-2804-4F25-B563-E9531B86A08D}"/>
              </a:ext>
            </a:extLst>
          </p:cNvPr>
          <p:cNvSpPr txBox="1"/>
          <p:nvPr/>
        </p:nvSpPr>
        <p:spPr bwMode="gray">
          <a:xfrm>
            <a:off x="2197226" y="1403762"/>
            <a:ext cx="972371" cy="359946"/>
          </a:xfrm>
          <a:prstGeom prst="rect">
            <a:avLst/>
          </a:prstGeom>
          <a:noFill/>
        </p:spPr>
        <p:txBody>
          <a:bodyPr wrap="square" lIns="0" tIns="0" rIns="0" bIns="0" rtlCol="0">
            <a:noAutofit/>
          </a:bodyPr>
          <a:lstStyle/>
          <a:p>
            <a:pPr>
              <a:lnSpc>
                <a:spcPct val="105000"/>
              </a:lnSpc>
            </a:pPr>
            <a:r>
              <a:rPr lang="de-DE" sz="1400" b="1" dirty="0" err="1">
                <a:latin typeface="+mj-lt"/>
              </a:rPr>
              <a:t>Modularity</a:t>
            </a:r>
            <a:endParaRPr lang="de-DE" sz="1400" b="1" dirty="0">
              <a:latin typeface="+mj-lt"/>
            </a:endParaRPr>
          </a:p>
        </p:txBody>
      </p:sp>
      <p:sp>
        <p:nvSpPr>
          <p:cNvPr id="23" name="Textfeld 22">
            <a:extLst>
              <a:ext uri="{FF2B5EF4-FFF2-40B4-BE49-F238E27FC236}">
                <a16:creationId xmlns:a16="http://schemas.microsoft.com/office/drawing/2014/main" id="{C34695CB-2833-4A07-8214-F8A554D19FFC}"/>
              </a:ext>
            </a:extLst>
          </p:cNvPr>
          <p:cNvSpPr txBox="1"/>
          <p:nvPr/>
        </p:nvSpPr>
        <p:spPr bwMode="gray">
          <a:xfrm>
            <a:off x="748960" y="1513213"/>
            <a:ext cx="972371" cy="359946"/>
          </a:xfrm>
          <a:prstGeom prst="rect">
            <a:avLst/>
          </a:prstGeom>
          <a:noFill/>
        </p:spPr>
        <p:txBody>
          <a:bodyPr wrap="square" lIns="0" tIns="0" rIns="0" bIns="0" rtlCol="0">
            <a:noAutofit/>
          </a:bodyPr>
          <a:lstStyle/>
          <a:p>
            <a:pPr>
              <a:lnSpc>
                <a:spcPct val="105000"/>
              </a:lnSpc>
            </a:pPr>
            <a:r>
              <a:rPr lang="de-DE" sz="1400" b="1" dirty="0" err="1">
                <a:latin typeface="+mj-lt"/>
              </a:rPr>
              <a:t>Structural</a:t>
            </a:r>
            <a:r>
              <a:rPr lang="de-DE" sz="1400" b="1" dirty="0">
                <a:latin typeface="+mj-lt"/>
              </a:rPr>
              <a:t> </a:t>
            </a:r>
            <a:r>
              <a:rPr lang="de-DE" sz="1400" b="1" dirty="0" err="1">
                <a:latin typeface="+mj-lt"/>
              </a:rPr>
              <a:t>connectivity</a:t>
            </a:r>
            <a:endParaRPr lang="de-DE" sz="1400" b="1" dirty="0">
              <a:latin typeface="+mj-lt"/>
            </a:endParaRPr>
          </a:p>
        </p:txBody>
      </p:sp>
      <p:sp>
        <p:nvSpPr>
          <p:cNvPr id="25" name="Textfeld 24">
            <a:extLst>
              <a:ext uri="{FF2B5EF4-FFF2-40B4-BE49-F238E27FC236}">
                <a16:creationId xmlns:a16="http://schemas.microsoft.com/office/drawing/2014/main" id="{296BC12E-057B-4039-9882-31C2AA101413}"/>
              </a:ext>
            </a:extLst>
          </p:cNvPr>
          <p:cNvSpPr txBox="1"/>
          <p:nvPr/>
        </p:nvSpPr>
        <p:spPr bwMode="gray">
          <a:xfrm>
            <a:off x="8887976" y="1097837"/>
            <a:ext cx="1295807" cy="517728"/>
          </a:xfrm>
          <a:prstGeom prst="rect">
            <a:avLst/>
          </a:prstGeom>
          <a:noFill/>
        </p:spPr>
        <p:txBody>
          <a:bodyPr wrap="square" lIns="0" tIns="0" rIns="0" bIns="0" rtlCol="0">
            <a:noAutofit/>
          </a:bodyPr>
          <a:lstStyle/>
          <a:p>
            <a:pPr>
              <a:lnSpc>
                <a:spcPct val="105000"/>
              </a:lnSpc>
            </a:pPr>
            <a:r>
              <a:rPr lang="de-DE" sz="1400" b="1" dirty="0" err="1">
                <a:latin typeface="+mj-lt"/>
              </a:rPr>
              <a:t>Within</a:t>
            </a:r>
            <a:r>
              <a:rPr lang="de-DE" sz="1400" b="1" dirty="0">
                <a:latin typeface="+mj-lt"/>
              </a:rPr>
              <a:t> network </a:t>
            </a:r>
            <a:r>
              <a:rPr lang="de-DE" sz="1400" b="1" dirty="0" err="1">
                <a:latin typeface="+mj-lt"/>
              </a:rPr>
              <a:t>connecitivity</a:t>
            </a:r>
            <a:endParaRPr lang="de-DE" sz="1400" b="1" dirty="0">
              <a:latin typeface="+mj-lt"/>
            </a:endParaRPr>
          </a:p>
        </p:txBody>
      </p:sp>
      <p:sp>
        <p:nvSpPr>
          <p:cNvPr id="27" name="Textfeld 26">
            <a:extLst>
              <a:ext uri="{FF2B5EF4-FFF2-40B4-BE49-F238E27FC236}">
                <a16:creationId xmlns:a16="http://schemas.microsoft.com/office/drawing/2014/main" id="{7D55B03D-19A5-486C-8239-32B826631305}"/>
              </a:ext>
            </a:extLst>
          </p:cNvPr>
          <p:cNvSpPr txBox="1"/>
          <p:nvPr/>
        </p:nvSpPr>
        <p:spPr bwMode="gray">
          <a:xfrm>
            <a:off x="8543634" y="1805834"/>
            <a:ext cx="1295807" cy="517728"/>
          </a:xfrm>
          <a:prstGeom prst="rect">
            <a:avLst/>
          </a:prstGeom>
          <a:noFill/>
        </p:spPr>
        <p:txBody>
          <a:bodyPr wrap="square" lIns="0" tIns="0" rIns="0" bIns="0" rtlCol="0">
            <a:noAutofit/>
          </a:bodyPr>
          <a:lstStyle/>
          <a:p>
            <a:pPr>
              <a:lnSpc>
                <a:spcPct val="105000"/>
              </a:lnSpc>
            </a:pPr>
            <a:r>
              <a:rPr lang="de-DE" sz="1400" b="1" dirty="0" err="1">
                <a:latin typeface="+mj-lt"/>
              </a:rPr>
              <a:t>Between</a:t>
            </a:r>
            <a:r>
              <a:rPr lang="de-DE" sz="1400" b="1" dirty="0">
                <a:latin typeface="+mj-lt"/>
              </a:rPr>
              <a:t> network </a:t>
            </a:r>
            <a:r>
              <a:rPr lang="de-DE" sz="1400" b="1" dirty="0" err="1">
                <a:latin typeface="+mj-lt"/>
              </a:rPr>
              <a:t>connecitivity</a:t>
            </a:r>
            <a:endParaRPr lang="de-DE" sz="1400" b="1" dirty="0">
              <a:latin typeface="+mj-lt"/>
            </a:endParaRPr>
          </a:p>
        </p:txBody>
      </p:sp>
      <p:sp>
        <p:nvSpPr>
          <p:cNvPr id="29" name="Textfeld 28">
            <a:extLst>
              <a:ext uri="{FF2B5EF4-FFF2-40B4-BE49-F238E27FC236}">
                <a16:creationId xmlns:a16="http://schemas.microsoft.com/office/drawing/2014/main" id="{2DA26652-6308-4BB0-82CC-C10BC56721D9}"/>
              </a:ext>
            </a:extLst>
          </p:cNvPr>
          <p:cNvSpPr txBox="1"/>
          <p:nvPr/>
        </p:nvSpPr>
        <p:spPr bwMode="gray">
          <a:xfrm>
            <a:off x="7380695" y="1321048"/>
            <a:ext cx="1295807" cy="359947"/>
          </a:xfrm>
          <a:prstGeom prst="rect">
            <a:avLst/>
          </a:prstGeom>
          <a:noFill/>
        </p:spPr>
        <p:txBody>
          <a:bodyPr wrap="square" lIns="0" tIns="0" rIns="0" bIns="0" rtlCol="0">
            <a:noAutofit/>
          </a:bodyPr>
          <a:lstStyle/>
          <a:p>
            <a:pPr>
              <a:lnSpc>
                <a:spcPct val="105000"/>
              </a:lnSpc>
            </a:pPr>
            <a:r>
              <a:rPr lang="de-DE" sz="1400" b="1" dirty="0">
                <a:latin typeface="+mj-lt"/>
              </a:rPr>
              <a:t>Segregation global </a:t>
            </a:r>
          </a:p>
        </p:txBody>
      </p:sp>
      <p:sp>
        <p:nvSpPr>
          <p:cNvPr id="31" name="Textfeld 30">
            <a:extLst>
              <a:ext uri="{FF2B5EF4-FFF2-40B4-BE49-F238E27FC236}">
                <a16:creationId xmlns:a16="http://schemas.microsoft.com/office/drawing/2014/main" id="{BE5A70FA-F55E-4324-9367-49EDA490E5C7}"/>
              </a:ext>
            </a:extLst>
          </p:cNvPr>
          <p:cNvSpPr txBox="1"/>
          <p:nvPr/>
        </p:nvSpPr>
        <p:spPr bwMode="gray">
          <a:xfrm>
            <a:off x="10183782" y="1835613"/>
            <a:ext cx="1295807" cy="718041"/>
          </a:xfrm>
          <a:prstGeom prst="rect">
            <a:avLst/>
          </a:prstGeom>
          <a:noFill/>
        </p:spPr>
        <p:txBody>
          <a:bodyPr wrap="square" lIns="0" tIns="0" rIns="0" bIns="0" rtlCol="0">
            <a:noAutofit/>
          </a:bodyPr>
          <a:lstStyle/>
          <a:p>
            <a:pPr>
              <a:lnSpc>
                <a:spcPct val="105000"/>
              </a:lnSpc>
            </a:pPr>
            <a:r>
              <a:rPr lang="de-DE" sz="1400" b="1" dirty="0">
                <a:latin typeface="+mj-lt"/>
              </a:rPr>
              <a:t>Segregation </a:t>
            </a:r>
            <a:r>
              <a:rPr lang="de-DE" sz="1400" b="1" dirty="0" err="1">
                <a:latin typeface="+mj-lt"/>
              </a:rPr>
              <a:t>association</a:t>
            </a:r>
            <a:r>
              <a:rPr lang="de-DE" sz="1400" b="1" dirty="0">
                <a:latin typeface="+mj-lt"/>
              </a:rPr>
              <a:t> </a:t>
            </a:r>
            <a:r>
              <a:rPr lang="de-DE" sz="1400" b="1" dirty="0" err="1">
                <a:latin typeface="+mj-lt"/>
              </a:rPr>
              <a:t>networks</a:t>
            </a:r>
            <a:r>
              <a:rPr lang="de-DE" sz="1400" b="1" dirty="0">
                <a:latin typeface="+mj-lt"/>
              </a:rPr>
              <a:t> </a:t>
            </a:r>
          </a:p>
        </p:txBody>
      </p:sp>
      <p:sp>
        <p:nvSpPr>
          <p:cNvPr id="32" name="Textfeld 31">
            <a:extLst>
              <a:ext uri="{FF2B5EF4-FFF2-40B4-BE49-F238E27FC236}">
                <a16:creationId xmlns:a16="http://schemas.microsoft.com/office/drawing/2014/main" id="{0249D6A3-77C8-4323-B232-FE9BEA3F34BF}"/>
              </a:ext>
            </a:extLst>
          </p:cNvPr>
          <p:cNvSpPr txBox="1"/>
          <p:nvPr/>
        </p:nvSpPr>
        <p:spPr bwMode="gray">
          <a:xfrm>
            <a:off x="8484640" y="2396110"/>
            <a:ext cx="1295807" cy="718041"/>
          </a:xfrm>
          <a:prstGeom prst="rect">
            <a:avLst/>
          </a:prstGeom>
          <a:noFill/>
        </p:spPr>
        <p:txBody>
          <a:bodyPr wrap="square" lIns="0" tIns="0" rIns="0" bIns="0" rtlCol="0">
            <a:noAutofit/>
          </a:bodyPr>
          <a:lstStyle/>
          <a:p>
            <a:pPr>
              <a:lnSpc>
                <a:spcPct val="105000"/>
              </a:lnSpc>
            </a:pPr>
            <a:r>
              <a:rPr lang="de-DE" sz="1400" b="1" dirty="0">
                <a:latin typeface="+mj-lt"/>
              </a:rPr>
              <a:t>Segregation </a:t>
            </a:r>
            <a:r>
              <a:rPr lang="de-DE" sz="1400" b="1" dirty="0" err="1">
                <a:latin typeface="+mj-lt"/>
              </a:rPr>
              <a:t>sensory</a:t>
            </a:r>
            <a:r>
              <a:rPr lang="de-DE" sz="1400" b="1" dirty="0">
                <a:latin typeface="+mj-lt"/>
              </a:rPr>
              <a:t> </a:t>
            </a:r>
            <a:r>
              <a:rPr lang="de-DE" sz="1400" b="1" dirty="0" err="1">
                <a:latin typeface="+mj-lt"/>
              </a:rPr>
              <a:t>networks</a:t>
            </a:r>
            <a:r>
              <a:rPr lang="de-DE" sz="1400" b="1" dirty="0">
                <a:latin typeface="+mj-lt"/>
              </a:rPr>
              <a:t> </a:t>
            </a:r>
          </a:p>
        </p:txBody>
      </p:sp>
      <p:sp>
        <p:nvSpPr>
          <p:cNvPr id="33" name="Textfeld 32">
            <a:extLst>
              <a:ext uri="{FF2B5EF4-FFF2-40B4-BE49-F238E27FC236}">
                <a16:creationId xmlns:a16="http://schemas.microsoft.com/office/drawing/2014/main" id="{58D3AEB0-02D4-4AD2-85D9-8EF5BC3D9591}"/>
              </a:ext>
            </a:extLst>
          </p:cNvPr>
          <p:cNvSpPr txBox="1"/>
          <p:nvPr/>
        </p:nvSpPr>
        <p:spPr bwMode="gray">
          <a:xfrm>
            <a:off x="132865" y="2187799"/>
            <a:ext cx="3713448" cy="3969284"/>
          </a:xfrm>
          <a:prstGeom prst="rect">
            <a:avLst/>
          </a:prstGeom>
          <a:noFill/>
        </p:spPr>
        <p:txBody>
          <a:bodyPr wrap="square">
            <a:spAutoFit/>
          </a:bodyPr>
          <a:lstStyle/>
          <a:p>
            <a:pPr marL="342797" indent="-342797" algn="just">
              <a:buFont typeface="+mj-lt"/>
              <a:buAutoNum type="arabicPeriod"/>
            </a:pPr>
            <a:r>
              <a:rPr lang="en-US" sz="1400" dirty="0"/>
              <a:t>We showed that the </a:t>
            </a:r>
            <a:r>
              <a:rPr lang="en-US" sz="1400" dirty="0" err="1"/>
              <a:t>rs</a:t>
            </a:r>
            <a:r>
              <a:rPr lang="en-US" sz="1400" dirty="0"/>
              <a:t>-FC features are able to automatically discriminate elderly from mid-age.</a:t>
            </a:r>
          </a:p>
          <a:p>
            <a:pPr marL="342797" indent="-342797" algn="just">
              <a:buFont typeface="+mj-lt"/>
              <a:buAutoNum type="arabicPeriod"/>
            </a:pPr>
            <a:endParaRPr lang="en-US" sz="1400" dirty="0"/>
          </a:p>
          <a:p>
            <a:pPr marL="342797" indent="-342797" algn="just">
              <a:buFont typeface="+mj-lt"/>
              <a:buAutoNum type="arabicPeriod"/>
            </a:pPr>
            <a:r>
              <a:rPr lang="en-US" sz="1400" dirty="0"/>
              <a:t>We quantitatively compared the performance of structural  and functional features that contribute most to the classifier and identified the features best detecting elderly subjects. </a:t>
            </a:r>
          </a:p>
          <a:p>
            <a:pPr marL="342797" indent="-342797" algn="just">
              <a:buFont typeface="+mj-lt"/>
              <a:buAutoNum type="arabicPeriod"/>
            </a:pPr>
            <a:endParaRPr lang="en-US" sz="1400" dirty="0"/>
          </a:p>
          <a:p>
            <a:pPr marL="342797" indent="-342797" algn="just">
              <a:buFont typeface="+mj-lt"/>
              <a:buAutoNum type="arabicPeriod"/>
            </a:pPr>
            <a:r>
              <a:rPr lang="en-US" sz="1400" dirty="0"/>
              <a:t>Our results showed that the structural features distinguish elderly from mid-age with 87% accuracy and 90.5% precision, higher than the performance using functional features (67.4% accuracy and 70.0% precision) especially within DMN and Salience Segregation.</a:t>
            </a:r>
          </a:p>
          <a:p>
            <a:pPr marL="342797" indent="-342797">
              <a:buFont typeface="+mj-lt"/>
              <a:buAutoNum type="arabicPeriod"/>
            </a:pPr>
            <a:endParaRPr lang="de-DE" sz="1400" dirty="0"/>
          </a:p>
        </p:txBody>
      </p:sp>
      <p:sp>
        <p:nvSpPr>
          <p:cNvPr id="34" name="Textfeld 33">
            <a:extLst>
              <a:ext uri="{FF2B5EF4-FFF2-40B4-BE49-F238E27FC236}">
                <a16:creationId xmlns:a16="http://schemas.microsoft.com/office/drawing/2014/main" id="{80AC0B76-C587-454D-88E8-E810C433792D}"/>
              </a:ext>
            </a:extLst>
          </p:cNvPr>
          <p:cNvSpPr txBox="1"/>
          <p:nvPr/>
        </p:nvSpPr>
        <p:spPr bwMode="gray">
          <a:xfrm>
            <a:off x="10055409" y="4099109"/>
            <a:ext cx="2394698" cy="2663602"/>
          </a:xfrm>
          <a:prstGeom prst="rect">
            <a:avLst/>
          </a:prstGeom>
          <a:noFill/>
        </p:spPr>
        <p:txBody>
          <a:bodyPr wrap="square" lIns="0" tIns="0" rIns="0" bIns="0" rtlCol="0">
            <a:noAutofit/>
          </a:bodyPr>
          <a:lstStyle/>
          <a:p>
            <a:pPr marL="285664" indent="-285664">
              <a:lnSpc>
                <a:spcPct val="105000"/>
              </a:lnSpc>
              <a:buFont typeface="Arial" panose="020B0604020202020204" pitchFamily="34" charset="0"/>
              <a:buChar char="•"/>
            </a:pPr>
            <a:r>
              <a:rPr lang="de-DE" sz="1400" b="1" dirty="0">
                <a:latin typeface="+mj-lt"/>
              </a:rPr>
              <a:t>Morbus Crohn</a:t>
            </a:r>
          </a:p>
          <a:p>
            <a:pPr marL="285664" indent="-285664">
              <a:lnSpc>
                <a:spcPct val="105000"/>
              </a:lnSpc>
              <a:buFont typeface="Arial" panose="020B0604020202020204" pitchFamily="34" charset="0"/>
              <a:buChar char="•"/>
            </a:pPr>
            <a:endParaRPr lang="de-DE" sz="1400" b="1" dirty="0">
              <a:latin typeface="+mj-lt"/>
            </a:endParaRPr>
          </a:p>
          <a:p>
            <a:pPr marL="285664" indent="-285664">
              <a:lnSpc>
                <a:spcPct val="105000"/>
              </a:lnSpc>
              <a:buFont typeface="Arial" panose="020B0604020202020204" pitchFamily="34" charset="0"/>
              <a:buChar char="•"/>
            </a:pPr>
            <a:r>
              <a:rPr lang="de-DE" sz="1400" b="1" dirty="0" err="1">
                <a:latin typeface="+mj-lt"/>
              </a:rPr>
              <a:t>Allergies</a:t>
            </a:r>
            <a:endParaRPr lang="de-DE" sz="1400" b="1" dirty="0">
              <a:latin typeface="+mj-lt"/>
            </a:endParaRPr>
          </a:p>
          <a:p>
            <a:pPr marL="285664" indent="-285664">
              <a:lnSpc>
                <a:spcPct val="105000"/>
              </a:lnSpc>
              <a:buFont typeface="Arial" panose="020B0604020202020204" pitchFamily="34" charset="0"/>
              <a:buChar char="•"/>
            </a:pPr>
            <a:endParaRPr lang="de-DE" sz="1400" b="1" dirty="0">
              <a:latin typeface="+mj-lt"/>
            </a:endParaRPr>
          </a:p>
          <a:p>
            <a:pPr marL="285664" indent="-285664">
              <a:lnSpc>
                <a:spcPct val="105000"/>
              </a:lnSpc>
              <a:buFont typeface="Arial" panose="020B0604020202020204" pitchFamily="34" charset="0"/>
              <a:buChar char="•"/>
            </a:pPr>
            <a:r>
              <a:rPr lang="de-DE" sz="1400" b="1" dirty="0">
                <a:latin typeface="+mj-lt"/>
              </a:rPr>
              <a:t>Hormon </a:t>
            </a:r>
            <a:r>
              <a:rPr lang="de-DE" sz="1400" b="1" dirty="0" err="1">
                <a:latin typeface="+mj-lt"/>
              </a:rPr>
              <a:t>treatment</a:t>
            </a:r>
            <a:endParaRPr lang="de-DE" sz="1400" b="1" dirty="0">
              <a:latin typeface="+mj-lt"/>
            </a:endParaRPr>
          </a:p>
          <a:p>
            <a:pPr marL="285664" indent="-285664">
              <a:lnSpc>
                <a:spcPct val="105000"/>
              </a:lnSpc>
              <a:buFont typeface="Arial" panose="020B0604020202020204" pitchFamily="34" charset="0"/>
              <a:buChar char="•"/>
            </a:pPr>
            <a:endParaRPr lang="de-DE" sz="1400" b="1" dirty="0">
              <a:latin typeface="+mj-lt"/>
            </a:endParaRPr>
          </a:p>
          <a:p>
            <a:pPr marL="285664" indent="-285664">
              <a:lnSpc>
                <a:spcPct val="105000"/>
              </a:lnSpc>
              <a:buFont typeface="Arial" panose="020B0604020202020204" pitchFamily="34" charset="0"/>
              <a:buChar char="•"/>
            </a:pPr>
            <a:r>
              <a:rPr lang="de-DE" sz="1400" b="1" dirty="0">
                <a:latin typeface="+mj-lt"/>
              </a:rPr>
              <a:t>Schlafapnoe</a:t>
            </a:r>
          </a:p>
          <a:p>
            <a:pPr marL="285664" indent="-285664">
              <a:lnSpc>
                <a:spcPct val="105000"/>
              </a:lnSpc>
              <a:buFont typeface="Arial" panose="020B0604020202020204" pitchFamily="34" charset="0"/>
              <a:buChar char="•"/>
            </a:pPr>
            <a:endParaRPr lang="de-DE" sz="1400" b="1" dirty="0">
              <a:latin typeface="+mj-lt"/>
            </a:endParaRPr>
          </a:p>
          <a:p>
            <a:pPr marL="285664" indent="-285664">
              <a:lnSpc>
                <a:spcPct val="105000"/>
              </a:lnSpc>
              <a:buFont typeface="Arial" panose="020B0604020202020204" pitchFamily="34" charset="0"/>
              <a:buChar char="•"/>
            </a:pPr>
            <a:r>
              <a:rPr lang="de-DE" sz="1400" b="1" dirty="0">
                <a:latin typeface="+mj-lt"/>
              </a:rPr>
              <a:t>COPD</a:t>
            </a:r>
          </a:p>
          <a:p>
            <a:pPr marL="285664" indent="-285664">
              <a:lnSpc>
                <a:spcPct val="105000"/>
              </a:lnSpc>
              <a:buFont typeface="Arial" panose="020B0604020202020204" pitchFamily="34" charset="0"/>
              <a:buChar char="•"/>
            </a:pPr>
            <a:endParaRPr lang="de-DE" sz="1400" b="1" dirty="0">
              <a:latin typeface="+mj-lt"/>
            </a:endParaRPr>
          </a:p>
          <a:p>
            <a:pPr marL="285664" indent="-285664">
              <a:lnSpc>
                <a:spcPct val="105000"/>
              </a:lnSpc>
              <a:buFont typeface="Arial" panose="020B0604020202020204" pitchFamily="34" charset="0"/>
              <a:buChar char="•"/>
            </a:pPr>
            <a:r>
              <a:rPr lang="de-DE" sz="1400" b="1" dirty="0">
                <a:latin typeface="+mj-lt"/>
              </a:rPr>
              <a:t>Paradontitis</a:t>
            </a:r>
          </a:p>
        </p:txBody>
      </p:sp>
      <p:sp>
        <p:nvSpPr>
          <p:cNvPr id="35" name="Textfeld 34">
            <a:extLst>
              <a:ext uri="{FF2B5EF4-FFF2-40B4-BE49-F238E27FC236}">
                <a16:creationId xmlns:a16="http://schemas.microsoft.com/office/drawing/2014/main" id="{E92E9410-3839-4F72-A9C3-5D5E9D9CA4CB}"/>
              </a:ext>
            </a:extLst>
          </p:cNvPr>
          <p:cNvSpPr txBox="1"/>
          <p:nvPr/>
        </p:nvSpPr>
        <p:spPr bwMode="gray">
          <a:xfrm>
            <a:off x="1721332" y="6058091"/>
            <a:ext cx="8012564" cy="523084"/>
          </a:xfrm>
          <a:prstGeom prst="rect">
            <a:avLst/>
          </a:prstGeom>
          <a:noFill/>
        </p:spPr>
        <p:txBody>
          <a:bodyPr wrap="square">
            <a:spAutoFit/>
          </a:bodyPr>
          <a:lstStyle/>
          <a:p>
            <a:pPr algn="just"/>
            <a:r>
              <a:rPr lang="de-DE" sz="1400" dirty="0"/>
              <a:t>Ability </a:t>
            </a:r>
            <a:r>
              <a:rPr lang="de-DE" sz="1400" dirty="0" err="1"/>
              <a:t>to</a:t>
            </a:r>
            <a:r>
              <a:rPr lang="de-DE" sz="1400" dirty="0"/>
              <a:t> handle </a:t>
            </a:r>
            <a:r>
              <a:rPr lang="de-DE" sz="1400" dirty="0" err="1"/>
              <a:t>highly</a:t>
            </a:r>
            <a:r>
              <a:rPr lang="de-DE" sz="1400" dirty="0"/>
              <a:t> non-linear </a:t>
            </a:r>
            <a:r>
              <a:rPr lang="de-DE" sz="1400" dirty="0" err="1"/>
              <a:t>biological</a:t>
            </a:r>
            <a:r>
              <a:rPr lang="de-DE" sz="1400" dirty="0"/>
              <a:t> </a:t>
            </a:r>
            <a:r>
              <a:rPr lang="de-DE" sz="1400" dirty="0" err="1"/>
              <a:t>data</a:t>
            </a:r>
            <a:r>
              <a:rPr lang="de-DE" sz="1400" dirty="0"/>
              <a:t>, </a:t>
            </a:r>
            <a:r>
              <a:rPr lang="de-DE" sz="1400" dirty="0" err="1"/>
              <a:t>robustness</a:t>
            </a:r>
            <a:r>
              <a:rPr lang="de-DE" sz="1400" dirty="0"/>
              <a:t> </a:t>
            </a:r>
            <a:r>
              <a:rPr lang="de-DE" sz="1400" dirty="0" err="1"/>
              <a:t>to</a:t>
            </a:r>
            <a:r>
              <a:rPr lang="de-DE" sz="1400" dirty="0"/>
              <a:t> </a:t>
            </a:r>
            <a:r>
              <a:rPr lang="de-DE" sz="1400" dirty="0" err="1"/>
              <a:t>noise</a:t>
            </a:r>
            <a:r>
              <a:rPr lang="de-DE" sz="1400" dirty="0"/>
              <a:t>, </a:t>
            </a:r>
            <a:r>
              <a:rPr lang="de-DE" sz="1400" dirty="0" err="1"/>
              <a:t>tuning</a:t>
            </a:r>
            <a:r>
              <a:rPr lang="de-DE" sz="1400" dirty="0"/>
              <a:t> </a:t>
            </a:r>
            <a:r>
              <a:rPr lang="de-DE" sz="1400" dirty="0" err="1"/>
              <a:t>simplicity</a:t>
            </a:r>
            <a:r>
              <a:rPr lang="de-DE" sz="1400" dirty="0"/>
              <a:t> (</a:t>
            </a:r>
            <a:r>
              <a:rPr lang="de-DE" sz="1400" dirty="0" err="1"/>
              <a:t>compared</a:t>
            </a:r>
            <a:r>
              <a:rPr lang="de-DE" sz="1400" dirty="0"/>
              <a:t> </a:t>
            </a:r>
            <a:r>
              <a:rPr lang="de-DE" sz="1400" dirty="0" err="1"/>
              <a:t>to</a:t>
            </a:r>
            <a:r>
              <a:rPr lang="de-DE" sz="1400" dirty="0"/>
              <a:t> </a:t>
            </a:r>
            <a:r>
              <a:rPr lang="de-DE" sz="1400" dirty="0" err="1"/>
              <a:t>other</a:t>
            </a:r>
            <a:r>
              <a:rPr lang="de-DE" sz="1400" dirty="0"/>
              <a:t> </a:t>
            </a:r>
            <a:r>
              <a:rPr lang="de-DE" sz="1400" dirty="0" err="1"/>
              <a:t>ensemble</a:t>
            </a:r>
            <a:r>
              <a:rPr lang="de-DE" sz="1400" dirty="0"/>
              <a:t> </a:t>
            </a:r>
            <a:r>
              <a:rPr lang="de-DE" sz="1400" dirty="0" err="1"/>
              <a:t>learning</a:t>
            </a:r>
            <a:r>
              <a:rPr lang="de-DE" sz="1400" dirty="0"/>
              <a:t> </a:t>
            </a:r>
            <a:r>
              <a:rPr lang="de-DE" sz="1400" dirty="0" err="1"/>
              <a:t>algorithms</a:t>
            </a:r>
            <a:r>
              <a:rPr lang="de-DE" sz="1400" dirty="0"/>
              <a:t>), and </a:t>
            </a:r>
            <a:r>
              <a:rPr lang="de-DE" sz="1400" dirty="0" err="1"/>
              <a:t>opportunity</a:t>
            </a:r>
            <a:r>
              <a:rPr lang="de-DE" sz="1400" dirty="0"/>
              <a:t> </a:t>
            </a:r>
            <a:r>
              <a:rPr lang="de-DE" sz="1400" dirty="0" err="1"/>
              <a:t>for</a:t>
            </a:r>
            <a:r>
              <a:rPr lang="de-DE" sz="1400" dirty="0"/>
              <a:t> </a:t>
            </a:r>
            <a:r>
              <a:rPr lang="de-DE" sz="1400" dirty="0" err="1"/>
              <a:t>efficient</a:t>
            </a:r>
            <a:r>
              <a:rPr lang="de-DE" sz="1400" dirty="0"/>
              <a:t> parallel </a:t>
            </a:r>
            <a:r>
              <a:rPr lang="de-DE" sz="1400" dirty="0" err="1"/>
              <a:t>processing</a:t>
            </a:r>
            <a:endParaRPr lang="de-DE" sz="1400" dirty="0"/>
          </a:p>
        </p:txBody>
      </p:sp>
    </p:spTree>
    <p:extLst>
      <p:ext uri="{BB962C8B-B14F-4D97-AF65-F5344CB8AC3E}">
        <p14:creationId xmlns:p14="http://schemas.microsoft.com/office/powerpoint/2010/main" val="11404641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22" grpId="0"/>
      <p:bldP spid="23" grpId="0"/>
      <p:bldP spid="25" grpId="0"/>
      <p:bldP spid="27" grpId="0"/>
      <p:bldP spid="29" grpId="0"/>
      <p:bldP spid="31" grpId="0"/>
      <p:bldP spid="32" grpId="0"/>
      <p:bldP spid="33" grpId="0"/>
      <p:bldP spid="34" grpId="0"/>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9988D0A-5C93-49AA-B841-20FB9D2E5561}"/>
              </a:ext>
            </a:extLst>
          </p:cNvPr>
          <p:cNvSpPr>
            <a:spLocks noGrp="1"/>
          </p:cNvSpPr>
          <p:nvPr>
            <p:ph type="dt" sz="half" idx="10"/>
          </p:nvPr>
        </p:nvSpPr>
        <p:spPr/>
        <p:txBody>
          <a:bodyPr/>
          <a:lstStyle/>
          <a:p>
            <a:r>
              <a:rPr lang="de-DE"/>
              <a:t>Autor (Vorname Nachname)</a:t>
            </a:r>
            <a:endParaRPr lang="de-DE" dirty="0"/>
          </a:p>
        </p:txBody>
      </p:sp>
      <p:sp>
        <p:nvSpPr>
          <p:cNvPr id="3" name="Fußzeilenplatzhalter 2">
            <a:extLst>
              <a:ext uri="{FF2B5EF4-FFF2-40B4-BE49-F238E27FC236}">
                <a16:creationId xmlns:a16="http://schemas.microsoft.com/office/drawing/2014/main" id="{B77CB033-F34D-4146-945C-1CB67E04C469}"/>
              </a:ext>
            </a:extLst>
          </p:cNvPr>
          <p:cNvSpPr>
            <a:spLocks noGrp="1"/>
          </p:cNvSpPr>
          <p:nvPr>
            <p:ph type="ftr" sz="quarter" idx="11"/>
          </p:nvPr>
        </p:nvSpPr>
        <p:spPr/>
        <p:txBody>
          <a:bodyPr/>
          <a:lstStyle/>
          <a:p>
            <a:r>
              <a:rPr lang="de-DE" dirty="0"/>
              <a:t>Fußzeile (Titel der Präsentation)</a:t>
            </a:r>
          </a:p>
        </p:txBody>
      </p:sp>
      <p:sp>
        <p:nvSpPr>
          <p:cNvPr id="4" name="Foliennummernplatzhalter 3">
            <a:extLst>
              <a:ext uri="{FF2B5EF4-FFF2-40B4-BE49-F238E27FC236}">
                <a16:creationId xmlns:a16="http://schemas.microsoft.com/office/drawing/2014/main" id="{A9105905-BF4F-4FB6-B4F2-C24CC62F5134}"/>
              </a:ext>
            </a:extLst>
          </p:cNvPr>
          <p:cNvSpPr>
            <a:spLocks noGrp="1"/>
          </p:cNvSpPr>
          <p:nvPr>
            <p:ph type="sldNum" sz="quarter" idx="12"/>
          </p:nvPr>
        </p:nvSpPr>
        <p:spPr/>
        <p:txBody>
          <a:bodyPr/>
          <a:lstStyle/>
          <a:p>
            <a:fld id="{9B00EF49-7894-4F53-A8DD-F7DB3BFC5032}" type="slidenum">
              <a:rPr lang="de-DE" smtClean="0"/>
              <a:t>5</a:t>
            </a:fld>
            <a:endParaRPr lang="de-DE" dirty="0"/>
          </a:p>
        </p:txBody>
      </p:sp>
      <p:sp>
        <p:nvSpPr>
          <p:cNvPr id="6" name="Textplatzhalter 5">
            <a:extLst>
              <a:ext uri="{FF2B5EF4-FFF2-40B4-BE49-F238E27FC236}">
                <a16:creationId xmlns:a16="http://schemas.microsoft.com/office/drawing/2014/main" id="{F2044064-ADD5-439D-AA03-793B48F8839A}"/>
              </a:ext>
            </a:extLst>
          </p:cNvPr>
          <p:cNvSpPr>
            <a:spLocks noGrp="1"/>
          </p:cNvSpPr>
          <p:nvPr>
            <p:ph type="body" sz="quarter" idx="13"/>
          </p:nvPr>
        </p:nvSpPr>
        <p:spPr>
          <a:xfrm>
            <a:off x="444490" y="1305553"/>
            <a:ext cx="11373038" cy="4246894"/>
          </a:xfrm>
        </p:spPr>
        <p:txBody>
          <a:bodyPr/>
          <a:lstStyle/>
          <a:p>
            <a:r>
              <a:rPr lang="en-US" sz="1400" dirty="0"/>
              <a:t>Random forest, an ensemble machine-learning algorithm, builds a group of weak learners of decision trees to form a “strong learner”, thereby improving the generalization ability of the classifier</a:t>
            </a:r>
          </a:p>
          <a:p>
            <a:pPr marL="342797" indent="-342797"/>
            <a:r>
              <a:rPr lang="en-US" sz="1400" dirty="0"/>
              <a:t>Two levels of randomness: first each tree uses a bootstrapped version of the training data (bagging). Specifically, about 66% of the training data was used for each tree with replacement; the remaining training data was used to estimate error and variable importance. </a:t>
            </a:r>
          </a:p>
          <a:p>
            <a:pPr marL="342797" indent="-342797"/>
            <a:r>
              <a:rPr lang="en-US" sz="1400" dirty="0"/>
              <a:t>A second level of randomness is added at each node when growing a decision tree by randomly selecting a subset of variables to split. At each internal node, a best feature among a random subset of features is selected so as to maximize the reduction of label impurity, typically measured with the class entropy. The process is recursively repeated until the tree has either reached a predefined depth or the number of samples in a node falls below a threshold, or all the samples belong to the same class.</a:t>
            </a:r>
          </a:p>
          <a:p>
            <a:pPr marL="342797" indent="-342797"/>
            <a:r>
              <a:rPr lang="en-US" sz="1400" dirty="0" err="1"/>
              <a:t>mportant</a:t>
            </a:r>
            <a:r>
              <a:rPr lang="en-US" sz="1400" dirty="0"/>
              <a:t> advantages over other techniques in terms of its ability to handle highly non-linear biological data, robustness to noise, tuning simplicity (compared to other ensemble learning algorithms), and opportunity for efficient parallel processing [18].</a:t>
            </a:r>
          </a:p>
          <a:p>
            <a:pPr marL="342797" indent="-342797"/>
            <a:r>
              <a:rPr lang="en-US" sz="1400" dirty="0"/>
              <a:t>Classification of a new instance can be made by taking the majority vote from all the decision trees. It’s often helpful to calculate relative importance or contribution of each feature in predicting the label.</a:t>
            </a:r>
            <a:endParaRPr lang="de-DE" sz="1400" dirty="0"/>
          </a:p>
        </p:txBody>
      </p:sp>
    </p:spTree>
    <p:extLst>
      <p:ext uri="{BB962C8B-B14F-4D97-AF65-F5344CB8AC3E}">
        <p14:creationId xmlns:p14="http://schemas.microsoft.com/office/powerpoint/2010/main" val="2942387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6B1197D-693E-4051-BF9D-C4FA67FCE682}"/>
              </a:ext>
            </a:extLst>
          </p:cNvPr>
          <p:cNvSpPr>
            <a:spLocks noGrp="1"/>
          </p:cNvSpPr>
          <p:nvPr>
            <p:ph type="dt" sz="half" idx="10"/>
          </p:nvPr>
        </p:nvSpPr>
        <p:spPr/>
        <p:txBody>
          <a:bodyPr/>
          <a:lstStyle/>
          <a:p>
            <a:r>
              <a:rPr lang="de-DE"/>
              <a:t>Autor (Vorname Nachname)</a:t>
            </a:r>
            <a:endParaRPr lang="de-DE" dirty="0"/>
          </a:p>
        </p:txBody>
      </p:sp>
      <p:sp>
        <p:nvSpPr>
          <p:cNvPr id="3" name="Fußzeilenplatzhalter 2">
            <a:extLst>
              <a:ext uri="{FF2B5EF4-FFF2-40B4-BE49-F238E27FC236}">
                <a16:creationId xmlns:a16="http://schemas.microsoft.com/office/drawing/2014/main" id="{016F9221-C072-463C-92D8-CB67101718BB}"/>
              </a:ext>
            </a:extLst>
          </p:cNvPr>
          <p:cNvSpPr>
            <a:spLocks noGrp="1"/>
          </p:cNvSpPr>
          <p:nvPr>
            <p:ph type="ftr" sz="quarter" idx="11"/>
          </p:nvPr>
        </p:nvSpPr>
        <p:spPr/>
        <p:txBody>
          <a:bodyPr/>
          <a:lstStyle/>
          <a:p>
            <a:r>
              <a:rPr lang="de-DE"/>
              <a:t>Fußzeile (Titel der Präsentation)</a:t>
            </a:r>
            <a:endParaRPr lang="de-DE" dirty="0"/>
          </a:p>
        </p:txBody>
      </p:sp>
      <p:sp>
        <p:nvSpPr>
          <p:cNvPr id="4" name="Foliennummernplatzhalter 3">
            <a:extLst>
              <a:ext uri="{FF2B5EF4-FFF2-40B4-BE49-F238E27FC236}">
                <a16:creationId xmlns:a16="http://schemas.microsoft.com/office/drawing/2014/main" id="{816EF731-87EF-4F0D-8B65-DB6F577E1DCD}"/>
              </a:ext>
            </a:extLst>
          </p:cNvPr>
          <p:cNvSpPr>
            <a:spLocks noGrp="1"/>
          </p:cNvSpPr>
          <p:nvPr>
            <p:ph type="sldNum" sz="quarter" idx="12"/>
          </p:nvPr>
        </p:nvSpPr>
        <p:spPr/>
        <p:txBody>
          <a:bodyPr/>
          <a:lstStyle/>
          <a:p>
            <a:fld id="{9B00EF49-7894-4F53-A8DD-F7DB3BFC5032}" type="slidenum">
              <a:rPr lang="de-DE" smtClean="0"/>
              <a:t>6</a:t>
            </a:fld>
            <a:endParaRPr lang="de-DE" dirty="0"/>
          </a:p>
        </p:txBody>
      </p:sp>
      <p:sp>
        <p:nvSpPr>
          <p:cNvPr id="5" name="Titel 4">
            <a:extLst>
              <a:ext uri="{FF2B5EF4-FFF2-40B4-BE49-F238E27FC236}">
                <a16:creationId xmlns:a16="http://schemas.microsoft.com/office/drawing/2014/main" id="{8005AC6E-7603-4ACA-9BAD-0B0E004A059A}"/>
              </a:ext>
            </a:extLst>
          </p:cNvPr>
          <p:cNvSpPr>
            <a:spLocks noGrp="1"/>
          </p:cNvSpPr>
          <p:nvPr>
            <p:ph type="title"/>
          </p:nvPr>
        </p:nvSpPr>
        <p:spPr/>
        <p:txBody>
          <a:bodyPr/>
          <a:lstStyle/>
          <a:p>
            <a:endParaRPr lang="de-DE"/>
          </a:p>
        </p:txBody>
      </p:sp>
      <p:sp>
        <p:nvSpPr>
          <p:cNvPr id="6" name="Textplatzhalter 5">
            <a:extLst>
              <a:ext uri="{FF2B5EF4-FFF2-40B4-BE49-F238E27FC236}">
                <a16:creationId xmlns:a16="http://schemas.microsoft.com/office/drawing/2014/main" id="{68B3ECEE-A01E-42A9-BFE0-14BDB345FA6A}"/>
              </a:ext>
            </a:extLst>
          </p:cNvPr>
          <p:cNvSpPr>
            <a:spLocks noGrp="1"/>
          </p:cNvSpPr>
          <p:nvPr>
            <p:ph type="body" sz="quarter" idx="13"/>
          </p:nvPr>
        </p:nvSpPr>
        <p:spPr>
          <a:xfrm>
            <a:off x="396510" y="1845156"/>
            <a:ext cx="11373038" cy="4246894"/>
          </a:xfrm>
        </p:spPr>
        <p:txBody>
          <a:bodyPr>
            <a:normAutofit fontScale="77500" lnSpcReduction="20000"/>
          </a:bodyPr>
          <a:lstStyle/>
          <a:p>
            <a:r>
              <a:rPr lang="en-US" dirty="0"/>
              <a:t>1) mean decrease impurity, i.e. average of the accumulated decrease in node impurity over all trees for each feature</a:t>
            </a:r>
          </a:p>
          <a:p>
            <a:r>
              <a:rPr lang="en-US" dirty="0"/>
              <a:t>mean decrease accuracy, i.e. the decrease in accuracy on out-of-bag (OOB) samples by randomly permuting values for each feature. </a:t>
            </a:r>
          </a:p>
          <a:p>
            <a:r>
              <a:rPr lang="de-DE" dirty="0" err="1"/>
              <a:t>python</a:t>
            </a:r>
            <a:r>
              <a:rPr lang="de-DE" dirty="0"/>
              <a:t> </a:t>
            </a:r>
            <a:r>
              <a:rPr lang="de-DE" dirty="0" err="1"/>
              <a:t>package</a:t>
            </a:r>
            <a:r>
              <a:rPr lang="de-DE" dirty="0"/>
              <a:t> </a:t>
            </a:r>
            <a:r>
              <a:rPr lang="de-DE" dirty="0" err="1"/>
              <a:t>scikit</a:t>
            </a:r>
            <a:r>
              <a:rPr lang="de-DE" dirty="0"/>
              <a:t> </a:t>
            </a:r>
            <a:r>
              <a:rPr lang="de-DE" dirty="0" err="1"/>
              <a:t>random</a:t>
            </a:r>
            <a:r>
              <a:rPr lang="de-DE" dirty="0"/>
              <a:t> </a:t>
            </a:r>
            <a:r>
              <a:rPr lang="de-DE" dirty="0" err="1"/>
              <a:t>forest</a:t>
            </a:r>
            <a:r>
              <a:rPr lang="de-DE" dirty="0"/>
              <a:t> [19]</a:t>
            </a:r>
            <a:endParaRPr lang="en-US" dirty="0"/>
          </a:p>
          <a:p>
            <a:pPr marL="0" indent="0">
              <a:buNone/>
            </a:pPr>
            <a:r>
              <a:rPr lang="de-DE" dirty="0"/>
              <a:t>Feature </a:t>
            </a:r>
            <a:r>
              <a:rPr lang="de-DE" dirty="0" err="1"/>
              <a:t>elimination</a:t>
            </a:r>
            <a:endParaRPr lang="de-DE" dirty="0"/>
          </a:p>
          <a:p>
            <a:pPr marL="285664" indent="-285664">
              <a:buFont typeface="Arial" panose="020B0604020202020204" pitchFamily="34" charset="0"/>
              <a:buChar char="•"/>
            </a:pPr>
            <a:r>
              <a:rPr lang="en-US" dirty="0"/>
              <a:t>total number of variables is large, but the fraction of relevant variables is small, then random forests are likely to perform poorly due to the small chances that the relevant variables being selected. </a:t>
            </a:r>
          </a:p>
          <a:p>
            <a:pPr marL="285664" indent="-285664">
              <a:buFont typeface="Arial" panose="020B0604020202020204" pitchFamily="34" charset="0"/>
              <a:buChar char="•"/>
            </a:pPr>
            <a:r>
              <a:rPr lang="en-US" dirty="0"/>
              <a:t>In the current study, random forest was first performed on all features, and the ranking of average feature importance was used for feature elimination</a:t>
            </a:r>
          </a:p>
          <a:p>
            <a:pPr marL="285664" indent="-285664">
              <a:buFont typeface="Arial" panose="020B0604020202020204" pitchFamily="34" charset="0"/>
              <a:buChar char="•"/>
            </a:pPr>
            <a:r>
              <a:rPr lang="en-US" dirty="0"/>
              <a:t>performance of the classifier was then evaluated based on accuracy, and precision. The prediction data included true positive (TP), false negative (FN), true negative (TN), and false positive (FP) classifications.</a:t>
            </a:r>
            <a:endParaRPr lang="de-DE" dirty="0"/>
          </a:p>
        </p:txBody>
      </p:sp>
    </p:spTree>
    <p:extLst>
      <p:ext uri="{BB962C8B-B14F-4D97-AF65-F5344CB8AC3E}">
        <p14:creationId xmlns:p14="http://schemas.microsoft.com/office/powerpoint/2010/main" val="2925725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FD2F699-0B14-41E0-873E-BC63E3A203D2}"/>
              </a:ext>
            </a:extLst>
          </p:cNvPr>
          <p:cNvSpPr>
            <a:spLocks noGrp="1"/>
          </p:cNvSpPr>
          <p:nvPr>
            <p:ph type="dt" sz="half" idx="10"/>
          </p:nvPr>
        </p:nvSpPr>
        <p:spPr/>
        <p:txBody>
          <a:bodyPr/>
          <a:lstStyle/>
          <a:p>
            <a:r>
              <a:rPr lang="de-DE"/>
              <a:t>Autor (Vorname Nachname)</a:t>
            </a:r>
            <a:endParaRPr lang="de-DE" dirty="0"/>
          </a:p>
        </p:txBody>
      </p:sp>
      <p:sp>
        <p:nvSpPr>
          <p:cNvPr id="3" name="Fußzeilenplatzhalter 2">
            <a:extLst>
              <a:ext uri="{FF2B5EF4-FFF2-40B4-BE49-F238E27FC236}">
                <a16:creationId xmlns:a16="http://schemas.microsoft.com/office/drawing/2014/main" id="{8B94F7D5-D851-4417-A42E-5CDB44DD841A}"/>
              </a:ext>
            </a:extLst>
          </p:cNvPr>
          <p:cNvSpPr>
            <a:spLocks noGrp="1"/>
          </p:cNvSpPr>
          <p:nvPr>
            <p:ph type="ftr" sz="quarter" idx="11"/>
          </p:nvPr>
        </p:nvSpPr>
        <p:spPr/>
        <p:txBody>
          <a:bodyPr/>
          <a:lstStyle/>
          <a:p>
            <a:r>
              <a:rPr lang="de-DE"/>
              <a:t>Fußzeile (Titel der Präsentation)</a:t>
            </a:r>
            <a:endParaRPr lang="de-DE" dirty="0"/>
          </a:p>
        </p:txBody>
      </p:sp>
      <p:sp>
        <p:nvSpPr>
          <p:cNvPr id="4" name="Foliennummernplatzhalter 3">
            <a:extLst>
              <a:ext uri="{FF2B5EF4-FFF2-40B4-BE49-F238E27FC236}">
                <a16:creationId xmlns:a16="http://schemas.microsoft.com/office/drawing/2014/main" id="{642F090F-4FDF-47C9-B576-8D3ED1DFC479}"/>
              </a:ext>
            </a:extLst>
          </p:cNvPr>
          <p:cNvSpPr>
            <a:spLocks noGrp="1"/>
          </p:cNvSpPr>
          <p:nvPr>
            <p:ph type="sldNum" sz="quarter" idx="12"/>
          </p:nvPr>
        </p:nvSpPr>
        <p:spPr/>
        <p:txBody>
          <a:bodyPr/>
          <a:lstStyle/>
          <a:p>
            <a:fld id="{9B00EF49-7894-4F53-A8DD-F7DB3BFC5032}" type="slidenum">
              <a:rPr lang="de-DE" smtClean="0"/>
              <a:t>7</a:t>
            </a:fld>
            <a:endParaRPr lang="de-DE" dirty="0"/>
          </a:p>
        </p:txBody>
      </p:sp>
      <p:sp>
        <p:nvSpPr>
          <p:cNvPr id="5" name="Titel 4">
            <a:extLst>
              <a:ext uri="{FF2B5EF4-FFF2-40B4-BE49-F238E27FC236}">
                <a16:creationId xmlns:a16="http://schemas.microsoft.com/office/drawing/2014/main" id="{DF9020CF-5DE3-4B68-9F1E-D33EAC40DCEF}"/>
              </a:ext>
            </a:extLst>
          </p:cNvPr>
          <p:cNvSpPr>
            <a:spLocks noGrp="1"/>
          </p:cNvSpPr>
          <p:nvPr>
            <p:ph type="title"/>
          </p:nvPr>
        </p:nvSpPr>
        <p:spPr/>
        <p:txBody>
          <a:bodyPr/>
          <a:lstStyle/>
          <a:p>
            <a:endParaRPr lang="de-DE"/>
          </a:p>
        </p:txBody>
      </p:sp>
      <p:sp>
        <p:nvSpPr>
          <p:cNvPr id="6" name="Textplatzhalter 5">
            <a:extLst>
              <a:ext uri="{FF2B5EF4-FFF2-40B4-BE49-F238E27FC236}">
                <a16:creationId xmlns:a16="http://schemas.microsoft.com/office/drawing/2014/main" id="{74E797E0-C636-45FE-B107-61D811F85BA9}"/>
              </a:ext>
            </a:extLst>
          </p:cNvPr>
          <p:cNvSpPr>
            <a:spLocks noGrp="1"/>
          </p:cNvSpPr>
          <p:nvPr>
            <p:ph type="body" sz="quarter" idx="13"/>
          </p:nvPr>
        </p:nvSpPr>
        <p:spPr/>
        <p:txBody>
          <a:bodyPr/>
          <a:lstStyle/>
          <a:p>
            <a:pPr marL="0" indent="0">
              <a:buNone/>
            </a:pPr>
            <a:r>
              <a:rPr lang="de-DE" dirty="0"/>
              <a:t>Classification </a:t>
            </a:r>
            <a:r>
              <a:rPr lang="de-DE" dirty="0" err="1"/>
              <a:t>performance</a:t>
            </a:r>
            <a:endParaRPr lang="de-DE" dirty="0"/>
          </a:p>
          <a:p>
            <a:pPr marL="342797" indent="-342797"/>
            <a:r>
              <a:rPr lang="en-US" dirty="0"/>
              <a:t>The performance of the classifier was then evaluated based on accuracy, and precision. The prediction data included true positive (TP), false negative (FN), true negative (TN), and false positive (FP) classifications</a:t>
            </a:r>
          </a:p>
          <a:p>
            <a:pPr marL="342797" indent="-342797"/>
            <a:endParaRPr lang="en-US" dirty="0"/>
          </a:p>
          <a:p>
            <a:pPr marL="342797" indent="-342797"/>
            <a:endParaRPr lang="en-US"/>
          </a:p>
          <a:p>
            <a:pPr marL="342797" indent="-342797"/>
            <a:r>
              <a:rPr lang="en-US"/>
              <a:t>To </a:t>
            </a:r>
            <a:r>
              <a:rPr lang="en-US" dirty="0"/>
              <a:t>explore an optimal set of feature variables, datasets were entered individually, and the prediction accuracy was computed by using leave-one-out cross-validation (LOOCV). I</a:t>
            </a:r>
            <a:endParaRPr lang="de-DE" dirty="0"/>
          </a:p>
        </p:txBody>
      </p:sp>
      <p:pic>
        <p:nvPicPr>
          <p:cNvPr id="8" name="Grafik 7" descr="Ein Bild, das Text enthält.&#10;&#10;Automatisch generierte Beschreibung">
            <a:extLst>
              <a:ext uri="{FF2B5EF4-FFF2-40B4-BE49-F238E27FC236}">
                <a16:creationId xmlns:a16="http://schemas.microsoft.com/office/drawing/2014/main" id="{43937A44-D6DF-4977-9847-3432EFBDAA24}"/>
              </a:ext>
            </a:extLst>
          </p:cNvPr>
          <p:cNvPicPr>
            <a:picLocks noChangeAspect="1"/>
          </p:cNvPicPr>
          <p:nvPr/>
        </p:nvPicPr>
        <p:blipFill>
          <a:blip r:embed="rId2"/>
          <a:stretch>
            <a:fillRect/>
          </a:stretch>
        </p:blipFill>
        <p:spPr>
          <a:xfrm>
            <a:off x="2784495" y="3833707"/>
            <a:ext cx="4475584" cy="809414"/>
          </a:xfrm>
          <a:prstGeom prst="rect">
            <a:avLst/>
          </a:prstGeom>
        </p:spPr>
      </p:pic>
    </p:spTree>
    <p:extLst>
      <p:ext uri="{BB962C8B-B14F-4D97-AF65-F5344CB8AC3E}">
        <p14:creationId xmlns:p14="http://schemas.microsoft.com/office/powerpoint/2010/main" val="142121485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912</Words>
  <Application>Microsoft Office PowerPoint</Application>
  <PresentationFormat>Breitbild</PresentationFormat>
  <Paragraphs>77</Paragraphs>
  <Slides>7</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7</vt:i4>
      </vt:variant>
    </vt:vector>
  </HeadingPairs>
  <TitlesOfParts>
    <vt:vector size="12" baseType="lpstr">
      <vt:lpstr>Arial</vt:lpstr>
      <vt:lpstr>Calibri</vt:lpstr>
      <vt:lpstr>Calibri Light</vt:lpstr>
      <vt:lpstr>Symbol</vt:lpstr>
      <vt:lpstr>Office</vt:lpstr>
      <vt:lpstr>New Project</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Project</dc:title>
  <dc:creator>Maximilian Schulz</dc:creator>
  <cp:lastModifiedBy>Maximilian Schulz</cp:lastModifiedBy>
  <cp:revision>1</cp:revision>
  <dcterms:created xsi:type="dcterms:W3CDTF">2021-08-17T13:36:12Z</dcterms:created>
  <dcterms:modified xsi:type="dcterms:W3CDTF">2021-08-17T13:36:32Z</dcterms:modified>
</cp:coreProperties>
</file>