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30" r:id="rId2"/>
    <p:sldId id="4131" r:id="rId3"/>
    <p:sldId id="4132" r:id="rId4"/>
    <p:sldId id="4133" r:id="rId5"/>
    <p:sldId id="4143" r:id="rId6"/>
    <p:sldId id="4135" r:id="rId7"/>
    <p:sldId id="4137" r:id="rId8"/>
    <p:sldId id="4140" r:id="rId9"/>
    <p:sldId id="4141" r:id="rId10"/>
    <p:sldId id="4142" r:id="rId11"/>
    <p:sldId id="4145" r:id="rId12"/>
  </p:sldIdLst>
  <p:sldSz cx="12192000" cy="6858000"/>
  <p:notesSz cx="6858000" cy="9144000"/>
  <p:embeddedFontLst>
    <p:embeddedFont>
      <p:font typeface="CoFo Sans" panose="020B0604020202020204" charset="-52"/>
      <p:regular r:id="rId15"/>
      <p:bold r:id="rId16"/>
      <p:italic r:id="rId17"/>
      <p:boldItalic r:id="rId18"/>
    </p:embeddedFont>
    <p:embeddedFont>
      <p:font typeface="CoFo Sans Medium" panose="020B0604020202020204" charset="-52"/>
      <p:regular r:id="rId19"/>
      <p:italic r:id="rId2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ова Юлия" initials="И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FC"/>
    <a:srgbClr val="FFFFFF"/>
    <a:srgbClr val="000000"/>
    <a:srgbClr val="007DFF"/>
    <a:srgbClr val="0088FF"/>
    <a:srgbClr val="1485FC"/>
    <a:srgbClr val="9DB1CF"/>
    <a:srgbClr val="DFE5EF"/>
    <a:srgbClr val="AFC6E6"/>
    <a:srgbClr val="7A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12" autoAdjust="0"/>
    <p:restoredTop sz="96327"/>
  </p:normalViewPr>
  <p:slideViewPr>
    <p:cSldViewPr snapToGrid="0">
      <p:cViewPr varScale="1">
        <p:scale>
          <a:sx n="83" d="100"/>
          <a:sy n="83" d="100"/>
        </p:scale>
        <p:origin x="81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309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6F25F-CE35-BF4E-9112-FD74369585E3}" type="datetimeFigureOut">
              <a:rPr lang="ru-RU" smtClean="0"/>
              <a:pPr/>
              <a:t>18.12.2024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E8802-8112-914B-8289-4DB73DC682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08BFE-49C2-4000-B6AB-B9B738ADBCEF}" type="datetimeFigureOut">
              <a:rPr lang="ru-RU" smtClean="0"/>
              <a:pPr/>
              <a:t>18.12.2024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A8A5B-9BD1-4419-B5B0-7D99B5F48B0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6516686" cy="5327650"/>
          </a:xfrm>
        </p:spPr>
        <p:txBody>
          <a:bodyPr>
            <a:norm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11302400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photo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two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6203952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6203952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Рисунок 2"/>
          <p:cNvSpPr>
            <a:spLocks noGrp="1"/>
          </p:cNvSpPr>
          <p:nvPr>
            <p:ph type="pic" sz="quarter" idx="14" hasCustomPrompt="1"/>
          </p:nvPr>
        </p:nvSpPr>
        <p:spPr>
          <a:xfrm>
            <a:off x="442800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0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6201314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7" name="Скругленный прямоугольник 16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8" name="Скругленный прямоугольник 17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6201314" y="1092506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7" name="Скругленный прямоугольник 16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8" name="Скругленный прямоугольник 17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914" y="1089025"/>
            <a:ext cx="6516686" cy="4679950"/>
          </a:xfrm>
        </p:spPr>
        <p:txBody>
          <a:bodyPr anchor="ctr">
            <a:norm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второй вариант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6201314" y="1090238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7" name="Скругленный прямоугольник 16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8" name="Скругленный прямоугольник 17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6201314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296225" y="1089024"/>
            <a:ext cx="3600000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112125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ix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442801" y="1089025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2801" y="3538799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108350" y="1089025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0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108350" y="3538799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2" name="Рисунок 2"/>
          <p:cNvSpPr>
            <a:spLocks noGrp="1"/>
          </p:cNvSpPr>
          <p:nvPr>
            <p:ph type="pic" sz="quarter" idx="20" hasCustomPrompt="1"/>
          </p:nvPr>
        </p:nvSpPr>
        <p:spPr>
          <a:xfrm>
            <a:off x="4294057" y="1089025"/>
            <a:ext cx="3600000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3" name="Рисунок 2"/>
          <p:cNvSpPr>
            <a:spLocks noGrp="1"/>
          </p:cNvSpPr>
          <p:nvPr>
            <p:ph type="pic" sz="quarter" idx="21" hasCustomPrompt="1"/>
          </p:nvPr>
        </p:nvSpPr>
        <p:spPr>
          <a:xfrm>
            <a:off x="4294057" y="3538799"/>
            <a:ext cx="3600000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ix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ix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bg>
      <p:bgPr>
        <a:solidFill>
          <a:srgbClr val="007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11307120" cy="5327650"/>
          </a:xfrm>
        </p:spPr>
        <p:txBody>
          <a:bodyPr>
            <a:norm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Отбивочный</a:t>
            </a:r>
            <a:r>
              <a:rPr lang="ru-RU" dirty="0"/>
              <a:t> слайд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ix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ix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908607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620280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332389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6" name="Скругленный прямоугольник 5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6" name="Скругленный прямоугольник 5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6" name="Скругленный прямоугольник 5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6" name="Скругленный прямоугольник 5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ight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3322595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6202389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7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9082183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8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442801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sz="quarter" idx="20" hasCustomPrompt="1"/>
          </p:nvPr>
        </p:nvSpPr>
        <p:spPr>
          <a:xfrm>
            <a:off x="3322595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30" name="Рисунок 2"/>
          <p:cNvSpPr>
            <a:spLocks noGrp="1"/>
          </p:cNvSpPr>
          <p:nvPr>
            <p:ph type="pic" sz="quarter" idx="21" hasCustomPrompt="1"/>
          </p:nvPr>
        </p:nvSpPr>
        <p:spPr>
          <a:xfrm>
            <a:off x="6202389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31" name="Рисунок 2"/>
          <p:cNvSpPr>
            <a:spLocks noGrp="1"/>
          </p:cNvSpPr>
          <p:nvPr>
            <p:ph type="pic" sz="quarter" idx="22" hasCustomPrompt="1"/>
          </p:nvPr>
        </p:nvSpPr>
        <p:spPr>
          <a:xfrm>
            <a:off x="9082183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ight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ight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ight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9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24" hasCustomPrompt="1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26" hasCustomPrompt="1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8" hasCustomPrompt="1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5" name="Текст 4"/>
          <p:cNvSpPr>
            <a:spLocks noGrp="1"/>
          </p:cNvSpPr>
          <p:nvPr>
            <p:ph type="body" sz="quarter" idx="29" hasCustomPrompt="1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6" name="Текст 4"/>
          <p:cNvSpPr>
            <a:spLocks noGrp="1"/>
          </p:cNvSpPr>
          <p:nvPr>
            <p:ph type="body" sz="quarter" idx="30" hasCustomPrompt="1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ight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9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24" hasCustomPrompt="1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26" hasCustomPrompt="1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8" hasCustomPrompt="1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5" name="Текст 4"/>
          <p:cNvSpPr>
            <a:spLocks noGrp="1"/>
          </p:cNvSpPr>
          <p:nvPr>
            <p:ph type="body" sz="quarter" idx="29" hasCustomPrompt="1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6" name="Текст 4"/>
          <p:cNvSpPr>
            <a:spLocks noGrp="1"/>
          </p:cNvSpPr>
          <p:nvPr>
            <p:ph type="body" sz="quarter" idx="30" hasCustomPrompt="1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mpty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wotext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3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6203952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accent_text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ext+photo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8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7453312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2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112125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ext+photo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ext+photo_3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4295776" y="1089025"/>
            <a:ext cx="7453314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4" y="1089025"/>
            <a:ext cx="3636962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hoto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11302400" cy="468000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hoto+photo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6203952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wo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wo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wo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wo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ext+two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6203952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6203952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4" hasCustomPrompt="1"/>
          </p:nvPr>
        </p:nvSpPr>
        <p:spPr>
          <a:xfrm>
            <a:off x="442800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0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6201314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6201314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6201314" y="1090238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6201314" y="1090238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latin typeface="CoFo Sans Medium" panose="020B0603030202060203" pitchFamily="34" charset="0"/>
                <a:ea typeface="CoFo Sans Medium" panose="020B0603030202060203" pitchFamily="34" charset="0"/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hree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296225" y="1089024"/>
            <a:ext cx="3600000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112125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hree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hree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hree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hree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six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442801" y="1089025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2801" y="3538799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108350" y="1089025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108350" y="3538799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20" hasCustomPrompt="1"/>
          </p:nvPr>
        </p:nvSpPr>
        <p:spPr>
          <a:xfrm>
            <a:off x="4294057" y="1089025"/>
            <a:ext cx="3600000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21" hasCustomPrompt="1"/>
          </p:nvPr>
        </p:nvSpPr>
        <p:spPr>
          <a:xfrm>
            <a:off x="4294057" y="3538799"/>
            <a:ext cx="3600000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six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six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six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Скругленный прямоугольник 12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9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six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Скругленный прямоугольник 12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9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phot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7453312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2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112125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long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908607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620280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332389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long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long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long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long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ight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3322595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6202389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9082183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442801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20" hasCustomPrompt="1"/>
          </p:nvPr>
        </p:nvSpPr>
        <p:spPr>
          <a:xfrm>
            <a:off x="3322595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21" hasCustomPrompt="1"/>
          </p:nvPr>
        </p:nvSpPr>
        <p:spPr>
          <a:xfrm>
            <a:off x="6202389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8" name="Рисунок 2"/>
          <p:cNvSpPr>
            <a:spLocks noGrp="1"/>
          </p:cNvSpPr>
          <p:nvPr>
            <p:ph type="pic" sz="quarter" idx="22" hasCustomPrompt="1"/>
          </p:nvPr>
        </p:nvSpPr>
        <p:spPr>
          <a:xfrm>
            <a:off x="9082183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ight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Скругленный прямоугольник 12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9" name="Скругленный прямоугольник 18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0" name="Скругленный прямоугольник 19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ight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Скругленный прямоугольник 12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9" name="Скругленный прямоугольник 18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0" name="Скругленный прямоугольник 19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ight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7" name="Скругленный прямоугольник 16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8" name="Скругленный прямоугольник 17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5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6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7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8" name="Текст 4"/>
          <p:cNvSpPr>
            <a:spLocks noGrp="1"/>
          </p:cNvSpPr>
          <p:nvPr>
            <p:ph type="body" sz="quarter" idx="24" hasCustomPrompt="1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0" name="Текст 4"/>
          <p:cNvSpPr>
            <a:spLocks noGrp="1"/>
          </p:cNvSpPr>
          <p:nvPr>
            <p:ph type="body" sz="quarter" idx="26" hasCustomPrompt="1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1" name="Текст 4"/>
          <p:cNvSpPr>
            <a:spLocks noGrp="1"/>
          </p:cNvSpPr>
          <p:nvPr>
            <p:ph type="body" sz="quarter" idx="2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2" name="Текст 4"/>
          <p:cNvSpPr>
            <a:spLocks noGrp="1"/>
          </p:cNvSpPr>
          <p:nvPr>
            <p:ph type="body" sz="quarter" idx="28" hasCustomPrompt="1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3" name="Текст 4"/>
          <p:cNvSpPr>
            <a:spLocks noGrp="1"/>
          </p:cNvSpPr>
          <p:nvPr>
            <p:ph type="body" sz="quarter" idx="29" hasCustomPrompt="1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4" name="Текст 4"/>
          <p:cNvSpPr>
            <a:spLocks noGrp="1"/>
          </p:cNvSpPr>
          <p:nvPr>
            <p:ph type="body" sz="quarter" idx="30" hasCustomPrompt="1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ight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7" name="Скругленный прямоугольник 16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8" name="Скругленный прямоугольник 17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5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6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7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8" name="Текст 4"/>
          <p:cNvSpPr>
            <a:spLocks noGrp="1"/>
          </p:cNvSpPr>
          <p:nvPr>
            <p:ph type="body" sz="quarter" idx="24" hasCustomPrompt="1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0" name="Текст 4"/>
          <p:cNvSpPr>
            <a:spLocks noGrp="1"/>
          </p:cNvSpPr>
          <p:nvPr>
            <p:ph type="body" sz="quarter" idx="26" hasCustomPrompt="1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1" name="Текст 4"/>
          <p:cNvSpPr>
            <a:spLocks noGrp="1"/>
          </p:cNvSpPr>
          <p:nvPr>
            <p:ph type="body" sz="quarter" idx="2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2" name="Текст 4"/>
          <p:cNvSpPr>
            <a:spLocks noGrp="1"/>
          </p:cNvSpPr>
          <p:nvPr>
            <p:ph type="body" sz="quarter" idx="28" hasCustomPrompt="1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3" name="Текст 4"/>
          <p:cNvSpPr>
            <a:spLocks noGrp="1"/>
          </p:cNvSpPr>
          <p:nvPr>
            <p:ph type="body" sz="quarter" idx="29" hasCustomPrompt="1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4" name="Текст 4"/>
          <p:cNvSpPr>
            <a:spLocks noGrp="1"/>
          </p:cNvSpPr>
          <p:nvPr>
            <p:ph type="body" sz="quarter" idx="30" hasCustomPrompt="1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phot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phot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4295776" y="1089025"/>
            <a:ext cx="7453314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3636961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image" Target="../media/image2.png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15" name="Рисунок 14"/>
          <p:cNvPicPr/>
          <p:nvPr userDrawn="1"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39200" cy="180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442913" y="6222274"/>
            <a:ext cx="127575" cy="19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</p:sldLayoutIdLst>
  <p:transition spd="med"/>
  <p:txStyles>
    <p:titleStyle>
      <a:lvl1pPr marL="0" marR="0" indent="0" algn="l" defTabSz="41275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1pPr>
      <a:lvl2pPr marL="0" marR="0" indent="1143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2pPr>
      <a:lvl3pPr marL="0" marR="0" indent="2286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3pPr>
      <a:lvl4pPr marL="0" marR="0" indent="3429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4pPr>
      <a:lvl5pPr marL="0" marR="0" indent="4572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5pPr>
      <a:lvl6pPr marL="0" marR="0" indent="5715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6pPr>
      <a:lvl7pPr marL="0" marR="0" indent="6858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7pPr>
      <a:lvl8pPr marL="0" marR="0" indent="8001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8pPr>
      <a:lvl9pPr marL="0" marR="0" indent="9144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9pPr>
    </p:titleStyle>
    <p:bodyStyle>
      <a:lvl1pPr marL="179705" marR="0" indent="-179705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1pPr>
      <a:lvl2pPr marL="179705" marR="0" indent="-179705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2pPr>
      <a:lvl3pPr marL="179705" marR="0" indent="-179705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3pPr>
      <a:lvl4pPr marL="179705" marR="0" indent="-179705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4pPr>
      <a:lvl5pPr marL="179705" marR="0" indent="-179705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5pPr>
      <a:lvl6pPr marL="1905000" marR="0" indent="-317500" algn="l" defTabSz="41275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6pPr>
      <a:lvl7pPr marL="2222500" marR="0" indent="-317500" algn="l" defTabSz="41275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7pPr>
      <a:lvl8pPr marL="2540000" marR="0" indent="-317500" algn="l" defTabSz="41275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8pPr>
      <a:lvl9pPr marL="2857500" marR="0" indent="-317500" algn="l" defTabSz="41275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9pPr>
    </p:bodyStyle>
    <p:otherStyle>
      <a:lvl1pPr marL="0" marR="0" indent="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1pPr>
      <a:lvl2pPr marL="0" marR="0" indent="1143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2pPr>
      <a:lvl3pPr marL="0" marR="0" indent="2286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3pPr>
      <a:lvl4pPr marL="0" marR="0" indent="3429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4pPr>
      <a:lvl5pPr marL="0" marR="0" indent="4572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5pPr>
      <a:lvl6pPr marL="0" marR="0" indent="5715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6pPr>
      <a:lvl7pPr marL="0" marR="0" indent="6858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7pPr>
      <a:lvl8pPr marL="0" marR="0" indent="8001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8pPr>
      <a:lvl9pPr marL="0" marR="0" indent="9144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441325"/>
            <a:ext cx="6585643" cy="4396105"/>
          </a:xfrm>
        </p:spPr>
        <p:txBody>
          <a:bodyPr>
            <a:noAutofit/>
          </a:bodyPr>
          <a:lstStyle/>
          <a:p>
            <a:r>
              <a:rPr lang="ru-RU" sz="6000" b="1" i="0" u="none" strike="noStrike" dirty="0">
                <a:solidFill>
                  <a:schemeClr val="tx1"/>
                </a:solidFill>
                <a:effectLst/>
                <a:latin typeface="+mj-lt"/>
              </a:rPr>
              <a:t>Модель склонности клиента к приобретению </a:t>
            </a:r>
            <a:r>
              <a:rPr lang="ru-RU" sz="6000" b="1" i="0" u="none" strike="noStrike" dirty="0" err="1">
                <a:solidFill>
                  <a:schemeClr val="tx1"/>
                </a:solidFill>
                <a:effectLst/>
                <a:latin typeface="+mj-lt"/>
              </a:rPr>
              <a:t>машиноместа</a:t>
            </a:r>
            <a:endParaRPr lang="ru-RU" altLang="en-US" sz="6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1"/>
          <p:cNvSpPr>
            <a:spLocks noGrp="1"/>
          </p:cNvSpPr>
          <p:nvPr/>
        </p:nvSpPr>
        <p:spPr>
          <a:xfrm>
            <a:off x="443230" y="5133998"/>
            <a:ext cx="6516370" cy="6736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92500"/>
          </a:bodyPr>
          <a:lstStyle>
            <a:lvl1pPr marL="0" marR="0" indent="0" algn="l" defTabSz="4127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000" b="0" i="0" u="none" strike="noStrike" cap="none" spc="0" baseline="0">
                <a:solidFill>
                  <a:srgbClr val="FFFFFF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1pPr>
            <a:lvl2pPr marL="0" marR="0" indent="1143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2pPr>
            <a:lvl3pPr marL="0" marR="0" indent="2286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3pPr>
            <a:lvl4pPr marL="0" marR="0" indent="3429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4pPr>
            <a:lvl5pPr marL="0" marR="0" indent="4572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5pPr>
            <a:lvl6pPr marL="0" marR="0" indent="5715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6pPr>
            <a:lvl7pPr marL="0" marR="0" indent="6858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7pPr>
            <a:lvl8pPr marL="0" marR="0" indent="8001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8pPr>
            <a:lvl9pPr marL="0" marR="0" indent="9144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9pPr>
          </a:lstStyle>
          <a:p>
            <a:r>
              <a:rPr lang="ru-RU" altLang="en-US" sz="2800" b="1" dirty="0">
                <a:latin typeface="+mn-lt"/>
                <a:cs typeface="Times New Roman" panose="02020603050405020304" charset="0"/>
              </a:rPr>
              <a:t>На базе ГБПОУ МО "Физтех-колледж"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EEF82-2F3E-4C27-BF67-4DEBCCA1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j-lt"/>
                <a:cs typeface="Times New Roman" panose="02020603050405020304" pitchFamily="18" charset="0"/>
              </a:rPr>
              <a:t>Третья модель </a:t>
            </a:r>
            <a:r>
              <a:rPr lang="en-US" sz="4000" b="1" dirty="0">
                <a:latin typeface="+mj-lt"/>
                <a:cs typeface="Times New Roman" panose="02020603050405020304" pitchFamily="18" charset="0"/>
              </a:rPr>
              <a:t>(GradientBoosting)</a:t>
            </a:r>
            <a:endParaRPr lang="ru-RU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5201" y="1154714"/>
            <a:ext cx="66675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06191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152" y="1219201"/>
            <a:ext cx="5644848" cy="5140410"/>
          </a:xfrm>
        </p:spPr>
        <p:txBody>
          <a:bodyPr anchor="t">
            <a:normAutofit fontScale="90000"/>
          </a:bodyPr>
          <a:lstStyle/>
          <a:p>
            <a:r>
              <a:rPr lang="ru-RU" sz="3600" b="1" dirty="0"/>
              <a:t>Итоги работы:</a:t>
            </a:r>
            <a:br>
              <a:rPr lang="ru-RU" sz="3600" dirty="0"/>
            </a:br>
            <a:br>
              <a:rPr lang="ru-RU" sz="2800" dirty="0"/>
            </a:br>
            <a:r>
              <a:rPr lang="ru-RU" sz="3300" dirty="0"/>
              <a:t>В процессе изучения данных мы оценили их качество и проверили корректность</a:t>
            </a:r>
            <a:br>
              <a:rPr lang="ru-RU" sz="3300" dirty="0"/>
            </a:br>
            <a:br>
              <a:rPr lang="ru-RU" sz="3300" dirty="0"/>
            </a:br>
            <a:r>
              <a:rPr lang="ru-RU" sz="3300" dirty="0"/>
              <a:t>На основе обработанных нами данных мы разработали и обучили модель, которая решает</a:t>
            </a:r>
            <a:r>
              <a:rPr lang="en-US" sz="3300" dirty="0"/>
              <a:t> </a:t>
            </a:r>
            <a:r>
              <a:rPr lang="ru-RU" sz="3300" dirty="0"/>
              <a:t>поставленную задачу</a:t>
            </a:r>
            <a:br>
              <a:rPr lang="ru-RU" sz="2700" b="1" dirty="0"/>
            </a:br>
            <a:br>
              <a:rPr lang="ru-RU" sz="2800" b="1" dirty="0"/>
            </a:br>
            <a:endParaRPr lang="ru-RU" sz="2800" b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altLang="en-US" sz="3200" b="1" dirty="0">
                <a:latin typeface="+mj-lt"/>
                <a:cs typeface="Times New Roman" panose="02020603050405020304" charset="0"/>
              </a:rPr>
              <a:t>НАД ПРОЕКТОМ РАБОТАЛИ:</a:t>
            </a:r>
          </a:p>
        </p:txBody>
      </p:sp>
      <p:sp>
        <p:nvSpPr>
          <p:cNvPr id="29" name="Блок-схема: завершение 28"/>
          <p:cNvSpPr/>
          <p:nvPr/>
        </p:nvSpPr>
        <p:spPr>
          <a:xfrm>
            <a:off x="1555115" y="3589856"/>
            <a:ext cx="3694430" cy="1384935"/>
          </a:xfrm>
          <a:prstGeom prst="flowChartTerminator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ru-RU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n-ea"/>
                <a:cs typeface="Times New Roman" panose="02020603050405020304" charset="0"/>
                <a:sym typeface="CoFo Sans" panose="020B0503030202060203"/>
              </a:rPr>
              <a:t>Богомяков Максим</a:t>
            </a:r>
          </a:p>
        </p:txBody>
      </p:sp>
      <p:sp>
        <p:nvSpPr>
          <p:cNvPr id="30" name="Блок-схема: завершение 29"/>
          <p:cNvSpPr/>
          <p:nvPr/>
        </p:nvSpPr>
        <p:spPr>
          <a:xfrm>
            <a:off x="4246879" y="1565244"/>
            <a:ext cx="3743823" cy="1384935"/>
          </a:xfrm>
          <a:prstGeom prst="flowChartTerminator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altLang="ru-RU" sz="3200" b="1" dirty="0">
                <a:cs typeface="Times New Roman" panose="02020603050405020304" charset="0"/>
                <a:sym typeface="CoFo Sans" panose="020B0503030202060203"/>
              </a:rPr>
              <a:t>Бусыгин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altLang="ru-RU" sz="3200" b="1" dirty="0">
                <a:cs typeface="Times New Roman" panose="02020603050405020304" charset="0"/>
                <a:sym typeface="CoFo Sans" panose="020B0503030202060203"/>
              </a:rPr>
              <a:t>Егор</a:t>
            </a:r>
            <a:endParaRPr kumimoji="0" lang="ru-RU" altLang="ru-RU" sz="3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ea typeface="+mn-ea"/>
              <a:cs typeface="Times New Roman" panose="02020603050405020304" charset="0"/>
              <a:sym typeface="CoFo Sans" panose="020B0503030202060203"/>
            </a:endParaRPr>
          </a:p>
        </p:txBody>
      </p:sp>
      <p:sp>
        <p:nvSpPr>
          <p:cNvPr id="31" name="Блок-схема: завершение 30"/>
          <p:cNvSpPr/>
          <p:nvPr/>
        </p:nvSpPr>
        <p:spPr>
          <a:xfrm>
            <a:off x="7012305" y="3591118"/>
            <a:ext cx="3694430" cy="1384935"/>
          </a:xfrm>
          <a:prstGeom prst="flowChartTerminator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ru-RU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n-ea"/>
                <a:cs typeface="Times New Roman" panose="02020603050405020304" charset="0"/>
                <a:sym typeface="CoFo Sans" panose="020B0503030202060203"/>
              </a:rPr>
              <a:t>Доронин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ru-RU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n-ea"/>
                <a:cs typeface="Times New Roman" panose="02020603050405020304" charset="0"/>
                <a:sym typeface="CoFo Sans" panose="020B0503030202060203"/>
              </a:rPr>
              <a:t>Андрей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текст 3"/>
          <p:cNvSpPr>
            <a:spLocks noGrp="1"/>
          </p:cNvSpPr>
          <p:nvPr>
            <p:ph type="body" sz="quarter" idx="10"/>
          </p:nvPr>
        </p:nvSpPr>
        <p:spPr>
          <a:xfrm>
            <a:off x="1219211" y="469557"/>
            <a:ext cx="5221760" cy="486031"/>
          </a:xfrm>
        </p:spPr>
        <p:txBody>
          <a:bodyPr/>
          <a:lstStyle/>
          <a:p>
            <a:r>
              <a:rPr lang="ru-RU" altLang="en-US" sz="2400" b="1" dirty="0">
                <a:solidFill>
                  <a:srgbClr val="007BFC"/>
                </a:solidFill>
                <a:latin typeface="+mj-lt"/>
                <a:cs typeface="Times New Roman" panose="02020603050405020304" charset="0"/>
              </a:rPr>
              <a:t>Содержание презентации</a:t>
            </a:r>
          </a:p>
        </p:txBody>
      </p:sp>
      <p:sp>
        <p:nvSpPr>
          <p:cNvPr id="5" name="Замещающий текст 4"/>
          <p:cNvSpPr>
            <a:spLocks noGrp="1"/>
          </p:cNvSpPr>
          <p:nvPr>
            <p:ph type="body" sz="quarter" idx="12"/>
          </p:nvPr>
        </p:nvSpPr>
        <p:spPr>
          <a:xfrm>
            <a:off x="659130" y="1306830"/>
            <a:ext cx="5111750" cy="2993321"/>
          </a:xfrm>
        </p:spPr>
        <p:txBody>
          <a:bodyPr/>
          <a:lstStyle/>
          <a:p>
            <a:r>
              <a:rPr lang="ru-RU" altLang="en-US" sz="2400" dirty="0">
                <a:solidFill>
                  <a:schemeClr val="bg1"/>
                </a:solidFill>
                <a:cs typeface="Times New Roman" panose="02020603050405020304" charset="0"/>
              </a:rPr>
              <a:t>1</a:t>
            </a:r>
            <a:r>
              <a:rPr lang="ru-RU" altLang="en-US" sz="2400" dirty="0">
                <a:cs typeface="Times New Roman" panose="02020603050405020304" charset="0"/>
              </a:rPr>
              <a:t>. Какую работу мы проделали</a:t>
            </a:r>
          </a:p>
          <a:p>
            <a:r>
              <a:rPr lang="ru-RU" altLang="en-US" sz="2400" dirty="0">
                <a:solidFill>
                  <a:schemeClr val="bg1"/>
                </a:solidFill>
                <a:cs typeface="Times New Roman" panose="02020603050405020304" charset="0"/>
              </a:rPr>
              <a:t>2.</a:t>
            </a:r>
            <a:r>
              <a:rPr lang="ru-RU" altLang="en-US" sz="2400" dirty="0">
                <a:cs typeface="Times New Roman" panose="02020603050405020304" charset="0"/>
              </a:rPr>
              <a:t> Как мы решали поставленную задачу</a:t>
            </a:r>
          </a:p>
          <a:p>
            <a:r>
              <a:rPr lang="ru-RU" altLang="en-US" sz="2400" dirty="0">
                <a:solidFill>
                  <a:schemeClr val="bg1"/>
                </a:solidFill>
                <a:cs typeface="Times New Roman" panose="02020603050405020304" charset="0"/>
              </a:rPr>
              <a:t>3.</a:t>
            </a:r>
            <a:r>
              <a:rPr lang="ru-RU" altLang="en-US" sz="2400" dirty="0">
                <a:cs typeface="Times New Roman" panose="02020603050405020304" charset="0"/>
              </a:rPr>
              <a:t> Итоговый результат</a:t>
            </a:r>
          </a:p>
        </p:txBody>
      </p:sp>
      <p:sp>
        <p:nvSpPr>
          <p:cNvPr id="6" name="Замещающий текст 5"/>
          <p:cNvSpPr>
            <a:spLocks noGrp="1"/>
          </p:cNvSpPr>
          <p:nvPr>
            <p:ph type="body" sz="quarter" idx="13"/>
          </p:nvPr>
        </p:nvSpPr>
        <p:spPr>
          <a:xfrm>
            <a:off x="6995364" y="498068"/>
            <a:ext cx="5112000" cy="327422"/>
          </a:xfrm>
        </p:spPr>
        <p:txBody>
          <a:bodyPr/>
          <a:lstStyle/>
          <a:p>
            <a:r>
              <a:rPr lang="ru-RU" altLang="en-US" sz="2400" b="1" dirty="0">
                <a:solidFill>
                  <a:srgbClr val="007BFC"/>
                </a:solidFill>
                <a:latin typeface="+mj-lt"/>
                <a:cs typeface="Times New Roman" panose="02020603050405020304" charset="0"/>
              </a:rPr>
              <a:t>Этапы работы над задачей</a:t>
            </a:r>
          </a:p>
        </p:txBody>
      </p:sp>
      <p:sp>
        <p:nvSpPr>
          <p:cNvPr id="7" name="Замещающий текст 6"/>
          <p:cNvSpPr>
            <a:spLocks noGrp="1"/>
          </p:cNvSpPr>
          <p:nvPr>
            <p:ph type="body" sz="quarter" idx="14"/>
          </p:nvPr>
        </p:nvSpPr>
        <p:spPr>
          <a:xfrm>
            <a:off x="6530975" y="1306830"/>
            <a:ext cx="5111750" cy="4228997"/>
          </a:xfrm>
        </p:spPr>
        <p:txBody>
          <a:bodyPr/>
          <a:lstStyle/>
          <a:p>
            <a:r>
              <a:rPr lang="ru-RU" altLang="en-US" sz="2400" dirty="0">
                <a:solidFill>
                  <a:schemeClr val="bg1"/>
                </a:solidFill>
                <a:cs typeface="Times New Roman" panose="02020603050405020304" charset="0"/>
              </a:rPr>
              <a:t>1.</a:t>
            </a:r>
            <a:r>
              <a:rPr lang="ru-RU" altLang="en-US" sz="2400" dirty="0">
                <a:cs typeface="Times New Roman" panose="02020603050405020304" charset="0"/>
              </a:rPr>
              <a:t> Получение технического задания</a:t>
            </a:r>
          </a:p>
          <a:p>
            <a:r>
              <a:rPr lang="ru-RU" altLang="en-US" sz="2400" dirty="0">
                <a:solidFill>
                  <a:schemeClr val="bg1"/>
                </a:solidFill>
                <a:cs typeface="Times New Roman" panose="02020603050405020304" charset="0"/>
              </a:rPr>
              <a:t>2.</a:t>
            </a:r>
            <a:r>
              <a:rPr lang="ru-RU" altLang="en-US" sz="2400" dirty="0">
                <a:cs typeface="Times New Roman" panose="02020603050405020304" charset="0"/>
              </a:rPr>
              <a:t> Разбор ТЗ и определение направления задач</a:t>
            </a:r>
          </a:p>
          <a:p>
            <a:r>
              <a:rPr lang="ru-RU" altLang="en-US" sz="2400" dirty="0">
                <a:solidFill>
                  <a:schemeClr val="bg1"/>
                </a:solidFill>
                <a:cs typeface="Times New Roman" panose="02020603050405020304" charset="0"/>
              </a:rPr>
              <a:t>3. </a:t>
            </a:r>
            <a:r>
              <a:rPr lang="ru-RU" altLang="en-US" sz="2400" dirty="0">
                <a:cs typeface="Times New Roman" panose="02020603050405020304" charset="0"/>
              </a:rPr>
              <a:t>Обработка данных</a:t>
            </a:r>
          </a:p>
          <a:p>
            <a:r>
              <a:rPr lang="ru-RU" altLang="en-US" sz="2400" dirty="0">
                <a:solidFill>
                  <a:schemeClr val="bg1"/>
                </a:solidFill>
                <a:cs typeface="Times New Roman" panose="02020603050405020304" charset="0"/>
              </a:rPr>
              <a:t>4.</a:t>
            </a:r>
            <a:r>
              <a:rPr lang="ru-RU" altLang="en-US" sz="2400" dirty="0">
                <a:cs typeface="Times New Roman" panose="02020603050405020304" charset="0"/>
              </a:rPr>
              <a:t> Индивидуальный бэйзлайн</a:t>
            </a:r>
          </a:p>
          <a:p>
            <a:r>
              <a:rPr lang="ru-RU" altLang="en-US" sz="2400" dirty="0">
                <a:solidFill>
                  <a:schemeClr val="bg1"/>
                </a:solidFill>
                <a:cs typeface="Times New Roman" panose="02020603050405020304" charset="0"/>
              </a:rPr>
              <a:t>5. </a:t>
            </a:r>
            <a:r>
              <a:rPr lang="ru-RU" altLang="en-US" sz="2400" dirty="0">
                <a:solidFill>
                  <a:schemeClr val="accent6"/>
                </a:solidFill>
                <a:cs typeface="Times New Roman" panose="02020603050405020304" charset="0"/>
              </a:rPr>
              <a:t>Разбор индивидуальных решений</a:t>
            </a:r>
            <a:endParaRPr lang="ru-RU" altLang="en-US" sz="2400" dirty="0">
              <a:solidFill>
                <a:schemeClr val="bg1"/>
              </a:solidFill>
              <a:cs typeface="Times New Roman" panose="02020603050405020304" charset="0"/>
            </a:endParaRPr>
          </a:p>
          <a:p>
            <a:r>
              <a:rPr lang="ru-RU" altLang="en-US" sz="2400" dirty="0">
                <a:solidFill>
                  <a:schemeClr val="bg1"/>
                </a:solidFill>
                <a:cs typeface="Times New Roman" panose="02020603050405020304" charset="0"/>
              </a:rPr>
              <a:t>6. </a:t>
            </a:r>
            <a:r>
              <a:rPr lang="ru-RU" altLang="en-US" sz="2400" dirty="0">
                <a:solidFill>
                  <a:schemeClr val="accent6"/>
                </a:solidFill>
                <a:cs typeface="Times New Roman" panose="02020603050405020304" charset="0"/>
              </a:rPr>
              <a:t>Совместная работа и разработка общего решения</a:t>
            </a:r>
          </a:p>
          <a:p>
            <a:r>
              <a:rPr lang="ru-RU" altLang="en-US" sz="2400" dirty="0">
                <a:solidFill>
                  <a:schemeClr val="bg1"/>
                </a:solidFill>
                <a:cs typeface="Times New Roman" panose="02020603050405020304" charset="0"/>
              </a:rPr>
              <a:t>7. </a:t>
            </a:r>
            <a:r>
              <a:rPr lang="ru-RU" altLang="en-US" sz="2400" dirty="0">
                <a:solidFill>
                  <a:schemeClr val="accent6"/>
                </a:solidFill>
                <a:cs typeface="Times New Roman" panose="02020603050405020304" charset="0"/>
              </a:rPr>
              <a:t>Выбор лучшей модели</a:t>
            </a:r>
            <a:endParaRPr lang="ru-RU" altLang="en-US" sz="2400" dirty="0">
              <a:solidFill>
                <a:schemeClr val="bg1"/>
              </a:solidFill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6BD0A22-F331-4947-A8FB-5111AB624409}"/>
              </a:ext>
            </a:extLst>
          </p:cNvPr>
          <p:cNvSpPr/>
          <p:nvPr/>
        </p:nvSpPr>
        <p:spPr>
          <a:xfrm>
            <a:off x="470740" y="1663550"/>
            <a:ext cx="11231807" cy="3160357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270" y="366554"/>
            <a:ext cx="11261125" cy="647700"/>
          </a:xfrm>
        </p:spPr>
        <p:txBody>
          <a:bodyPr>
            <a:noAutofit/>
          </a:bodyPr>
          <a:lstStyle/>
          <a:p>
            <a:pPr algn="ctr"/>
            <a:r>
              <a:rPr lang="ru-RU" altLang="en-US" sz="4000" b="1" dirty="0">
                <a:solidFill>
                  <a:schemeClr val="accent6"/>
                </a:solidFill>
                <a:latin typeface="+mj-lt"/>
                <a:cs typeface="Times New Roman" panose="02020603050405020304" charset="0"/>
              </a:rPr>
              <a:t>ПОСТАНОВКА ЗАДАЧИ</a:t>
            </a:r>
          </a:p>
        </p:txBody>
      </p:sp>
      <p:sp>
        <p:nvSpPr>
          <p:cNvPr id="4" name="Замещающий текст 3"/>
          <p:cNvSpPr>
            <a:spLocks noGrp="1"/>
          </p:cNvSpPr>
          <p:nvPr>
            <p:ph type="body" sz="quarter" idx="12"/>
          </p:nvPr>
        </p:nvSpPr>
        <p:spPr>
          <a:xfrm>
            <a:off x="642552" y="1583885"/>
            <a:ext cx="10989276" cy="3185827"/>
          </a:xfrm>
        </p:spPr>
        <p:txBody>
          <a:bodyPr anchor="ctr"/>
          <a:lstStyle/>
          <a:p>
            <a:pPr algn="ctr"/>
            <a:endParaRPr lang="ru-RU" altLang="en-US" sz="2400" dirty="0">
              <a:solidFill>
                <a:schemeClr val="tx1"/>
              </a:solidFill>
              <a:latin typeface="+mn-lt"/>
              <a:cs typeface="Times New Roman" panose="02020603050405020304" charset="0"/>
            </a:endParaRPr>
          </a:p>
          <a:p>
            <a:pPr algn="ctr"/>
            <a:r>
              <a:rPr lang="ru-RU" altLang="en-US" sz="4400" b="1" dirty="0">
                <a:solidFill>
                  <a:schemeClr val="tx1"/>
                </a:solidFill>
                <a:latin typeface="+mn-lt"/>
                <a:cs typeface="Times New Roman" panose="02020603050405020304" charset="0"/>
              </a:rPr>
              <a:t>ЦЕЛЬ</a:t>
            </a:r>
            <a:r>
              <a:rPr lang="en-US" altLang="en-US" sz="4400" b="1" dirty="0">
                <a:solidFill>
                  <a:schemeClr val="tx1"/>
                </a:solidFill>
                <a:latin typeface="+mn-lt"/>
                <a:cs typeface="Times New Roman" panose="02020603050405020304" charset="0"/>
              </a:rPr>
              <a:t>:</a:t>
            </a:r>
            <a:endParaRPr lang="ru-RU" altLang="en-US" sz="4400" b="1" dirty="0">
              <a:solidFill>
                <a:schemeClr val="tx1"/>
              </a:solidFill>
              <a:latin typeface="+mn-lt"/>
              <a:cs typeface="Times New Roman" panose="02020603050405020304" charset="0"/>
            </a:endParaRPr>
          </a:p>
          <a:p>
            <a:pPr algn="ctr"/>
            <a:r>
              <a:rPr lang="ru-RU" altLang="en-US" sz="4400" b="1" dirty="0">
                <a:solidFill>
                  <a:schemeClr val="tx1"/>
                </a:solidFill>
                <a:latin typeface="+mn-lt"/>
                <a:cs typeface="Times New Roman" panose="02020603050405020304" charset="0"/>
              </a:rPr>
              <a:t> Создание модели для поиска новых клиентов, наиболее склонных к приобретению машиноместа</a:t>
            </a:r>
            <a:endParaRPr lang="ru-RU" altLang="en-US" sz="4400" b="1" dirty="0">
              <a:latin typeface="+mn-lt"/>
              <a:cs typeface="Times New Roman" panose="02020603050405020304" charset="0"/>
            </a:endParaRPr>
          </a:p>
          <a:p>
            <a:pPr algn="ctr"/>
            <a:endParaRPr lang="ru-RU" altLang="en-US" sz="2400" dirty="0">
              <a:latin typeface="+mn-lt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0617-D83E-BB09-52EF-7355921D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6"/>
            <a:ext cx="11302400" cy="538977"/>
          </a:xfrm>
        </p:spPr>
        <p:txBody>
          <a:bodyPr lIns="0" tIns="0" rIns="0" bIns="0" anchor="t">
            <a:normAutofit/>
          </a:bodyPr>
          <a:lstStyle/>
          <a:p>
            <a:pPr algn="ctr"/>
            <a:r>
              <a:rPr lang="ru-RU" sz="2800" b="1" dirty="0"/>
              <a:t>ОБРАБОТКА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C35D0D-C2D5-2E23-9832-AA10E9FB7B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 anchor="ctr">
            <a:noAutofit/>
          </a:bodyPr>
          <a:lstStyle/>
          <a:p>
            <a:pPr algn="ctr"/>
            <a:r>
              <a:rPr lang="ru-RU" sz="2800" b="1" dirty="0"/>
              <a:t>Удаление колонок заполненных меньше чем на 80%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C5750E-38DF-3555-23DC-4801F0E852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0" tIns="0" rIns="0" bIns="0" anchor="ctr">
            <a:noAutofit/>
          </a:bodyPr>
          <a:lstStyle/>
          <a:p>
            <a:pPr algn="ctr"/>
            <a:r>
              <a:rPr lang="ru-RU" sz="2800" b="1" dirty="0"/>
              <a:t>Заполнение пропусков медианой и средними значениями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1B5AC3-36DA-4710-A6A0-8D8CC07CA2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00" y="3665839"/>
            <a:ext cx="5112000" cy="1985318"/>
          </a:xfr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800" b="1" dirty="0"/>
              <a:t>Удаление специфических данных:</a:t>
            </a:r>
          </a:p>
          <a:p>
            <a:pPr algn="ctr"/>
            <a:r>
              <a:rPr lang="ru-RU" sz="2800" b="1" dirty="0" err="1"/>
              <a:t>Hash</a:t>
            </a:r>
            <a:endParaRPr lang="ru-RU" sz="2800" b="1" dirty="0"/>
          </a:p>
          <a:p>
            <a:pPr algn="ctr"/>
            <a:r>
              <a:rPr lang="ru-RU" sz="2800" b="1" dirty="0"/>
              <a:t>Ссылки</a:t>
            </a:r>
            <a:endParaRPr lang="ru-RU" sz="28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15A7380-392F-74E2-129F-400427BD93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0" rIns="0" bIns="0" anchor="ctr">
            <a:noAutofit/>
          </a:bodyPr>
          <a:lstStyle/>
          <a:p>
            <a:pPr algn="ctr"/>
            <a:r>
              <a:rPr lang="ru-RU" sz="2800" b="1" dirty="0"/>
              <a:t>Удаление повторяющихся данных (дубликатов)</a:t>
            </a:r>
          </a:p>
        </p:txBody>
      </p:sp>
    </p:spTree>
    <p:extLst>
      <p:ext uri="{BB962C8B-B14F-4D97-AF65-F5344CB8AC3E}">
        <p14:creationId xmlns:p14="http://schemas.microsoft.com/office/powerpoint/2010/main" val="38002166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321735" y="1699508"/>
            <a:ext cx="5644581" cy="3111651"/>
          </a:xfrm>
          <a:prstGeom prst="roundRect">
            <a:avLst/>
          </a:prstGeom>
          <a:solidFill>
            <a:schemeClr val="tx2"/>
          </a:solidFill>
          <a:ln w="25400" cap="flat">
            <a:solidFill>
              <a:srgbClr val="1485FC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altLang="en-US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4" name="Замещающий текст 3"/>
          <p:cNvSpPr>
            <a:spLocks noGrp="1"/>
          </p:cNvSpPr>
          <p:nvPr>
            <p:ph type="body" sz="quarter" idx="12"/>
          </p:nvPr>
        </p:nvSpPr>
        <p:spPr>
          <a:xfrm>
            <a:off x="575923" y="1987154"/>
            <a:ext cx="5117732" cy="2494242"/>
          </a:xfrm>
        </p:spPr>
        <p:txBody>
          <a:bodyPr/>
          <a:lstStyle/>
          <a:p>
            <a:r>
              <a:rPr lang="ru-RU" altLang="en-US" sz="2800" b="1" dirty="0">
                <a:solidFill>
                  <a:schemeClr val="tx1"/>
                </a:solidFill>
                <a:cs typeface="Times New Roman" panose="02020603050405020304" charset="0"/>
              </a:rPr>
              <a:t>В ходе работы, было принято решение первым этапом избавиться от пропусков</a:t>
            </a:r>
            <a:r>
              <a:rPr lang="en-US" altLang="en-US" sz="2800" b="1" dirty="0">
                <a:solidFill>
                  <a:schemeClr val="tx1"/>
                </a:solidFill>
                <a:cs typeface="Times New Roman" panose="02020603050405020304" charset="0"/>
              </a:rPr>
              <a:t>,</a:t>
            </a:r>
            <a:endParaRPr lang="ru-RU" altLang="en-US" sz="2800" b="1" dirty="0">
              <a:solidFill>
                <a:schemeClr val="tx1"/>
              </a:solidFill>
              <a:cs typeface="Times New Roman" panose="02020603050405020304" charset="0"/>
            </a:endParaRPr>
          </a:p>
          <a:p>
            <a:r>
              <a:rPr lang="ru-RU" altLang="ru-RU" sz="2800" b="1" dirty="0">
                <a:solidFill>
                  <a:schemeClr val="tx1"/>
                </a:solidFill>
                <a:cs typeface="Times New Roman" panose="02020603050405020304" charset="0"/>
              </a:rPr>
              <a:t>затем мы приступили к поиску оптимальной </a:t>
            </a:r>
            <a:r>
              <a:rPr lang="ru-RU" altLang="ru-RU" sz="3000" b="1" dirty="0">
                <a:solidFill>
                  <a:schemeClr val="tx1"/>
                </a:solidFill>
                <a:cs typeface="Times New Roman" panose="02020603050405020304" charset="0"/>
              </a:rPr>
              <a:t>модели</a:t>
            </a:r>
            <a:endParaRPr lang="en-US" altLang="ru-RU" sz="3000" b="1" dirty="0">
              <a:solidFill>
                <a:schemeClr val="tx1"/>
              </a:solidFill>
              <a:cs typeface="Times New Roman" panose="0202060305040502030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4326" y="189471"/>
            <a:ext cx="5461686" cy="592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914704F-4FC2-405F-978B-B065BF29DE12}"/>
              </a:ext>
            </a:extLst>
          </p:cNvPr>
          <p:cNvSpPr/>
          <p:nvPr/>
        </p:nvSpPr>
        <p:spPr>
          <a:xfrm>
            <a:off x="2789381" y="2189279"/>
            <a:ext cx="6613237" cy="1594253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44819" y="2728460"/>
            <a:ext cx="11302400" cy="673768"/>
          </a:xfrm>
        </p:spPr>
        <p:txBody>
          <a:bodyPr>
            <a:noAutofit/>
          </a:bodyPr>
          <a:lstStyle/>
          <a:p>
            <a:pPr algn="ctr"/>
            <a:r>
              <a:rPr lang="ru-RU" altLang="en-US" sz="3200" b="1" dirty="0">
                <a:solidFill>
                  <a:schemeClr val="tx1"/>
                </a:solidFill>
                <a:latin typeface="+mn-lt"/>
                <a:cs typeface="Times New Roman" panose="02020603050405020304" charset="0"/>
              </a:rPr>
              <a:t>НАШИ ВАРИАНТЫ МОДЕЛЕЙ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06856A2-CBE8-4660-86A7-22B64FD4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4" y="321254"/>
            <a:ext cx="11302400" cy="6477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latin typeface="+mj-lt"/>
                <a:cs typeface="Times New Roman" panose="02020603050405020304" pitchFamily="18" charset="0"/>
              </a:rPr>
              <a:t>Первая модель (</a:t>
            </a:r>
            <a:r>
              <a:rPr lang="en-US" sz="4000" b="1" dirty="0">
                <a:latin typeface="+mj-lt"/>
                <a:cs typeface="Times New Roman" panose="02020603050405020304" pitchFamily="18" charset="0"/>
              </a:rPr>
              <a:t>RandomForest</a:t>
            </a:r>
            <a:r>
              <a:rPr lang="ru-RU" sz="4000" b="1" dirty="0">
                <a:latin typeface="+mj-lt"/>
                <a:cs typeface="Times New Roman" panose="02020603050405020304" pitchFamily="18" charset="0"/>
              </a:rPr>
              <a:t>)</a:t>
            </a:r>
            <a:br>
              <a:rPr lang="en-US" sz="4000" b="1" dirty="0">
                <a:latin typeface="+mj-lt"/>
                <a:cs typeface="Times New Roman" panose="02020603050405020304" pitchFamily="18" charset="0"/>
              </a:rPr>
            </a:br>
            <a:endParaRPr lang="ru-RU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4638" y="1052384"/>
            <a:ext cx="65627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94960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1B2B2-050E-4112-9C9A-85EE6C75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00" y="441326"/>
            <a:ext cx="11302400" cy="6477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Вторая модель (</a:t>
            </a:r>
            <a:r>
              <a:rPr lang="en-US" sz="4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DecisionTree</a:t>
            </a:r>
            <a:r>
              <a:rPr lang="ru-RU" sz="4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)</a:t>
            </a:r>
            <a:r>
              <a:rPr lang="ru-RU" sz="4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br>
              <a:rPr lang="en-US" sz="4000" b="0" dirty="0">
                <a:solidFill>
                  <a:srgbClr val="EEFFFF"/>
                </a:solidFill>
                <a:effectLst/>
                <a:latin typeface="+mj-lt"/>
              </a:rPr>
            </a:br>
            <a:endParaRPr lang="ru-RU" sz="40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0778" y="1196128"/>
            <a:ext cx="66675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381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White">
      <a:majorFont>
        <a:latin typeface="CoFo Sans"/>
        <a:ea typeface="CoFo Sans"/>
        <a:cs typeface="CoFo Sans"/>
      </a:majorFont>
      <a:minorFont>
        <a:latin typeface="CoFo Sans"/>
        <a:ea typeface="CoFo Sans"/>
        <a:cs typeface="CoFo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CoFo Sans" panose="020B05030302020602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1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Fo Sans" panose="020B05030302020602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205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Times New Roman</vt:lpstr>
      <vt:lpstr>Arial</vt:lpstr>
      <vt:lpstr>Calibri</vt:lpstr>
      <vt:lpstr>CoFo Sans</vt:lpstr>
      <vt:lpstr>CoFo Sans Medium</vt:lpstr>
      <vt:lpstr>Тема1</vt:lpstr>
      <vt:lpstr>Модель склонности клиента к приобретению машиноместа</vt:lpstr>
      <vt:lpstr>НАД ПРОЕКТОМ РАБОТАЛИ:</vt:lpstr>
      <vt:lpstr>Презентация PowerPoint</vt:lpstr>
      <vt:lpstr>ПОСТАНОВКА ЗАДАЧИ</vt:lpstr>
      <vt:lpstr>ОБРАБОТКА ДАННЫХ</vt:lpstr>
      <vt:lpstr>Презентация PowerPoint</vt:lpstr>
      <vt:lpstr>НАШИ ВАРИАНТЫ МОДЕЛЕЙ</vt:lpstr>
      <vt:lpstr>Первая модель (RandomForest) </vt:lpstr>
      <vt:lpstr>Вторая модель (DecisionTree)  </vt:lpstr>
      <vt:lpstr>Третья модель (GradientBoosting)</vt:lpstr>
      <vt:lpstr>Итоги работы:  В процессе изучения данных мы оценили их качество и проверили корректность  На основе обработанных нами данных мы разработали и обучили модель, которая решает поставленную задачу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инвесторов ГК «Самолет»</dc:title>
  <dc:creator>Рукавишникова Александра</dc:creator>
  <cp:lastModifiedBy>Егор Бусыгин</cp:lastModifiedBy>
  <cp:revision>990</cp:revision>
  <dcterms:created xsi:type="dcterms:W3CDTF">2022-08-25T11:16:00Z</dcterms:created>
  <dcterms:modified xsi:type="dcterms:W3CDTF">2024-12-18T06:43:22Z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F1B83BB0377C4C24B0430A86A3830D18</vt:lpwstr>
  </property>
  <property fmtid="{D5CDD505-2E9C-101B-9397-08002B2CF9AE}" pid="3" name="KSOProductBuildVer">
    <vt:lpwstr>1049-11.2.0.11225</vt:lpwstr>
  </property>
</Properties>
</file>