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130" r:id="rId2"/>
    <p:sldId id="4131" r:id="rId3"/>
    <p:sldId id="4132" r:id="rId4"/>
    <p:sldId id="4133" r:id="rId5"/>
    <p:sldId id="4150" r:id="rId6"/>
    <p:sldId id="4149" r:id="rId7"/>
    <p:sldId id="4137" r:id="rId8"/>
    <p:sldId id="4140" r:id="rId9"/>
    <p:sldId id="4151" r:id="rId10"/>
    <p:sldId id="4146" r:id="rId11"/>
    <p:sldId id="4147" r:id="rId12"/>
    <p:sldId id="4152" r:id="rId13"/>
    <p:sldId id="4145" r:id="rId14"/>
  </p:sldIdLst>
  <p:sldSz cx="12192000" cy="6858000"/>
  <p:notesSz cx="6858000" cy="9144000"/>
  <p:embeddedFontLst>
    <p:embeddedFont>
      <p:font typeface="CoFo Sans" panose="020B0604020202020204" charset="0"/>
      <p:regular r:id="rId17"/>
      <p:bold r:id="rId18"/>
      <p:italic r:id="rId19"/>
      <p:boldItalic r:id="rId20"/>
    </p:embeddedFont>
    <p:embeddedFont>
      <p:font typeface="CoFo Sans Medium" panose="020B0604020202020204" charset="0"/>
      <p:regular r:id="rId21"/>
      <p:italic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ова Юлия" initials="И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C"/>
    <a:srgbClr val="FFFFFF"/>
    <a:srgbClr val="000000"/>
    <a:srgbClr val="007DFF"/>
    <a:srgbClr val="0088FF"/>
    <a:srgbClr val="1485FC"/>
    <a:srgbClr val="9DB1CF"/>
    <a:srgbClr val="DFE5EF"/>
    <a:srgbClr val="AFC6E6"/>
    <a:srgbClr val="7A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1AAC5-C458-96D3-4DC4-21A699A90BE8}" v="441" dt="2025-03-25T04:36:11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2" autoAdjust="0"/>
    <p:restoredTop sz="96327"/>
  </p:normalViewPr>
  <p:slideViewPr>
    <p:cSldViewPr snapToGrid="0">
      <p:cViewPr varScale="1">
        <p:scale>
          <a:sx n="111" d="100"/>
          <a:sy n="111" d="100"/>
        </p:scale>
        <p:origin x="75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30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6F25F-CE35-BF4E-9112-FD74369585E3}" type="datetimeFigureOut">
              <a:rPr lang="ru-RU" smtClean="0"/>
              <a:pPr/>
              <a:t>24.03.2025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8802-8112-914B-8289-4DB73DC682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08BFE-49C2-4000-B6AB-B9B738ADBCEF}" type="datetimeFigureOut">
              <a:rPr lang="ru-RU" smtClean="0"/>
              <a:pPr/>
              <a:t>24.03.2025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A8A5B-9BD1-4419-B5B0-7D99B5F48B0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6516686" cy="5327650"/>
          </a:xfrm>
        </p:spPr>
        <p:txBody>
          <a:bodyPr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11302400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photo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two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Рисунок 2"/>
          <p:cNvSpPr>
            <a:spLocks noGrp="1"/>
          </p:cNvSpPr>
          <p:nvPr>
            <p:ph type="pic" sz="quarter" idx="14" hasCustomPrompt="1"/>
          </p:nvPr>
        </p:nvSpPr>
        <p:spPr>
          <a:xfrm>
            <a:off x="442800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0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6201314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7" name="Скругленный прямоугольник 16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8" name="Скругленный прямоугольник 17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6201314" y="1092506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7" name="Скругленный прямоугольник 16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8" name="Скругленный прямоугольник 17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1089025"/>
            <a:ext cx="6516686" cy="4679950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второй вариант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6201314" y="1090238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7" name="Скругленный прямоугольник 16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8" name="Скругленный прямоугольник 17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6201314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296225" y="1089024"/>
            <a:ext cx="3600000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442801" y="1089025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2801" y="3538799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108350" y="1089025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0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108350" y="3538799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2" name="Рисунок 2"/>
          <p:cNvSpPr>
            <a:spLocks noGrp="1"/>
          </p:cNvSpPr>
          <p:nvPr>
            <p:ph type="pic" sz="quarter" idx="20" hasCustomPrompt="1"/>
          </p:nvPr>
        </p:nvSpPr>
        <p:spPr>
          <a:xfrm>
            <a:off x="4294057" y="1089025"/>
            <a:ext cx="3600000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3" name="Рисунок 2"/>
          <p:cNvSpPr>
            <a:spLocks noGrp="1"/>
          </p:cNvSpPr>
          <p:nvPr>
            <p:ph type="pic" sz="quarter" idx="21" hasCustomPrompt="1"/>
          </p:nvPr>
        </p:nvSpPr>
        <p:spPr>
          <a:xfrm>
            <a:off x="4294057" y="3538799"/>
            <a:ext cx="3600000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bg>
      <p:bgPr>
        <a:solidFill>
          <a:srgbClr val="00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11307120" cy="5327650"/>
          </a:xfrm>
        </p:spPr>
        <p:txBody>
          <a:bodyPr>
            <a:norm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Отбивочный</a:t>
            </a:r>
            <a:r>
              <a:rPr lang="ru-RU" dirty="0"/>
              <a:t> слайд</a:t>
            </a:r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908607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620280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332389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6" name="Скругленный прямоугольник 5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3322595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6202389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7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9082183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8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442801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sz="quarter" idx="20" hasCustomPrompt="1"/>
          </p:nvPr>
        </p:nvSpPr>
        <p:spPr>
          <a:xfrm>
            <a:off x="3322595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0" name="Рисунок 2"/>
          <p:cNvSpPr>
            <a:spLocks noGrp="1"/>
          </p:cNvSpPr>
          <p:nvPr>
            <p:ph type="pic" sz="quarter" idx="21" hasCustomPrompt="1"/>
          </p:nvPr>
        </p:nvSpPr>
        <p:spPr>
          <a:xfrm>
            <a:off x="6202389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1" name="Рисунок 2"/>
          <p:cNvSpPr>
            <a:spLocks noGrp="1"/>
          </p:cNvSpPr>
          <p:nvPr>
            <p:ph type="pic" sz="quarter" idx="22" hasCustomPrompt="1"/>
          </p:nvPr>
        </p:nvSpPr>
        <p:spPr>
          <a:xfrm>
            <a:off x="9082183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24" hasCustomPrompt="1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26" hasCustomPrompt="1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8" hasCustomPrompt="1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5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Текст 4"/>
          <p:cNvSpPr>
            <a:spLocks noGrp="1"/>
          </p:cNvSpPr>
          <p:nvPr>
            <p:ph type="body" sz="quarter" idx="30" hasCustomPrompt="1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4" name="Скругленный прямоугольник 3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5" name="Скругленный прямоугольник 4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24" hasCustomPrompt="1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26" hasCustomPrompt="1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8" hasCustomPrompt="1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5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Текст 4"/>
          <p:cNvSpPr>
            <a:spLocks noGrp="1"/>
          </p:cNvSpPr>
          <p:nvPr>
            <p:ph type="body" sz="quarter" idx="30" hasCustomPrompt="1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mpty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text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3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accent_text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ext+photo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8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7453312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2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ext+photo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ext+photo_3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4295776" y="1089025"/>
            <a:ext cx="7453314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4" y="1089025"/>
            <a:ext cx="3636962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hoto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11302400" cy="468000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hoto+photo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ext+two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4" hasCustomPrompt="1"/>
          </p:nvPr>
        </p:nvSpPr>
        <p:spPr>
          <a:xfrm>
            <a:off x="442800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0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6201314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6201314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6201314" y="1090238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6201314" y="1090238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603030202060203" pitchFamily="34" charset="0"/>
                <a:ea typeface="CoFo Sans Medium" panose="020B0603030202060203" pitchFamily="34" charset="0"/>
              </a:defRPr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296225" y="1089024"/>
            <a:ext cx="3600000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442801" y="1089025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442801" y="3538799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8108350" y="1089025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8108350" y="3538799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20" hasCustomPrompt="1"/>
          </p:nvPr>
        </p:nvSpPr>
        <p:spPr>
          <a:xfrm>
            <a:off x="4294057" y="1089025"/>
            <a:ext cx="3600000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21" hasCustomPrompt="1"/>
          </p:nvPr>
        </p:nvSpPr>
        <p:spPr>
          <a:xfrm>
            <a:off x="4294057" y="3538799"/>
            <a:ext cx="3600000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Скругленный прямоугольник 12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Скругленный прямоугольник 12"/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pho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7453312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2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908607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620280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332389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/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6" hasCustomPrompt="1"/>
          </p:nvPr>
        </p:nvSpPr>
        <p:spPr>
          <a:xfrm>
            <a:off x="3322595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7" hasCustomPrompt="1"/>
          </p:nvPr>
        </p:nvSpPr>
        <p:spPr>
          <a:xfrm>
            <a:off x="6202389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8" hasCustomPrompt="1"/>
          </p:nvPr>
        </p:nvSpPr>
        <p:spPr>
          <a:xfrm>
            <a:off x="9082183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9" hasCustomPrompt="1"/>
          </p:nvPr>
        </p:nvSpPr>
        <p:spPr>
          <a:xfrm>
            <a:off x="442801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20" hasCustomPrompt="1"/>
          </p:nvPr>
        </p:nvSpPr>
        <p:spPr>
          <a:xfrm>
            <a:off x="3322595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21" hasCustomPrompt="1"/>
          </p:nvPr>
        </p:nvSpPr>
        <p:spPr>
          <a:xfrm>
            <a:off x="6202389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8" name="Рисунок 2"/>
          <p:cNvSpPr>
            <a:spLocks noGrp="1"/>
          </p:cNvSpPr>
          <p:nvPr>
            <p:ph type="pic" sz="quarter" idx="22" hasCustomPrompt="1"/>
          </p:nvPr>
        </p:nvSpPr>
        <p:spPr>
          <a:xfrm>
            <a:off x="9082183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Скругленный прямоугольник 12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9" name="Скругленный прямоугольник 18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0" name="Скругленный прямоугольник 19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9" name="Скругленный прямоугольник 8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2" name="Скругленный прямоугольник 11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3" name="Скругленный прямоугольник 12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4" name="Скругленный прямоугольник 13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9" name="Скругленный прямоугольник 18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0" name="Скругленный прямоугольник 19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7" name="Скругленный прямоугольник 16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8" name="Скругленный прямоугольник 17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5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7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8" name="Текст 4"/>
          <p:cNvSpPr>
            <a:spLocks noGrp="1"/>
          </p:cNvSpPr>
          <p:nvPr>
            <p:ph type="body" sz="quarter" idx="24" hasCustomPrompt="1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0" name="Текст 4"/>
          <p:cNvSpPr>
            <a:spLocks noGrp="1"/>
          </p:cNvSpPr>
          <p:nvPr>
            <p:ph type="body" sz="quarter" idx="26" hasCustomPrompt="1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1" name="Текст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2" name="Текст 4"/>
          <p:cNvSpPr>
            <a:spLocks noGrp="1"/>
          </p:cNvSpPr>
          <p:nvPr>
            <p:ph type="body" sz="quarter" idx="28" hasCustomPrompt="1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3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4" name="Текст 4"/>
          <p:cNvSpPr>
            <a:spLocks noGrp="1"/>
          </p:cNvSpPr>
          <p:nvPr>
            <p:ph type="body" sz="quarter" idx="30" hasCustomPrompt="1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3" name="Скругленный прямоугольник 2"/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0" name="Скругленный прямоугольник 9"/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1" name="Скругленный прямоугольник 10"/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5" name="Скругленный прямоугольник 14"/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6" name="Скругленный прямоугольник 15"/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7" name="Скругленный прямоугольник 16"/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18" name="Скругленный прямоугольник 17"/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 panose="020B0503030202060203"/>
            </a:endParaRPr>
          </a:p>
        </p:txBody>
      </p:sp>
      <p:sp>
        <p:nvSpPr>
          <p:cNvPr id="29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0" hasCustomPrompt="1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5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7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8" name="Текст 4"/>
          <p:cNvSpPr>
            <a:spLocks noGrp="1"/>
          </p:cNvSpPr>
          <p:nvPr>
            <p:ph type="body" sz="quarter" idx="24" hasCustomPrompt="1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0" name="Текст 4"/>
          <p:cNvSpPr>
            <a:spLocks noGrp="1"/>
          </p:cNvSpPr>
          <p:nvPr>
            <p:ph type="body" sz="quarter" idx="26" hasCustomPrompt="1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1" name="Текст 4"/>
          <p:cNvSpPr>
            <a:spLocks noGrp="1"/>
          </p:cNvSpPr>
          <p:nvPr>
            <p:ph type="body" sz="quarter" idx="2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2" name="Текст 4"/>
          <p:cNvSpPr>
            <a:spLocks noGrp="1"/>
          </p:cNvSpPr>
          <p:nvPr>
            <p:ph type="body" sz="quarter" idx="28" hasCustomPrompt="1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3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603030202060203" pitchFamily="34" charset="0"/>
                <a:ea typeface="CoFo Sans Medium" panose="020B06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4" name="Текст 4"/>
          <p:cNvSpPr>
            <a:spLocks noGrp="1"/>
          </p:cNvSpPr>
          <p:nvPr>
            <p:ph type="body" sz="quarter" idx="30" hasCustomPrompt="1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phot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pho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1" hasCustomPrompt="1"/>
          </p:nvPr>
        </p:nvSpPr>
        <p:spPr>
          <a:xfrm>
            <a:off x="4295776" y="1089025"/>
            <a:ext cx="7453314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3636961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00" indent="0">
              <a:buNone/>
              <a:defRPr sz="2000"/>
            </a:lvl2pPr>
            <a:lvl3pPr marL="635000" indent="0">
              <a:buNone/>
              <a:defRPr sz="2000"/>
            </a:lvl3pPr>
            <a:lvl4pPr marL="952500" indent="0">
              <a:buNone/>
              <a:defRPr sz="2000"/>
            </a:lvl4pPr>
            <a:lvl5pPr marL="1270000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image" Target="../media/image2.png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15" name="Рисунок 14"/>
          <p:cNvPicPr/>
          <p:nvPr userDrawn="1"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39200" cy="180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442913" y="6222274"/>
            <a:ext cx="127575" cy="19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</p:sldLayoutIdLst>
  <p:transition spd="med"/>
  <p:txStyles>
    <p:titleStyle>
      <a:lvl1pPr marL="0" marR="0" indent="0" algn="l" defTabSz="41275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1pPr>
      <a:lvl2pPr marL="0" marR="0" indent="1143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2pPr>
      <a:lvl3pPr marL="0" marR="0" indent="2286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3pPr>
      <a:lvl4pPr marL="0" marR="0" indent="3429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4pPr>
      <a:lvl5pPr marL="0" marR="0" indent="4572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5pPr>
      <a:lvl6pPr marL="0" marR="0" indent="5715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6pPr>
      <a:lvl7pPr marL="0" marR="0" indent="6858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7pPr>
      <a:lvl8pPr marL="0" marR="0" indent="8001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8pPr>
      <a:lvl9pPr marL="0" marR="0" indent="914400" algn="l" defTabSz="41275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solidFill>
            <a:srgbClr val="000000"/>
          </a:solidFill>
          <a:uFillTx/>
          <a:latin typeface="CoFo Sans Medium" panose="020B0603030202060203"/>
          <a:ea typeface="CoFo Sans Medium" panose="020B0603030202060203"/>
          <a:cs typeface="CoFo Sans Medium" panose="020B0603030202060203"/>
          <a:sym typeface="CoFo Sans Medium" panose="020B0603030202060203"/>
        </a:defRPr>
      </a:lvl9pPr>
    </p:titleStyle>
    <p:bodyStyle>
      <a:lvl1pPr marL="179705" marR="0" indent="-179705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1pPr>
      <a:lvl2pPr marL="179705" marR="0" indent="-179705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2pPr>
      <a:lvl3pPr marL="179705" marR="0" indent="-179705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3pPr>
      <a:lvl4pPr marL="179705" marR="0" indent="-179705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4pPr>
      <a:lvl5pPr marL="179705" marR="0" indent="-179705" algn="l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5pPr>
      <a:lvl6pPr marL="1905000" marR="0" indent="-317500" algn="l" defTabSz="41275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6pPr>
      <a:lvl7pPr marL="2222500" marR="0" indent="-317500" algn="l" defTabSz="41275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7pPr>
      <a:lvl8pPr marL="2540000" marR="0" indent="-317500" algn="l" defTabSz="41275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8pPr>
      <a:lvl9pPr marL="2857500" marR="0" indent="-317500" algn="l" defTabSz="412750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 panose="020B0503030202060203"/>
        </a:defRPr>
      </a:lvl9pPr>
    </p:bodyStyle>
    <p:otherStyle>
      <a:lvl1pPr marL="0" marR="0" indent="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1pPr>
      <a:lvl2pPr marL="0" marR="0" indent="1143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2pPr>
      <a:lvl3pPr marL="0" marR="0" indent="2286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3pPr>
      <a:lvl4pPr marL="0" marR="0" indent="3429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4pPr>
      <a:lvl5pPr marL="0" marR="0" indent="4572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5pPr>
      <a:lvl6pPr marL="0" marR="0" indent="5715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6pPr>
      <a:lvl7pPr marL="0" marR="0" indent="6858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7pPr>
      <a:lvl8pPr marL="0" marR="0" indent="8001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8pPr>
      <a:lvl9pPr marL="0" marR="0" indent="914400" algn="r" defTabSz="41275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 panose="020B0503030202060203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230" y="441325"/>
            <a:ext cx="6585643" cy="4396105"/>
          </a:xfrm>
        </p:spPr>
        <p:txBody>
          <a:bodyPr>
            <a:noAutofit/>
          </a:bodyPr>
          <a:lstStyle/>
          <a:p>
            <a:r>
              <a:rPr lang="ru-RU" sz="6000" b="1" i="0" u="none" strike="noStrike" dirty="0">
                <a:solidFill>
                  <a:schemeClr val="tx1"/>
                </a:solidFill>
                <a:effectLst/>
                <a:latin typeface="+mj-lt"/>
              </a:rPr>
              <a:t>Модель </a:t>
            </a:r>
            <a:br>
              <a:rPr lang="ru-RU" sz="6000" b="1" i="0" u="none" strike="noStrike" dirty="0">
                <a:solidFill>
                  <a:schemeClr val="tx1"/>
                </a:solidFill>
                <a:effectLst/>
                <a:latin typeface="+mj-lt"/>
              </a:rPr>
            </a:br>
            <a:r>
              <a:rPr lang="ru-RU" sz="6000" b="1" i="0" u="none" strike="noStrike" dirty="0">
                <a:solidFill>
                  <a:schemeClr val="tx1"/>
                </a:solidFill>
                <a:effectLst/>
                <a:latin typeface="+mj-lt"/>
              </a:rPr>
              <a:t>для прогнозирования рыночных цен на арматуру</a:t>
            </a:r>
            <a:endParaRPr lang="ru-RU" altLang="en-US" sz="6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1"/>
          <p:cNvSpPr>
            <a:spLocks noGrp="1"/>
          </p:cNvSpPr>
          <p:nvPr/>
        </p:nvSpPr>
        <p:spPr>
          <a:xfrm>
            <a:off x="443230" y="5133998"/>
            <a:ext cx="6516370" cy="6736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92500"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r>
              <a:rPr lang="ru-RU" altLang="en-US" sz="2800" b="1" dirty="0">
                <a:latin typeface="+mn-lt"/>
                <a:cs typeface="Times New Roman" panose="02020603050405020304" charset="0"/>
              </a:rPr>
              <a:t>На базе ГБПОУ МО "Физтех-колледж"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4B4B1-FA27-5152-EA5D-95CBA0A31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1683FE6-A340-F679-6F79-7E99C73B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4" y="321254"/>
            <a:ext cx="11302400" cy="647700"/>
          </a:xfrm>
        </p:spPr>
        <p:txBody>
          <a:bodyPr lIns="0" tIns="0" rIns="0" bIns="0" anchor="t">
            <a:normAutofit fontScale="90000"/>
          </a:bodyPr>
          <a:lstStyle/>
          <a:p>
            <a:pPr algn="ctr"/>
            <a:r>
              <a:rPr lang="ru-RU" sz="4000" b="1" dirty="0">
                <a:latin typeface="+mj-lt"/>
                <a:cs typeface="Times New Roman"/>
              </a:rPr>
              <a:t>Третья модель (</a:t>
            </a:r>
            <a:r>
              <a:rPr lang="en-US" sz="4000" b="1" dirty="0" err="1">
                <a:latin typeface="+mj-lt"/>
                <a:cs typeface="Times New Roman"/>
              </a:rPr>
              <a:t>XGBRegressor</a:t>
            </a:r>
            <a:r>
              <a:rPr lang="ru-RU" sz="4000" b="1" dirty="0">
                <a:latin typeface="+mj-lt"/>
                <a:cs typeface="Times New Roman"/>
              </a:rPr>
              <a:t>)</a:t>
            </a:r>
            <a:br>
              <a:rPr lang="en-US" sz="4000" b="1" dirty="0">
                <a:latin typeface="+mj-lt"/>
                <a:cs typeface="Times New Roman" panose="02020603050405020304" pitchFamily="18" charset="0"/>
              </a:rPr>
            </a:br>
            <a:endParaRPr lang="ru-RU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93ACFD-BE39-F2D1-B1F0-2DDEE150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81460" y="1635121"/>
            <a:ext cx="8422106" cy="358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C13FB210-651C-A29F-79A2-AD3E0117AB02}"/>
              </a:ext>
            </a:extLst>
          </p:cNvPr>
          <p:cNvSpPr txBox="1">
            <a:spLocks/>
          </p:cNvSpPr>
          <p:nvPr/>
        </p:nvSpPr>
        <p:spPr>
          <a:xfrm>
            <a:off x="1767876" y="5682735"/>
            <a:ext cx="2139664" cy="4478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Autofit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pPr algn="ctr"/>
            <a:r>
              <a:rPr lang="en-US" sz="2600" kern="0" dirty="0">
                <a:solidFill>
                  <a:srgbClr val="EEFFFF"/>
                </a:solidFill>
                <a:latin typeface="Menlo"/>
                <a:cs typeface="Times New Roman"/>
              </a:rPr>
              <a:t>R²: 0.86</a:t>
            </a:r>
            <a:endParaRPr lang="en-US" sz="2600" dirty="0"/>
          </a:p>
        </p:txBody>
      </p:sp>
      <p:sp>
        <p:nvSpPr>
          <p:cNvPr id="12" name="Заголовок 4">
            <a:extLst>
              <a:ext uri="{FF2B5EF4-FFF2-40B4-BE49-F238E27FC236}">
                <a16:creationId xmlns:a16="http://schemas.microsoft.com/office/drawing/2014/main" id="{04E5DD4D-4155-3A15-D40E-A5F199450787}"/>
              </a:ext>
            </a:extLst>
          </p:cNvPr>
          <p:cNvSpPr txBox="1">
            <a:spLocks/>
          </p:cNvSpPr>
          <p:nvPr/>
        </p:nvSpPr>
        <p:spPr>
          <a:xfrm>
            <a:off x="7589056" y="5682734"/>
            <a:ext cx="2626844" cy="4478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Autofit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pPr algn="ctr"/>
            <a:r>
              <a:rPr lang="en-US" sz="2600" kern="0" dirty="0">
                <a:solidFill>
                  <a:srgbClr val="EEFFFF"/>
                </a:solidFill>
                <a:latin typeface="Menlo"/>
                <a:cs typeface="Times New Roman"/>
              </a:rPr>
              <a:t>MAE: 3009</a:t>
            </a:r>
            <a:endParaRPr lang="ru-RU" sz="2600" dirty="0"/>
          </a:p>
        </p:txBody>
      </p:sp>
      <p:sp>
        <p:nvSpPr>
          <p:cNvPr id="14" name="Заголовок 4">
            <a:extLst>
              <a:ext uri="{FF2B5EF4-FFF2-40B4-BE49-F238E27FC236}">
                <a16:creationId xmlns:a16="http://schemas.microsoft.com/office/drawing/2014/main" id="{C3F80F09-AC1D-AC15-9B97-9970C59244AB}"/>
              </a:ext>
            </a:extLst>
          </p:cNvPr>
          <p:cNvSpPr txBox="1">
            <a:spLocks/>
          </p:cNvSpPr>
          <p:nvPr/>
        </p:nvSpPr>
        <p:spPr>
          <a:xfrm>
            <a:off x="4210023" y="5682733"/>
            <a:ext cx="3076548" cy="4478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Autofit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pPr algn="ctr"/>
            <a:r>
              <a:rPr lang="en-US" sz="2600" kern="0" dirty="0">
                <a:solidFill>
                  <a:srgbClr val="EEFFFF"/>
                </a:solidFill>
                <a:latin typeface="Menlo"/>
                <a:cs typeface="Times New Roman"/>
              </a:rPr>
              <a:t>RMSE: 3732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8753067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CFA8A-C211-8B47-A64B-99A7C5FCE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E48EFC-8753-597C-C281-B52AA9AC0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4" y="321254"/>
            <a:ext cx="11302400" cy="647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latin typeface="+mj-lt"/>
                <a:cs typeface="Times New Roman" panose="02020603050405020304" pitchFamily="18" charset="0"/>
              </a:rPr>
              <a:t>Финальный прогноз (</a:t>
            </a:r>
            <a:r>
              <a:rPr lang="en-US" sz="4000" b="1" dirty="0">
                <a:latin typeface="+mj-lt"/>
                <a:cs typeface="Times New Roman" panose="02020603050405020304" pitchFamily="18" charset="0"/>
              </a:rPr>
              <a:t>XGBRegressor</a:t>
            </a:r>
            <a:r>
              <a:rPr lang="ru-RU" sz="4000" b="1" dirty="0">
                <a:latin typeface="+mj-lt"/>
                <a:cs typeface="Times New Roman" panose="02020603050405020304" pitchFamily="18" charset="0"/>
              </a:rPr>
              <a:t>)</a:t>
            </a:r>
            <a:br>
              <a:rPr lang="en-US" sz="4000" b="1" dirty="0">
                <a:latin typeface="+mj-lt"/>
                <a:cs typeface="Times New Roman" panose="02020603050405020304" pitchFamily="18" charset="0"/>
              </a:rPr>
            </a:br>
            <a:endParaRPr lang="ru-RU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 descr="Изображение выглядит как текст, линия, График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2C50068-E710-30F9-8E0E-73A94297A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388861" y="1635121"/>
            <a:ext cx="7207304" cy="358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64889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4366D-93B6-37D5-8D68-327D1A45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FF915C1-0A4B-0ADB-7CE1-3E74B1BE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4" y="321254"/>
            <a:ext cx="11302400" cy="647700"/>
          </a:xfrm>
        </p:spPr>
        <p:txBody>
          <a:bodyPr lIns="0" tIns="0" rIns="0" bIns="0" anchor="t">
            <a:normAutofit fontScale="90000"/>
          </a:bodyPr>
          <a:lstStyle/>
          <a:p>
            <a:pPr algn="ctr"/>
            <a:r>
              <a:rPr lang="en-US" sz="4000" b="1" dirty="0" err="1">
                <a:latin typeface="+mj-lt"/>
                <a:cs typeface="Times New Roman"/>
              </a:rPr>
              <a:t>Пользовательский</a:t>
            </a:r>
            <a:r>
              <a:rPr lang="en-US" sz="4000" b="1" dirty="0">
                <a:latin typeface="+mj-lt"/>
                <a:cs typeface="Times New Roman"/>
              </a:rPr>
              <a:t> </a:t>
            </a:r>
            <a:r>
              <a:rPr lang="en-US" sz="4000" b="1" dirty="0" err="1">
                <a:latin typeface="+mj-lt"/>
                <a:cs typeface="Times New Roman"/>
              </a:rPr>
              <a:t>интерфейс</a:t>
            </a:r>
            <a:br>
              <a:rPr lang="en-US" sz="4000" b="1" dirty="0">
                <a:latin typeface="+mj-lt"/>
                <a:cs typeface="Times New Roman" panose="02020603050405020304" pitchFamily="18" charset="0"/>
              </a:rPr>
            </a:br>
            <a:endParaRPr lang="ru-RU" sz="4000" b="1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 descr="Изображение выглядит как текст, снимок экрана, Шрифт, диаграм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D4DE9F4-5E01-6E95-BEE4-A2CD2AAD0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332902" y="1449590"/>
            <a:ext cx="5531255" cy="4886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17880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152" y="1219201"/>
            <a:ext cx="5644848" cy="818247"/>
          </a:xfrm>
        </p:spPr>
        <p:txBody>
          <a:bodyPr anchor="t">
            <a:normAutofit fontScale="90000"/>
          </a:bodyPr>
          <a:lstStyle/>
          <a:p>
            <a:r>
              <a:rPr lang="ru-RU" sz="3600" b="1" dirty="0"/>
              <a:t>Итоги работы:</a:t>
            </a:r>
            <a:br>
              <a:rPr lang="ru-RU" sz="3600" dirty="0"/>
            </a:br>
            <a:br>
              <a:rPr lang="ru-RU" sz="2800" dirty="0"/>
            </a:br>
            <a:br>
              <a:rPr lang="ru-RU" sz="2700" b="1" dirty="0"/>
            </a:br>
            <a:br>
              <a:rPr lang="ru-RU" sz="2800" b="1" dirty="0"/>
            </a:br>
            <a:endParaRPr lang="ru-RU" sz="2800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9E5D69C-2E23-D07B-3B05-AADDFB7CD565}"/>
              </a:ext>
            </a:extLst>
          </p:cNvPr>
          <p:cNvSpPr txBox="1">
            <a:spLocks/>
          </p:cNvSpPr>
          <p:nvPr/>
        </p:nvSpPr>
        <p:spPr>
          <a:xfrm>
            <a:off x="453650" y="1914994"/>
            <a:ext cx="5276340" cy="372259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Autofit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7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ru-RU" sz="2100" kern="0" dirty="0"/>
              <a:t>Обучена модель для предсказывания цены на арматуру</a:t>
            </a:r>
            <a:endParaRPr lang="ru-RU" sz="2100" b="1" kern="0" dirty="0"/>
          </a:p>
          <a:p>
            <a:endParaRPr lang="ru-RU" sz="2100" kern="0" dirty="0"/>
          </a:p>
          <a:p>
            <a:pPr marL="571500" indent="-571500">
              <a:buFont typeface="Arial"/>
              <a:buChar char="•"/>
            </a:pPr>
            <a:r>
              <a:rPr lang="ru-RU" sz="2100" kern="0" dirty="0"/>
              <a:t>Написан пользовательский интерфейс для удобного просмотра</a:t>
            </a:r>
            <a:br>
              <a:rPr lang="ru-RU" sz="2100" kern="0" dirty="0"/>
            </a:br>
            <a:br>
              <a:rPr lang="ru-RU" sz="2100" kern="0" dirty="0"/>
            </a:br>
            <a:br>
              <a:rPr lang="ru-RU" sz="2100" b="1" kern="0" dirty="0"/>
            </a:br>
            <a:br>
              <a:rPr lang="ru-RU" sz="2100" b="1" kern="0" dirty="0"/>
            </a:br>
            <a:endParaRPr lang="ru-RU" sz="2100" b="1" kern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altLang="en-US" sz="3200" b="1" dirty="0">
                <a:latin typeface="+mj-lt"/>
                <a:cs typeface="Times New Roman" panose="02020603050405020304" charset="0"/>
              </a:rPr>
              <a:t>НАД ПРОЕКТОМ РАБОТАЛИ:</a:t>
            </a:r>
          </a:p>
        </p:txBody>
      </p:sp>
      <p:sp>
        <p:nvSpPr>
          <p:cNvPr id="29" name="Блок-схема: завершение 28"/>
          <p:cNvSpPr/>
          <p:nvPr/>
        </p:nvSpPr>
        <p:spPr>
          <a:xfrm>
            <a:off x="1555115" y="3589856"/>
            <a:ext cx="3694430" cy="1384935"/>
          </a:xfrm>
          <a:prstGeom prst="flowChartTerminator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ru-RU" sz="32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ea typeface="+mn-ea"/>
                <a:cs typeface="Times New Roman" panose="02020603050405020304" charset="0"/>
                <a:sym typeface="CoFo Sans" panose="020B0503030202060203"/>
              </a:rPr>
              <a:t>Богомяков Максим</a:t>
            </a:r>
          </a:p>
        </p:txBody>
      </p:sp>
      <p:sp>
        <p:nvSpPr>
          <p:cNvPr id="30" name="Блок-схема: завершение 29"/>
          <p:cNvSpPr/>
          <p:nvPr/>
        </p:nvSpPr>
        <p:spPr>
          <a:xfrm>
            <a:off x="4246879" y="1565245"/>
            <a:ext cx="3743823" cy="1384935"/>
          </a:xfrm>
          <a:prstGeom prst="flowChartTerminator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altLang="ru-RU" sz="3200" b="1" dirty="0">
                <a:cs typeface="Times New Roman" panose="02020603050405020304" charset="0"/>
                <a:sym typeface="CoFo Sans" panose="020B0503030202060203"/>
              </a:rPr>
              <a:t>Гайдуков Вячеслав</a:t>
            </a:r>
            <a:endParaRPr kumimoji="0" lang="ru-RU" altLang="ru-RU" sz="3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ea typeface="+mn-ea"/>
              <a:cs typeface="Times New Roman" panose="02020603050405020304" charset="0"/>
              <a:sym typeface="CoFo Sans" panose="020B0503030202060203"/>
            </a:endParaRPr>
          </a:p>
        </p:txBody>
      </p:sp>
      <p:sp>
        <p:nvSpPr>
          <p:cNvPr id="31" name="Блок-схема: завершение 30"/>
          <p:cNvSpPr/>
          <p:nvPr/>
        </p:nvSpPr>
        <p:spPr>
          <a:xfrm>
            <a:off x="7012305" y="3591120"/>
            <a:ext cx="3694430" cy="1384935"/>
          </a:xfrm>
          <a:prstGeom prst="flowChartTerminator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altLang="ru-RU" sz="3200" b="1" dirty="0">
                <a:cs typeface="Times New Roman" panose="02020603050405020304" charset="0"/>
                <a:sym typeface="CoFo Sans" panose="020B0503030202060203"/>
              </a:rPr>
              <a:t>Тома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ru-RU" altLang="ru-RU" sz="3200" b="1" dirty="0">
                <a:cs typeface="Times New Roman" panose="02020603050405020304" charset="0"/>
                <a:sym typeface="CoFo Sans" panose="020B0503030202060203"/>
              </a:rPr>
              <a:t>Лауренциу</a:t>
            </a:r>
            <a:endParaRPr kumimoji="0" lang="ru-RU" altLang="ru-RU" sz="3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ea typeface="+mn-ea"/>
              <a:cs typeface="Times New Roman" panose="02020603050405020304" charset="0"/>
              <a:sym typeface="CoFo Sans" panose="020B0503030202060203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мещающий текст 3"/>
          <p:cNvSpPr>
            <a:spLocks noGrp="1"/>
          </p:cNvSpPr>
          <p:nvPr>
            <p:ph type="body" sz="quarter" idx="10"/>
          </p:nvPr>
        </p:nvSpPr>
        <p:spPr>
          <a:xfrm>
            <a:off x="1301384" y="498068"/>
            <a:ext cx="3827242" cy="486031"/>
          </a:xfrm>
        </p:spPr>
        <p:txBody>
          <a:bodyPr/>
          <a:lstStyle/>
          <a:p>
            <a:r>
              <a:rPr lang="ru-RU" altLang="en-US" sz="2400" b="1" dirty="0">
                <a:solidFill>
                  <a:srgbClr val="007BFC"/>
                </a:solidFill>
                <a:latin typeface="+mj-lt"/>
                <a:cs typeface="Times New Roman" panose="02020603050405020304" charset="0"/>
              </a:rPr>
              <a:t>Содержание презентации</a:t>
            </a:r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sz="quarter" idx="12"/>
          </p:nvPr>
        </p:nvSpPr>
        <p:spPr>
          <a:xfrm>
            <a:off x="659130" y="1306830"/>
            <a:ext cx="5111750" cy="2993321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rgbClr val="007DFF"/>
              </a:buClr>
              <a:buFont typeface="+mj-lt"/>
              <a:buAutoNum type="arabicPeriod"/>
            </a:pPr>
            <a:r>
              <a:rPr lang="ru-RU" altLang="en-US" sz="2400" dirty="0">
                <a:cs typeface="Times New Roman" panose="02020603050405020304" charset="0"/>
              </a:rPr>
              <a:t>Что было выполнено</a:t>
            </a:r>
          </a:p>
          <a:p>
            <a:pPr marL="457200" indent="-457200">
              <a:spcBef>
                <a:spcPts val="600"/>
              </a:spcBef>
              <a:buClr>
                <a:srgbClr val="007DFF"/>
              </a:buClr>
              <a:buFont typeface="+mj-lt"/>
              <a:buAutoNum type="arabicPeriod"/>
            </a:pPr>
            <a:r>
              <a:rPr lang="ru-RU" altLang="en-US" sz="2400" dirty="0">
                <a:cs typeface="Times New Roman" panose="02020603050405020304" charset="0"/>
              </a:rPr>
              <a:t>Как была решена поставленная задача</a:t>
            </a:r>
          </a:p>
          <a:p>
            <a:pPr marL="457200" indent="-457200">
              <a:spcBef>
                <a:spcPts val="600"/>
              </a:spcBef>
              <a:buClr>
                <a:srgbClr val="007DFF"/>
              </a:buClr>
              <a:buFont typeface="+mj-lt"/>
              <a:buAutoNum type="arabicPeriod"/>
            </a:pPr>
            <a:r>
              <a:rPr lang="ru-RU" altLang="en-US" sz="2400" dirty="0">
                <a:cs typeface="Times New Roman" panose="02020603050405020304" charset="0"/>
              </a:rPr>
              <a:t>Итоговый результат</a:t>
            </a:r>
          </a:p>
        </p:txBody>
      </p:sp>
      <p:sp>
        <p:nvSpPr>
          <p:cNvPr id="6" name="Замещающий текст 5"/>
          <p:cNvSpPr>
            <a:spLocks noGrp="1"/>
          </p:cNvSpPr>
          <p:nvPr>
            <p:ph type="body" sz="quarter" idx="13"/>
          </p:nvPr>
        </p:nvSpPr>
        <p:spPr>
          <a:xfrm>
            <a:off x="6995364" y="498068"/>
            <a:ext cx="3895252" cy="327422"/>
          </a:xfrm>
        </p:spPr>
        <p:txBody>
          <a:bodyPr/>
          <a:lstStyle/>
          <a:p>
            <a:r>
              <a:rPr lang="ru-RU" altLang="en-US" sz="2400" b="1" dirty="0">
                <a:solidFill>
                  <a:srgbClr val="007BFC"/>
                </a:solidFill>
                <a:latin typeface="+mj-lt"/>
                <a:cs typeface="Times New Roman" panose="02020603050405020304" charset="0"/>
              </a:rPr>
              <a:t>Этапы работы над задачей</a:t>
            </a:r>
          </a:p>
        </p:txBody>
      </p:sp>
      <p:sp>
        <p:nvSpPr>
          <p:cNvPr id="3" name="Замещающий текст 4">
            <a:extLst>
              <a:ext uri="{FF2B5EF4-FFF2-40B4-BE49-F238E27FC236}">
                <a16:creationId xmlns:a16="http://schemas.microsoft.com/office/drawing/2014/main" id="{045C04B0-4CAA-D396-EDED-8D85464D993F}"/>
              </a:ext>
            </a:extLst>
          </p:cNvPr>
          <p:cNvSpPr txBox="1">
            <a:spLocks/>
          </p:cNvSpPr>
          <p:nvPr/>
        </p:nvSpPr>
        <p:spPr>
          <a:xfrm>
            <a:off x="6514985" y="1314912"/>
            <a:ext cx="5111750" cy="29933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41275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defRPr sz="1600" b="0" i="0" u="none" strike="noStrike" cap="none" spc="0" baseline="0">
                <a:solidFill>
                  <a:schemeClr val="accent6"/>
                </a:solidFill>
                <a:uFillTx/>
                <a:latin typeface="+mn-lt"/>
                <a:ea typeface="+mn-ea"/>
                <a:cs typeface="+mn-cs"/>
                <a:sym typeface="CoFo Sans" panose="020B0503030202060203"/>
              </a:defRPr>
            </a:lvl1pPr>
            <a:lvl2pPr marL="179705" marR="0" indent="-179705" algn="l" defTabSz="41275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oFo Sans" panose="020B0503030202060203"/>
              </a:defRPr>
            </a:lvl2pPr>
            <a:lvl3pPr marL="179705" marR="0" indent="-179705" algn="l" defTabSz="41275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oFo Sans" panose="020B0503030202060203"/>
              </a:defRPr>
            </a:lvl3pPr>
            <a:lvl4pPr marL="179705" marR="0" indent="-179705" algn="l" defTabSz="41275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oFo Sans" panose="020B0503030202060203"/>
              </a:defRPr>
            </a:lvl4pPr>
            <a:lvl5pPr marL="179705" marR="0" indent="-179705" algn="l" defTabSz="41275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oFo Sans" panose="020B0503030202060203"/>
              </a:defRPr>
            </a:lvl5pPr>
            <a:lvl6pPr marL="1905000" marR="0" indent="-317500" algn="l" defTabSz="412750" eaLnBrk="1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25000"/>
              <a:buFontTx/>
              <a:buChar char="•"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oFo Sans" panose="020B0503030202060203"/>
              </a:defRPr>
            </a:lvl6pPr>
            <a:lvl7pPr marL="2222500" marR="0" indent="-317500" algn="l" defTabSz="412750" eaLnBrk="1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25000"/>
              <a:buFontTx/>
              <a:buChar char="•"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oFo Sans" panose="020B0503030202060203"/>
              </a:defRPr>
            </a:lvl7pPr>
            <a:lvl8pPr marL="2540000" marR="0" indent="-317500" algn="l" defTabSz="412750" eaLnBrk="1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25000"/>
              <a:buFontTx/>
              <a:buChar char="•"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oFo Sans" panose="020B0503030202060203"/>
              </a:defRPr>
            </a:lvl8pPr>
            <a:lvl9pPr marL="2857500" marR="0" indent="-317500" algn="l" defTabSz="412750" eaLnBrk="1" latinLnBrk="0" hangingPunct="1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Tx/>
              <a:buSzPct val="125000"/>
              <a:buFontTx/>
              <a:buChar char="•"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oFo Sans" panose="020B0503030202060203"/>
              </a:defRPr>
            </a:lvl9pPr>
          </a:lstStyle>
          <a:p>
            <a:pPr marL="457200" indent="-457200">
              <a:spcBef>
                <a:spcPts val="600"/>
              </a:spcBef>
              <a:buClr>
                <a:srgbClr val="007DFF"/>
              </a:buClr>
              <a:buAutoNum type="arabicPeriod"/>
            </a:pPr>
            <a:r>
              <a:rPr lang="ru-RU" altLang="en-US" sz="2400" kern="0" dirty="0">
                <a:cs typeface="Times New Roman"/>
              </a:rPr>
              <a:t>Работа с данными (анализ, </a:t>
            </a:r>
            <a:r>
              <a:rPr lang="ru-RU" altLang="en-US" sz="2400" kern="0" dirty="0">
                <a:latin typeface="CoFo Sans"/>
                <a:cs typeface="Times New Roman"/>
              </a:rPr>
              <a:t>дифференцирование</a:t>
            </a:r>
            <a:r>
              <a:rPr lang="ru-RU" altLang="en-US" sz="2400" kern="0" dirty="0">
                <a:cs typeface="Times New Roman"/>
              </a:rPr>
              <a:t>, добавление лагов)</a:t>
            </a:r>
            <a:endParaRPr lang="ru-RU" altLang="en-US" sz="2400" kern="0" dirty="0">
              <a:cs typeface="Times New Roman" panose="02020603050405020304" charset="0"/>
            </a:endParaRPr>
          </a:p>
          <a:p>
            <a:pPr marL="457200" indent="-457200">
              <a:spcBef>
                <a:spcPts val="600"/>
              </a:spcBef>
              <a:buClr>
                <a:srgbClr val="007DFF"/>
              </a:buClr>
              <a:buFont typeface="+mj-lt"/>
              <a:buAutoNum type="arabicPeriod"/>
            </a:pPr>
            <a:r>
              <a:rPr lang="ru-RU" altLang="en-US" sz="2400" kern="0" dirty="0">
                <a:cs typeface="Times New Roman"/>
              </a:rPr>
              <a:t>Обучение 3-х моделей</a:t>
            </a:r>
            <a:endParaRPr lang="ru-RU" altLang="en-US" sz="2400" kern="0" dirty="0">
              <a:cs typeface="Times New Roman" panose="02020603050405020304" charset="0"/>
            </a:endParaRPr>
          </a:p>
          <a:p>
            <a:pPr marL="457200" indent="-457200">
              <a:spcBef>
                <a:spcPts val="600"/>
              </a:spcBef>
              <a:buClr>
                <a:srgbClr val="007DFF"/>
              </a:buClr>
              <a:buFont typeface="+mj-lt"/>
              <a:buAutoNum type="arabicPeriod"/>
            </a:pPr>
            <a:r>
              <a:rPr lang="ru-RU" altLang="en-US" sz="2400" kern="0" dirty="0">
                <a:cs typeface="Times New Roman"/>
              </a:rPr>
              <a:t>Выбор итоговой модели</a:t>
            </a:r>
          </a:p>
          <a:p>
            <a:pPr marL="457200" indent="-457200">
              <a:spcBef>
                <a:spcPts val="600"/>
              </a:spcBef>
              <a:buClr>
                <a:srgbClr val="007DFF"/>
              </a:buClr>
              <a:buAutoNum type="arabicPeriod"/>
            </a:pPr>
            <a:r>
              <a:rPr lang="ru-RU" sz="2400" kern="0" dirty="0">
                <a:cs typeface="Times New Roman"/>
              </a:rPr>
              <a:t>Создание UI</a:t>
            </a:r>
            <a:endParaRPr lang="ru-RU" altLang="en-US" sz="2400" kern="0" dirty="0"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6BD0A22-F331-4947-A8FB-5111AB624409}"/>
              </a:ext>
            </a:extLst>
          </p:cNvPr>
          <p:cNvSpPr/>
          <p:nvPr/>
        </p:nvSpPr>
        <p:spPr>
          <a:xfrm>
            <a:off x="470740" y="1663550"/>
            <a:ext cx="11231807" cy="3160357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94270" y="366554"/>
            <a:ext cx="11261125" cy="647700"/>
          </a:xfrm>
        </p:spPr>
        <p:txBody>
          <a:bodyPr>
            <a:noAutofit/>
          </a:bodyPr>
          <a:lstStyle/>
          <a:p>
            <a:pPr algn="ctr"/>
            <a:r>
              <a:rPr lang="ru-RU" altLang="en-US" sz="4000" b="1" dirty="0">
                <a:solidFill>
                  <a:schemeClr val="accent6"/>
                </a:solidFill>
                <a:latin typeface="+mj-lt"/>
                <a:cs typeface="Times New Roman" panose="02020603050405020304" charset="0"/>
              </a:rPr>
              <a:t>ПОСТАНОВКА ЗАДАЧИ</a:t>
            </a:r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sz="quarter" idx="12"/>
          </p:nvPr>
        </p:nvSpPr>
        <p:spPr>
          <a:xfrm>
            <a:off x="642552" y="1583885"/>
            <a:ext cx="10989276" cy="3185827"/>
          </a:xfrm>
        </p:spPr>
        <p:txBody>
          <a:bodyPr anchor="ctr"/>
          <a:lstStyle/>
          <a:p>
            <a:pPr algn="ctr"/>
            <a:endParaRPr lang="ru-RU" altLang="en-US" sz="2400" dirty="0">
              <a:solidFill>
                <a:schemeClr val="tx1"/>
              </a:solidFill>
              <a:latin typeface="+mn-lt"/>
              <a:cs typeface="Times New Roman" panose="02020603050405020304" charset="0"/>
            </a:endParaRPr>
          </a:p>
          <a:p>
            <a:pPr algn="ctr"/>
            <a:r>
              <a:rPr lang="ru-RU" altLang="en-US" sz="4000" b="1" dirty="0">
                <a:solidFill>
                  <a:schemeClr val="tx1"/>
                </a:solidFill>
                <a:latin typeface="+mn-lt"/>
                <a:cs typeface="Times New Roman" panose="02020603050405020304" charset="0"/>
              </a:rPr>
              <a:t>ЦЕЛЬ</a:t>
            </a:r>
            <a:r>
              <a:rPr lang="en-US" altLang="en-US" sz="4000" b="1" dirty="0">
                <a:solidFill>
                  <a:schemeClr val="tx1"/>
                </a:solidFill>
                <a:latin typeface="+mn-lt"/>
                <a:cs typeface="Times New Roman" panose="02020603050405020304" charset="0"/>
              </a:rPr>
              <a:t>:</a:t>
            </a:r>
            <a:endParaRPr lang="ru-RU" altLang="en-US" sz="4000" b="1" dirty="0">
              <a:solidFill>
                <a:schemeClr val="tx1"/>
              </a:solidFill>
              <a:latin typeface="+mn-lt"/>
              <a:cs typeface="Times New Roman" panose="02020603050405020304" charset="0"/>
            </a:endParaRPr>
          </a:p>
          <a:p>
            <a:pPr algn="ctr"/>
            <a:r>
              <a:rPr lang="ru-RU" altLang="en-US" sz="4400" b="1" dirty="0">
                <a:solidFill>
                  <a:schemeClr val="tx1"/>
                </a:solidFill>
                <a:latin typeface="+mn-lt"/>
                <a:cs typeface="Times New Roman" panose="02020603050405020304" charset="0"/>
              </a:rPr>
              <a:t> </a:t>
            </a:r>
            <a:r>
              <a:rPr lang="ru-RU" altLang="en-US" sz="4000" b="1" dirty="0">
                <a:solidFill>
                  <a:schemeClr val="tx1"/>
                </a:solidFill>
                <a:latin typeface="+mn-lt"/>
                <a:cs typeface="Times New Roman" panose="02020603050405020304" charset="0"/>
              </a:rPr>
              <a:t>Создание модели прогнозирования рыночных цен на арматуру для рекомендации лучшего времени для выгодной закупки арматуры</a:t>
            </a:r>
            <a:endParaRPr lang="ru-RU" altLang="en-US" sz="4000" dirty="0">
              <a:latin typeface="+mn-lt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2084E-EFE8-A2E1-9468-601885C0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133C5FA-4210-F78C-5A87-3BCCF59E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99" y="381639"/>
            <a:ext cx="11302400" cy="647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latin typeface="+mj-lt"/>
                <a:cs typeface="Times New Roman" panose="02020603050405020304" pitchFamily="18" charset="0"/>
              </a:rPr>
              <a:t>Сами данные</a:t>
            </a:r>
            <a:br>
              <a:rPr lang="en-US" sz="4000" b="1" dirty="0">
                <a:latin typeface="+mj-lt"/>
                <a:cs typeface="Times New Roman" panose="02020603050405020304" pitchFamily="18" charset="0"/>
              </a:rPr>
            </a:br>
            <a:endParaRPr lang="ru-RU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E14AF0-0460-940C-EC1B-887436C4A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3406" y="1494657"/>
            <a:ext cx="8645187" cy="3868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374250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F38EF-D310-E5F6-FDA6-2C25E1471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84E0ED4-FB5F-A1BE-5685-7EC7A7EB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4" y="321254"/>
            <a:ext cx="11302400" cy="647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latin typeface="+mj-lt"/>
                <a:cs typeface="Times New Roman" panose="02020603050405020304" pitchFamily="18" charset="0"/>
              </a:rPr>
              <a:t>Просмотр данных на тренд/сезонность</a:t>
            </a:r>
            <a:br>
              <a:rPr lang="en-US" sz="4000" b="1" dirty="0">
                <a:latin typeface="+mj-lt"/>
                <a:cs typeface="Times New Roman" panose="02020603050405020304" pitchFamily="18" charset="0"/>
              </a:rPr>
            </a:br>
            <a:endParaRPr lang="ru-RU" sz="40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16BD46-9B07-C473-DDFA-4B8A76FE3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77438" y="1066202"/>
            <a:ext cx="6630152" cy="4725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36039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914704F-4FC2-405F-978B-B065BF29DE12}"/>
              </a:ext>
            </a:extLst>
          </p:cNvPr>
          <p:cNvSpPr/>
          <p:nvPr/>
        </p:nvSpPr>
        <p:spPr>
          <a:xfrm>
            <a:off x="2789381" y="2189279"/>
            <a:ext cx="6613237" cy="1594253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ru-RU" sz="2400" b="0" i="0" u="none" strike="noStrike" cap="none" spc="0" normalizeH="0" baseline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 panose="020B0503030202060203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44819" y="2728460"/>
            <a:ext cx="11302400" cy="673768"/>
          </a:xfrm>
        </p:spPr>
        <p:txBody>
          <a:bodyPr>
            <a:noAutofit/>
          </a:bodyPr>
          <a:lstStyle/>
          <a:p>
            <a:pPr algn="ctr"/>
            <a:r>
              <a:rPr lang="ru-RU" altLang="en-US" sz="3200" b="1" dirty="0">
                <a:solidFill>
                  <a:schemeClr val="tx1"/>
                </a:solidFill>
                <a:latin typeface="+mn-lt"/>
                <a:cs typeface="Times New Roman" panose="02020603050405020304" charset="0"/>
              </a:rPr>
              <a:t>НАШИ ВАРИАНТЫ МОДЕЛЕЙ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06856A2-CBE8-4660-86A7-22B64FD4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4" y="321254"/>
            <a:ext cx="11302400" cy="647700"/>
          </a:xfrm>
        </p:spPr>
        <p:txBody>
          <a:bodyPr lIns="0" tIns="0" rIns="0" bIns="0" anchor="t">
            <a:noAutofit/>
          </a:bodyPr>
          <a:lstStyle/>
          <a:p>
            <a:pPr algn="ctr"/>
            <a:r>
              <a:rPr lang="ru-RU" sz="3600" b="1" dirty="0">
                <a:latin typeface="+mj-lt"/>
                <a:cs typeface="Times New Roman"/>
              </a:rPr>
              <a:t>Вторая модель (</a:t>
            </a:r>
            <a:r>
              <a:rPr lang="en-US" sz="3600" b="1" dirty="0" err="1">
                <a:latin typeface="+mj-lt"/>
                <a:cs typeface="Times New Roman"/>
              </a:rPr>
              <a:t>DecisionTreeRegressor</a:t>
            </a:r>
            <a:r>
              <a:rPr lang="ru-RU" sz="3600" b="1" dirty="0">
                <a:latin typeface="+mj-lt"/>
                <a:cs typeface="Times New Roman"/>
              </a:rPr>
              <a:t>)</a:t>
            </a:r>
            <a:br>
              <a:rPr lang="en-US" sz="3600" b="1" dirty="0">
                <a:latin typeface="+mj-lt"/>
                <a:cs typeface="Times New Roman" panose="02020603050405020304" pitchFamily="18" charset="0"/>
              </a:rPr>
            </a:br>
            <a:endParaRPr lang="ru-RU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69297" y="1635121"/>
            <a:ext cx="8446433" cy="358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0C6EDF3F-84E8-9077-3AF2-814A39517B5B}"/>
              </a:ext>
            </a:extLst>
          </p:cNvPr>
          <p:cNvSpPr txBox="1">
            <a:spLocks/>
          </p:cNvSpPr>
          <p:nvPr/>
        </p:nvSpPr>
        <p:spPr>
          <a:xfrm>
            <a:off x="1767876" y="5682735"/>
            <a:ext cx="2139664" cy="4478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Autofit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pPr algn="ctr"/>
            <a:r>
              <a:rPr lang="en-US" sz="2600" kern="0" dirty="0">
                <a:solidFill>
                  <a:srgbClr val="EEFFFF"/>
                </a:solidFill>
                <a:latin typeface="Menlo"/>
                <a:cs typeface="Times New Roman"/>
              </a:rPr>
              <a:t>R²: 0.6790</a:t>
            </a:r>
            <a:endParaRPr lang="en-US" sz="2600"/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00718347-FB1B-EAED-5068-C5F875944231}"/>
              </a:ext>
            </a:extLst>
          </p:cNvPr>
          <p:cNvSpPr txBox="1">
            <a:spLocks/>
          </p:cNvSpPr>
          <p:nvPr/>
        </p:nvSpPr>
        <p:spPr>
          <a:xfrm>
            <a:off x="7589056" y="5682734"/>
            <a:ext cx="2626844" cy="4478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Autofit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pPr algn="ctr"/>
            <a:r>
              <a:rPr lang="en-US" sz="2600" kern="0" dirty="0">
                <a:solidFill>
                  <a:srgbClr val="EEFFFF"/>
                </a:solidFill>
                <a:latin typeface="Menlo"/>
                <a:cs typeface="Times New Roman"/>
              </a:rPr>
              <a:t>MAE: 4812.08</a:t>
            </a:r>
            <a:endParaRPr lang="ru-RU" sz="260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CBFFB35C-B75D-EE75-E066-FC0FB7D54A24}"/>
              </a:ext>
            </a:extLst>
          </p:cNvPr>
          <p:cNvSpPr txBox="1">
            <a:spLocks/>
          </p:cNvSpPr>
          <p:nvPr/>
        </p:nvSpPr>
        <p:spPr>
          <a:xfrm>
            <a:off x="4210023" y="5682733"/>
            <a:ext cx="3076548" cy="4478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t">
            <a:noAutofit/>
          </a:bodyPr>
          <a:lstStyle>
            <a:lvl1pPr marL="0" marR="0" indent="0" algn="l" defTabSz="41275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0" i="0" u="none" strike="noStrike" cap="none" spc="0" baseline="0">
                <a:solidFill>
                  <a:srgbClr val="FFFFFF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1pPr>
            <a:lvl2pPr marL="0" marR="0" indent="1143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2pPr>
            <a:lvl3pPr marL="0" marR="0" indent="2286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3pPr>
            <a:lvl4pPr marL="0" marR="0" indent="3429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4pPr>
            <a:lvl5pPr marL="0" marR="0" indent="4572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5pPr>
            <a:lvl6pPr marL="0" marR="0" indent="5715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6pPr>
            <a:lvl7pPr marL="0" marR="0" indent="6858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7pPr>
            <a:lvl8pPr marL="0" marR="0" indent="8001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8pPr>
            <a:lvl9pPr marL="0" marR="0" indent="914400" algn="l" defTabSz="41275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solidFill>
                  <a:srgbClr val="000000"/>
                </a:solidFill>
                <a:uFillTx/>
                <a:latin typeface="CoFo Sans Medium" panose="020B0603030202060203"/>
                <a:ea typeface="CoFo Sans Medium" panose="020B0603030202060203"/>
                <a:cs typeface="CoFo Sans Medium" panose="020B0603030202060203"/>
                <a:sym typeface="CoFo Sans Medium" panose="020B0603030202060203"/>
              </a:defRPr>
            </a:lvl9pPr>
          </a:lstStyle>
          <a:p>
            <a:pPr algn="ctr"/>
            <a:r>
              <a:rPr lang="en-US" sz="2600" kern="0" dirty="0">
                <a:solidFill>
                  <a:srgbClr val="EEFFFF"/>
                </a:solidFill>
                <a:latin typeface="Menlo"/>
                <a:cs typeface="Times New Roman"/>
              </a:rPr>
              <a:t>RMSE: 5826.91</a:t>
            </a:r>
            <a:endParaRPr lang="ru-RU" sz="2600"/>
          </a:p>
        </p:txBody>
      </p:sp>
    </p:spTree>
    <p:extLst>
      <p:ext uri="{BB962C8B-B14F-4D97-AF65-F5344CB8AC3E}">
        <p14:creationId xmlns:p14="http://schemas.microsoft.com/office/powerpoint/2010/main" val="17994960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9891D-94EA-010D-1BC7-0A00EB9D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45DAE0-2DB1-E23E-7110-B44317C7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14" y="321254"/>
            <a:ext cx="11302400" cy="647700"/>
          </a:xfrm>
        </p:spPr>
        <p:txBody>
          <a:bodyPr lIns="0" tIns="0" rIns="0" bIns="0" anchor="t">
            <a:noAutofit/>
          </a:bodyPr>
          <a:lstStyle/>
          <a:p>
            <a:pPr algn="ctr"/>
            <a:r>
              <a:rPr lang="ru-RU" sz="3600" b="1" dirty="0">
                <a:latin typeface="+mj-lt"/>
                <a:cs typeface="Times New Roman"/>
              </a:rPr>
              <a:t>Вторая модель (</a:t>
            </a:r>
            <a:r>
              <a:rPr lang="ru-RU" sz="3600" b="1" dirty="0" err="1">
                <a:latin typeface="+mj-lt"/>
                <a:cs typeface="Times New Roman"/>
              </a:rPr>
              <a:t>LinearRegression</a:t>
            </a:r>
            <a:r>
              <a:rPr lang="ru-RU" sz="3600" b="1" dirty="0">
                <a:latin typeface="+mj-lt"/>
                <a:cs typeface="Times New Roman"/>
              </a:rPr>
              <a:t>)</a:t>
            </a:r>
            <a:br>
              <a:rPr lang="en-US" sz="3600" b="1" dirty="0">
                <a:latin typeface="+mj-lt"/>
                <a:cs typeface="Times New Roman" panose="02020603050405020304" pitchFamily="18" charset="0"/>
              </a:rPr>
            </a:br>
            <a:endParaRPr lang="ru-RU" sz="36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050" name="Picture 2" descr="Изображение выглядит как снимок экрана, текст, линия, График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441E321-A96C-CE3B-0464-2602E9A5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670328" y="1635121"/>
            <a:ext cx="4644371" cy="358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59423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White">
      <a:majorFont>
        <a:latin typeface="CoFo Sans"/>
        <a:ea typeface="CoFo Sans"/>
        <a:cs typeface="CoFo Sans"/>
      </a:majorFont>
      <a:minorFont>
        <a:latin typeface="CoFo Sans"/>
        <a:ea typeface="CoFo Sans"/>
        <a:cs typeface="CoFo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CoFo Sans" panose="020B05030302020602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Fo Sans" panose="020B050303020206020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101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Тема1</vt:lpstr>
      <vt:lpstr>Модель  для прогнозирования рыночных цен на арматуру</vt:lpstr>
      <vt:lpstr>НАД ПРОЕКТОМ РАБОТАЛИ:</vt:lpstr>
      <vt:lpstr>Презентация PowerPoint</vt:lpstr>
      <vt:lpstr>ПОСТАНОВКА ЗАДАЧИ</vt:lpstr>
      <vt:lpstr>Сами данные </vt:lpstr>
      <vt:lpstr>Просмотр данных на тренд/сезонность </vt:lpstr>
      <vt:lpstr>НАШИ ВАРИАНТЫ МОДЕЛЕЙ</vt:lpstr>
      <vt:lpstr>Вторая модель (DecisionTreeRegressor) </vt:lpstr>
      <vt:lpstr>Вторая модель (LinearRegression) </vt:lpstr>
      <vt:lpstr>Третья модель (XGBRegressor) </vt:lpstr>
      <vt:lpstr>Финальный прогноз (XGBRegressor) </vt:lpstr>
      <vt:lpstr>Пользовательский интерфейс </vt:lpstr>
      <vt:lpstr>Итоги работы: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инвесторов ГК «Самолет»</dc:title>
  <dc:creator>Рукавишникова Александра</dc:creator>
  <cp:lastModifiedBy>Добряк Статуя</cp:lastModifiedBy>
  <cp:revision>1132</cp:revision>
  <dcterms:created xsi:type="dcterms:W3CDTF">2022-08-25T11:16:00Z</dcterms:created>
  <dcterms:modified xsi:type="dcterms:W3CDTF">2025-03-25T04:36:47Z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F1B83BB0377C4C24B0430A86A3830D18</vt:lpwstr>
  </property>
  <property fmtid="{D5CDD505-2E9C-101B-9397-08002B2CF9AE}" pid="3" name="KSOProductBuildVer">
    <vt:lpwstr>1049-11.2.0.11225</vt:lpwstr>
  </property>
</Properties>
</file>