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charset="0"/>
      <p:regular r:id="rId13"/>
    </p:embeddedFont>
    <p:embeddedFont>
      <p:font typeface="Calibri" pitchFamily="34" charset="0"/>
      <p:regular r:id="rId14"/>
      <p:bold r:id="rId15"/>
      <p:italic r:id="rId16"/>
      <p:boldItalic r:id="rId17"/>
    </p:embeddedFont>
    <p:embeddedFont>
      <p:font typeface="Zen Maru Gothic" charset="-128"/>
      <p:regular r:id="rId18"/>
    </p:embeddedFont>
    <p:embeddedFont>
      <p:font typeface="TT Rounds Condensed" charset="0"/>
      <p:regular r:id="rId19"/>
    </p:embeddedFont>
    <p:embeddedFont>
      <p:font typeface="Zen Maru Gothic Bold" charset="-128"/>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p:cViewPr varScale="1">
        <p:scale>
          <a:sx n="43" d="100"/>
          <a:sy n="43" d="100"/>
        </p:scale>
        <p:origin x="-69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docs.python.org/3/"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docs.python.org/3/library/json.html" TargetMode="External"/><Relationship Id="rId5" Type="http://schemas.openxmlformats.org/officeDocument/2006/relationships/hyperlink" Target="https://pynput.readthedocs.io/en/latest/" TargetMode="External"/><Relationship Id="rId4" Type="http://schemas.openxmlformats.org/officeDocument/2006/relationships/hyperlink" Target="https://docs.python.org/3/library/tkinter.html"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373675" y="2516113"/>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Keylogger</a:t>
            </a:r>
          </a:p>
        </p:txBody>
      </p:sp>
      <p:sp>
        <p:nvSpPr>
          <p:cNvPr id="12" name="TextBox 12"/>
          <p:cNvSpPr txBox="1"/>
          <p:nvPr/>
        </p:nvSpPr>
        <p:spPr>
          <a:xfrm>
            <a:off x="4071902" y="6858012"/>
            <a:ext cx="12501774" cy="1384995"/>
          </a:xfrm>
          <a:prstGeom prst="rect">
            <a:avLst/>
          </a:prstGeom>
        </p:spPr>
        <p:txBody>
          <a:bodyPr wrap="square" lIns="0" tIns="0" rIns="0" bIns="0" rtlCol="0" anchor="t">
            <a:spAutoFit/>
          </a:bodyPr>
          <a:lstStyle/>
          <a:p>
            <a:pPr algn="l">
              <a:lnSpc>
                <a:spcPts val="3600"/>
              </a:lnSpc>
            </a:pPr>
            <a:r>
              <a:rPr lang="en-US" sz="3000" dirty="0">
                <a:solidFill>
                  <a:srgbClr val="1482AC"/>
                </a:solidFill>
                <a:latin typeface="Arial Bold"/>
              </a:rPr>
              <a:t>Presented By:</a:t>
            </a:r>
          </a:p>
          <a:p>
            <a:pPr algn="l">
              <a:lnSpc>
                <a:spcPts val="3600"/>
              </a:lnSpc>
            </a:pPr>
            <a:r>
              <a:rPr lang="en-US" sz="3200" dirty="0" smtClean="0"/>
              <a:t>Y </a:t>
            </a:r>
            <a:r>
              <a:rPr lang="en-US" sz="3200" dirty="0" err="1" smtClean="0"/>
              <a:t>Maxwel</a:t>
            </a:r>
            <a:r>
              <a:rPr lang="en-US" sz="3200" dirty="0" smtClean="0"/>
              <a:t> </a:t>
            </a:r>
            <a:r>
              <a:rPr lang="en-US" sz="3200" dirty="0" err="1" smtClean="0"/>
              <a:t>Samraj</a:t>
            </a:r>
            <a:r>
              <a:rPr lang="en-US" sz="3200" smtClean="0"/>
              <a:t> </a:t>
            </a:r>
            <a:r>
              <a:rPr lang="en-US" sz="3000" smtClean="0">
                <a:solidFill>
                  <a:srgbClr val="1482AC"/>
                </a:solidFill>
                <a:latin typeface="Arial"/>
              </a:rPr>
              <a:t>Computer </a:t>
            </a:r>
            <a:r>
              <a:rPr lang="en-US" sz="3000" dirty="0">
                <a:solidFill>
                  <a:srgbClr val="1482AC"/>
                </a:solidFill>
                <a:latin typeface="Arial"/>
              </a:rPr>
              <a:t>Science Engineering ,</a:t>
            </a:r>
          </a:p>
          <a:p>
            <a:pPr algn="l">
              <a:lnSpc>
                <a:spcPts val="3600"/>
              </a:lnSpc>
            </a:pPr>
            <a:r>
              <a:rPr lang="en-US" sz="3000" dirty="0">
                <a:solidFill>
                  <a:srgbClr val="1482AC"/>
                </a:solidFill>
                <a:latin typeface="Arial"/>
              </a:rPr>
              <a:t>   Grace college of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963228" y="2378504"/>
            <a:ext cx="16361543" cy="6130480"/>
          </a:xfrm>
          <a:prstGeom prst="rect">
            <a:avLst/>
          </a:prstGeom>
        </p:spPr>
        <p:txBody>
          <a:bodyPr lIns="0" tIns="0" rIns="0" bIns="0" rtlCol="0" anchor="t">
            <a:spAutoFit/>
          </a:bodyPr>
          <a:lstStyle/>
          <a:p>
            <a:pPr marL="452125" lvl="1" indent="-226062">
              <a:lnSpc>
                <a:spcPts val="3300"/>
              </a:lnSpc>
              <a:buFont typeface="Arial"/>
              <a:buChar char="•"/>
            </a:pPr>
            <a:r>
              <a:rPr lang="en-US" sz="2500" spc="-20">
                <a:solidFill>
                  <a:srgbClr val="0F0F0F"/>
                </a:solidFill>
                <a:latin typeface="Zen Maru Gothic Bold"/>
              </a:rPr>
              <a:t>Python Software Foundation. (2022). Python 3 Documentation.</a:t>
            </a:r>
            <a:r>
              <a:rPr lang="en-US" sz="2500" spc="-20">
                <a:solidFill>
                  <a:srgbClr val="0F0F0F"/>
                </a:solidFill>
                <a:latin typeface="Zen Maru Gothic"/>
              </a:rPr>
              <a:t> Retrieved from </a:t>
            </a:r>
            <a:r>
              <a:rPr lang="en-US" sz="2500" u="sng" spc="-20">
                <a:solidFill>
                  <a:srgbClr val="0F0F0F"/>
                </a:solidFill>
                <a:latin typeface="Zen Maru Gothic"/>
                <a:hlinkClick r:id="rId3" tooltip="https://docs.python.org/3/"/>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marL="452125" lvl="1" indent="-226062">
              <a:lnSpc>
                <a:spcPts val="3300"/>
              </a:lnSpc>
              <a:buFont typeface="Arial"/>
              <a:buChar char="•"/>
            </a:pPr>
            <a:r>
              <a:rPr lang="en-US" sz="2500" spc="-20">
                <a:solidFill>
                  <a:srgbClr val="0F0F0F"/>
                </a:solidFill>
                <a:latin typeface="Zen Maru Gothic Bold"/>
              </a:rPr>
              <a:t>Tkinter Documentation. (2022)</a:t>
            </a:r>
            <a:r>
              <a:rPr lang="en-US" sz="2500" spc="-20">
                <a:solidFill>
                  <a:srgbClr val="0F0F0F"/>
                </a:solidFill>
                <a:latin typeface="Zen Maru Gothic"/>
              </a:rPr>
              <a:t>. Retrieved from </a:t>
            </a:r>
            <a:r>
              <a:rPr lang="en-US" sz="2500" u="sng" spc="-20">
                <a:solidFill>
                  <a:srgbClr val="0F0F0F"/>
                </a:solidFill>
                <a:latin typeface="Zen Maru Gothic"/>
                <a:hlinkClick r:id="rId4" tooltip="https://docs.python.org/3/library/tkinter.htm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marL="452125" lvl="1" indent="-226062">
              <a:lnSpc>
                <a:spcPts val="3300"/>
              </a:lnSpc>
              <a:buFont typeface="Arial"/>
              <a:buChar char="•"/>
            </a:pPr>
            <a:r>
              <a:rPr lang="en-US" sz="2500" spc="-20">
                <a:solidFill>
                  <a:srgbClr val="0F0F0F"/>
                </a:solidFill>
                <a:latin typeface="Zen Maru Gothic Bold"/>
              </a:rPr>
              <a:t>Pynput Documentation. (2022). </a:t>
            </a:r>
            <a:r>
              <a:rPr lang="en-US" sz="2500" spc="-20">
                <a:solidFill>
                  <a:srgbClr val="0F0F0F"/>
                </a:solidFill>
                <a:latin typeface="Zen Maru Gothic"/>
              </a:rPr>
              <a:t>Retrieved from </a:t>
            </a:r>
            <a:r>
              <a:rPr lang="en-US" sz="2500" u="sng" spc="-20">
                <a:solidFill>
                  <a:srgbClr val="0F0F0F"/>
                </a:solidFill>
                <a:latin typeface="Zen Maru Gothic"/>
                <a:hlinkClick r:id="rId5" tooltip="https://pynput.readthedocs.io/en/lates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marL="452125" lvl="1" indent="-226062">
              <a:lnSpc>
                <a:spcPts val="3300"/>
              </a:lnSpc>
              <a:buFont typeface="Arial"/>
              <a:buChar char="•"/>
            </a:pPr>
            <a:r>
              <a:rPr lang="en-US" sz="2500" spc="-20">
                <a:solidFill>
                  <a:srgbClr val="0F0F0F"/>
                </a:solidFill>
                <a:latin typeface="Zen Maru Gothic Bold"/>
              </a:rPr>
              <a:t>JSON Documentation. (2022). </a:t>
            </a:r>
            <a:r>
              <a:rPr lang="en-US" sz="2500" spc="-20">
                <a:solidFill>
                  <a:srgbClr val="0F0F0F"/>
                </a:solidFill>
                <a:latin typeface="Zen Maru Gothic"/>
              </a:rPr>
              <a:t>Retrieved from </a:t>
            </a:r>
            <a:r>
              <a:rPr lang="en-US" sz="2500" u="sng" spc="-20">
                <a:solidFill>
                  <a:srgbClr val="0F0F0F"/>
                </a:solidFill>
                <a:latin typeface="Zen Maru Gothic"/>
                <a:hlinkClick r:id="rId6" tooltip="https://docs.python.org/3/library/json.htm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marL="651510" lvl="1" indent="-325755" algn="l">
              <a:lnSpc>
                <a:spcPts val="4752"/>
              </a:lnSpc>
              <a:buFont typeface="Arial"/>
              <a:buChar char="•"/>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5459730"/>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 </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54669" y="3234095"/>
            <a:ext cx="16361543" cy="5383911"/>
          </a:xfrm>
          <a:prstGeom prst="rect">
            <a:avLst/>
          </a:prstGeom>
        </p:spPr>
        <p:txBody>
          <a:bodyPr lIns="0" tIns="0" rIns="0" bIns="0" rtlCol="0" anchor="t">
            <a:spAutoFit/>
          </a:bodyPr>
          <a:lstStyle/>
          <a:p>
            <a:pPr algn="l">
              <a:lnSpc>
                <a:spcPts val="4752"/>
              </a:lnSpc>
            </a:pPr>
            <a:r>
              <a:rPr lang="en-US" sz="3600" spc="-29">
                <a:solidFill>
                  <a:srgbClr val="0F0F0F"/>
                </a:solidFill>
                <a:latin typeface="Zen Maru Gothic"/>
              </a:rPr>
              <a:t>The modern digital landscape presents challenges in monitoring and tracking user activities on computing devices. Without adequate mechanisms in place, there is a lack of visibility into user interactions, posing risks such as unauthorized access, data breaches, and misuse of resources. Moreover, in scenarios such as parental oversight or employee management, ensuring accountability and safeguarding against inappropriate behavior or security threats becomes increasingly difficult. This necessitates the development of solutions capable of discreetly capturing and recording user inputs, thereby enabling proactive measures for security, productivity enhancement, and regulatory compliance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753947" y="2183403"/>
            <a:ext cx="17237348" cy="7193662"/>
          </a:xfrm>
          <a:prstGeom prst="rect">
            <a:avLst/>
          </a:prstGeom>
        </p:spPr>
        <p:txBody>
          <a:bodyPr lIns="0" tIns="0" rIns="0" bIns="0" rtlCol="0" anchor="t">
            <a:spAutoFit/>
          </a:bodyPr>
          <a:lstStyle/>
          <a:p>
            <a:pPr>
              <a:lnSpc>
                <a:spcPts val="4751"/>
              </a:lnSpc>
            </a:pPr>
            <a:r>
              <a:rPr lang="en-US" sz="3599" spc="32">
                <a:solidFill>
                  <a:srgbClr val="0F0F0F"/>
                </a:solidFill>
                <a:latin typeface="TT Rounds Condensed"/>
              </a:rPr>
              <a:t>Keyloggers are software tools designed to  capture and record keystrokes entered on a computer or mobile device. They operate discreetly in the background, logging every key pressed by the user. Keyloggers can be classified into two main types: hardware-based and software-based. Hardware keyloggers are physical devices inserted between the keyboard and the computer, while software keyloggers are installed as programs on the target device. </a:t>
            </a:r>
          </a:p>
          <a:p>
            <a:pPr marL="1624945" lvl="2" indent="-541648" algn="l">
              <a:lnSpc>
                <a:spcPts val="4751"/>
              </a:lnSpc>
            </a:pPr>
            <a:r>
              <a:rPr lang="en-US" sz="3599" spc="33">
                <a:solidFill>
                  <a:srgbClr val="0F0F0F"/>
                </a:solidFill>
                <a:latin typeface="TT Rounds Condensed"/>
              </a:rPr>
              <a:t>Keyloggers serve various purposes, including monitoring user activities for security reasons, detecting unauthorized access, tracking productivity, and facilitating parental control. Despite their utility, keyloggers raise privacy concerns and ethical considerations due to their potential for misuse and invasion of personal privacy. Therefore, responsible usage and legal compliance are essential considerations in deploying keylogging solutions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24407"/>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963228" y="1624123"/>
            <a:ext cx="16361542" cy="8698858"/>
          </a:xfrm>
          <a:prstGeom prst="rect">
            <a:avLst/>
          </a:prstGeom>
        </p:spPr>
        <p:txBody>
          <a:bodyPr lIns="0" tIns="0" rIns="0" bIns="0" rtlCol="0" anchor="t">
            <a:spAutoFit/>
          </a:bodyPr>
          <a:lstStyle/>
          <a:p>
            <a:pPr>
              <a:lnSpc>
                <a:spcPts val="3168"/>
              </a:lnSpc>
            </a:pPr>
            <a:endParaRPr/>
          </a:p>
          <a:p>
            <a:pPr>
              <a:lnSpc>
                <a:spcPts val="3168"/>
              </a:lnSpc>
            </a:pPr>
            <a:endParaRPr/>
          </a:p>
          <a:p>
            <a:pPr>
              <a:lnSpc>
                <a:spcPts val="3168"/>
              </a:lnSpc>
            </a:pPr>
            <a:endParaRPr/>
          </a:p>
          <a:p>
            <a:pPr algn="l">
              <a:lnSpc>
                <a:spcPts val="3687"/>
              </a:lnSpc>
            </a:pPr>
            <a:r>
              <a:rPr lang="en-US" sz="2793" spc="-22">
                <a:solidFill>
                  <a:srgbClr val="0F0F0F"/>
                </a:solidFill>
                <a:latin typeface="Zen Maru Gothic Bold"/>
              </a:rPr>
              <a:t>System Requirements:</a:t>
            </a:r>
          </a:p>
          <a:p>
            <a:pPr marL="518230" lvl="1" indent="-259115" algn="l">
              <a:lnSpc>
                <a:spcPts val="3168"/>
              </a:lnSpc>
              <a:buFont typeface="Arial"/>
              <a:buChar char="•"/>
            </a:pPr>
            <a:r>
              <a:rPr lang="en-US" sz="2400" spc="-19">
                <a:solidFill>
                  <a:srgbClr val="0F0F0F"/>
                </a:solidFill>
                <a:latin typeface="Zen Maru Gothic"/>
              </a:rPr>
              <a:t>Key Logging: Capture and record keystrokes entered on the target device.</a:t>
            </a:r>
          </a:p>
          <a:p>
            <a:pPr marL="518230" lvl="1" indent="-259115" algn="l">
              <a:lnSpc>
                <a:spcPts val="3168"/>
              </a:lnSpc>
              <a:buFont typeface="Arial"/>
              <a:buChar char="•"/>
            </a:pPr>
            <a:r>
              <a:rPr lang="en-US" sz="2400" spc="-19">
                <a:solidFill>
                  <a:srgbClr val="0F0F0F"/>
                </a:solidFill>
                <a:latin typeface="Zen Maru Gothic"/>
              </a:rPr>
              <a:t>Data Handling: Store logged keystrokes in text files (key_log.txt, key_log.json) for further processing.</a:t>
            </a:r>
          </a:p>
          <a:p>
            <a:pPr marL="518230" lvl="1" indent="-259115" algn="l">
              <a:lnSpc>
                <a:spcPts val="3168"/>
              </a:lnSpc>
              <a:buFont typeface="Arial"/>
              <a:buChar char="•"/>
            </a:pPr>
            <a:r>
              <a:rPr lang="en-US" sz="2400" spc="-19">
                <a:solidFill>
                  <a:srgbClr val="0F0F0F"/>
                </a:solidFill>
                <a:latin typeface="Zen Maru Gothic"/>
              </a:rPr>
              <a:t>User Interaction: Utilize tkinter for building a graphical user interface (GUI) for starting and stopping the keylogger.</a:t>
            </a:r>
          </a:p>
          <a:p>
            <a:pPr marL="518230" lvl="1" indent="-259115" algn="l">
              <a:lnSpc>
                <a:spcPts val="3168"/>
              </a:lnSpc>
              <a:buFont typeface="Arial"/>
              <a:buChar char="•"/>
            </a:pPr>
            <a:r>
              <a:rPr lang="en-US" sz="2400" spc="-19">
                <a:solidFill>
                  <a:srgbClr val="0F0F0F"/>
                </a:solidFill>
                <a:latin typeface="Zen Maru Gothic"/>
              </a:rPr>
              <a:t>Event Handling: Implement functions for handling key press and release events using the pynput library.</a:t>
            </a:r>
          </a:p>
          <a:p>
            <a:pPr marL="518230" lvl="1" indent="-259115" algn="l">
              <a:lnSpc>
                <a:spcPts val="3168"/>
              </a:lnSpc>
              <a:buFont typeface="Arial"/>
              <a:buChar char="•"/>
            </a:pPr>
            <a:r>
              <a:rPr lang="en-US" sz="2400" spc="-19">
                <a:solidFill>
                  <a:srgbClr val="0F0F0F"/>
                </a:solidFill>
                <a:latin typeface="Zen Maru Gothic"/>
              </a:rPr>
              <a:t>File Management: Write logged keystrokes to text files in real-time for immediate access and analysis.</a:t>
            </a:r>
          </a:p>
          <a:p>
            <a:pPr marL="518230" lvl="1" indent="-259115" algn="l">
              <a:lnSpc>
                <a:spcPts val="3168"/>
              </a:lnSpc>
              <a:buFont typeface="Arial"/>
              <a:buChar char="•"/>
            </a:pPr>
            <a:endParaRPr/>
          </a:p>
          <a:p>
            <a:pPr algn="l">
              <a:lnSpc>
                <a:spcPts val="3687"/>
              </a:lnSpc>
            </a:pPr>
            <a:r>
              <a:rPr lang="en-US" sz="2793" spc="-22">
                <a:solidFill>
                  <a:srgbClr val="0F0F0F"/>
                </a:solidFill>
                <a:latin typeface="Zen Maru Gothic Bold"/>
              </a:rPr>
              <a:t>Libraries Required:</a:t>
            </a:r>
          </a:p>
          <a:p>
            <a:pPr marL="518230" lvl="1" indent="-259115" algn="l">
              <a:lnSpc>
                <a:spcPts val="3168"/>
              </a:lnSpc>
              <a:buFont typeface="Arial"/>
              <a:buChar char="•"/>
            </a:pPr>
            <a:r>
              <a:rPr lang="en-US" sz="2400" spc="-19">
                <a:solidFill>
                  <a:srgbClr val="0F0F0F"/>
                </a:solidFill>
                <a:latin typeface="Zen Maru Gothic"/>
              </a:rPr>
              <a:t>tkinter: GUI development for user interaction.</a:t>
            </a:r>
          </a:p>
          <a:p>
            <a:pPr marL="518230" lvl="1" indent="-259115" algn="l">
              <a:lnSpc>
                <a:spcPts val="3168"/>
              </a:lnSpc>
              <a:buFont typeface="Arial"/>
              <a:buChar char="•"/>
            </a:pPr>
            <a:r>
              <a:rPr lang="en-US" sz="2400" spc="-19">
                <a:solidFill>
                  <a:srgbClr val="0F0F0F"/>
                </a:solidFill>
                <a:latin typeface="Zen Maru Gothic"/>
              </a:rPr>
              <a:t>pynput: Event handling for keylogging functionalities.</a:t>
            </a:r>
          </a:p>
          <a:p>
            <a:pPr marL="518230" lvl="1" indent="-259115" algn="l">
              <a:lnSpc>
                <a:spcPts val="3168"/>
              </a:lnSpc>
              <a:buFont typeface="Arial"/>
              <a:buChar char="•"/>
            </a:pPr>
            <a:r>
              <a:rPr lang="en-US" sz="2400" spc="-19">
                <a:solidFill>
                  <a:srgbClr val="0F0F0F"/>
                </a:solidFill>
                <a:latin typeface="Zen Maru Gothic"/>
              </a:rPr>
              <a:t>json: Serialization and deserialization of key logs for storage in JSON format.</a:t>
            </a:r>
          </a:p>
          <a:p>
            <a:pPr algn="l">
              <a:lnSpc>
                <a:spcPts val="3168"/>
              </a:lnSpc>
            </a:pPr>
            <a:r>
              <a:rPr lang="en-US" sz="2400" spc="-19">
                <a:solidFill>
                  <a:srgbClr val="0F0F0F"/>
                </a:solidFill>
                <a:latin typeface="Zen Maru Gothic"/>
              </a:rPr>
              <a:t>By adhering to these system requirements and utilizing the specified libraries, we can systematically develop and deploy a functional keylogger system based on the provided code.</a:t>
            </a:r>
          </a:p>
          <a:p>
            <a:pPr marL="518230" lvl="1" indent="-259115" algn="l">
              <a:lnSpc>
                <a:spcPts val="3168"/>
              </a:lnSpc>
              <a:buAutoNum type="arabicPeriod"/>
            </a:pPr>
            <a:endParaRPr/>
          </a:p>
          <a:p>
            <a:pPr algn="l">
              <a:lnSpc>
                <a:spcPts val="3168"/>
              </a:lnSpc>
            </a:pPr>
            <a:endParaRPr/>
          </a:p>
          <a:p>
            <a:pPr algn="l">
              <a:lnSpc>
                <a:spcPts val="3168"/>
              </a:lnSpc>
            </a:pPr>
            <a:endParaRPr/>
          </a:p>
          <a:p>
            <a:pPr algn="l">
              <a:lnSpc>
                <a:spcPts val="3168"/>
              </a:lnSpc>
            </a:pPr>
            <a:endParaRPr/>
          </a:p>
          <a:p>
            <a:pPr algn="l">
              <a:lnSpc>
                <a:spcPts val="3168"/>
              </a:lnSpc>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963228" y="2076276"/>
            <a:ext cx="16361543" cy="6744462"/>
          </a:xfrm>
          <a:prstGeom prst="rect">
            <a:avLst/>
          </a:prstGeom>
        </p:spPr>
        <p:txBody>
          <a:bodyPr lIns="0" tIns="0" rIns="0" bIns="0" rtlCol="0" anchor="t">
            <a:spAutoFit/>
          </a:bodyPr>
          <a:lstStyle/>
          <a:p>
            <a:pPr>
              <a:lnSpc>
                <a:spcPts val="3695"/>
              </a:lnSpc>
            </a:pPr>
            <a:r>
              <a:rPr lang="en-US" sz="2799" spc="-22">
                <a:solidFill>
                  <a:srgbClr val="404040"/>
                </a:solidFill>
                <a:latin typeface="Zen Maru Gothic Bold"/>
              </a:rPr>
              <a:t>Algorithm:</a:t>
            </a:r>
          </a:p>
          <a:p>
            <a:pPr marL="452436" lvl="1" indent="-226218">
              <a:lnSpc>
                <a:spcPts val="3299"/>
              </a:lnSpc>
              <a:buFont typeface="Arial"/>
              <a:buChar char="•"/>
            </a:pPr>
            <a:r>
              <a:rPr lang="en-US" sz="2499" spc="-19">
                <a:solidFill>
                  <a:srgbClr val="404040"/>
                </a:solidFill>
                <a:latin typeface="Zen Maru Gothic"/>
              </a:rPr>
              <a:t>Initialize global variables and flags for tracking key events and states.</a:t>
            </a:r>
          </a:p>
          <a:p>
            <a:pPr marL="452436" lvl="1" indent="-226218">
              <a:lnSpc>
                <a:spcPts val="3299"/>
              </a:lnSpc>
              <a:buFont typeface="Arial"/>
              <a:buChar char="•"/>
            </a:pPr>
            <a:r>
              <a:rPr lang="en-US" sz="2499" spc="-19">
                <a:solidFill>
                  <a:srgbClr val="404040"/>
                </a:solidFill>
                <a:latin typeface="Zen Maru Gothic"/>
              </a:rPr>
              <a:t>Define functions for capturing key press and release events (on_press and on_release).</a:t>
            </a:r>
          </a:p>
          <a:p>
            <a:pPr marL="452436" lvl="1" indent="-226218">
              <a:lnSpc>
                <a:spcPts val="3299"/>
              </a:lnSpc>
              <a:buFont typeface="Arial"/>
              <a:buChar char="•"/>
            </a:pPr>
            <a:r>
              <a:rPr lang="en-US" sz="2499" spc="-19">
                <a:solidFill>
                  <a:srgbClr val="404040"/>
                </a:solidFill>
                <a:latin typeface="Zen Maru Gothic"/>
              </a:rPr>
              <a:t>Implement functions to handle starting and stopping the keylogger (start_keylogger and stop_keylogger).</a:t>
            </a:r>
          </a:p>
          <a:p>
            <a:pPr marL="452436" lvl="1" indent="-226218">
              <a:lnSpc>
                <a:spcPts val="3299"/>
              </a:lnSpc>
              <a:buFont typeface="Arial"/>
              <a:buChar char="•"/>
            </a:pPr>
            <a:r>
              <a:rPr lang="en-US" sz="2499" spc="-19">
                <a:solidFill>
                  <a:srgbClr val="404040"/>
                </a:solidFill>
                <a:latin typeface="Zen Maru Gothic"/>
              </a:rPr>
              <a:t>Utilize the pynput library to monitor keyboard events and record keystrokes.</a:t>
            </a:r>
          </a:p>
          <a:p>
            <a:pPr marL="452436" lvl="1" indent="-226218">
              <a:lnSpc>
                <a:spcPts val="3299"/>
              </a:lnSpc>
              <a:buFont typeface="Arial"/>
              <a:buChar char="•"/>
            </a:pPr>
            <a:r>
              <a:rPr lang="en-US" sz="2499" spc="-19">
                <a:solidFill>
                  <a:srgbClr val="404040"/>
                </a:solidFill>
                <a:latin typeface="Zen Maru Gothic"/>
              </a:rPr>
              <a:t>Store captured keystrokes in text files (key_log.txt, key_log.json) for further analysis.</a:t>
            </a:r>
          </a:p>
          <a:p>
            <a:pPr>
              <a:lnSpc>
                <a:spcPts val="2772"/>
              </a:lnSpc>
            </a:pPr>
            <a:endParaRPr/>
          </a:p>
          <a:p>
            <a:pPr>
              <a:lnSpc>
                <a:spcPts val="3695"/>
              </a:lnSpc>
            </a:pPr>
            <a:r>
              <a:rPr lang="en-US" sz="2799" spc="-22">
                <a:solidFill>
                  <a:srgbClr val="404040"/>
                </a:solidFill>
                <a:latin typeface="Zen Maru Gothic Bold"/>
              </a:rPr>
              <a:t>Deployment:</a:t>
            </a:r>
          </a:p>
          <a:p>
            <a:pPr marL="452436" lvl="1" indent="-226218">
              <a:lnSpc>
                <a:spcPts val="3299"/>
              </a:lnSpc>
              <a:buFont typeface="Arial"/>
              <a:buChar char="•"/>
            </a:pPr>
            <a:r>
              <a:rPr lang="en-US" sz="2499" spc="-19">
                <a:solidFill>
                  <a:srgbClr val="404040"/>
                </a:solidFill>
                <a:latin typeface="Zen Maru Gothic"/>
              </a:rPr>
              <a:t>Ensure all necessary libraries (tkinter, pynput, json) are installed.</a:t>
            </a:r>
          </a:p>
          <a:p>
            <a:pPr marL="452436" lvl="1" indent="-226218">
              <a:lnSpc>
                <a:spcPts val="3299"/>
              </a:lnSpc>
              <a:buFont typeface="Arial"/>
              <a:buChar char="•"/>
            </a:pPr>
            <a:r>
              <a:rPr lang="en-US" sz="2499" spc="-19">
                <a:solidFill>
                  <a:srgbClr val="404040"/>
                </a:solidFill>
                <a:latin typeface="Zen Maru Gothic"/>
              </a:rPr>
              <a:t>Run the Python script containing the keylogger code on the target device.</a:t>
            </a:r>
          </a:p>
          <a:p>
            <a:pPr marL="452436" lvl="1" indent="-226218">
              <a:lnSpc>
                <a:spcPts val="3299"/>
              </a:lnSpc>
              <a:buFont typeface="Arial"/>
              <a:buChar char="•"/>
            </a:pPr>
            <a:r>
              <a:rPr lang="en-US" sz="2499" spc="-19">
                <a:solidFill>
                  <a:srgbClr val="404040"/>
                </a:solidFill>
                <a:latin typeface="Zen Maru Gothic"/>
              </a:rPr>
              <a:t>Upon execution, a GUI window will appear with options to start and stop the keylogger.</a:t>
            </a:r>
          </a:p>
          <a:p>
            <a:pPr marL="452436" lvl="1" indent="-226218">
              <a:lnSpc>
                <a:spcPts val="3299"/>
              </a:lnSpc>
              <a:buFont typeface="Arial"/>
              <a:buChar char="•"/>
            </a:pPr>
            <a:r>
              <a:rPr lang="en-US" sz="2499" spc="-19">
                <a:solidFill>
                  <a:srgbClr val="404040"/>
                </a:solidFill>
                <a:latin typeface="Zen Maru Gothic"/>
              </a:rPr>
              <a:t>Click "Start" to initiate the keylogging process.</a:t>
            </a:r>
          </a:p>
          <a:p>
            <a:pPr marL="452436" lvl="1" indent="-226218">
              <a:lnSpc>
                <a:spcPts val="3299"/>
              </a:lnSpc>
              <a:buFont typeface="Arial"/>
              <a:buChar char="•"/>
            </a:pPr>
            <a:r>
              <a:rPr lang="en-US" sz="2499" spc="-19">
                <a:solidFill>
                  <a:srgbClr val="404040"/>
                </a:solidFill>
                <a:latin typeface="Zen Maru Gothic"/>
              </a:rPr>
              <a:t>Press keys on the keyboard to capture and log keystrokes in real-time.</a:t>
            </a:r>
          </a:p>
          <a:p>
            <a:pPr marL="452436" lvl="1" indent="-226218">
              <a:lnSpc>
                <a:spcPts val="3299"/>
              </a:lnSpc>
              <a:buFont typeface="Arial"/>
              <a:buChar char="•"/>
            </a:pPr>
            <a:r>
              <a:rPr lang="en-US" sz="2499" spc="-19">
                <a:solidFill>
                  <a:srgbClr val="404040"/>
                </a:solidFill>
                <a:latin typeface="Zen Maru Gothic"/>
              </a:rPr>
              <a:t>Click "Stop" to terminate the keylogger and end the logging process.</a:t>
            </a:r>
          </a:p>
          <a:p>
            <a:pPr marL="452436" lvl="1" indent="-226218">
              <a:lnSpc>
                <a:spcPts val="3299"/>
              </a:lnSpc>
              <a:buFont typeface="Arial"/>
              <a:buChar char="•"/>
            </a:pPr>
            <a:r>
              <a:rPr lang="en-US" sz="2499" spc="-19">
                <a:solidFill>
                  <a:srgbClr val="404040"/>
                </a:solidFill>
                <a:latin typeface="Zen Maru Gothic"/>
              </a:rPr>
              <a:t>Access the generated text files (key_log.txt, key_log.json) to view the recorded keystrokes.</a:t>
            </a:r>
          </a:p>
          <a:p>
            <a:pPr marL="866775" lvl="2" indent="-288925" algn="l">
              <a:lnSpc>
                <a:spcPts val="2772"/>
              </a:lnSpc>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669801" y="3085890"/>
            <a:ext cx="5865331" cy="7118664"/>
          </a:xfrm>
          <a:custGeom>
            <a:avLst/>
            <a:gdLst/>
            <a:ahLst/>
            <a:cxnLst/>
            <a:rect l="l" t="t" r="r" b="b"/>
            <a:pathLst>
              <a:path w="5865331" h="7118664">
                <a:moveTo>
                  <a:pt x="0" y="0"/>
                </a:moveTo>
                <a:lnTo>
                  <a:pt x="5865331" y="0"/>
                </a:lnTo>
                <a:lnTo>
                  <a:pt x="5865331" y="7118664"/>
                </a:lnTo>
                <a:lnTo>
                  <a:pt x="0" y="7118664"/>
                </a:lnTo>
                <a:lnTo>
                  <a:pt x="0" y="0"/>
                </a:lnTo>
                <a:close/>
              </a:path>
            </a:pathLst>
          </a:custGeom>
          <a:blipFill>
            <a:blip r:embed="rId3"/>
            <a:stretch>
              <a:fillRect l="-9659" r="-106406"/>
            </a:stretch>
          </a:blipFill>
        </p:spPr>
      </p:sp>
      <p:sp>
        <p:nvSpPr>
          <p:cNvPr id="10" name="Freeform 10"/>
          <p:cNvSpPr/>
          <p:nvPr/>
        </p:nvSpPr>
        <p:spPr>
          <a:xfrm>
            <a:off x="6849668" y="3085890"/>
            <a:ext cx="8038208" cy="2151644"/>
          </a:xfrm>
          <a:custGeom>
            <a:avLst/>
            <a:gdLst/>
            <a:ahLst/>
            <a:cxnLst/>
            <a:rect l="l" t="t" r="r" b="b"/>
            <a:pathLst>
              <a:path w="8038208" h="2151644">
                <a:moveTo>
                  <a:pt x="0" y="0"/>
                </a:moveTo>
                <a:lnTo>
                  <a:pt x="8038208" y="0"/>
                </a:lnTo>
                <a:lnTo>
                  <a:pt x="8038208" y="2151644"/>
                </a:lnTo>
                <a:lnTo>
                  <a:pt x="0" y="2151644"/>
                </a:lnTo>
                <a:lnTo>
                  <a:pt x="0" y="0"/>
                </a:lnTo>
                <a:close/>
              </a:path>
            </a:pathLst>
          </a:custGeom>
          <a:blipFill>
            <a:blip r:embed="rId4"/>
            <a:stretch>
              <a:fillRect l="-15563" t="-61150" r="-39982" b="-165261"/>
            </a:stretch>
          </a:blipFill>
        </p:spPr>
      </p:sp>
      <p:sp>
        <p:nvSpPr>
          <p:cNvPr id="11" name="Freeform 11"/>
          <p:cNvSpPr/>
          <p:nvPr/>
        </p:nvSpPr>
        <p:spPr>
          <a:xfrm>
            <a:off x="6849668" y="5433228"/>
            <a:ext cx="11438332" cy="4853772"/>
          </a:xfrm>
          <a:custGeom>
            <a:avLst/>
            <a:gdLst/>
            <a:ahLst/>
            <a:cxnLst/>
            <a:rect l="l" t="t" r="r" b="b"/>
            <a:pathLst>
              <a:path w="11438332" h="4853772">
                <a:moveTo>
                  <a:pt x="0" y="0"/>
                </a:moveTo>
                <a:lnTo>
                  <a:pt x="11438332" y="0"/>
                </a:lnTo>
                <a:lnTo>
                  <a:pt x="11438332" y="4853772"/>
                </a:lnTo>
                <a:lnTo>
                  <a:pt x="0" y="4853772"/>
                </a:lnTo>
                <a:lnTo>
                  <a:pt x="0" y="0"/>
                </a:lnTo>
                <a:close/>
              </a:path>
            </a:pathLst>
          </a:custGeom>
          <a:blipFill>
            <a:blip r:embed="rId5"/>
            <a:stretch>
              <a:fillRect r="-6305" b="-40720"/>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
        <p:nvSpPr>
          <p:cNvPr id="13" name="TextBox 13"/>
          <p:cNvSpPr txBox="1"/>
          <p:nvPr/>
        </p:nvSpPr>
        <p:spPr>
          <a:xfrm>
            <a:off x="669801" y="1774383"/>
            <a:ext cx="16361543" cy="846201"/>
          </a:xfrm>
          <a:prstGeom prst="rect">
            <a:avLst/>
          </a:prstGeom>
        </p:spPr>
        <p:txBody>
          <a:bodyPr lIns="0" tIns="0" rIns="0" bIns="0" rtlCol="0" anchor="t">
            <a:spAutoFit/>
          </a:bodyPr>
          <a:lstStyle/>
          <a:p>
            <a:pPr algn="l">
              <a:lnSpc>
                <a:spcPts val="3432"/>
              </a:lnSpc>
            </a:pPr>
            <a:r>
              <a:rPr lang="en-US" sz="2600" spc="-21">
                <a:solidFill>
                  <a:srgbClr val="0F0F0F"/>
                </a:solidFill>
                <a:latin typeface="Zen Maru Gothic"/>
              </a:rPr>
              <a:t>The implementation of the keylogger system allows for the discreet capture and recording of keystrokes on the target device, facilitating user activity monitoring and analysis.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963228" y="2747026"/>
            <a:ext cx="16361543" cy="5383911"/>
          </a:xfrm>
          <a:prstGeom prst="rect">
            <a:avLst/>
          </a:prstGeom>
        </p:spPr>
        <p:txBody>
          <a:bodyPr lIns="0" tIns="0" rIns="0" bIns="0" rtlCol="0" anchor="t">
            <a:spAutoFit/>
          </a:bodyPr>
          <a:lstStyle/>
          <a:p>
            <a:pPr algn="l">
              <a:lnSpc>
                <a:spcPts val="4751"/>
              </a:lnSpc>
            </a:pPr>
            <a:r>
              <a:rPr lang="en-US" sz="3599" spc="-29">
                <a:solidFill>
                  <a:srgbClr val="0F0F0F"/>
                </a:solidFill>
                <a:latin typeface="Zen Maru Gothic"/>
              </a:rPr>
              <a:t>The implemented keylogger system offers a covert means of capturing and recording keystrokes, providing valuable insights into user activities. While effective for monitoring purposes, challenges such as privacy concerns and ethical considerations arise, necessitating responsible usage and legal compliance. Potential improvements include enhancing data storage methods for improved security and exploring additional features for comprehensive user activity tracking. Despite challenges, the importance of such systems in security enforcement and behavior analysis cannot be understated, emphasizing the need for continued refinement and ethical deployment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3213942"/>
            <a:ext cx="16361543" cy="4450080"/>
          </a:xfrm>
          <a:prstGeom prst="rect">
            <a:avLst/>
          </a:prstGeom>
        </p:spPr>
        <p:txBody>
          <a:bodyPr lIns="0" tIns="0" rIns="0" bIns="0" rtlCol="0" anchor="t">
            <a:spAutoFit/>
          </a:bodyPr>
          <a:lstStyle/>
          <a:p>
            <a:pPr marL="647700" lvl="1" indent="-323850" algn="l">
              <a:lnSpc>
                <a:spcPts val="3960"/>
              </a:lnSpc>
              <a:buAutoNum type="arabicPeriod"/>
            </a:pPr>
            <a:r>
              <a:rPr lang="en-US" sz="3000" spc="-24">
                <a:solidFill>
                  <a:srgbClr val="000000"/>
                </a:solidFill>
                <a:latin typeface="Zen Maru Gothic"/>
              </a:rPr>
              <a:t>Enhanced Logging: Capture additional data like mouse clicks and application usage.</a:t>
            </a:r>
          </a:p>
          <a:p>
            <a:pPr marL="647700" lvl="1" indent="-323850" algn="l">
              <a:lnSpc>
                <a:spcPts val="3960"/>
              </a:lnSpc>
              <a:buAutoNum type="arabicPeriod"/>
            </a:pPr>
            <a:r>
              <a:rPr lang="en-US" sz="3000" spc="-24">
                <a:solidFill>
                  <a:srgbClr val="000000"/>
                </a:solidFill>
                <a:latin typeface="Zen Maru Gothic"/>
              </a:rPr>
              <a:t>Remote Monitoring: Monitor user activity across devices from a central location.</a:t>
            </a:r>
          </a:p>
          <a:p>
            <a:pPr marL="647700" lvl="1" indent="-323850" algn="l">
              <a:lnSpc>
                <a:spcPts val="3960"/>
              </a:lnSpc>
              <a:buAutoNum type="arabicPeriod"/>
            </a:pPr>
            <a:r>
              <a:rPr lang="en-US" sz="3000" spc="-24">
                <a:solidFill>
                  <a:srgbClr val="000000"/>
                </a:solidFill>
                <a:latin typeface="Zen Maru Gothic"/>
              </a:rPr>
              <a:t>Anonymization: Protect privacy by anonymizing captured information.</a:t>
            </a:r>
          </a:p>
          <a:p>
            <a:pPr marL="647700" lvl="1" indent="-323850" algn="l">
              <a:lnSpc>
                <a:spcPts val="3960"/>
              </a:lnSpc>
              <a:buAutoNum type="arabicPeriod"/>
            </a:pPr>
            <a:r>
              <a:rPr lang="en-US" sz="3000" spc="-24">
                <a:solidFill>
                  <a:srgbClr val="000000"/>
                </a:solidFill>
                <a:latin typeface="Zen Maru Gothic"/>
              </a:rPr>
              <a:t>Behavior Analysis: Use AI to detect and prevent suspicious behavior.</a:t>
            </a:r>
          </a:p>
          <a:p>
            <a:pPr marL="647700" lvl="1" indent="-323850" algn="l">
              <a:lnSpc>
                <a:spcPts val="3960"/>
              </a:lnSpc>
              <a:buAutoNum type="arabicPeriod"/>
            </a:pPr>
            <a:r>
              <a:rPr lang="en-US" sz="3000" spc="-24">
                <a:solidFill>
                  <a:srgbClr val="000000"/>
                </a:solidFill>
                <a:latin typeface="Zen Maru Gothic"/>
              </a:rPr>
              <a:t>Real-time Alerts: Receive alerts for unauthorized activities.</a:t>
            </a:r>
          </a:p>
          <a:p>
            <a:pPr marL="647700" lvl="1" indent="-323850" algn="l">
              <a:lnSpc>
                <a:spcPts val="3960"/>
              </a:lnSpc>
              <a:buAutoNum type="arabicPeriod"/>
            </a:pPr>
            <a:r>
              <a:rPr lang="en-US" sz="3000" spc="-24">
                <a:solidFill>
                  <a:srgbClr val="000000"/>
                </a:solidFill>
                <a:latin typeface="Zen Maru Gothic"/>
              </a:rPr>
              <a:t>Cross-platform Support: Extend keylogging to various operating systems.</a:t>
            </a:r>
          </a:p>
          <a:p>
            <a:pPr marL="647700" lvl="1" indent="-323850" algn="l">
              <a:lnSpc>
                <a:spcPts val="3960"/>
              </a:lnSpc>
              <a:buAutoNum type="arabicPeriod"/>
            </a:pPr>
            <a:r>
              <a:rPr lang="en-US" sz="3000" spc="-24">
                <a:solidFill>
                  <a:srgbClr val="000000"/>
                </a:solidFill>
                <a:latin typeface="Zen Maru Gothic"/>
              </a:rPr>
              <a:t>User Authentication: Restrict keylogging to authorized users.</a:t>
            </a:r>
          </a:p>
          <a:p>
            <a:pPr marL="647700" lvl="1" indent="-323850" algn="l">
              <a:lnSpc>
                <a:spcPts val="3960"/>
              </a:lnSpc>
              <a:buAutoNum type="arabicPeriod"/>
            </a:pPr>
            <a:r>
              <a:rPr lang="en-US" sz="3000" spc="-24">
                <a:solidFill>
                  <a:srgbClr val="000000"/>
                </a:solidFill>
                <a:latin typeface="Zen Maru Gothic"/>
              </a:rPr>
              <a:t>Reporting: Generate detailed insights for compliance and auditing.</a:t>
            </a:r>
          </a:p>
          <a:p>
            <a:pPr marL="542925" lvl="1" indent="-271462" algn="l">
              <a:lnSpc>
                <a:spcPts val="3960"/>
              </a:lnSpc>
            </a:pPr>
            <a:endParaRPr/>
          </a:p>
        </p:txBody>
      </p:sp>
      <p:sp>
        <p:nvSpPr>
          <p:cNvPr id="10" name="TextBox 10"/>
          <p:cNvSpPr txBox="1"/>
          <p:nvPr/>
        </p:nvSpPr>
        <p:spPr>
          <a:xfrm>
            <a:off x="894945" y="1275286"/>
            <a:ext cx="16361544" cy="741426"/>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1000</Words>
  <Application>Microsoft Office PowerPoint</Application>
  <PresentationFormat>Custom</PresentationFormat>
  <Paragraphs>73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Bold</vt:lpstr>
      <vt:lpstr>Calibri</vt:lpstr>
      <vt:lpstr>Zen Maru Gothic</vt:lpstr>
      <vt:lpstr>TT Rounds Condensed</vt:lpstr>
      <vt:lpstr>Zen Maru Gothic Bold</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dc:title>
  <dc:creator>Tamil</dc:creator>
  <cp:lastModifiedBy>PC</cp:lastModifiedBy>
  <cp:revision>4</cp:revision>
  <dcterms:created xsi:type="dcterms:W3CDTF">2006-08-16T00:00:00Z</dcterms:created>
  <dcterms:modified xsi:type="dcterms:W3CDTF">2024-04-02T13:15:52Z</dcterms:modified>
  <dc:identifier>DAGBDjE1yKg</dc:identifier>
</cp:coreProperties>
</file>