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ppt/notesSlides/notesSlide67.xml" ContentType="application/vnd.openxmlformats-officedocument.presentationml.notesSlide+xml"/>
  <Override PartName="/ppt/tags/tag67.xml" ContentType="application/vnd.openxmlformats-officedocument.presentationml.tags+xml"/>
  <Override PartName="/ppt/notesSlides/notesSlide68.xml" ContentType="application/vnd.openxmlformats-officedocument.presentationml.notesSlide+xml"/>
  <Override PartName="/ppt/tags/tag68.xml" ContentType="application/vnd.openxmlformats-officedocument.presentationml.tags+xml"/>
  <Override PartName="/ppt/notesSlides/notesSlide69.xml" ContentType="application/vnd.openxmlformats-officedocument.presentationml.notesSlide+xml"/>
  <Override PartName="/ppt/tags/tag69.xml" ContentType="application/vnd.openxmlformats-officedocument.presentationml.tags+xml"/>
  <Override PartName="/ppt/notesSlides/notesSlide70.xml" ContentType="application/vnd.openxmlformats-officedocument.presentationml.notesSlide+xml"/>
  <Override PartName="/ppt/tags/tag70.xml" ContentType="application/vnd.openxmlformats-officedocument.presentationml.tags+xml"/>
  <Override PartName="/ppt/notesSlides/notesSlide71.xml" ContentType="application/vnd.openxmlformats-officedocument.presentationml.notesSlide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ppt/notesSlides/notesSlide74.xml" ContentType="application/vnd.openxmlformats-officedocument.presentationml.notesSlide+xml"/>
  <Override PartName="/ppt/tags/tag74.xml" ContentType="application/vnd.openxmlformats-officedocument.presentationml.tags+xml"/>
  <Override PartName="/ppt/notesSlides/notesSlide75.xml" ContentType="application/vnd.openxmlformats-officedocument.presentationml.notesSlide+xml"/>
  <Override PartName="/ppt/tags/tag75.xml" ContentType="application/vnd.openxmlformats-officedocument.presentationml.tags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8"/>
  </p:notesMasterIdLst>
  <p:sldIdLst>
    <p:sldId id="419" r:id="rId2"/>
    <p:sldId id="261" r:id="rId3"/>
    <p:sldId id="431" r:id="rId4"/>
    <p:sldId id="470" r:id="rId5"/>
    <p:sldId id="422" r:id="rId6"/>
    <p:sldId id="457" r:id="rId7"/>
    <p:sldId id="459" r:id="rId8"/>
    <p:sldId id="528" r:id="rId9"/>
    <p:sldId id="541" r:id="rId10"/>
    <p:sldId id="455" r:id="rId11"/>
    <p:sldId id="322" r:id="rId12"/>
    <p:sldId id="465" r:id="rId13"/>
    <p:sldId id="525" r:id="rId14"/>
    <p:sldId id="471" r:id="rId15"/>
    <p:sldId id="472" r:id="rId16"/>
    <p:sldId id="473" r:id="rId17"/>
    <p:sldId id="474" r:id="rId18"/>
    <p:sldId id="475" r:id="rId19"/>
    <p:sldId id="466" r:id="rId20"/>
    <p:sldId id="476" r:id="rId21"/>
    <p:sldId id="538" r:id="rId22"/>
    <p:sldId id="477" r:id="rId23"/>
    <p:sldId id="478" r:id="rId24"/>
    <p:sldId id="479" r:id="rId25"/>
    <p:sldId id="480" r:id="rId26"/>
    <p:sldId id="482" r:id="rId27"/>
    <p:sldId id="481" r:id="rId28"/>
    <p:sldId id="483" r:id="rId29"/>
    <p:sldId id="486" r:id="rId30"/>
    <p:sldId id="539" r:id="rId31"/>
    <p:sldId id="540" r:id="rId32"/>
    <p:sldId id="484" r:id="rId33"/>
    <p:sldId id="485" r:id="rId34"/>
    <p:sldId id="488" r:id="rId35"/>
    <p:sldId id="489" r:id="rId36"/>
    <p:sldId id="494" r:id="rId37"/>
    <p:sldId id="490" r:id="rId38"/>
    <p:sldId id="495" r:id="rId39"/>
    <p:sldId id="491" r:id="rId40"/>
    <p:sldId id="496" r:id="rId41"/>
    <p:sldId id="497" r:id="rId42"/>
    <p:sldId id="498" r:id="rId43"/>
    <p:sldId id="500" r:id="rId44"/>
    <p:sldId id="499" r:id="rId45"/>
    <p:sldId id="501" r:id="rId46"/>
    <p:sldId id="502" r:id="rId47"/>
    <p:sldId id="503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5" r:id="rId57"/>
    <p:sldId id="514" r:id="rId58"/>
    <p:sldId id="516" r:id="rId59"/>
    <p:sldId id="517" r:id="rId60"/>
    <p:sldId id="518" r:id="rId61"/>
    <p:sldId id="521" r:id="rId62"/>
    <p:sldId id="523" r:id="rId63"/>
    <p:sldId id="522" r:id="rId64"/>
    <p:sldId id="520" r:id="rId65"/>
    <p:sldId id="526" r:id="rId66"/>
    <p:sldId id="529" r:id="rId67"/>
    <p:sldId id="505" r:id="rId68"/>
    <p:sldId id="519" r:id="rId69"/>
    <p:sldId id="524" r:id="rId70"/>
    <p:sldId id="531" r:id="rId71"/>
    <p:sldId id="532" r:id="rId72"/>
    <p:sldId id="533" r:id="rId73"/>
    <p:sldId id="534" r:id="rId74"/>
    <p:sldId id="537" r:id="rId75"/>
    <p:sldId id="535" r:id="rId76"/>
    <p:sldId id="430" r:id="rId7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F4F"/>
    <a:srgbClr val="2A6D83"/>
    <a:srgbClr val="F94C09"/>
    <a:srgbClr val="F2ADF3"/>
    <a:srgbClr val="E2BE51"/>
    <a:srgbClr val="B52F1C"/>
    <a:srgbClr val="682448"/>
    <a:srgbClr val="03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 snapToGrid="0">
      <p:cViewPr varScale="1">
        <p:scale>
          <a:sx n="90" d="100"/>
          <a:sy n="90" d="100"/>
        </p:scale>
        <p:origin x="1594" y="72"/>
      </p:cViewPr>
      <p:guideLst>
        <p:guide orient="horz" pos="2319"/>
        <p:guide pos="3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E5BD4C8E-5898-4896-9A45-0FAFFE8394CC}" type="datetimeFigureOut">
              <a:rPr lang="zh-CN" altLang="en-US"/>
              <a:t>2019/3/22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3C26F499-AC18-4E53-BCF3-37F6424CFA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0311A1F-71FA-470E-9FE0-1F4E5C6B0BA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43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6F499-AC18-4E53-BCF3-37F6424CFA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6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74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出现的目的是为了替代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。在某种意义上来说，传统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会把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视为同一种东西，这取决于编译器如何定义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，有些编译器会将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，有些则会直接将其定义为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不允许直接将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隐式转换到其他类型。但如果编译器尝试把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，那么在下面这句代码中：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char *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= NULL;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没有了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只好将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。而这依然会产生新的问题，将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定义成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将导致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中重载特性发生混乱。考虑下面这两个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函数：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foo(char*);</a:t>
            </a: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foo(int);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那么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foo(NULL);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这个语句将会去调用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foo(int)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，从而导致代码违反直觉。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 </a:t>
            </a:r>
            <a:r>
              <a:rPr lang="en-US" altLang="zh-CN" dirty="0"/>
              <a:t>C++17 </a:t>
            </a:r>
            <a:r>
              <a:rPr lang="zh-CN" altLang="en-US" dirty="0"/>
              <a:t>中增加了变参模板展开的支持</a:t>
            </a: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5B4778F-48EF-4E08-8033-9BB0D0E1032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94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33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3F78EB-C51E-4E17-BDB0-77D84B46276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33</a:t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41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177F842-D9E7-4CF7-9AFF-A2C582C6E5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0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3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00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67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6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9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696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25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6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5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C0DE54-C25E-466A-8700-E3B29244ED7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76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79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xcong00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12" Type="http://schemas.openxmlformats.org/officeDocument/2006/relationships/hyperlink" Target="http://www.open-std.org/jtc1/sc22/wg21/docs/papers/2019/n4800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hyperlink" Target="http://www.open-std.org/jtc1/sc22/wg21/docs/papers/2017/n4659.pdf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github.com/cplusplus/draft/blob/master/papers/n4140.pdf?raw=tru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open-std.org/jtc1/sc22/wg21/docs/papers/2012/n3337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4" Type="http://schemas.openxmlformats.org/officeDocument/2006/relationships/image" Target="../media/image1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hyperlink" Target="https://zh.cppreference.com/w/%E9%A6%96%E9%A1%B5" TargetMode="External"/><Relationship Id="rId5" Type="http://schemas.openxmlformats.org/officeDocument/2006/relationships/hyperlink" Target="https://en.cppreference.com/w/" TargetMode="External"/><Relationship Id="rId4" Type="http://schemas.openxmlformats.org/officeDocument/2006/relationships/hyperlink" Target="http://www.cpluspl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6"/>
          <p:cNvSpPr txBox="1">
            <a:spLocks noChangeArrowheads="1"/>
          </p:cNvSpPr>
          <p:nvPr/>
        </p:nvSpPr>
        <p:spPr bwMode="auto">
          <a:xfrm>
            <a:off x="6059170" y="3764280"/>
            <a:ext cx="58680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</a:rPr>
              <a:t>Getting started with C++11/C++14/C++17....</a:t>
            </a:r>
          </a:p>
        </p:txBody>
      </p:sp>
      <p:sp>
        <p:nvSpPr>
          <p:cNvPr id="2" name="矩形 1"/>
          <p:cNvSpPr/>
          <p:nvPr/>
        </p:nvSpPr>
        <p:spPr>
          <a:xfrm>
            <a:off x="6961697" y="4499316"/>
            <a:ext cx="4637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Cong   Time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2019/3/22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2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92502" y="2243348"/>
            <a:ext cx="8806996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8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Modern C++</a:t>
            </a:r>
          </a:p>
        </p:txBody>
      </p:sp>
      <p:pic>
        <p:nvPicPr>
          <p:cNvPr id="3077" name="背景音乐 - 纯音乐 - 你是爱 Ppt2.mp3">
            <a:hlinkClick r:id="" action="ppaction://media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3538" y="-4108450"/>
            <a:ext cx="34528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21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语言可用性强化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编写代码或编译器编译代码时的强化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面向对象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控制流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常量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变量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模板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类型推导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enum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00998" y="170847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Alert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yellow,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 = 100,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1700" y="174699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a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 (as ever in C++)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c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 int-&gt;Color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a2 = 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a3 = Alert::red;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a4 = 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blue not in scope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a5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//error: not Color-&gt;int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a6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9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E18641A-0FB1-4084-BF2B-DA38290AE4D1}"/>
              </a:ext>
            </a:extLst>
          </p:cNvPr>
          <p:cNvSpPr/>
          <p:nvPr/>
        </p:nvSpPr>
        <p:spPr>
          <a:xfrm>
            <a:off x="186266" y="1446694"/>
            <a:ext cx="1170093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y):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x_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(x),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y_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(y) {}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x_, y_;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U{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Point p;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C++03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中是不合法（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有一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non-trivial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建構式），但是在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C++11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是合法的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由于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成员的存在，必须要定义一个构造函数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通过初始化列表构造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U&amp; </a:t>
            </a:r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(&amp;p)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通过原地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方式赋值构造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153205"/>
      </p:ext>
    </p:ext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override/final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8" y="124360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B::foo does not override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(signature mismatch)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OK: B::foo overrides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A::bar is not virtual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586" y="13549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Base{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A::foo is overridden and it is the final override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non-virtual function cannot be overridden or be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A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struct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foo cannot be overridden as it's final in 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委托构造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592132" y="1720840"/>
            <a:ext cx="1024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委托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value2 = value;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继承构造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854427" y="1270639"/>
            <a:ext cx="84831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value1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委托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value2 = value;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Base::Base;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继承构造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禁用默认函数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987425" y="1942019"/>
            <a:ext cx="10759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Magic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显式声明使用编译器生成的构造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Magic &amp;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Magic &amp;)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显式声明拒绝编译器生成构造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magic_number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返回类型推导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219200" y="2011871"/>
            <a:ext cx="9056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推导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的类型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但事实上这样的写法并不能通过编译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5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7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auto/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decltype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45717" y="1060930"/>
            <a:ext cx="1170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之前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之后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其他用法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 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717" y="3333272"/>
            <a:ext cx="11351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x; 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A* a;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(a-&gt;x)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y is double (declared type)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((a-&gt;x)) z =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z is const double&amp; 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expression)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U u) -&gt;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+ u)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depends on template parameters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can be deduced since C++14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t+u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71934" y="4413993"/>
            <a:ext cx="3952973" cy="2327133"/>
            <a:chOff x="279810" y="4859928"/>
            <a:chExt cx="3952546" cy="2326667"/>
          </a:xfrm>
        </p:grpSpPr>
        <p:sp>
          <p:nvSpPr>
            <p:cNvPr id="9" name="矩形 8"/>
            <p:cNvSpPr/>
            <p:nvPr/>
          </p:nvSpPr>
          <p:spPr>
            <a:xfrm>
              <a:off x="279810" y="4859928"/>
              <a:ext cx="3952546" cy="232324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32" name="矩形 10"/>
            <p:cNvSpPr>
              <a:spLocks noChangeArrowheads="1"/>
            </p:cNvSpPr>
            <p:nvPr/>
          </p:nvSpPr>
          <p:spPr bwMode="auto">
            <a:xfrm>
              <a:off x="511629" y="5124904"/>
              <a:ext cx="3694835" cy="206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Name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：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Max  Cong</a:t>
              </a: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 from NTAS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 NOKIA for  5 years</a:t>
              </a: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area: </a:t>
              </a:r>
              <a:r>
                <a:rPr lang="en-US" altLang="zh-CN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Dbwrapper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PRS</a:t>
              </a:r>
            </a:p>
            <a:p>
              <a:pPr eaLnBrk="1" hangingPunct="1"/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4557713" y="5313363"/>
            <a:ext cx="1174750" cy="1176337"/>
            <a:chOff x="4557486" y="5314043"/>
            <a:chExt cx="1175657" cy="1175657"/>
          </a:xfrm>
        </p:grpSpPr>
        <p:sp>
          <p:nvSpPr>
            <p:cNvPr id="18" name="圆角矩形 17"/>
            <p:cNvSpPr/>
            <p:nvPr/>
          </p:nvSpPr>
          <p:spPr>
            <a:xfrm>
              <a:off x="4557486" y="5314043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26" name="组合 54"/>
            <p:cNvGrpSpPr/>
            <p:nvPr/>
          </p:nvGrpSpPr>
          <p:grpSpPr bwMode="auto">
            <a:xfrm>
              <a:off x="4789308" y="5526589"/>
              <a:ext cx="750563" cy="750563"/>
              <a:chOff x="10646431" y="4292922"/>
              <a:chExt cx="865745" cy="865745"/>
            </a:xfrm>
          </p:grpSpPr>
          <p:sp>
            <p:nvSpPr>
              <p:cNvPr id="7227" name="Freeform 12"/>
              <p:cNvSpPr>
                <a:spLocks noEditPoints="1"/>
              </p:cNvSpPr>
              <p:nvPr/>
            </p:nvSpPr>
            <p:spPr bwMode="auto">
              <a:xfrm>
                <a:off x="10646431" y="4292922"/>
                <a:ext cx="865745" cy="865745"/>
              </a:xfrm>
              <a:custGeom>
                <a:avLst/>
                <a:gdLst>
                  <a:gd name="T0" fmla="*/ 2147483647 w 1728"/>
                  <a:gd name="T1" fmla="*/ 2147483647 h 1728"/>
                  <a:gd name="T2" fmla="*/ 2147483647 w 1728"/>
                  <a:gd name="T3" fmla="*/ 2147483647 h 1728"/>
                  <a:gd name="T4" fmla="*/ 2147483647 w 1728"/>
                  <a:gd name="T5" fmla="*/ 2147483647 h 1728"/>
                  <a:gd name="T6" fmla="*/ 2147483647 w 1728"/>
                  <a:gd name="T7" fmla="*/ 2147483647 h 1728"/>
                  <a:gd name="T8" fmla="*/ 2147483647 w 1728"/>
                  <a:gd name="T9" fmla="*/ 2147483647 h 1728"/>
                  <a:gd name="T10" fmla="*/ 2147483647 w 1728"/>
                  <a:gd name="T11" fmla="*/ 2147483647 h 1728"/>
                  <a:gd name="T12" fmla="*/ 2147483647 w 1728"/>
                  <a:gd name="T13" fmla="*/ 0 h 1728"/>
                  <a:gd name="T14" fmla="*/ 2147483647 w 1728"/>
                  <a:gd name="T15" fmla="*/ 2147483647 h 1728"/>
                  <a:gd name="T16" fmla="*/ 2147483647 w 1728"/>
                  <a:gd name="T17" fmla="*/ 2147483647 h 1728"/>
                  <a:gd name="T18" fmla="*/ 2147483647 w 1728"/>
                  <a:gd name="T19" fmla="*/ 2147483647 h 1728"/>
                  <a:gd name="T20" fmla="*/ 2147483647 w 1728"/>
                  <a:gd name="T21" fmla="*/ 2147483647 h 1728"/>
                  <a:gd name="T22" fmla="*/ 2147483647 w 1728"/>
                  <a:gd name="T23" fmla="*/ 2147483647 h 1728"/>
                  <a:gd name="T24" fmla="*/ 2147483647 w 1728"/>
                  <a:gd name="T25" fmla="*/ 2147483647 h 1728"/>
                  <a:gd name="T26" fmla="*/ 2147483647 w 1728"/>
                  <a:gd name="T27" fmla="*/ 2147483647 h 1728"/>
                  <a:gd name="T28" fmla="*/ 2147483647 w 1728"/>
                  <a:gd name="T29" fmla="*/ 2147483647 h 1728"/>
                  <a:gd name="T30" fmla="*/ 2147483647 w 1728"/>
                  <a:gd name="T31" fmla="*/ 2147483647 h 1728"/>
                  <a:gd name="T32" fmla="*/ 2147483647 w 1728"/>
                  <a:gd name="T33" fmla="*/ 2147483647 h 1728"/>
                  <a:gd name="T34" fmla="*/ 2147483647 w 1728"/>
                  <a:gd name="T35" fmla="*/ 2147483647 h 1728"/>
                  <a:gd name="T36" fmla="*/ 2147483647 w 1728"/>
                  <a:gd name="T37" fmla="*/ 2147483647 h 1728"/>
                  <a:gd name="T38" fmla="*/ 2147483647 w 1728"/>
                  <a:gd name="T39" fmla="*/ 2147483647 h 1728"/>
                  <a:gd name="T40" fmla="*/ 2147483647 w 1728"/>
                  <a:gd name="T41" fmla="*/ 2147483647 h 1728"/>
                  <a:gd name="T42" fmla="*/ 2147483647 w 1728"/>
                  <a:gd name="T43" fmla="*/ 2147483647 h 1728"/>
                  <a:gd name="T44" fmla="*/ 2147483647 w 1728"/>
                  <a:gd name="T45" fmla="*/ 2147483647 h 1728"/>
                  <a:gd name="T46" fmla="*/ 2147483647 w 1728"/>
                  <a:gd name="T47" fmla="*/ 2147483647 h 1728"/>
                  <a:gd name="T48" fmla="*/ 2147483647 w 1728"/>
                  <a:gd name="T49" fmla="*/ 2147483647 h 1728"/>
                  <a:gd name="T50" fmla="*/ 2147483647 w 1728"/>
                  <a:gd name="T51" fmla="*/ 2147483647 h 1728"/>
                  <a:gd name="T52" fmla="*/ 2147483647 w 1728"/>
                  <a:gd name="T53" fmla="*/ 2147483647 h 1728"/>
                  <a:gd name="T54" fmla="*/ 2147483647 w 1728"/>
                  <a:gd name="T55" fmla="*/ 2147483647 h 1728"/>
                  <a:gd name="T56" fmla="*/ 2147483647 w 1728"/>
                  <a:gd name="T57" fmla="*/ 2147483647 h 1728"/>
                  <a:gd name="T58" fmla="*/ 2147483647 w 1728"/>
                  <a:gd name="T59" fmla="*/ 2147483647 h 1728"/>
                  <a:gd name="T60" fmla="*/ 2147483647 w 1728"/>
                  <a:gd name="T61" fmla="*/ 2147483647 h 1728"/>
                  <a:gd name="T62" fmla="*/ 2147483647 w 1728"/>
                  <a:gd name="T63" fmla="*/ 2147483647 h 1728"/>
                  <a:gd name="T64" fmla="*/ 2147483647 w 1728"/>
                  <a:gd name="T65" fmla="*/ 2147483647 h 1728"/>
                  <a:gd name="T66" fmla="*/ 2147483647 w 1728"/>
                  <a:gd name="T67" fmla="*/ 2147483647 h 1728"/>
                  <a:gd name="T68" fmla="*/ 2147483647 w 1728"/>
                  <a:gd name="T69" fmla="*/ 2147483647 h 1728"/>
                  <a:gd name="T70" fmla="*/ 2147483647 w 1728"/>
                  <a:gd name="T71" fmla="*/ 2147483647 h 1728"/>
                  <a:gd name="T72" fmla="*/ 2147483647 w 1728"/>
                  <a:gd name="T73" fmla="*/ 2147483647 h 1728"/>
                  <a:gd name="T74" fmla="*/ 2147483647 w 1728"/>
                  <a:gd name="T75" fmla="*/ 2147483647 h 1728"/>
                  <a:gd name="T76" fmla="*/ 2147483647 w 1728"/>
                  <a:gd name="T77" fmla="*/ 2147483647 h 1728"/>
                  <a:gd name="T78" fmla="*/ 2147483647 w 1728"/>
                  <a:gd name="T79" fmla="*/ 2147483647 h 1728"/>
                  <a:gd name="T80" fmla="*/ 2147483647 w 1728"/>
                  <a:gd name="T81" fmla="*/ 2147483647 h 1728"/>
                  <a:gd name="T82" fmla="*/ 2147483647 w 1728"/>
                  <a:gd name="T83" fmla="*/ 2147483647 h 1728"/>
                  <a:gd name="T84" fmla="*/ 2147483647 w 1728"/>
                  <a:gd name="T85" fmla="*/ 2147483647 h 1728"/>
                  <a:gd name="T86" fmla="*/ 2147483647 w 1728"/>
                  <a:gd name="T87" fmla="*/ 2147483647 h 1728"/>
                  <a:gd name="T88" fmla="*/ 2147483647 w 1728"/>
                  <a:gd name="T89" fmla="*/ 2147483647 h 1728"/>
                  <a:gd name="T90" fmla="*/ 2147483647 w 1728"/>
                  <a:gd name="T91" fmla="*/ 2147483647 h 1728"/>
                  <a:gd name="T92" fmla="*/ 2147483647 w 1728"/>
                  <a:gd name="T93" fmla="*/ 2147483647 h 1728"/>
                  <a:gd name="T94" fmla="*/ 2147483647 w 1728"/>
                  <a:gd name="T95" fmla="*/ 2147483647 h 1728"/>
                  <a:gd name="T96" fmla="*/ 2147483647 w 1728"/>
                  <a:gd name="T97" fmla="*/ 2147483647 h 1728"/>
                  <a:gd name="T98" fmla="*/ 2147483647 w 1728"/>
                  <a:gd name="T99" fmla="*/ 2147483647 h 1728"/>
                  <a:gd name="T100" fmla="*/ 2147483647 w 1728"/>
                  <a:gd name="T101" fmla="*/ 2147483647 h 1728"/>
                  <a:gd name="T102" fmla="*/ 2147483647 w 1728"/>
                  <a:gd name="T103" fmla="*/ 2147483647 h 1728"/>
                  <a:gd name="T104" fmla="*/ 2147483647 w 1728"/>
                  <a:gd name="T105" fmla="*/ 2147483647 h 1728"/>
                  <a:gd name="T106" fmla="*/ 2147483647 w 1728"/>
                  <a:gd name="T107" fmla="*/ 2147483647 h 1728"/>
                  <a:gd name="T108" fmla="*/ 2147483647 w 1728"/>
                  <a:gd name="T109" fmla="*/ 2147483647 h 1728"/>
                  <a:gd name="T110" fmla="*/ 2147483647 w 1728"/>
                  <a:gd name="T111" fmla="*/ 2147483647 h 1728"/>
                  <a:gd name="T112" fmla="*/ 2147483647 w 1728"/>
                  <a:gd name="T113" fmla="*/ 2147483647 h 17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8" name="Freeform 13"/>
              <p:cNvSpPr>
                <a:spLocks noEditPoints="1"/>
              </p:cNvSpPr>
              <p:nvPr/>
            </p:nvSpPr>
            <p:spPr bwMode="auto">
              <a:xfrm>
                <a:off x="10987767" y="4635114"/>
                <a:ext cx="183073" cy="181362"/>
              </a:xfrm>
              <a:custGeom>
                <a:avLst/>
                <a:gdLst>
                  <a:gd name="T0" fmla="*/ 2147483647 w 365"/>
                  <a:gd name="T1" fmla="*/ 2147483647 h 361"/>
                  <a:gd name="T2" fmla="*/ 2147483647 w 365"/>
                  <a:gd name="T3" fmla="*/ 0 h 361"/>
                  <a:gd name="T4" fmla="*/ 2147483647 w 365"/>
                  <a:gd name="T5" fmla="*/ 2147483647 h 361"/>
                  <a:gd name="T6" fmla="*/ 2147483647 w 365"/>
                  <a:gd name="T7" fmla="*/ 2147483647 h 361"/>
                  <a:gd name="T8" fmla="*/ 2147483647 w 365"/>
                  <a:gd name="T9" fmla="*/ 2147483647 h 361"/>
                  <a:gd name="T10" fmla="*/ 2147483647 w 365"/>
                  <a:gd name="T11" fmla="*/ 2147483647 h 361"/>
                  <a:gd name="T12" fmla="*/ 2147483647 w 365"/>
                  <a:gd name="T13" fmla="*/ 2147483647 h 361"/>
                  <a:gd name="T14" fmla="*/ 2147483647 w 365"/>
                  <a:gd name="T15" fmla="*/ 2147483647 h 361"/>
                  <a:gd name="T16" fmla="*/ 2147483647 w 365"/>
                  <a:gd name="T17" fmla="*/ 2147483647 h 361"/>
                  <a:gd name="T18" fmla="*/ 2147483647 w 365"/>
                  <a:gd name="T19" fmla="*/ 2147483647 h 361"/>
                  <a:gd name="T20" fmla="*/ 2147483647 w 365"/>
                  <a:gd name="T21" fmla="*/ 2147483647 h 361"/>
                  <a:gd name="T22" fmla="*/ 2147483647 w 365"/>
                  <a:gd name="T23" fmla="*/ 2147483647 h 361"/>
                  <a:gd name="T24" fmla="*/ 2147483647 w 365"/>
                  <a:gd name="T25" fmla="*/ 2147483647 h 361"/>
                  <a:gd name="T26" fmla="*/ 2147483647 w 365"/>
                  <a:gd name="T27" fmla="*/ 2147483647 h 361"/>
                  <a:gd name="T28" fmla="*/ 2147483647 w 365"/>
                  <a:gd name="T29" fmla="*/ 2147483647 h 361"/>
                  <a:gd name="T30" fmla="*/ 2147483647 w 365"/>
                  <a:gd name="T31" fmla="*/ 2147483647 h 3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9" name="Freeform 14"/>
              <p:cNvSpPr>
                <a:spLocks noEditPoints="1"/>
              </p:cNvSpPr>
              <p:nvPr/>
            </p:nvSpPr>
            <p:spPr bwMode="auto">
              <a:xfrm>
                <a:off x="10646431" y="4292922"/>
                <a:ext cx="865745" cy="865745"/>
              </a:xfrm>
              <a:custGeom>
                <a:avLst/>
                <a:gdLst>
                  <a:gd name="T0" fmla="*/ 2147483647 w 1728"/>
                  <a:gd name="T1" fmla="*/ 2147483647 h 1728"/>
                  <a:gd name="T2" fmla="*/ 2147483647 w 1728"/>
                  <a:gd name="T3" fmla="*/ 2147483647 h 1728"/>
                  <a:gd name="T4" fmla="*/ 2147483647 w 1728"/>
                  <a:gd name="T5" fmla="*/ 2147483647 h 1728"/>
                  <a:gd name="T6" fmla="*/ 2147483647 w 1728"/>
                  <a:gd name="T7" fmla="*/ 2147483647 h 1728"/>
                  <a:gd name="T8" fmla="*/ 2147483647 w 1728"/>
                  <a:gd name="T9" fmla="*/ 2147483647 h 1728"/>
                  <a:gd name="T10" fmla="*/ 2147483647 w 1728"/>
                  <a:gd name="T11" fmla="*/ 2147483647 h 1728"/>
                  <a:gd name="T12" fmla="*/ 2147483647 w 1728"/>
                  <a:gd name="T13" fmla="*/ 0 h 1728"/>
                  <a:gd name="T14" fmla="*/ 2147483647 w 1728"/>
                  <a:gd name="T15" fmla="*/ 2147483647 h 1728"/>
                  <a:gd name="T16" fmla="*/ 2147483647 w 1728"/>
                  <a:gd name="T17" fmla="*/ 2147483647 h 1728"/>
                  <a:gd name="T18" fmla="*/ 2147483647 w 1728"/>
                  <a:gd name="T19" fmla="*/ 2147483647 h 1728"/>
                  <a:gd name="T20" fmla="*/ 2147483647 w 1728"/>
                  <a:gd name="T21" fmla="*/ 2147483647 h 1728"/>
                  <a:gd name="T22" fmla="*/ 2147483647 w 1728"/>
                  <a:gd name="T23" fmla="*/ 2147483647 h 1728"/>
                  <a:gd name="T24" fmla="*/ 2147483647 w 1728"/>
                  <a:gd name="T25" fmla="*/ 2147483647 h 1728"/>
                  <a:gd name="T26" fmla="*/ 2147483647 w 1728"/>
                  <a:gd name="T27" fmla="*/ 2147483647 h 1728"/>
                  <a:gd name="T28" fmla="*/ 2147483647 w 1728"/>
                  <a:gd name="T29" fmla="*/ 2147483647 h 1728"/>
                  <a:gd name="T30" fmla="*/ 2147483647 w 1728"/>
                  <a:gd name="T31" fmla="*/ 2147483647 h 1728"/>
                  <a:gd name="T32" fmla="*/ 2147483647 w 1728"/>
                  <a:gd name="T33" fmla="*/ 2147483647 h 1728"/>
                  <a:gd name="T34" fmla="*/ 2147483647 w 1728"/>
                  <a:gd name="T35" fmla="*/ 2147483647 h 1728"/>
                  <a:gd name="T36" fmla="*/ 2147483647 w 1728"/>
                  <a:gd name="T37" fmla="*/ 2147483647 h 1728"/>
                  <a:gd name="T38" fmla="*/ 2147483647 w 1728"/>
                  <a:gd name="T39" fmla="*/ 2147483647 h 1728"/>
                  <a:gd name="T40" fmla="*/ 2147483647 w 1728"/>
                  <a:gd name="T41" fmla="*/ 2147483647 h 1728"/>
                  <a:gd name="T42" fmla="*/ 2147483647 w 1728"/>
                  <a:gd name="T43" fmla="*/ 2147483647 h 1728"/>
                  <a:gd name="T44" fmla="*/ 2147483647 w 1728"/>
                  <a:gd name="T45" fmla="*/ 2147483647 h 1728"/>
                  <a:gd name="T46" fmla="*/ 2147483647 w 1728"/>
                  <a:gd name="T47" fmla="*/ 2147483647 h 1728"/>
                  <a:gd name="T48" fmla="*/ 2147483647 w 1728"/>
                  <a:gd name="T49" fmla="*/ 2147483647 h 1728"/>
                  <a:gd name="T50" fmla="*/ 2147483647 w 1728"/>
                  <a:gd name="T51" fmla="*/ 2147483647 h 1728"/>
                  <a:gd name="T52" fmla="*/ 2147483647 w 1728"/>
                  <a:gd name="T53" fmla="*/ 2147483647 h 1728"/>
                  <a:gd name="T54" fmla="*/ 2147483647 w 1728"/>
                  <a:gd name="T55" fmla="*/ 2147483647 h 1728"/>
                  <a:gd name="T56" fmla="*/ 2147483647 w 1728"/>
                  <a:gd name="T57" fmla="*/ 2147483647 h 1728"/>
                  <a:gd name="T58" fmla="*/ 2147483647 w 1728"/>
                  <a:gd name="T59" fmla="*/ 2147483647 h 1728"/>
                  <a:gd name="T60" fmla="*/ 2147483647 w 1728"/>
                  <a:gd name="T61" fmla="*/ 2147483647 h 1728"/>
                  <a:gd name="T62" fmla="*/ 2147483647 w 1728"/>
                  <a:gd name="T63" fmla="*/ 2147483647 h 1728"/>
                  <a:gd name="T64" fmla="*/ 2147483647 w 1728"/>
                  <a:gd name="T65" fmla="*/ 2147483647 h 1728"/>
                  <a:gd name="T66" fmla="*/ 2147483647 w 1728"/>
                  <a:gd name="T67" fmla="*/ 2147483647 h 1728"/>
                  <a:gd name="T68" fmla="*/ 2147483647 w 1728"/>
                  <a:gd name="T69" fmla="*/ 2147483647 h 1728"/>
                  <a:gd name="T70" fmla="*/ 2147483647 w 1728"/>
                  <a:gd name="T71" fmla="*/ 2147483647 h 1728"/>
                  <a:gd name="T72" fmla="*/ 2147483647 w 1728"/>
                  <a:gd name="T73" fmla="*/ 2147483647 h 1728"/>
                  <a:gd name="T74" fmla="*/ 2147483647 w 1728"/>
                  <a:gd name="T75" fmla="*/ 2147483647 h 1728"/>
                  <a:gd name="T76" fmla="*/ 2147483647 w 1728"/>
                  <a:gd name="T77" fmla="*/ 2147483647 h 1728"/>
                  <a:gd name="T78" fmla="*/ 2147483647 w 1728"/>
                  <a:gd name="T79" fmla="*/ 2147483647 h 1728"/>
                  <a:gd name="T80" fmla="*/ 2147483647 w 1728"/>
                  <a:gd name="T81" fmla="*/ 2147483647 h 1728"/>
                  <a:gd name="T82" fmla="*/ 2147483647 w 1728"/>
                  <a:gd name="T83" fmla="*/ 2147483647 h 1728"/>
                  <a:gd name="T84" fmla="*/ 2147483647 w 1728"/>
                  <a:gd name="T85" fmla="*/ 2147483647 h 1728"/>
                  <a:gd name="T86" fmla="*/ 2147483647 w 1728"/>
                  <a:gd name="T87" fmla="*/ 2147483647 h 1728"/>
                  <a:gd name="T88" fmla="*/ 2147483647 w 1728"/>
                  <a:gd name="T89" fmla="*/ 2147483647 h 1728"/>
                  <a:gd name="T90" fmla="*/ 2147483647 w 1728"/>
                  <a:gd name="T91" fmla="*/ 2147483647 h 1728"/>
                  <a:gd name="T92" fmla="*/ 2147483647 w 1728"/>
                  <a:gd name="T93" fmla="*/ 2147483647 h 1728"/>
                  <a:gd name="T94" fmla="*/ 2147483647 w 1728"/>
                  <a:gd name="T95" fmla="*/ 2147483647 h 1728"/>
                  <a:gd name="T96" fmla="*/ 2147483647 w 1728"/>
                  <a:gd name="T97" fmla="*/ 2147483647 h 1728"/>
                  <a:gd name="T98" fmla="*/ 2147483647 w 1728"/>
                  <a:gd name="T99" fmla="*/ 2147483647 h 1728"/>
                  <a:gd name="T100" fmla="*/ 2147483647 w 1728"/>
                  <a:gd name="T101" fmla="*/ 2147483647 h 1728"/>
                  <a:gd name="T102" fmla="*/ 2147483647 w 1728"/>
                  <a:gd name="T103" fmla="*/ 2147483647 h 1728"/>
                  <a:gd name="T104" fmla="*/ 2147483647 w 1728"/>
                  <a:gd name="T105" fmla="*/ 2147483647 h 1728"/>
                  <a:gd name="T106" fmla="*/ 2147483647 w 1728"/>
                  <a:gd name="T107" fmla="*/ 2147483647 h 1728"/>
                  <a:gd name="T108" fmla="*/ 2147483647 w 1728"/>
                  <a:gd name="T109" fmla="*/ 2147483647 h 1728"/>
                  <a:gd name="T110" fmla="*/ 2147483647 w 1728"/>
                  <a:gd name="T111" fmla="*/ 2147483647 h 1728"/>
                  <a:gd name="T112" fmla="*/ 2147483647 w 1728"/>
                  <a:gd name="T113" fmla="*/ 2147483647 h 17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0" name="Freeform 15"/>
              <p:cNvSpPr>
                <a:spLocks noEditPoints="1"/>
              </p:cNvSpPr>
              <p:nvPr/>
            </p:nvSpPr>
            <p:spPr bwMode="auto">
              <a:xfrm>
                <a:off x="10987767" y="4635114"/>
                <a:ext cx="183073" cy="181362"/>
              </a:xfrm>
              <a:custGeom>
                <a:avLst/>
                <a:gdLst>
                  <a:gd name="T0" fmla="*/ 2147483647 w 365"/>
                  <a:gd name="T1" fmla="*/ 2147483647 h 361"/>
                  <a:gd name="T2" fmla="*/ 2147483647 w 365"/>
                  <a:gd name="T3" fmla="*/ 0 h 361"/>
                  <a:gd name="T4" fmla="*/ 2147483647 w 365"/>
                  <a:gd name="T5" fmla="*/ 2147483647 h 361"/>
                  <a:gd name="T6" fmla="*/ 2147483647 w 365"/>
                  <a:gd name="T7" fmla="*/ 2147483647 h 361"/>
                  <a:gd name="T8" fmla="*/ 2147483647 w 365"/>
                  <a:gd name="T9" fmla="*/ 2147483647 h 361"/>
                  <a:gd name="T10" fmla="*/ 2147483647 w 365"/>
                  <a:gd name="T11" fmla="*/ 2147483647 h 361"/>
                  <a:gd name="T12" fmla="*/ 2147483647 w 365"/>
                  <a:gd name="T13" fmla="*/ 2147483647 h 361"/>
                  <a:gd name="T14" fmla="*/ 2147483647 w 365"/>
                  <a:gd name="T15" fmla="*/ 2147483647 h 361"/>
                  <a:gd name="T16" fmla="*/ 2147483647 w 365"/>
                  <a:gd name="T17" fmla="*/ 2147483647 h 361"/>
                  <a:gd name="T18" fmla="*/ 2147483647 w 365"/>
                  <a:gd name="T19" fmla="*/ 2147483647 h 361"/>
                  <a:gd name="T20" fmla="*/ 2147483647 w 365"/>
                  <a:gd name="T21" fmla="*/ 2147483647 h 361"/>
                  <a:gd name="T22" fmla="*/ 2147483647 w 365"/>
                  <a:gd name="T23" fmla="*/ 2147483647 h 361"/>
                  <a:gd name="T24" fmla="*/ 2147483647 w 365"/>
                  <a:gd name="T25" fmla="*/ 2147483647 h 361"/>
                  <a:gd name="T26" fmla="*/ 2147483647 w 365"/>
                  <a:gd name="T27" fmla="*/ 2147483647 h 361"/>
                  <a:gd name="T28" fmla="*/ 2147483647 w 365"/>
                  <a:gd name="T29" fmla="*/ 2147483647 h 361"/>
                  <a:gd name="T30" fmla="*/ 2147483647 w 365"/>
                  <a:gd name="T31" fmla="*/ 2147483647 h 3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 bwMode="auto">
          <a:xfrm>
            <a:off x="4557713" y="3941763"/>
            <a:ext cx="1174750" cy="1176337"/>
            <a:chOff x="4557486" y="3941687"/>
            <a:chExt cx="1175657" cy="1175657"/>
          </a:xfrm>
        </p:grpSpPr>
        <p:sp>
          <p:nvSpPr>
            <p:cNvPr id="17" name="圆角矩形 16"/>
            <p:cNvSpPr/>
            <p:nvPr/>
          </p:nvSpPr>
          <p:spPr>
            <a:xfrm>
              <a:off x="4557486" y="3941687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05" name="组合 53"/>
            <p:cNvGrpSpPr/>
            <p:nvPr/>
          </p:nvGrpSpPr>
          <p:grpSpPr bwMode="auto">
            <a:xfrm>
              <a:off x="4677317" y="4151037"/>
              <a:ext cx="931529" cy="709771"/>
              <a:chOff x="8846502" y="2140536"/>
              <a:chExt cx="1074482" cy="818693"/>
            </a:xfrm>
          </p:grpSpPr>
          <p:sp>
            <p:nvSpPr>
              <p:cNvPr id="7206" name="Freeform 16"/>
              <p:cNvSpPr>
                <a:spLocks noEditPoints="1"/>
              </p:cNvSpPr>
              <p:nvPr/>
            </p:nvSpPr>
            <p:spPr bwMode="auto">
              <a:xfrm>
                <a:off x="8848213" y="2140536"/>
                <a:ext cx="1071916" cy="775920"/>
              </a:xfrm>
              <a:custGeom>
                <a:avLst/>
                <a:gdLst>
                  <a:gd name="T0" fmla="*/ 2147483647 w 2138"/>
                  <a:gd name="T1" fmla="*/ 2147483647 h 1548"/>
                  <a:gd name="T2" fmla="*/ 2147483647 w 2138"/>
                  <a:gd name="T3" fmla="*/ 2147483647 h 1548"/>
                  <a:gd name="T4" fmla="*/ 2147483647 w 2138"/>
                  <a:gd name="T5" fmla="*/ 2147483647 h 1548"/>
                  <a:gd name="T6" fmla="*/ 2147483647 w 2138"/>
                  <a:gd name="T7" fmla="*/ 2147483647 h 1548"/>
                  <a:gd name="T8" fmla="*/ 2147483647 w 2138"/>
                  <a:gd name="T9" fmla="*/ 2147483647 h 1548"/>
                  <a:gd name="T10" fmla="*/ 2147483647 w 2138"/>
                  <a:gd name="T11" fmla="*/ 2147483647 h 1548"/>
                  <a:gd name="T12" fmla="*/ 2147483647 w 2138"/>
                  <a:gd name="T13" fmla="*/ 0 h 1548"/>
                  <a:gd name="T14" fmla="*/ 2147483647 w 2138"/>
                  <a:gd name="T15" fmla="*/ 0 h 1548"/>
                  <a:gd name="T16" fmla="*/ 2147483647 w 2138"/>
                  <a:gd name="T17" fmla="*/ 2147483647 h 1548"/>
                  <a:gd name="T18" fmla="*/ 2147483647 w 2138"/>
                  <a:gd name="T19" fmla="*/ 2147483647 h 1548"/>
                  <a:gd name="T20" fmla="*/ 2147483647 w 2138"/>
                  <a:gd name="T21" fmla="*/ 2147483647 h 1548"/>
                  <a:gd name="T22" fmla="*/ 2147483647 w 2138"/>
                  <a:gd name="T23" fmla="*/ 2147483647 h 1548"/>
                  <a:gd name="T24" fmla="*/ 2147483647 w 2138"/>
                  <a:gd name="T25" fmla="*/ 2147483647 h 1548"/>
                  <a:gd name="T26" fmla="*/ 2147483647 w 2138"/>
                  <a:gd name="T27" fmla="*/ 2147483647 h 1548"/>
                  <a:gd name="T28" fmla="*/ 2147483647 w 2138"/>
                  <a:gd name="T29" fmla="*/ 2147483647 h 1548"/>
                  <a:gd name="T30" fmla="*/ 2147483647 w 2138"/>
                  <a:gd name="T31" fmla="*/ 2147483647 h 1548"/>
                  <a:gd name="T32" fmla="*/ 2147483647 w 2138"/>
                  <a:gd name="T33" fmla="*/ 2147483647 h 1548"/>
                  <a:gd name="T34" fmla="*/ 2147483647 w 2138"/>
                  <a:gd name="T35" fmla="*/ 2147483647 h 1548"/>
                  <a:gd name="T36" fmla="*/ 2147483647 w 2138"/>
                  <a:gd name="T37" fmla="*/ 2147483647 h 1548"/>
                  <a:gd name="T38" fmla="*/ 2147483647 w 2138"/>
                  <a:gd name="T39" fmla="*/ 2147483647 h 1548"/>
                  <a:gd name="T40" fmla="*/ 2147483647 w 2138"/>
                  <a:gd name="T41" fmla="*/ 2147483647 h 1548"/>
                  <a:gd name="T42" fmla="*/ 2147483647 w 2138"/>
                  <a:gd name="T43" fmla="*/ 2147483647 h 1548"/>
                  <a:gd name="T44" fmla="*/ 2147483647 w 2138"/>
                  <a:gd name="T45" fmla="*/ 2147483647 h 154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38" h="1548">
                    <a:moveTo>
                      <a:pt x="54" y="1548"/>
                    </a:moveTo>
                    <a:cubicBezTo>
                      <a:pt x="2084" y="1548"/>
                      <a:pt x="2084" y="1548"/>
                      <a:pt x="2084" y="1548"/>
                    </a:cubicBezTo>
                    <a:cubicBezTo>
                      <a:pt x="2103" y="1548"/>
                      <a:pt x="2120" y="1538"/>
                      <a:pt x="2129" y="1521"/>
                    </a:cubicBezTo>
                    <a:cubicBezTo>
                      <a:pt x="2138" y="1505"/>
                      <a:pt x="2136" y="1485"/>
                      <a:pt x="2126" y="1470"/>
                    </a:cubicBezTo>
                    <a:cubicBezTo>
                      <a:pt x="1910" y="1155"/>
                      <a:pt x="1910" y="1155"/>
                      <a:pt x="1910" y="1155"/>
                    </a:cubicBezTo>
                    <a:cubicBezTo>
                      <a:pt x="1910" y="51"/>
                      <a:pt x="1910" y="51"/>
                      <a:pt x="1910" y="51"/>
                    </a:cubicBezTo>
                    <a:cubicBezTo>
                      <a:pt x="1910" y="23"/>
                      <a:pt x="1888" y="0"/>
                      <a:pt x="186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50" y="0"/>
                      <a:pt x="228" y="23"/>
                      <a:pt x="228" y="51"/>
                    </a:cubicBezTo>
                    <a:cubicBezTo>
                      <a:pt x="228" y="1155"/>
                      <a:pt x="228" y="1155"/>
                      <a:pt x="228" y="1155"/>
                    </a:cubicBezTo>
                    <a:cubicBezTo>
                      <a:pt x="12" y="1470"/>
                      <a:pt x="12" y="1470"/>
                      <a:pt x="12" y="1470"/>
                    </a:cubicBezTo>
                    <a:cubicBezTo>
                      <a:pt x="1" y="1485"/>
                      <a:pt x="0" y="1505"/>
                      <a:pt x="9" y="1521"/>
                    </a:cubicBezTo>
                    <a:cubicBezTo>
                      <a:pt x="17" y="1538"/>
                      <a:pt x="35" y="1548"/>
                      <a:pt x="54" y="1548"/>
                    </a:cubicBezTo>
                    <a:close/>
                    <a:moveTo>
                      <a:pt x="328" y="101"/>
                    </a:moveTo>
                    <a:cubicBezTo>
                      <a:pt x="1809" y="101"/>
                      <a:pt x="1809" y="101"/>
                      <a:pt x="1809" y="101"/>
                    </a:cubicBezTo>
                    <a:cubicBezTo>
                      <a:pt x="1809" y="1120"/>
                      <a:pt x="1809" y="1120"/>
                      <a:pt x="1809" y="1120"/>
                    </a:cubicBezTo>
                    <a:cubicBezTo>
                      <a:pt x="328" y="1120"/>
                      <a:pt x="328" y="1120"/>
                      <a:pt x="328" y="1120"/>
                    </a:cubicBezTo>
                    <a:lnTo>
                      <a:pt x="328" y="101"/>
                    </a:lnTo>
                    <a:close/>
                    <a:moveTo>
                      <a:pt x="304" y="1221"/>
                    </a:moveTo>
                    <a:cubicBezTo>
                      <a:pt x="1833" y="1221"/>
                      <a:pt x="1833" y="1221"/>
                      <a:pt x="1833" y="1221"/>
                    </a:cubicBezTo>
                    <a:cubicBezTo>
                      <a:pt x="1989" y="1448"/>
                      <a:pt x="1989" y="1448"/>
                      <a:pt x="1989" y="1448"/>
                    </a:cubicBezTo>
                    <a:cubicBezTo>
                      <a:pt x="149" y="1448"/>
                      <a:pt x="149" y="1448"/>
                      <a:pt x="149" y="1448"/>
                    </a:cubicBezTo>
                    <a:lnTo>
                      <a:pt x="304" y="1221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Freeform 17"/>
              <p:cNvSpPr/>
              <p:nvPr/>
            </p:nvSpPr>
            <p:spPr bwMode="auto">
              <a:xfrm>
                <a:off x="8975679" y="2816364"/>
                <a:ext cx="50473" cy="24809"/>
              </a:xfrm>
              <a:custGeom>
                <a:avLst/>
                <a:gdLst>
                  <a:gd name="T0" fmla="*/ 2147483647 w 101"/>
                  <a:gd name="T1" fmla="*/ 0 h 50"/>
                  <a:gd name="T2" fmla="*/ 2147483647 w 101"/>
                  <a:gd name="T3" fmla="*/ 0 h 50"/>
                  <a:gd name="T4" fmla="*/ 0 w 101"/>
                  <a:gd name="T5" fmla="*/ 2147483647 h 50"/>
                  <a:gd name="T6" fmla="*/ 2147483647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89" y="50"/>
                      <a:pt x="101" y="39"/>
                      <a:pt x="101" y="25"/>
                    </a:cubicBezTo>
                    <a:cubicBezTo>
                      <a:pt x="101" y="11"/>
                      <a:pt x="89" y="0"/>
                      <a:pt x="76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Freeform 18"/>
              <p:cNvSpPr/>
              <p:nvPr/>
            </p:nvSpPr>
            <p:spPr bwMode="auto">
              <a:xfrm>
                <a:off x="9346957" y="2816364"/>
                <a:ext cx="74427" cy="24809"/>
              </a:xfrm>
              <a:custGeom>
                <a:avLst/>
                <a:gdLst>
                  <a:gd name="T0" fmla="*/ 2147483647 w 150"/>
                  <a:gd name="T1" fmla="*/ 0 h 50"/>
                  <a:gd name="T2" fmla="*/ 2147483647 w 150"/>
                  <a:gd name="T3" fmla="*/ 0 h 50"/>
                  <a:gd name="T4" fmla="*/ 0 w 150"/>
                  <a:gd name="T5" fmla="*/ 2147483647 h 50"/>
                  <a:gd name="T6" fmla="*/ 2147483647 w 150"/>
                  <a:gd name="T7" fmla="*/ 2147483647 h 50"/>
                  <a:gd name="T8" fmla="*/ 2147483647 w 150"/>
                  <a:gd name="T9" fmla="*/ 2147483647 h 50"/>
                  <a:gd name="T10" fmla="*/ 2147483647 w 150"/>
                  <a:gd name="T11" fmla="*/ 2147483647 h 50"/>
                  <a:gd name="T12" fmla="*/ 2147483647 w 150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Freeform 19"/>
              <p:cNvSpPr/>
              <p:nvPr/>
            </p:nvSpPr>
            <p:spPr bwMode="auto">
              <a:xfrm>
                <a:off x="9446193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Freeform 20"/>
              <p:cNvSpPr/>
              <p:nvPr/>
            </p:nvSpPr>
            <p:spPr bwMode="auto">
              <a:xfrm>
                <a:off x="9247722" y="2816364"/>
                <a:ext cx="75282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Freeform 21"/>
              <p:cNvSpPr/>
              <p:nvPr/>
            </p:nvSpPr>
            <p:spPr bwMode="auto">
              <a:xfrm>
                <a:off x="9148486" y="2816364"/>
                <a:ext cx="75282" cy="24809"/>
              </a:xfrm>
              <a:custGeom>
                <a:avLst/>
                <a:gdLst>
                  <a:gd name="T0" fmla="*/ 2147483647 w 150"/>
                  <a:gd name="T1" fmla="*/ 0 h 50"/>
                  <a:gd name="T2" fmla="*/ 2147483647 w 150"/>
                  <a:gd name="T3" fmla="*/ 0 h 50"/>
                  <a:gd name="T4" fmla="*/ 0 w 150"/>
                  <a:gd name="T5" fmla="*/ 2147483647 h 50"/>
                  <a:gd name="T6" fmla="*/ 2147483647 w 150"/>
                  <a:gd name="T7" fmla="*/ 2147483647 h 50"/>
                  <a:gd name="T8" fmla="*/ 2147483647 w 150"/>
                  <a:gd name="T9" fmla="*/ 2147483647 h 50"/>
                  <a:gd name="T10" fmla="*/ 2147483647 w 150"/>
                  <a:gd name="T11" fmla="*/ 2147483647 h 50"/>
                  <a:gd name="T12" fmla="*/ 2147483647 w 150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Freeform 22"/>
              <p:cNvSpPr/>
              <p:nvPr/>
            </p:nvSpPr>
            <p:spPr bwMode="auto">
              <a:xfrm>
                <a:off x="9050106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3" name="Freeform 23"/>
              <p:cNvSpPr/>
              <p:nvPr/>
            </p:nvSpPr>
            <p:spPr bwMode="auto">
              <a:xfrm>
                <a:off x="9544573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Freeform 24"/>
              <p:cNvSpPr/>
              <p:nvPr/>
            </p:nvSpPr>
            <p:spPr bwMode="auto">
              <a:xfrm>
                <a:off x="9643809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Freeform 25"/>
              <p:cNvSpPr/>
              <p:nvPr/>
            </p:nvSpPr>
            <p:spPr bwMode="auto">
              <a:xfrm>
                <a:off x="9742189" y="2816364"/>
                <a:ext cx="50473" cy="24809"/>
              </a:xfrm>
              <a:custGeom>
                <a:avLst/>
                <a:gdLst>
                  <a:gd name="T0" fmla="*/ 2147483647 w 101"/>
                  <a:gd name="T1" fmla="*/ 0 h 50"/>
                  <a:gd name="T2" fmla="*/ 2147483647 w 101"/>
                  <a:gd name="T3" fmla="*/ 0 h 50"/>
                  <a:gd name="T4" fmla="*/ 0 w 101"/>
                  <a:gd name="T5" fmla="*/ 2147483647 h 50"/>
                  <a:gd name="T6" fmla="*/ 2147483647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ubicBezTo>
                      <a:pt x="101" y="11"/>
                      <a:pt x="90" y="0"/>
                      <a:pt x="76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Freeform 26"/>
              <p:cNvSpPr/>
              <p:nvPr/>
            </p:nvSpPr>
            <p:spPr bwMode="auto">
              <a:xfrm>
                <a:off x="9004765" y="2773590"/>
                <a:ext cx="50473" cy="24809"/>
              </a:xfrm>
              <a:custGeom>
                <a:avLst/>
                <a:gdLst>
                  <a:gd name="T0" fmla="*/ 2147483647 w 101"/>
                  <a:gd name="T1" fmla="*/ 2147483647 h 50"/>
                  <a:gd name="T2" fmla="*/ 2147483647 w 101"/>
                  <a:gd name="T3" fmla="*/ 0 h 50"/>
                  <a:gd name="T4" fmla="*/ 2147483647 w 101"/>
                  <a:gd name="T5" fmla="*/ 0 h 50"/>
                  <a:gd name="T6" fmla="*/ 0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90" y="0"/>
                      <a:pt x="7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Freeform 27"/>
              <p:cNvSpPr/>
              <p:nvPr/>
            </p:nvSpPr>
            <p:spPr bwMode="auto">
              <a:xfrm>
                <a:off x="9186983" y="2773590"/>
                <a:ext cx="78704" cy="24809"/>
              </a:xfrm>
              <a:custGeom>
                <a:avLst/>
                <a:gdLst>
                  <a:gd name="T0" fmla="*/ 2147483647 w 156"/>
                  <a:gd name="T1" fmla="*/ 2147483647 h 50"/>
                  <a:gd name="T2" fmla="*/ 2147483647 w 156"/>
                  <a:gd name="T3" fmla="*/ 2147483647 h 50"/>
                  <a:gd name="T4" fmla="*/ 2147483647 w 156"/>
                  <a:gd name="T5" fmla="*/ 2147483647 h 50"/>
                  <a:gd name="T6" fmla="*/ 2147483647 w 156"/>
                  <a:gd name="T7" fmla="*/ 0 h 50"/>
                  <a:gd name="T8" fmla="*/ 2147483647 w 156"/>
                  <a:gd name="T9" fmla="*/ 0 h 50"/>
                  <a:gd name="T10" fmla="*/ 0 w 156"/>
                  <a:gd name="T11" fmla="*/ 2147483647 h 50"/>
                  <a:gd name="T12" fmla="*/ 2147483647 w 156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5" y="50"/>
                      <a:pt x="156" y="39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Freeform 28"/>
              <p:cNvSpPr/>
              <p:nvPr/>
            </p:nvSpPr>
            <p:spPr bwMode="auto">
              <a:xfrm>
                <a:off x="9397431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2147483647 h 50"/>
                  <a:gd name="T4" fmla="*/ 2147483647 w 155"/>
                  <a:gd name="T5" fmla="*/ 2147483647 h 50"/>
                  <a:gd name="T6" fmla="*/ 2147483647 w 155"/>
                  <a:gd name="T7" fmla="*/ 0 h 50"/>
                  <a:gd name="T8" fmla="*/ 2147483647 w 155"/>
                  <a:gd name="T9" fmla="*/ 0 h 50"/>
                  <a:gd name="T10" fmla="*/ 0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" name="Freeform 29"/>
              <p:cNvSpPr/>
              <p:nvPr/>
            </p:nvSpPr>
            <p:spPr bwMode="auto">
              <a:xfrm>
                <a:off x="9502655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2147483647 h 50"/>
                  <a:gd name="T4" fmla="*/ 2147483647 w 155"/>
                  <a:gd name="T5" fmla="*/ 2147483647 h 50"/>
                  <a:gd name="T6" fmla="*/ 2147483647 w 155"/>
                  <a:gd name="T7" fmla="*/ 0 h 50"/>
                  <a:gd name="T8" fmla="*/ 2147483647 w 155"/>
                  <a:gd name="T9" fmla="*/ 0 h 50"/>
                  <a:gd name="T10" fmla="*/ 0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Freeform 30"/>
              <p:cNvSpPr/>
              <p:nvPr/>
            </p:nvSpPr>
            <p:spPr bwMode="auto">
              <a:xfrm>
                <a:off x="9292207" y="2773590"/>
                <a:ext cx="78704" cy="24809"/>
              </a:xfrm>
              <a:custGeom>
                <a:avLst/>
                <a:gdLst>
                  <a:gd name="T0" fmla="*/ 2147483647 w 156"/>
                  <a:gd name="T1" fmla="*/ 2147483647 h 50"/>
                  <a:gd name="T2" fmla="*/ 2147483647 w 156"/>
                  <a:gd name="T3" fmla="*/ 2147483647 h 50"/>
                  <a:gd name="T4" fmla="*/ 2147483647 w 156"/>
                  <a:gd name="T5" fmla="*/ 2147483647 h 50"/>
                  <a:gd name="T6" fmla="*/ 2147483647 w 156"/>
                  <a:gd name="T7" fmla="*/ 0 h 50"/>
                  <a:gd name="T8" fmla="*/ 2147483647 w 156"/>
                  <a:gd name="T9" fmla="*/ 0 h 50"/>
                  <a:gd name="T10" fmla="*/ 0 w 156"/>
                  <a:gd name="T11" fmla="*/ 2147483647 h 50"/>
                  <a:gd name="T12" fmla="*/ 2147483647 w 156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4" y="50"/>
                      <a:pt x="156" y="39"/>
                      <a:pt x="156" y="25"/>
                    </a:cubicBezTo>
                    <a:cubicBezTo>
                      <a:pt x="156" y="11"/>
                      <a:pt x="144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Freeform 31"/>
              <p:cNvSpPr/>
              <p:nvPr/>
            </p:nvSpPr>
            <p:spPr bwMode="auto">
              <a:xfrm>
                <a:off x="9082614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0 h 50"/>
                  <a:gd name="T4" fmla="*/ 2147483647 w 155"/>
                  <a:gd name="T5" fmla="*/ 0 h 50"/>
                  <a:gd name="T6" fmla="*/ 0 w 155"/>
                  <a:gd name="T7" fmla="*/ 2147483647 h 50"/>
                  <a:gd name="T8" fmla="*/ 2147483647 w 155"/>
                  <a:gd name="T9" fmla="*/ 2147483647 h 50"/>
                  <a:gd name="T10" fmla="*/ 2147483647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Freeform 32"/>
              <p:cNvSpPr/>
              <p:nvPr/>
            </p:nvSpPr>
            <p:spPr bwMode="auto">
              <a:xfrm>
                <a:off x="9607878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0 h 50"/>
                  <a:gd name="T4" fmla="*/ 2147483647 w 155"/>
                  <a:gd name="T5" fmla="*/ 0 h 50"/>
                  <a:gd name="T6" fmla="*/ 0 w 155"/>
                  <a:gd name="T7" fmla="*/ 2147483647 h 50"/>
                  <a:gd name="T8" fmla="*/ 2147483647 w 155"/>
                  <a:gd name="T9" fmla="*/ 2147483647 h 50"/>
                  <a:gd name="T10" fmla="*/ 2147483647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Freeform 33"/>
              <p:cNvSpPr/>
              <p:nvPr/>
            </p:nvSpPr>
            <p:spPr bwMode="auto">
              <a:xfrm>
                <a:off x="9713102" y="2773590"/>
                <a:ext cx="51329" cy="24809"/>
              </a:xfrm>
              <a:custGeom>
                <a:avLst/>
                <a:gdLst>
                  <a:gd name="T0" fmla="*/ 2147483647 w 101"/>
                  <a:gd name="T1" fmla="*/ 2147483647 h 50"/>
                  <a:gd name="T2" fmla="*/ 2147483647 w 101"/>
                  <a:gd name="T3" fmla="*/ 0 h 50"/>
                  <a:gd name="T4" fmla="*/ 2147483647 w 101"/>
                  <a:gd name="T5" fmla="*/ 0 h 50"/>
                  <a:gd name="T6" fmla="*/ 0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89" y="0"/>
                      <a:pt x="7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9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4" name="Freeform 34"/>
              <p:cNvSpPr/>
              <p:nvPr/>
            </p:nvSpPr>
            <p:spPr bwMode="auto">
              <a:xfrm>
                <a:off x="8846502" y="2933565"/>
                <a:ext cx="1074482" cy="25664"/>
              </a:xfrm>
              <a:custGeom>
                <a:avLst/>
                <a:gdLst>
                  <a:gd name="T0" fmla="*/ 2147483647 w 2145"/>
                  <a:gd name="T1" fmla="*/ 0 h 50"/>
                  <a:gd name="T2" fmla="*/ 2147483647 w 2145"/>
                  <a:gd name="T3" fmla="*/ 0 h 50"/>
                  <a:gd name="T4" fmla="*/ 0 w 2145"/>
                  <a:gd name="T5" fmla="*/ 2147483647 h 50"/>
                  <a:gd name="T6" fmla="*/ 2147483647 w 2145"/>
                  <a:gd name="T7" fmla="*/ 2147483647 h 50"/>
                  <a:gd name="T8" fmla="*/ 2147483647 w 2145"/>
                  <a:gd name="T9" fmla="*/ 2147483647 h 50"/>
                  <a:gd name="T10" fmla="*/ 2147483647 w 2145"/>
                  <a:gd name="T11" fmla="*/ 2147483647 h 50"/>
                  <a:gd name="T12" fmla="*/ 2147483647 w 2145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45" h="50">
                    <a:moveTo>
                      <a:pt x="21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2120" y="50"/>
                      <a:pt x="2120" y="50"/>
                      <a:pt x="2120" y="50"/>
                    </a:cubicBezTo>
                    <a:cubicBezTo>
                      <a:pt x="2134" y="50"/>
                      <a:pt x="2145" y="39"/>
                      <a:pt x="2145" y="25"/>
                    </a:cubicBezTo>
                    <a:cubicBezTo>
                      <a:pt x="2145" y="11"/>
                      <a:pt x="2134" y="0"/>
                      <a:pt x="2120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 bwMode="auto">
          <a:xfrm>
            <a:off x="4557713" y="1196975"/>
            <a:ext cx="1174750" cy="1176338"/>
            <a:chOff x="4557486" y="1196975"/>
            <a:chExt cx="1175657" cy="1175657"/>
          </a:xfrm>
        </p:grpSpPr>
        <p:sp>
          <p:nvSpPr>
            <p:cNvPr id="5" name="圆角矩形 4"/>
            <p:cNvSpPr/>
            <p:nvPr/>
          </p:nvSpPr>
          <p:spPr>
            <a:xfrm>
              <a:off x="4557486" y="1196975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3" name="Freeform 35"/>
            <p:cNvSpPr>
              <a:spLocks noEditPoints="1"/>
            </p:cNvSpPr>
            <p:nvPr/>
          </p:nvSpPr>
          <p:spPr bwMode="auto">
            <a:xfrm>
              <a:off x="4702164" y="1488509"/>
              <a:ext cx="881836" cy="592588"/>
            </a:xfrm>
            <a:custGeom>
              <a:avLst/>
              <a:gdLst>
                <a:gd name="T0" fmla="*/ 2147483647 w 2029"/>
                <a:gd name="T1" fmla="*/ 0 h 1364"/>
                <a:gd name="T2" fmla="*/ 2147483647 w 2029"/>
                <a:gd name="T3" fmla="*/ 0 h 1364"/>
                <a:gd name="T4" fmla="*/ 0 w 2029"/>
                <a:gd name="T5" fmla="*/ 2147483647 h 1364"/>
                <a:gd name="T6" fmla="*/ 0 w 2029"/>
                <a:gd name="T7" fmla="*/ 2147483647 h 1364"/>
                <a:gd name="T8" fmla="*/ 2147483647 w 2029"/>
                <a:gd name="T9" fmla="*/ 2147483647 h 1364"/>
                <a:gd name="T10" fmla="*/ 2147483647 w 2029"/>
                <a:gd name="T11" fmla="*/ 2147483647 h 1364"/>
                <a:gd name="T12" fmla="*/ 2147483647 w 2029"/>
                <a:gd name="T13" fmla="*/ 2147483647 h 1364"/>
                <a:gd name="T14" fmla="*/ 2147483647 w 2029"/>
                <a:gd name="T15" fmla="*/ 2147483647 h 1364"/>
                <a:gd name="T16" fmla="*/ 2147483647 w 2029"/>
                <a:gd name="T17" fmla="*/ 0 h 1364"/>
                <a:gd name="T18" fmla="*/ 2147483647 w 2029"/>
                <a:gd name="T19" fmla="*/ 2147483647 h 1364"/>
                <a:gd name="T20" fmla="*/ 2147483647 w 2029"/>
                <a:gd name="T21" fmla="*/ 2147483647 h 1364"/>
                <a:gd name="T22" fmla="*/ 2147483647 w 2029"/>
                <a:gd name="T23" fmla="*/ 2147483647 h 1364"/>
                <a:gd name="T24" fmla="*/ 2147483647 w 2029"/>
                <a:gd name="T25" fmla="*/ 2147483647 h 1364"/>
                <a:gd name="T26" fmla="*/ 2147483647 w 2029"/>
                <a:gd name="T27" fmla="*/ 2147483647 h 1364"/>
                <a:gd name="T28" fmla="*/ 2147483647 w 2029"/>
                <a:gd name="T29" fmla="*/ 2147483647 h 1364"/>
                <a:gd name="T30" fmla="*/ 2147483647 w 2029"/>
                <a:gd name="T31" fmla="*/ 2147483647 h 1364"/>
                <a:gd name="T32" fmla="*/ 2147483647 w 2029"/>
                <a:gd name="T33" fmla="*/ 2147483647 h 1364"/>
                <a:gd name="T34" fmla="*/ 2147483647 w 2029"/>
                <a:gd name="T35" fmla="*/ 2147483647 h 1364"/>
                <a:gd name="T36" fmla="*/ 2147483647 w 2029"/>
                <a:gd name="T37" fmla="*/ 2147483647 h 1364"/>
                <a:gd name="T38" fmla="*/ 2147483647 w 2029"/>
                <a:gd name="T39" fmla="*/ 2147483647 h 1364"/>
                <a:gd name="T40" fmla="*/ 2147483647 w 2029"/>
                <a:gd name="T41" fmla="*/ 2147483647 h 1364"/>
                <a:gd name="T42" fmla="*/ 2147483647 w 2029"/>
                <a:gd name="T43" fmla="*/ 2147483647 h 1364"/>
                <a:gd name="T44" fmla="*/ 2147483647 w 2029"/>
                <a:gd name="T45" fmla="*/ 2147483647 h 1364"/>
                <a:gd name="T46" fmla="*/ 2147483647 w 2029"/>
                <a:gd name="T47" fmla="*/ 2147483647 h 1364"/>
                <a:gd name="T48" fmla="*/ 2147483647 w 2029"/>
                <a:gd name="T49" fmla="*/ 2147483647 h 1364"/>
                <a:gd name="T50" fmla="*/ 2147483647 w 2029"/>
                <a:gd name="T51" fmla="*/ 2147483647 h 1364"/>
                <a:gd name="T52" fmla="*/ 2147483647 w 2029"/>
                <a:gd name="T53" fmla="*/ 2147483647 h 1364"/>
                <a:gd name="T54" fmla="*/ 2147483647 w 2029"/>
                <a:gd name="T55" fmla="*/ 2147483647 h 1364"/>
                <a:gd name="T56" fmla="*/ 2147483647 w 2029"/>
                <a:gd name="T57" fmla="*/ 2147483647 h 1364"/>
                <a:gd name="T58" fmla="*/ 2147483647 w 2029"/>
                <a:gd name="T59" fmla="*/ 2147483647 h 1364"/>
                <a:gd name="T60" fmla="*/ 2147483647 w 2029"/>
                <a:gd name="T61" fmla="*/ 2147483647 h 1364"/>
                <a:gd name="T62" fmla="*/ 2147483647 w 2029"/>
                <a:gd name="T63" fmla="*/ 2147483647 h 1364"/>
                <a:gd name="T64" fmla="*/ 2147483647 w 2029"/>
                <a:gd name="T65" fmla="*/ 2147483647 h 1364"/>
                <a:gd name="T66" fmla="*/ 2147483647 w 2029"/>
                <a:gd name="T67" fmla="*/ 2147483647 h 1364"/>
                <a:gd name="T68" fmla="*/ 2147483647 w 2029"/>
                <a:gd name="T69" fmla="*/ 2147483647 h 1364"/>
                <a:gd name="T70" fmla="*/ 2147483647 w 2029"/>
                <a:gd name="T71" fmla="*/ 2147483647 h 1364"/>
                <a:gd name="T72" fmla="*/ 2147483647 w 2029"/>
                <a:gd name="T73" fmla="*/ 2147483647 h 13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29" h="1364">
                  <a:moveTo>
                    <a:pt x="1756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3" y="0"/>
                    <a:pt x="0" y="122"/>
                    <a:pt x="0" y="272"/>
                  </a:cubicBezTo>
                  <a:cubicBezTo>
                    <a:pt x="0" y="1092"/>
                    <a:pt x="0" y="1092"/>
                    <a:pt x="0" y="1092"/>
                  </a:cubicBezTo>
                  <a:cubicBezTo>
                    <a:pt x="0" y="1242"/>
                    <a:pt x="123" y="1364"/>
                    <a:pt x="273" y="1364"/>
                  </a:cubicBezTo>
                  <a:cubicBezTo>
                    <a:pt x="1756" y="1364"/>
                    <a:pt x="1756" y="1364"/>
                    <a:pt x="1756" y="1364"/>
                  </a:cubicBezTo>
                  <a:cubicBezTo>
                    <a:pt x="1907" y="1364"/>
                    <a:pt x="2029" y="1242"/>
                    <a:pt x="2029" y="1092"/>
                  </a:cubicBezTo>
                  <a:cubicBezTo>
                    <a:pt x="2029" y="272"/>
                    <a:pt x="2029" y="272"/>
                    <a:pt x="2029" y="272"/>
                  </a:cubicBezTo>
                  <a:cubicBezTo>
                    <a:pt x="2029" y="122"/>
                    <a:pt x="1907" y="0"/>
                    <a:pt x="1756" y="0"/>
                  </a:cubicBezTo>
                  <a:close/>
                  <a:moveTo>
                    <a:pt x="1362" y="705"/>
                  </a:moveTo>
                  <a:cubicBezTo>
                    <a:pt x="1899" y="193"/>
                    <a:pt x="1899" y="193"/>
                    <a:pt x="1899" y="193"/>
                  </a:cubicBezTo>
                  <a:cubicBezTo>
                    <a:pt x="1912" y="217"/>
                    <a:pt x="1920" y="244"/>
                    <a:pt x="1920" y="272"/>
                  </a:cubicBezTo>
                  <a:cubicBezTo>
                    <a:pt x="1920" y="1092"/>
                    <a:pt x="1920" y="1092"/>
                    <a:pt x="1920" y="1092"/>
                  </a:cubicBezTo>
                  <a:cubicBezTo>
                    <a:pt x="1920" y="1126"/>
                    <a:pt x="1909" y="1158"/>
                    <a:pt x="1891" y="1184"/>
                  </a:cubicBezTo>
                  <a:lnTo>
                    <a:pt x="1362" y="705"/>
                  </a:lnTo>
                  <a:close/>
                  <a:moveTo>
                    <a:pt x="1756" y="109"/>
                  </a:moveTo>
                  <a:cubicBezTo>
                    <a:pt x="1778" y="109"/>
                    <a:pt x="1798" y="113"/>
                    <a:pt x="1817" y="121"/>
                  </a:cubicBezTo>
                  <a:cubicBezTo>
                    <a:pt x="1015" y="885"/>
                    <a:pt x="1015" y="885"/>
                    <a:pt x="1015" y="885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231" y="113"/>
                    <a:pt x="251" y="109"/>
                    <a:pt x="273" y="109"/>
                  </a:cubicBezTo>
                  <a:lnTo>
                    <a:pt x="1756" y="109"/>
                  </a:lnTo>
                  <a:close/>
                  <a:moveTo>
                    <a:pt x="138" y="1184"/>
                  </a:moveTo>
                  <a:cubicBezTo>
                    <a:pt x="120" y="1158"/>
                    <a:pt x="109" y="1126"/>
                    <a:pt x="109" y="109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09" y="244"/>
                    <a:pt x="117" y="217"/>
                    <a:pt x="131" y="193"/>
                  </a:cubicBezTo>
                  <a:cubicBezTo>
                    <a:pt x="668" y="705"/>
                    <a:pt x="668" y="705"/>
                    <a:pt x="668" y="705"/>
                  </a:cubicBezTo>
                  <a:lnTo>
                    <a:pt x="138" y="1184"/>
                  </a:lnTo>
                  <a:close/>
                  <a:moveTo>
                    <a:pt x="273" y="1255"/>
                  </a:moveTo>
                  <a:cubicBezTo>
                    <a:pt x="258" y="1255"/>
                    <a:pt x="243" y="1252"/>
                    <a:pt x="229" y="1249"/>
                  </a:cubicBezTo>
                  <a:cubicBezTo>
                    <a:pt x="747" y="781"/>
                    <a:pt x="747" y="781"/>
                    <a:pt x="747" y="781"/>
                  </a:cubicBezTo>
                  <a:cubicBezTo>
                    <a:pt x="977" y="1000"/>
                    <a:pt x="977" y="1000"/>
                    <a:pt x="977" y="1000"/>
                  </a:cubicBezTo>
                  <a:cubicBezTo>
                    <a:pt x="988" y="1010"/>
                    <a:pt x="1001" y="1015"/>
                    <a:pt x="1015" y="1015"/>
                  </a:cubicBezTo>
                  <a:cubicBezTo>
                    <a:pt x="1028" y="1015"/>
                    <a:pt x="1042" y="1010"/>
                    <a:pt x="1052" y="1000"/>
                  </a:cubicBezTo>
                  <a:cubicBezTo>
                    <a:pt x="1282" y="781"/>
                    <a:pt x="1282" y="781"/>
                    <a:pt x="1282" y="781"/>
                  </a:cubicBezTo>
                  <a:cubicBezTo>
                    <a:pt x="1800" y="1249"/>
                    <a:pt x="1800" y="1249"/>
                    <a:pt x="1800" y="1249"/>
                  </a:cubicBezTo>
                  <a:cubicBezTo>
                    <a:pt x="1786" y="1252"/>
                    <a:pt x="1772" y="1255"/>
                    <a:pt x="1756" y="1255"/>
                  </a:cubicBezTo>
                  <a:lnTo>
                    <a:pt x="273" y="1255"/>
                  </a:lnTo>
                  <a:close/>
                </a:path>
              </a:pathLst>
            </a:custGeom>
            <a:solidFill>
              <a:schemeClr val="tx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557713" y="2568575"/>
            <a:ext cx="1174750" cy="1176338"/>
            <a:chOff x="4557486" y="2569331"/>
            <a:chExt cx="1175657" cy="1175657"/>
          </a:xfrm>
        </p:grpSpPr>
        <p:sp>
          <p:nvSpPr>
            <p:cNvPr id="14" name="圆角矩形 13"/>
            <p:cNvSpPr/>
            <p:nvPr/>
          </p:nvSpPr>
          <p:spPr>
            <a:xfrm>
              <a:off x="4557486" y="2569331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9" name="组合 52"/>
            <p:cNvGrpSpPr/>
            <p:nvPr/>
          </p:nvGrpSpPr>
          <p:grpSpPr bwMode="auto">
            <a:xfrm>
              <a:off x="4773283" y="2768005"/>
              <a:ext cx="751305" cy="777263"/>
              <a:chOff x="6600012" y="2080652"/>
              <a:chExt cx="866601" cy="896543"/>
            </a:xfrm>
          </p:grpSpPr>
          <p:sp>
            <p:nvSpPr>
              <p:cNvPr id="7200" name="Freeform 36"/>
              <p:cNvSpPr>
                <a:spLocks noEditPoints="1"/>
              </p:cNvSpPr>
              <p:nvPr/>
            </p:nvSpPr>
            <p:spPr bwMode="auto">
              <a:xfrm>
                <a:off x="6600012" y="2080652"/>
                <a:ext cx="866601" cy="896543"/>
              </a:xfrm>
              <a:custGeom>
                <a:avLst/>
                <a:gdLst>
                  <a:gd name="T0" fmla="*/ 2147483647 w 1730"/>
                  <a:gd name="T1" fmla="*/ 2147483647 h 1789"/>
                  <a:gd name="T2" fmla="*/ 2147483647 w 1730"/>
                  <a:gd name="T3" fmla="*/ 2147483647 h 1789"/>
                  <a:gd name="T4" fmla="*/ 2147483647 w 1730"/>
                  <a:gd name="T5" fmla="*/ 0 h 1789"/>
                  <a:gd name="T6" fmla="*/ 2147483647 w 1730"/>
                  <a:gd name="T7" fmla="*/ 0 h 1789"/>
                  <a:gd name="T8" fmla="*/ 2147483647 w 1730"/>
                  <a:gd name="T9" fmla="*/ 2147483647 h 1789"/>
                  <a:gd name="T10" fmla="*/ 2147483647 w 1730"/>
                  <a:gd name="T11" fmla="*/ 2147483647 h 1789"/>
                  <a:gd name="T12" fmla="*/ 2147483647 w 1730"/>
                  <a:gd name="T13" fmla="*/ 2147483647 h 1789"/>
                  <a:gd name="T14" fmla="*/ 2147483647 w 1730"/>
                  <a:gd name="T15" fmla="*/ 2147483647 h 1789"/>
                  <a:gd name="T16" fmla="*/ 2147483647 w 1730"/>
                  <a:gd name="T17" fmla="*/ 0 h 1789"/>
                  <a:gd name="T18" fmla="*/ 2147483647 w 1730"/>
                  <a:gd name="T19" fmla="*/ 0 h 1789"/>
                  <a:gd name="T20" fmla="*/ 0 w 1730"/>
                  <a:gd name="T21" fmla="*/ 2147483647 h 1789"/>
                  <a:gd name="T22" fmla="*/ 0 w 1730"/>
                  <a:gd name="T23" fmla="*/ 2147483647 h 1789"/>
                  <a:gd name="T24" fmla="*/ 2147483647 w 1730"/>
                  <a:gd name="T25" fmla="*/ 2147483647 h 1789"/>
                  <a:gd name="T26" fmla="*/ 2147483647 w 1730"/>
                  <a:gd name="T27" fmla="*/ 2147483647 h 1789"/>
                  <a:gd name="T28" fmla="*/ 2147483647 w 1730"/>
                  <a:gd name="T29" fmla="*/ 2147483647 h 1789"/>
                  <a:gd name="T30" fmla="*/ 2147483647 w 1730"/>
                  <a:gd name="T31" fmla="*/ 2147483647 h 1789"/>
                  <a:gd name="T32" fmla="*/ 2147483647 w 1730"/>
                  <a:gd name="T33" fmla="*/ 2147483647 h 1789"/>
                  <a:gd name="T34" fmla="*/ 2147483647 w 1730"/>
                  <a:gd name="T35" fmla="*/ 2147483647 h 1789"/>
                  <a:gd name="T36" fmla="*/ 2147483647 w 1730"/>
                  <a:gd name="T37" fmla="*/ 2147483647 h 1789"/>
                  <a:gd name="T38" fmla="*/ 2147483647 w 1730"/>
                  <a:gd name="T39" fmla="*/ 2147483647 h 1789"/>
                  <a:gd name="T40" fmla="*/ 2147483647 w 1730"/>
                  <a:gd name="T41" fmla="*/ 2147483647 h 1789"/>
                  <a:gd name="T42" fmla="*/ 2147483647 w 1730"/>
                  <a:gd name="T43" fmla="*/ 2147483647 h 1789"/>
                  <a:gd name="T44" fmla="*/ 2147483647 w 1730"/>
                  <a:gd name="T45" fmla="*/ 2147483647 h 1789"/>
                  <a:gd name="T46" fmla="*/ 2147483647 w 1730"/>
                  <a:gd name="T47" fmla="*/ 2147483647 h 1789"/>
                  <a:gd name="T48" fmla="*/ 2147483647 w 1730"/>
                  <a:gd name="T49" fmla="*/ 2147483647 h 1789"/>
                  <a:gd name="T50" fmla="*/ 2147483647 w 1730"/>
                  <a:gd name="T51" fmla="*/ 2147483647 h 1789"/>
                  <a:gd name="T52" fmla="*/ 2147483647 w 1730"/>
                  <a:gd name="T53" fmla="*/ 2147483647 h 1789"/>
                  <a:gd name="T54" fmla="*/ 2147483647 w 1730"/>
                  <a:gd name="T55" fmla="*/ 2147483647 h 1789"/>
                  <a:gd name="T56" fmla="*/ 2147483647 w 1730"/>
                  <a:gd name="T57" fmla="*/ 2147483647 h 1789"/>
                  <a:gd name="T58" fmla="*/ 2147483647 w 1730"/>
                  <a:gd name="T59" fmla="*/ 2147483647 h 1789"/>
                  <a:gd name="T60" fmla="*/ 2147483647 w 1730"/>
                  <a:gd name="T61" fmla="*/ 2147483647 h 1789"/>
                  <a:gd name="T62" fmla="*/ 2147483647 w 1730"/>
                  <a:gd name="T63" fmla="*/ 2147483647 h 1789"/>
                  <a:gd name="T64" fmla="*/ 2147483647 w 1730"/>
                  <a:gd name="T65" fmla="*/ 2147483647 h 1789"/>
                  <a:gd name="T66" fmla="*/ 2147483647 w 1730"/>
                  <a:gd name="T67" fmla="*/ 2147483647 h 1789"/>
                  <a:gd name="T68" fmla="*/ 2147483647 w 1730"/>
                  <a:gd name="T69" fmla="*/ 2147483647 h 1789"/>
                  <a:gd name="T70" fmla="*/ 2147483647 w 1730"/>
                  <a:gd name="T71" fmla="*/ 2147483647 h 1789"/>
                  <a:gd name="T72" fmla="*/ 2147483647 w 1730"/>
                  <a:gd name="T73" fmla="*/ 2147483647 h 1789"/>
                  <a:gd name="T74" fmla="*/ 2147483647 w 1730"/>
                  <a:gd name="T75" fmla="*/ 2147483647 h 1789"/>
                  <a:gd name="T76" fmla="*/ 2147483647 w 1730"/>
                  <a:gd name="T77" fmla="*/ 2147483647 h 1789"/>
                  <a:gd name="T78" fmla="*/ 2147483647 w 1730"/>
                  <a:gd name="T79" fmla="*/ 2147483647 h 1789"/>
                  <a:gd name="T80" fmla="*/ 2147483647 w 1730"/>
                  <a:gd name="T81" fmla="*/ 2147483647 h 1789"/>
                  <a:gd name="T82" fmla="*/ 2147483647 w 1730"/>
                  <a:gd name="T83" fmla="*/ 2147483647 h 1789"/>
                  <a:gd name="T84" fmla="*/ 2147483647 w 1730"/>
                  <a:gd name="T85" fmla="*/ 2147483647 h 1789"/>
                  <a:gd name="T86" fmla="*/ 2147483647 w 1730"/>
                  <a:gd name="T87" fmla="*/ 2147483647 h 1789"/>
                  <a:gd name="T88" fmla="*/ 2147483647 w 1730"/>
                  <a:gd name="T89" fmla="*/ 2147483647 h 1789"/>
                  <a:gd name="T90" fmla="*/ 2147483647 w 1730"/>
                  <a:gd name="T91" fmla="*/ 2147483647 h 1789"/>
                  <a:gd name="T92" fmla="*/ 2147483647 w 1730"/>
                  <a:gd name="T93" fmla="*/ 2147483647 h 1789"/>
                  <a:gd name="T94" fmla="*/ 2147483647 w 1730"/>
                  <a:gd name="T95" fmla="*/ 2147483647 h 1789"/>
                  <a:gd name="T96" fmla="*/ 2147483647 w 1730"/>
                  <a:gd name="T97" fmla="*/ 2147483647 h 1789"/>
                  <a:gd name="T98" fmla="*/ 2147483647 w 1730"/>
                  <a:gd name="T99" fmla="*/ 2147483647 h 1789"/>
                  <a:gd name="T100" fmla="*/ 2147483647 w 1730"/>
                  <a:gd name="T101" fmla="*/ 2147483647 h 1789"/>
                  <a:gd name="T102" fmla="*/ 2147483647 w 1730"/>
                  <a:gd name="T103" fmla="*/ 2147483647 h 1789"/>
                  <a:gd name="T104" fmla="*/ 2147483647 w 1730"/>
                  <a:gd name="T105" fmla="*/ 2147483647 h 178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30" h="1789">
                    <a:moveTo>
                      <a:pt x="1715" y="246"/>
                    </a:moveTo>
                    <a:cubicBezTo>
                      <a:pt x="1484" y="15"/>
                      <a:pt x="1484" y="15"/>
                      <a:pt x="1484" y="15"/>
                    </a:cubicBezTo>
                    <a:cubicBezTo>
                      <a:pt x="1475" y="6"/>
                      <a:pt x="1462" y="0"/>
                      <a:pt x="1449" y="0"/>
                    </a:cubicBezTo>
                    <a:cubicBezTo>
                      <a:pt x="1264" y="0"/>
                      <a:pt x="1264" y="0"/>
                      <a:pt x="1264" y="0"/>
                    </a:cubicBezTo>
                    <a:cubicBezTo>
                      <a:pt x="1236" y="0"/>
                      <a:pt x="1214" y="23"/>
                      <a:pt x="1214" y="51"/>
                    </a:cubicBezTo>
                    <a:cubicBezTo>
                      <a:pt x="1214" y="463"/>
                      <a:pt x="1214" y="463"/>
                      <a:pt x="1214" y="463"/>
                    </a:cubicBezTo>
                    <a:cubicBezTo>
                      <a:pt x="609" y="463"/>
                      <a:pt x="609" y="463"/>
                      <a:pt x="609" y="463"/>
                    </a:cubicBezTo>
                    <a:cubicBezTo>
                      <a:pt x="609" y="51"/>
                      <a:pt x="609" y="51"/>
                      <a:pt x="609" y="51"/>
                    </a:cubicBezTo>
                    <a:cubicBezTo>
                      <a:pt x="609" y="23"/>
                      <a:pt x="587" y="0"/>
                      <a:pt x="5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2" y="0"/>
                      <a:pt x="0" y="23"/>
                      <a:pt x="0" y="51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0" y="1766"/>
                      <a:pt x="22" y="1789"/>
                      <a:pt x="50" y="1789"/>
                    </a:cubicBezTo>
                    <a:cubicBezTo>
                      <a:pt x="1679" y="1789"/>
                      <a:pt x="1679" y="1789"/>
                      <a:pt x="1679" y="1789"/>
                    </a:cubicBezTo>
                    <a:cubicBezTo>
                      <a:pt x="1707" y="1789"/>
                      <a:pt x="1730" y="1766"/>
                      <a:pt x="1730" y="1738"/>
                    </a:cubicBezTo>
                    <a:cubicBezTo>
                      <a:pt x="1730" y="281"/>
                      <a:pt x="1730" y="281"/>
                      <a:pt x="1730" y="281"/>
                    </a:cubicBezTo>
                    <a:cubicBezTo>
                      <a:pt x="1730" y="268"/>
                      <a:pt x="1725" y="255"/>
                      <a:pt x="1715" y="246"/>
                    </a:cubicBezTo>
                    <a:close/>
                    <a:moveTo>
                      <a:pt x="1341" y="1464"/>
                    </a:moveTo>
                    <a:cubicBezTo>
                      <a:pt x="1485" y="1464"/>
                      <a:pt x="1485" y="1464"/>
                      <a:pt x="1485" y="1464"/>
                    </a:cubicBezTo>
                    <a:cubicBezTo>
                      <a:pt x="1485" y="1548"/>
                      <a:pt x="1485" y="1548"/>
                      <a:pt x="1485" y="1548"/>
                    </a:cubicBezTo>
                    <a:cubicBezTo>
                      <a:pt x="1341" y="1548"/>
                      <a:pt x="1341" y="1548"/>
                      <a:pt x="1341" y="1548"/>
                    </a:cubicBezTo>
                    <a:lnTo>
                      <a:pt x="1341" y="1464"/>
                    </a:lnTo>
                    <a:close/>
                    <a:moveTo>
                      <a:pt x="1291" y="1438"/>
                    </a:moveTo>
                    <a:cubicBezTo>
                      <a:pt x="1291" y="1573"/>
                      <a:pt x="1291" y="1573"/>
                      <a:pt x="1291" y="1573"/>
                    </a:cubicBezTo>
                    <a:cubicBezTo>
                      <a:pt x="1291" y="1688"/>
                      <a:pt x="1291" y="1688"/>
                      <a:pt x="1291" y="1688"/>
                    </a:cubicBezTo>
                    <a:cubicBezTo>
                      <a:pt x="380" y="1688"/>
                      <a:pt x="380" y="1688"/>
                      <a:pt x="380" y="1688"/>
                    </a:cubicBezTo>
                    <a:cubicBezTo>
                      <a:pt x="380" y="1100"/>
                      <a:pt x="380" y="1100"/>
                      <a:pt x="380" y="1100"/>
                    </a:cubicBezTo>
                    <a:cubicBezTo>
                      <a:pt x="1291" y="1100"/>
                      <a:pt x="1291" y="1100"/>
                      <a:pt x="1291" y="1100"/>
                    </a:cubicBezTo>
                    <a:lnTo>
                      <a:pt x="1291" y="1438"/>
                    </a:lnTo>
                    <a:close/>
                    <a:moveTo>
                      <a:pt x="1629" y="1688"/>
                    </a:moveTo>
                    <a:cubicBezTo>
                      <a:pt x="1341" y="1688"/>
                      <a:pt x="1341" y="1688"/>
                      <a:pt x="1341" y="1688"/>
                    </a:cubicBezTo>
                    <a:cubicBezTo>
                      <a:pt x="1341" y="1599"/>
                      <a:pt x="1341" y="1599"/>
                      <a:pt x="1341" y="1599"/>
                    </a:cubicBezTo>
                    <a:cubicBezTo>
                      <a:pt x="1510" y="1599"/>
                      <a:pt x="1510" y="1599"/>
                      <a:pt x="1510" y="1599"/>
                    </a:cubicBezTo>
                    <a:cubicBezTo>
                      <a:pt x="1524" y="1599"/>
                      <a:pt x="1535" y="1587"/>
                      <a:pt x="1535" y="1573"/>
                    </a:cubicBezTo>
                    <a:cubicBezTo>
                      <a:pt x="1535" y="1438"/>
                      <a:pt x="1535" y="1438"/>
                      <a:pt x="1535" y="1438"/>
                    </a:cubicBezTo>
                    <a:cubicBezTo>
                      <a:pt x="1535" y="1424"/>
                      <a:pt x="1524" y="1413"/>
                      <a:pt x="1510" y="1413"/>
                    </a:cubicBezTo>
                    <a:cubicBezTo>
                      <a:pt x="1341" y="1413"/>
                      <a:pt x="1341" y="1413"/>
                      <a:pt x="1341" y="1413"/>
                    </a:cubicBezTo>
                    <a:cubicBezTo>
                      <a:pt x="1341" y="1075"/>
                      <a:pt x="1341" y="1075"/>
                      <a:pt x="1341" y="1075"/>
                    </a:cubicBezTo>
                    <a:cubicBezTo>
                      <a:pt x="1341" y="1061"/>
                      <a:pt x="1330" y="1050"/>
                      <a:pt x="1316" y="1050"/>
                    </a:cubicBezTo>
                    <a:cubicBezTo>
                      <a:pt x="355" y="1050"/>
                      <a:pt x="355" y="1050"/>
                      <a:pt x="355" y="1050"/>
                    </a:cubicBezTo>
                    <a:cubicBezTo>
                      <a:pt x="341" y="1050"/>
                      <a:pt x="330" y="1061"/>
                      <a:pt x="330" y="1075"/>
                    </a:cubicBezTo>
                    <a:cubicBezTo>
                      <a:pt x="330" y="1688"/>
                      <a:pt x="330" y="1688"/>
                      <a:pt x="330" y="1688"/>
                    </a:cubicBezTo>
                    <a:cubicBezTo>
                      <a:pt x="101" y="1688"/>
                      <a:pt x="101" y="1688"/>
                      <a:pt x="101" y="1688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513"/>
                      <a:pt x="508" y="513"/>
                      <a:pt x="508" y="513"/>
                    </a:cubicBezTo>
                    <a:cubicBezTo>
                      <a:pt x="508" y="541"/>
                      <a:pt x="531" y="564"/>
                      <a:pt x="559" y="564"/>
                    </a:cubicBezTo>
                    <a:cubicBezTo>
                      <a:pt x="1264" y="564"/>
                      <a:pt x="1264" y="564"/>
                      <a:pt x="1264" y="564"/>
                    </a:cubicBezTo>
                    <a:cubicBezTo>
                      <a:pt x="1292" y="564"/>
                      <a:pt x="1314" y="541"/>
                      <a:pt x="1314" y="513"/>
                    </a:cubicBezTo>
                    <a:cubicBezTo>
                      <a:pt x="1314" y="101"/>
                      <a:pt x="1314" y="101"/>
                      <a:pt x="1314" y="101"/>
                    </a:cubicBezTo>
                    <a:cubicBezTo>
                      <a:pt x="1428" y="101"/>
                      <a:pt x="1428" y="101"/>
                      <a:pt x="1428" y="101"/>
                    </a:cubicBezTo>
                    <a:cubicBezTo>
                      <a:pt x="1629" y="302"/>
                      <a:pt x="1629" y="302"/>
                      <a:pt x="1629" y="302"/>
                    </a:cubicBezTo>
                    <a:lnTo>
                      <a:pt x="1629" y="1688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Freeform 37"/>
              <p:cNvSpPr>
                <a:spLocks noEditPoints="1"/>
              </p:cNvSpPr>
              <p:nvPr/>
            </p:nvSpPr>
            <p:spPr bwMode="auto">
              <a:xfrm>
                <a:off x="7091058" y="2119149"/>
                <a:ext cx="84692" cy="164252"/>
              </a:xfrm>
              <a:custGeom>
                <a:avLst/>
                <a:gdLst>
                  <a:gd name="T0" fmla="*/ 2147483647 w 169"/>
                  <a:gd name="T1" fmla="*/ 2147483647 h 328"/>
                  <a:gd name="T2" fmla="*/ 2147483647 w 169"/>
                  <a:gd name="T3" fmla="*/ 2147483647 h 328"/>
                  <a:gd name="T4" fmla="*/ 2147483647 w 169"/>
                  <a:gd name="T5" fmla="*/ 2147483647 h 328"/>
                  <a:gd name="T6" fmla="*/ 2147483647 w 169"/>
                  <a:gd name="T7" fmla="*/ 2147483647 h 328"/>
                  <a:gd name="T8" fmla="*/ 2147483647 w 169"/>
                  <a:gd name="T9" fmla="*/ 0 h 328"/>
                  <a:gd name="T10" fmla="*/ 2147483647 w 169"/>
                  <a:gd name="T11" fmla="*/ 0 h 328"/>
                  <a:gd name="T12" fmla="*/ 0 w 169"/>
                  <a:gd name="T13" fmla="*/ 2147483647 h 328"/>
                  <a:gd name="T14" fmla="*/ 0 w 169"/>
                  <a:gd name="T15" fmla="*/ 2147483647 h 328"/>
                  <a:gd name="T16" fmla="*/ 2147483647 w 169"/>
                  <a:gd name="T17" fmla="*/ 2147483647 h 328"/>
                  <a:gd name="T18" fmla="*/ 2147483647 w 169"/>
                  <a:gd name="T19" fmla="*/ 2147483647 h 328"/>
                  <a:gd name="T20" fmla="*/ 2147483647 w 169"/>
                  <a:gd name="T21" fmla="*/ 2147483647 h 328"/>
                  <a:gd name="T22" fmla="*/ 2147483647 w 169"/>
                  <a:gd name="T23" fmla="*/ 2147483647 h 328"/>
                  <a:gd name="T24" fmla="*/ 2147483647 w 169"/>
                  <a:gd name="T25" fmla="*/ 2147483647 h 328"/>
                  <a:gd name="T26" fmla="*/ 2147483647 w 169"/>
                  <a:gd name="T27" fmla="*/ 2147483647 h 3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9" h="328">
                    <a:moveTo>
                      <a:pt x="26" y="328"/>
                    </a:moveTo>
                    <a:cubicBezTo>
                      <a:pt x="144" y="328"/>
                      <a:pt x="144" y="328"/>
                      <a:pt x="144" y="328"/>
                    </a:cubicBezTo>
                    <a:cubicBezTo>
                      <a:pt x="158" y="328"/>
                      <a:pt x="169" y="317"/>
                      <a:pt x="169" y="303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11"/>
                      <a:pt x="158" y="0"/>
                      <a:pt x="14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17"/>
                      <a:pt x="12" y="328"/>
                      <a:pt x="26" y="328"/>
                    </a:cubicBezTo>
                    <a:close/>
                    <a:moveTo>
                      <a:pt x="51" y="51"/>
                    </a:moveTo>
                    <a:cubicBezTo>
                      <a:pt x="119" y="51"/>
                      <a:pt x="119" y="51"/>
                      <a:pt x="119" y="51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51" y="278"/>
                      <a:pt x="51" y="278"/>
                      <a:pt x="51" y="278"/>
                    </a:cubicBezTo>
                    <a:lnTo>
                      <a:pt x="51" y="51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 bwMode="auto">
          <a:xfrm>
            <a:off x="6032257" y="1596526"/>
            <a:ext cx="4530950" cy="338554"/>
            <a:chOff x="5948940" y="1307933"/>
            <a:chExt cx="4530089" cy="338970"/>
          </a:xfrm>
        </p:grpSpPr>
        <p:sp>
          <p:nvSpPr>
            <p:cNvPr id="56" name="任意多边形 55"/>
            <p:cNvSpPr/>
            <p:nvPr/>
          </p:nvSpPr>
          <p:spPr>
            <a:xfrm>
              <a:off x="5948940" y="1325417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12079" y="1307933"/>
              <a:ext cx="4166950" cy="33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Email: max.cong@Nokia-sbell.com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 bwMode="auto">
          <a:xfrm>
            <a:off x="6028158" y="4327246"/>
            <a:ext cx="5238620" cy="338554"/>
            <a:chOff x="5948940" y="2675098"/>
            <a:chExt cx="5237625" cy="338972"/>
          </a:xfrm>
        </p:grpSpPr>
        <p:sp>
          <p:nvSpPr>
            <p:cNvPr id="65" name="任意多边形 64"/>
            <p:cNvSpPr/>
            <p:nvPr/>
          </p:nvSpPr>
          <p:spPr>
            <a:xfrm>
              <a:off x="5948940" y="2692582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312078" y="2675098"/>
              <a:ext cx="4874487" cy="338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blog: http://blog.csdn.net/max_cong 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6028158" y="5664723"/>
            <a:ext cx="4175940" cy="339725"/>
            <a:chOff x="5948940" y="4042263"/>
            <a:chExt cx="4175147" cy="338554"/>
          </a:xfrm>
        </p:grpSpPr>
        <p:sp>
          <p:nvSpPr>
            <p:cNvPr id="69" name="任意多边形 68"/>
            <p:cNvSpPr/>
            <p:nvPr/>
          </p:nvSpPr>
          <p:spPr>
            <a:xfrm>
              <a:off x="5948940" y="4061247"/>
              <a:ext cx="320614" cy="3195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312079" y="4042263"/>
              <a:ext cx="3812008" cy="337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web: www.congming.science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5658" y="89989"/>
            <a:ext cx="316528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</a:t>
            </a:r>
            <a:r>
              <a:rPr lang="en-US" altLang="zh-CN" sz="4000" b="1" dirty="0">
                <a:ea typeface="+mn-ea"/>
                <a:cs typeface="Arial" panose="020B0604020202020204" pitchFamily="34" charset="0"/>
              </a:rPr>
              <a:t>am I</a:t>
            </a:r>
            <a:endParaRPr lang="zh-CN" altLang="en-US" sz="40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407988" y="163513"/>
            <a:ext cx="619125" cy="630237"/>
          </a:xfrm>
          <a:custGeom>
            <a:avLst/>
            <a:gdLst>
              <a:gd name="connsiteX0" fmla="*/ 318220 w 619265"/>
              <a:gd name="connsiteY0" fmla="*/ 0 h 630260"/>
              <a:gd name="connsiteX1" fmla="*/ 611433 w 619265"/>
              <a:gd name="connsiteY1" fmla="*/ 194354 h 630260"/>
              <a:gd name="connsiteX2" fmla="*/ 619265 w 619265"/>
              <a:gd name="connsiteY2" fmla="*/ 219585 h 630260"/>
              <a:gd name="connsiteX3" fmla="*/ 256918 w 619265"/>
              <a:gd name="connsiteY3" fmla="*/ 630260 h 630260"/>
              <a:gd name="connsiteX4" fmla="*/ 254088 w 619265"/>
              <a:gd name="connsiteY4" fmla="*/ 629975 h 630260"/>
              <a:gd name="connsiteX5" fmla="*/ 0 w 619265"/>
              <a:gd name="connsiteY5" fmla="*/ 318220 h 630260"/>
              <a:gd name="connsiteX6" fmla="*/ 318220 w 619265"/>
              <a:gd name="connsiteY6" fmla="*/ 0 h 6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819150" y="404813"/>
            <a:ext cx="338138" cy="39528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12"/>
          <p:cNvSpPr txBox="1">
            <a:spLocks noChangeArrowheads="1"/>
          </p:cNvSpPr>
          <p:nvPr/>
        </p:nvSpPr>
        <p:spPr bwMode="auto">
          <a:xfrm>
            <a:off x="398463" y="247650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98463" y="873125"/>
            <a:ext cx="113855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0479313" y="611515"/>
            <a:ext cx="1387266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</a:t>
            </a:r>
            <a:endParaRPr lang="zh-CN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EB678-C528-4BE1-AA68-F926F764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8" y="972392"/>
            <a:ext cx="3562350" cy="3200400"/>
          </a:xfrm>
          <a:prstGeom prst="rect">
            <a:avLst/>
          </a:prstGeom>
        </p:spPr>
      </p:pic>
      <p:grpSp>
        <p:nvGrpSpPr>
          <p:cNvPr id="68" name="组合 80">
            <a:extLst>
              <a:ext uri="{FF2B5EF4-FFF2-40B4-BE49-F238E27FC236}">
                <a16:creationId xmlns:a16="http://schemas.microsoft.com/office/drawing/2014/main" id="{976C10E8-F9C4-47E6-B88C-A1FF0607E413}"/>
              </a:ext>
            </a:extLst>
          </p:cNvPr>
          <p:cNvGrpSpPr/>
          <p:nvPr/>
        </p:nvGrpSpPr>
        <p:grpSpPr bwMode="auto">
          <a:xfrm>
            <a:off x="6028158" y="3020764"/>
            <a:ext cx="5238620" cy="338554"/>
            <a:chOff x="5948940" y="2675098"/>
            <a:chExt cx="5237625" cy="338972"/>
          </a:xfrm>
        </p:grpSpPr>
        <p:sp>
          <p:nvSpPr>
            <p:cNvPr id="72" name="任意多边形 64">
              <a:extLst>
                <a:ext uri="{FF2B5EF4-FFF2-40B4-BE49-F238E27FC236}">
                  <a16:creationId xmlns:a16="http://schemas.microsoft.com/office/drawing/2014/main" id="{0198D257-FB75-44F6-AC24-A87AC8D1EFFA}"/>
                </a:ext>
              </a:extLst>
            </p:cNvPr>
            <p:cNvSpPr/>
            <p:nvPr/>
          </p:nvSpPr>
          <p:spPr>
            <a:xfrm>
              <a:off x="5948940" y="2692582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文本框 65">
              <a:extLst>
                <a:ext uri="{FF2B5EF4-FFF2-40B4-BE49-F238E27FC236}">
                  <a16:creationId xmlns:a16="http://schemas.microsoft.com/office/drawing/2014/main" id="{48F4A702-AFA2-4E98-8561-08BAC707131B}"/>
                </a:ext>
              </a:extLst>
            </p:cNvPr>
            <p:cNvSpPr txBox="1"/>
            <p:nvPr/>
          </p:nvSpPr>
          <p:spPr>
            <a:xfrm>
              <a:off x="6312078" y="2675098"/>
              <a:ext cx="4874487" cy="338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</a:t>
              </a:r>
              <a:r>
                <a:rPr lang="en-US" altLang="zh-CN" sz="1600" dirty="0" err="1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github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: </a:t>
              </a:r>
              <a:r>
                <a:rPr lang="en-US" altLang="zh-CN" sz="1600" dirty="0">
                  <a:hlinkClick r:id="rId4"/>
                </a:rPr>
                <a:t>https://github.com/maxcong001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1" y="1545078"/>
            <a:ext cx="3962400" cy="2495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4225" y="4040628"/>
            <a:ext cx="10598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||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F3B5991-51CF-4DDE-AA77-B4A9D143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8" y="1354995"/>
            <a:ext cx="9525484" cy="4868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88463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nullptr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1739265" y="1589612"/>
            <a:ext cx="11231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typeinfo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).name()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foo(int)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foo(NULL); 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该行不能通过编译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foo(char*)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初始化列表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58070" y="1277586"/>
            <a:ext cx="132757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list){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 it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list.begin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it!=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vec.push_back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(*it);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// after 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it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结构化绑定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45583" y="1220892"/>
            <a:ext cx="10684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std::tuple&lt;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std::string&gt; f(){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2.3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"456"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C++17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[x, y, z] = f();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z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a;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std::string c;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std::tie(a, b, c) = f();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变长参数模板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47152" y="1800806"/>
            <a:ext cx="9228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C++11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value){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value,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7062" y="1711187"/>
            <a:ext cx="6815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C++17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T... t)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t0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...(t) &gt;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外部模板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371599" y="3077035"/>
            <a:ext cx="966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强行实例化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不在该当前编译文件中实例化模板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Using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（别名）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75932" y="1428421"/>
            <a:ext cx="95842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dark;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 magic;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(*process)(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NewProcess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FakeDarkMagic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you;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模板默认参数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8604BB6-CA29-4E05-A81C-71C493C3B17F}"/>
              </a:ext>
            </a:extLst>
          </p:cNvPr>
          <p:cNvSpPr/>
          <p:nvPr/>
        </p:nvSpPr>
        <p:spPr>
          <a:xfrm>
            <a:off x="2616199" y="2744169"/>
            <a:ext cx="8576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“&gt;“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413338"/>
            <a:ext cx="688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magic = 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 main function: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)&gt;&gt; magic;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0225" y="2862263"/>
            <a:ext cx="50688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sz="44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674870" y="182340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      </a:t>
            </a: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modern C++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简介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674870" y="25917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 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674870" y="33283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语言运行期强化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674870" y="41443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其他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74870" y="47539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总结与展望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控制流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2.6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区间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for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9D98339-1371-4FA8-BC0A-6EBCBE52FECE}"/>
              </a:ext>
            </a:extLst>
          </p:cNvPr>
          <p:cNvSpPr/>
          <p:nvPr/>
        </p:nvSpPr>
        <p:spPr>
          <a:xfrm>
            <a:off x="800997" y="1419255"/>
            <a:ext cx="110692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std::find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*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read only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&amp;element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element +=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writeable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44079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控制流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2.6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if 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B844F9-0D56-4546-BB91-7130D347CE97}"/>
              </a:ext>
            </a:extLst>
          </p:cNvPr>
          <p:cNvSpPr/>
          <p:nvPr/>
        </p:nvSpPr>
        <p:spPr>
          <a:xfrm>
            <a:off x="1617132" y="1336088"/>
            <a:ext cx="94657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print_type_info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T&amp; t)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is_integral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&lt;T&gt;::value)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 +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 +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0.001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print_type_info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print_type_info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3066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代码运行时的强化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3" name="文本框 28"/>
          <p:cNvSpPr txBox="1">
            <a:spLocks noChangeArrowheads="1"/>
          </p:cNvSpPr>
          <p:nvPr/>
        </p:nvSpPr>
        <p:spPr bwMode="auto">
          <a:xfrm>
            <a:off x="987425" y="266700"/>
            <a:ext cx="358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644" name="文本框 3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333F4F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rgbClr val="333F4F"/>
              </a:solidFill>
              <a:latin typeface="Impact" panose="020B0806030902050204" pitchFamily="34" charset="0"/>
            </a:endParaRPr>
          </a:p>
        </p:txBody>
      </p:sp>
      <p:sp>
        <p:nvSpPr>
          <p:cNvPr id="20" name="圆角矩形 2"/>
          <p:cNvSpPr/>
          <p:nvPr/>
        </p:nvSpPr>
        <p:spPr>
          <a:xfrm>
            <a:off x="815975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30111" y="1645535"/>
            <a:ext cx="1798637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74963" y="2805113"/>
            <a:ext cx="484187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4409" y="2305977"/>
            <a:ext cx="1665841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lambda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4348163" y="3046413"/>
            <a:ext cx="3179762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7899400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38725" y="1674813"/>
            <a:ext cx="1798638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5838" y="1593850"/>
            <a:ext cx="1798637" cy="1798638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00813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55225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18113" y="2317750"/>
            <a:ext cx="1548822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右值</a:t>
            </a:r>
          </a:p>
        </p:txBody>
      </p:sp>
      <p:sp>
        <p:nvSpPr>
          <p:cNvPr id="37" name="矩形 36"/>
          <p:cNvSpPr/>
          <p:nvPr/>
        </p:nvSpPr>
        <p:spPr>
          <a:xfrm>
            <a:off x="8605838" y="2248255"/>
            <a:ext cx="1850186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function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1166573" y="3544708"/>
            <a:ext cx="2525712" cy="249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/>
              <a:t>Lambda </a:t>
            </a:r>
            <a:r>
              <a:rPr lang="zh-CN" altLang="en-US" sz="1400" dirty="0"/>
              <a:t>表达式是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中最重要的新特性之一，而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，实际上就是提供了一个类似匿名函数的特性，而匿名函数则是在需要一个函数，但是又不想费力去命名一个函数的情况下去使用的。这样的场景其实有很多很多，所以匿名函数几乎是现代编程语言的标配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675188" y="3748088"/>
            <a:ext cx="2525712" cy="19328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右值引用是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引入的与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表达式齐名的重要特性之一。它的引入解决了 </a:t>
            </a:r>
            <a:r>
              <a:rPr lang="en-US" altLang="zh-CN" sz="1400" dirty="0"/>
              <a:t>C++ </a:t>
            </a:r>
            <a:r>
              <a:rPr lang="zh-CN" altLang="en-US" sz="1400" dirty="0"/>
              <a:t>中大量的历史遗留问题，消除了诸如 </a:t>
            </a:r>
            <a:r>
              <a:rPr lang="en-US" altLang="zh-CN" sz="1400" dirty="0"/>
              <a:t>std::vector</a:t>
            </a:r>
            <a:r>
              <a:rPr lang="zh-CN" altLang="en-US" sz="1400" dirty="0"/>
              <a:t>、</a:t>
            </a:r>
            <a:r>
              <a:rPr lang="en-US" altLang="zh-CN" sz="1400" dirty="0"/>
              <a:t>std::string </a:t>
            </a:r>
            <a:r>
              <a:rPr lang="zh-CN" altLang="en-US" sz="1400" dirty="0"/>
              <a:t>之类的额外开销，也才使得函数对象容器 </a:t>
            </a:r>
            <a:r>
              <a:rPr lang="en-US" altLang="zh-CN" sz="1400" dirty="0"/>
              <a:t>std::function </a:t>
            </a:r>
            <a:r>
              <a:rPr lang="zh-CN" altLang="en-US" sz="1400" dirty="0"/>
              <a:t>成为了可能。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8226425" y="3757613"/>
            <a:ext cx="2525713" cy="1092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这部分内容虽然属于标准库的一部分，但是从本质上来看，它却增强了 </a:t>
            </a:r>
            <a:r>
              <a:rPr lang="en-US" altLang="zh-CN" sz="1400" dirty="0"/>
              <a:t>C++ </a:t>
            </a:r>
            <a:r>
              <a:rPr lang="zh-CN" altLang="en-US" sz="1400" dirty="0"/>
              <a:t>语言运行时的能力，这部分内容也相当重要。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16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/>
      <p:bldP spid="26644" grpId="0"/>
      <p:bldP spid="20" grpId="0" animBg="1"/>
      <p:bldP spid="24" grpId="0" animBg="1"/>
      <p:bldP spid="25" grpId="0"/>
      <p:bldP spid="26" grpId="0" animBg="1"/>
      <p:bldP spid="27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左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右值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06399" y="1637828"/>
            <a:ext cx="11573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左值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left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，顾名思义就是赋值符号左边的值。准确来说，左值是表达式（不一定是赋值表达式）后依然存在的持久对象。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right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，右边的值，是指表达式结束后就不再存在的临时对象。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中为了引入强大的右值引用，将右值的概念进行了进一步的划分，分为：纯右值、将亡值。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纯右值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pure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，纯粹的右值，要么是纯粹的字面量，例如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；要么是求值结果相当于字面量或匿名临时对象，例如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。非引用返回的临时变量、运算表达式产生的临时变量、原始字面量、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表达式都属于纯右值。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将亡值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expiring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，是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为了引入右值引用而提出的概念（因此在传统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中，纯右值和右值是同一个概念），也就是即将被销毁、却能够被移动的值。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0250" y="3276935"/>
          <a:ext cx="10515600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实参参数类型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推导后函数形参类型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26275" y="19592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引用坍缩规则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00297" y="1345422"/>
            <a:ext cx="1069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左值引用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右值引用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pass(T&amp;&amp;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普通传参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reference(v);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"std::move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reference(std::move(v));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"std::forward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reference(std::forward&lt;T&gt;(v));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4367" y="14466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传递右值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传递左值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pass(v);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094367" y="3835014"/>
            <a:ext cx="5486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传递右值: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传递左值: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传参:左值引用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199" y="1489630"/>
            <a:ext cx="11336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Lambda </a:t>
            </a:r>
            <a:r>
              <a:rPr lang="zh-CN" altLang="en-US" dirty="0"/>
              <a:t>表达式的基本语法如下：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[captures] &lt;tparams&gt;(可选)(C++20) ( params ) specifiers(可选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mutalbe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exception attr -&gt; ret requires(可选)(C++20) { body 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612" y="2465787"/>
            <a:ext cx="6368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值捕获</a:t>
            </a:r>
            <a:endParaRPr lang="en-US" altLang="zh-CN" b="1" dirty="0"/>
          </a:p>
          <a:p>
            <a:r>
              <a:rPr lang="zh-CN" altLang="en-US" dirty="0"/>
              <a:t>与参数传值类似，值捕获的前提是变量可以拷贝，不同之处则在于，被捕获的变量在 </a:t>
            </a:r>
            <a:r>
              <a:rPr lang="en-US" altLang="zh-CN" dirty="0"/>
              <a:t>lambda </a:t>
            </a:r>
            <a:r>
              <a:rPr lang="zh-CN" altLang="en-US" dirty="0"/>
              <a:t>表达式被创建时拷贝，而非调用时才拷贝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引用捕获</a:t>
            </a:r>
            <a:endParaRPr lang="en-US" altLang="zh-CN" b="1" dirty="0"/>
          </a:p>
          <a:p>
            <a:r>
              <a:rPr lang="zh-CN" altLang="en-US" dirty="0"/>
              <a:t>与引用传参类似，引用捕获保存的是引用，值会发生变化。</a:t>
            </a:r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隐式捕获</a:t>
            </a:r>
            <a:endParaRPr lang="en-US" altLang="zh-CN" b="1" dirty="0"/>
          </a:p>
          <a:p>
            <a:r>
              <a:rPr lang="en-US" altLang="zh-CN" dirty="0"/>
              <a:t>[] </a:t>
            </a:r>
            <a:r>
              <a:rPr lang="zh-CN" altLang="en-US" dirty="0"/>
              <a:t>空捕获列表</a:t>
            </a:r>
          </a:p>
          <a:p>
            <a:r>
              <a:rPr lang="en-US" altLang="zh-CN" dirty="0"/>
              <a:t>[name1, name2, ...] </a:t>
            </a:r>
            <a:r>
              <a:rPr lang="zh-CN" altLang="en-US" dirty="0"/>
              <a:t>捕获一系列变量</a:t>
            </a:r>
          </a:p>
          <a:p>
            <a:r>
              <a:rPr lang="en-US" altLang="zh-CN" dirty="0"/>
              <a:t>[&amp;] </a:t>
            </a:r>
            <a:r>
              <a:rPr lang="zh-CN" altLang="en-US" dirty="0"/>
              <a:t>引用捕获</a:t>
            </a:r>
            <a:r>
              <a:rPr lang="en-US" altLang="zh-CN" dirty="0"/>
              <a:t>, </a:t>
            </a:r>
            <a:r>
              <a:rPr lang="zh-CN" altLang="en-US" dirty="0"/>
              <a:t>让编译器自行推导捕获列表</a:t>
            </a:r>
          </a:p>
          <a:p>
            <a:r>
              <a:rPr lang="en-US" altLang="zh-CN" dirty="0"/>
              <a:t>[=] </a:t>
            </a:r>
            <a:r>
              <a:rPr lang="zh-CN" altLang="en-US" dirty="0"/>
              <a:t>值捕获</a:t>
            </a:r>
            <a:r>
              <a:rPr lang="en-US" altLang="zh-CN" dirty="0"/>
              <a:t>, </a:t>
            </a:r>
            <a:r>
              <a:rPr lang="zh-CN" altLang="en-US" dirty="0"/>
              <a:t>让编译器执行推导应用列表</a:t>
            </a:r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表达式捕获</a:t>
            </a:r>
            <a:r>
              <a:rPr lang="en-US" altLang="zh-CN" b="1" dirty="0"/>
              <a:t>(C++14)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6565" y="2511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[v1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v2 = std::move(important)](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x+y+v1+(*v2);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泛型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after C++14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std::function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22885" y="1446694"/>
            <a:ext cx="1177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std::function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是一种通用、多态的函数封装，它的实例可以对任何可以调用的目标实体进行存储、复制和调用操作，它也是对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中现有的可调用实体的一种类型安全的包裹（相对来说，函数指针的调用不是类型安全的），换句话说，就是函数的容器。当我们有了函数的容器之后便能够更加方便的将函数、函数指针作为对象进行处理。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7425" y="2308781"/>
            <a:ext cx="115908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foo;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func2 = [&amp;](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value) 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+value+important;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func2(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237525"/>
            <a:ext cx="123512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</a:p>
          <a:p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std::bind/std::placeholder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1060930"/>
            <a:ext cx="1132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goodbye(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"Goodbye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2565" y="2768834"/>
            <a:ext cx="10605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Object instance;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std::bind(&amp;Object::hello, &amp;instance,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 = std::bind(&amp;goodbye, 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9335" y="1329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Object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其他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线程与并发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容器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正则表达式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展望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指针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其他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std::thread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199783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t(foo);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mutex,std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lock_guard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9" y="1210945"/>
            <a:ext cx="57261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protects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is automatically released when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goes out of scope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0041" y="35980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7EE65F-5ECE-4D5A-94CF-DAB36B523041}"/>
              </a:ext>
            </a:extLst>
          </p:cNvPr>
          <p:cNvGrpSpPr/>
          <p:nvPr/>
        </p:nvGrpSpPr>
        <p:grpSpPr>
          <a:xfrm>
            <a:off x="100965" y="861447"/>
            <a:ext cx="11990070" cy="5344955"/>
            <a:chOff x="100965" y="861447"/>
            <a:chExt cx="11990070" cy="5344955"/>
          </a:xfrm>
        </p:grpSpPr>
        <p:grpSp>
          <p:nvGrpSpPr>
            <p:cNvPr id="3" name="Group 2"/>
            <p:cNvGrpSpPr/>
            <p:nvPr/>
          </p:nvGrpSpPr>
          <p:grpSpPr>
            <a:xfrm>
              <a:off x="100965" y="861447"/>
              <a:ext cx="11990070" cy="5344955"/>
              <a:chOff x="342900" y="844090"/>
              <a:chExt cx="10801350" cy="5344955"/>
            </a:xfrm>
          </p:grpSpPr>
          <p:sp>
            <p:nvSpPr>
              <p:cNvPr id="4" name="圆角矩形 22"/>
              <p:cNvSpPr>
                <a:spLocks noChangeAspect="1"/>
              </p:cNvSpPr>
              <p:nvPr/>
            </p:nvSpPr>
            <p:spPr>
              <a:xfrm>
                <a:off x="342900" y="938565"/>
                <a:ext cx="10801350" cy="5250480"/>
              </a:xfrm>
              <a:prstGeom prst="roundRect">
                <a:avLst>
                  <a:gd name="adj" fmla="val 1429"/>
                </a:avLst>
              </a:prstGeom>
              <a:noFill/>
              <a:ln w="3175">
                <a:solidFill>
                  <a:srgbClr val="333F4F"/>
                </a:solidFill>
                <a:prstDash val="soli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lIns="334003" tIns="835008" rIns="334003" bIns="417505" anchor="ctr"/>
              <a:lstStyle/>
              <a:p>
                <a:pPr algn="just">
                  <a:lnSpc>
                    <a:spcPct val="120000"/>
                  </a:lnSpc>
                  <a:spcBef>
                    <a:spcPts val="695"/>
                  </a:spcBef>
                  <a:spcAft>
                    <a:spcPts val="695"/>
                  </a:spcAft>
                  <a:defRPr/>
                </a:pPr>
                <a:endParaRPr lang="zh-CN" altLang="en-US" sz="1820" b="1" dirty="0">
                  <a:solidFill>
                    <a:srgbClr val="454545"/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122176" y="844090"/>
                <a:ext cx="4851054" cy="524276"/>
                <a:chOff x="1631685" y="1234686"/>
                <a:chExt cx="4851054" cy="524276"/>
              </a:xfrm>
            </p:grpSpPr>
            <p:sp>
              <p:nvSpPr>
                <p:cNvPr id="6" name="任意多边形 24"/>
                <p:cNvSpPr/>
                <p:nvPr/>
              </p:nvSpPr>
              <p:spPr>
                <a:xfrm>
                  <a:off x="6022975" y="1234686"/>
                  <a:ext cx="459764" cy="88075"/>
                </a:xfrm>
                <a:custGeom>
                  <a:avLst/>
                  <a:gdLst>
                    <a:gd name="connsiteX0" fmla="*/ 145370 w 318081"/>
                    <a:gd name="connsiteY0" fmla="*/ 0 h 130555"/>
                    <a:gd name="connsiteX1" fmla="*/ 172710 w 318081"/>
                    <a:gd name="connsiteY1" fmla="*/ 0 h 130555"/>
                    <a:gd name="connsiteX2" fmla="*/ 209618 w 318081"/>
                    <a:gd name="connsiteY2" fmla="*/ 6428 h 130555"/>
                    <a:gd name="connsiteX3" fmla="*/ 315757 w 318081"/>
                    <a:gd name="connsiteY3" fmla="*/ 117294 h 130555"/>
                    <a:gd name="connsiteX4" fmla="*/ 318081 w 318081"/>
                    <a:gd name="connsiteY4" fmla="*/ 130555 h 130555"/>
                    <a:gd name="connsiteX5" fmla="*/ 0 w 318081"/>
                    <a:gd name="connsiteY5" fmla="*/ 130555 h 130555"/>
                    <a:gd name="connsiteX6" fmla="*/ 2324 w 318081"/>
                    <a:gd name="connsiteY6" fmla="*/ 117294 h 130555"/>
                    <a:gd name="connsiteX7" fmla="*/ 108463 w 318081"/>
                    <a:gd name="connsiteY7" fmla="*/ 6428 h 1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8081" h="130555">
                      <a:moveTo>
                        <a:pt x="145370" y="0"/>
                      </a:moveTo>
                      <a:lnTo>
                        <a:pt x="172710" y="0"/>
                      </a:lnTo>
                      <a:lnTo>
                        <a:pt x="209618" y="6428"/>
                      </a:lnTo>
                      <a:cubicBezTo>
                        <a:pt x="257550" y="23604"/>
                        <a:pt x="296392" y="64548"/>
                        <a:pt x="315757" y="117294"/>
                      </a:cubicBezTo>
                      <a:lnTo>
                        <a:pt x="318081" y="130555"/>
                      </a:lnTo>
                      <a:lnTo>
                        <a:pt x="0" y="130555"/>
                      </a:lnTo>
                      <a:lnTo>
                        <a:pt x="2324" y="117294"/>
                      </a:lnTo>
                      <a:cubicBezTo>
                        <a:pt x="21689" y="64548"/>
                        <a:pt x="60531" y="23604"/>
                        <a:pt x="108463" y="642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3065" b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" name="任意多边形 25"/>
                <p:cNvSpPr/>
                <p:nvPr/>
              </p:nvSpPr>
              <p:spPr>
                <a:xfrm>
                  <a:off x="1631685" y="1285123"/>
                  <a:ext cx="4496755" cy="473839"/>
                </a:xfrm>
                <a:custGeom>
                  <a:avLst/>
                  <a:gdLst>
                    <a:gd name="connsiteX0" fmla="*/ 0 w 2600830"/>
                    <a:gd name="connsiteY0" fmla="*/ 0 h 649288"/>
                    <a:gd name="connsiteX1" fmla="*/ 2600830 w 2600830"/>
                    <a:gd name="connsiteY1" fmla="*/ 0 h 649288"/>
                    <a:gd name="connsiteX2" fmla="*/ 2520047 w 2600830"/>
                    <a:gd name="connsiteY2" fmla="*/ 89402 h 649288"/>
                    <a:gd name="connsiteX3" fmla="*/ 1945040 w 2600830"/>
                    <a:gd name="connsiteY3" fmla="*/ 646112 h 649288"/>
                    <a:gd name="connsiteX4" fmla="*/ 648052 w 2600830"/>
                    <a:gd name="connsiteY4" fmla="*/ 649287 h 649288"/>
                    <a:gd name="connsiteX5" fmla="*/ 77908 w 2600830"/>
                    <a:gd name="connsiteY5" fmla="*/ 84156 h 6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00830" h="649288">
                      <a:moveTo>
                        <a:pt x="0" y="0"/>
                      </a:moveTo>
                      <a:lnTo>
                        <a:pt x="2600830" y="0"/>
                      </a:lnTo>
                      <a:lnTo>
                        <a:pt x="2520047" y="89402"/>
                      </a:lnTo>
                      <a:cubicBezTo>
                        <a:pt x="2351572" y="318525"/>
                        <a:pt x="2323328" y="645186"/>
                        <a:pt x="1945040" y="646112"/>
                      </a:cubicBezTo>
                      <a:lnTo>
                        <a:pt x="648052" y="649287"/>
                      </a:lnTo>
                      <a:cubicBezTo>
                        <a:pt x="269764" y="650213"/>
                        <a:pt x="245977" y="310819"/>
                        <a:pt x="77908" y="84156"/>
                      </a:cubicBezTo>
                      <a:close/>
                    </a:path>
                  </a:pathLst>
                </a:custGeom>
                <a:solidFill>
                  <a:srgbClr val="333F4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6046" tIns="53023" rIns="106046" bIns="53023" anchor="ctr"/>
                <a:lstStyle/>
                <a:p>
                  <a:pPr algn="ctr">
                    <a:defRPr/>
                  </a:pPr>
                  <a:r>
                    <a:rPr lang="en-US" altLang="zh-CN" sz="19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std::future, std::</a:t>
                  </a:r>
                  <a:r>
                    <a:rPr lang="en-US" altLang="zh-CN" sz="195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packaged_task</a:t>
                  </a:r>
                  <a:endPara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" name="任意多边形 24"/>
            <p:cNvSpPr/>
            <p:nvPr/>
          </p:nvSpPr>
          <p:spPr>
            <a:xfrm>
              <a:off x="2792819" y="861447"/>
              <a:ext cx="510362" cy="88075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065" b="1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89000" y="1203355"/>
            <a:ext cx="114130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&lt;future&gt;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将一个返回值为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表达式封装到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的模板参数为要封装函数的类型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()&gt; task([](){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获得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future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task.get_future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在一个线程中执行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std::thread(std::move(task)).detach();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"Waiting..."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输出执行结果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9763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data;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9525" y="2840299"/>
            <a:ext cx="807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is processing data\n"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+=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after processing"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signals data processing completed\n"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67707" y="1348595"/>
            <a:ext cx="9840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worker(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"Example data"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"main() signals data ready for processing\n"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"Back in main(), data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data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std::array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1446694"/>
            <a:ext cx="11124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为什么要引入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而不是直接使用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？已经有了传统数组，为什么要用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std::array?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先回答第一个问题，与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对象的大小是固定的，如果容器大小是固定的，那么可以优先考虑使用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容器。另外由于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是自动扩容的，当存入大量的数据后，并且对容器进行了删除操作，容器并不会自动归还被删除元素相应的内存，这时候就需要手动运行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shrink_to_fit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释放这部分内存。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而第二个问题就更加简单，使用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能够让代码变得更加“现代化”，而且封装了一些操作函数，比如获取数组大小以及检查是否非空，同时还能够友好的使用标准库中的容器算法，比如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8776" y="4032017"/>
            <a:ext cx="10490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表达式排序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&lt;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forward_list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2378511"/>
            <a:ext cx="11124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是一个列表容器，使用方法和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基本类似，因此我们就不花费篇幅进行介绍了。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需要知道的是，和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的双向链表的实现不同，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使用单向链表进行实现，提供了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O(1)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复杂度的元素插入，不支持快速随机访问（这也是链表的特点），也是标准库容器中唯一一个不提供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方法的容器。当不需要双向迭代时，具有比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更高的空间利用率。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052888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modern C++ </a:t>
            </a: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简介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6522720" y="5521960"/>
            <a:ext cx="43110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 vs C++11/C++14/C++17...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无序容器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unordered_xxx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714771" y="2430704"/>
            <a:ext cx="111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引入了两组无序容器：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unordered_multiset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std::tuple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16137" y="2009614"/>
            <a:ext cx="11124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构造元组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获得元组某个位置的值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元组拆包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8331" y="4073323"/>
            <a:ext cx="6966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auto student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&gt;(student);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gpa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grade, name) = student;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xxx_ptr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158944" y="2942749"/>
            <a:ext cx="9073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引入了智能指针的概念，使用了引用计数的想法，让程序员不再需要关心手动释放内存。这些智能指针就包括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，使用它们需要包含头文件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&lt;memory&gt;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注意：引用计数不是垃圾回收，引用计数能够尽快收回不再被使用的对象，同时在回收的过程中也不会造成长时间的等待，更能够清晰明确的表明资源的生命周期。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shared_ptr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032373" y="2266665"/>
            <a:ext cx="10153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(*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auto pointer = new int(10);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非法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不允许直接赋值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构造了一个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pointer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foo(pointer);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*pointer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离开作用域前，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会被析构，从而释放内存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" y="1344971"/>
            <a:ext cx="11625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是一种智能指针，它能够记录多少个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共同指向一个对象，从而消除显示的调用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，当引用计数变为零的时候就会将对象自动删除。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方法来获取原始指针，通过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来减少一个引用计数，并通过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来查看一个对象的引用计数。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unique_ptr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75469" y="2189058"/>
            <a:ext cx="1199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是一种独占的智能指针，它禁止其他智能指针与其共享同一个对象，从而保证代码的安全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但是，我们可以利用 </a:t>
            </a:r>
            <a:r>
              <a:rPr lang="en-US" altLang="zh-CN" dirty="0">
                <a:latin typeface="Consolas" panose="020B0609020204030204" pitchFamily="49" charset="0"/>
              </a:rPr>
              <a:t>std::move </a:t>
            </a:r>
            <a:r>
              <a:rPr lang="zh-CN" altLang="en-US" dirty="0">
                <a:latin typeface="Consolas" panose="020B0609020204030204" pitchFamily="49" charset="0"/>
              </a:rPr>
              <a:t>将其转移给其他的 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 = std::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&lt;int&gt;(10); // 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从 </a:t>
            </a:r>
            <a:r>
              <a:rPr lang="en-US" altLang="zh-CN" dirty="0">
                <a:latin typeface="Consolas" panose="020B0609020204030204" pitchFamily="49" charset="0"/>
              </a:rPr>
              <a:t>C++14 </a:t>
            </a:r>
            <a:r>
              <a:rPr lang="zh-CN" altLang="en-US" dirty="0">
                <a:latin typeface="Consolas" panose="020B0609020204030204" pitchFamily="49" charset="0"/>
              </a:rPr>
              <a:t>引入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pointer2 = pointer; // </a:t>
            </a:r>
            <a:r>
              <a:rPr lang="zh-CN" altLang="en-US" dirty="0">
                <a:latin typeface="Consolas" panose="020B0609020204030204" pitchFamily="49" charset="0"/>
              </a:rPr>
              <a:t>非法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99360" y="5248144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 p1(std::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&lt;Foo&gt;());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770467" y="115411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~A()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~B()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63" y="1957302"/>
            <a:ext cx="7223774" cy="26791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86" y="2295021"/>
            <a:ext cx="5198927" cy="3779865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06505" y="1470816"/>
            <a:ext cx="102101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std::weak_ptr 没有 * 运算符和 -&gt; 运算符，所以不能够对资源进行操作，它的唯一作用就是用于检查 std::shared_ptr 是否存在，其 expired() 方法能在资源未被释放时，会返回 true，否则返回 false。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43684" y="1802618"/>
            <a:ext cx="9508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data;};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wp1;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wp2 (wp1);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wp3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"wp1: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wp1.use_count()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"wp2: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wp2.use_count()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"wp3: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wp3.use_count()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正则表达式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字面量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77800" y="2136339"/>
            <a:ext cx="11899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watch_txs_rsp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R"({"cmd":"watch","operation":"put","version":"0","result":"ok","key":"/VNFNAME/services/L4TD/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ExtIP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/SSDB/HOSTNAME/CONTAINERID/TAFE-001","value":[{"externalIP4":"127.0.0.1","internalIP4":"127.0.0.1"}]})";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/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267" name="稻壳儿小白白(http://dwz.cn/Wu2UP)"/>
          <p:cNvPicPr>
            <a:picLocks noChangeArrowheads="1"/>
          </p:cNvPicPr>
          <p:nvPr/>
        </p:nvPicPr>
        <p:blipFill>
          <a:blip r:embed="rId4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稻壳儿小白白(http://dwz.cn/Wu2UP)"/>
          <p:cNvPicPr>
            <a:picLocks noChangeArrowheads="1"/>
          </p:cNvPicPr>
          <p:nvPr/>
        </p:nvPicPr>
        <p:blipFill>
          <a:blip r:embed="rId5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稻壳儿小白白(http://dwz.cn/Wu2UP)"/>
          <p:cNvPicPr>
            <a:picLocks noChangeArrowheads="1"/>
          </p:cNvPicPr>
          <p:nvPr/>
        </p:nvPicPr>
        <p:blipFill>
          <a:blip r:embed="rId6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稻壳儿小白白(http://dwz.cn/Wu2UP)"/>
          <p:cNvPicPr>
            <a:picLocks noChangeArrowheads="1"/>
          </p:cNvPicPr>
          <p:nvPr/>
        </p:nvPicPr>
        <p:blipFill>
          <a:blip r:embed="rId7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稻壳儿小白白(http://dwz.cn/Wu2UP)"/>
          <p:cNvPicPr>
            <a:picLocks noChangeArrowheads="1"/>
          </p:cNvPicPr>
          <p:nvPr/>
        </p:nvPicPr>
        <p:blipFill>
          <a:blip r:embed="rId8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5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6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早期 C++</a:t>
            </a:r>
          </a:p>
        </p:txBody>
      </p:sp>
      <p:sp>
        <p:nvSpPr>
          <p:cNvPr id="11278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1979 ：首次实现 C with Classes </a:t>
            </a: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C++11</a:t>
            </a:r>
          </a:p>
        </p:txBody>
      </p:sp>
      <p:sp>
        <p:nvSpPr>
          <p:cNvPr id="11280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9"/>
              </a:rPr>
              <a:t>ISO/IEC 14882:2011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C++14</a:t>
            </a:r>
            <a:endParaRPr lang="en-US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0" action="ppaction://hlinkfile"/>
              </a:rPr>
              <a:t>ISO/IEC 14882:2014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C++17</a:t>
            </a: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1"/>
              </a:rPr>
              <a:t>ISO/IEC 14882:2017 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C++20</a:t>
            </a: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2"/>
              </a:rPr>
              <a:t>on going</a:t>
            </a:r>
            <a:endParaRPr lang="en-US" sz="1200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7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历史</a:t>
            </a:r>
          </a:p>
        </p:txBody>
      </p:sp>
      <p:sp>
        <p:nvSpPr>
          <p:cNvPr id="11288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122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/>
      <p:bldP spid="11287" grpId="0"/>
      <p:bldP spid="1128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atomic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14300" y="976328"/>
            <a:ext cx="115744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&lt;atomic&gt;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std::atomic,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ATOMIC_FLAG_INIT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std::thread,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::yield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std::vector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ready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winner = ATOMIC_FLAG_INIT;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count1m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(!ready)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::yield();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wait for the ready signal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go!, count to 1 million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"thread #"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won!\n"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std::vector&lt;std::thread&gt; threads;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"spawning 10 threads that count to 1 million...\n"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(std::thread(count1m,i));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threads)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61938" y="979996"/>
            <a:ext cx="11667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最宽松的内存模型，效率也最高。实际上它不属于同步操作，因为它不对内存访问做出任何顺序限制。仅仅保证操作的原子性。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memory_order_consume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//release-acquire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模型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memory_order_acq_rel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memory_order_seq_cst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顺序一致模型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(sequence-consistent)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。任何操作都同时是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操作和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操作。在所有线程上都观察到改变是同一顺序的（与作出修改的线程一致）。这是默认的模型，如果不为原子操作指定参数，则就采用这个模型。性能最差，但是符合逻辑。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这是读操作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(load)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同一原子量的线程中的写操作在当前线程可见。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这是写操作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(store)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时可以指定的内存顺序。对作用的内存区域产生如下效果：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同一原子量的线程可以看到当前线程的所有写操作。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用人话来讲就是，在两个线程中建立了同步关系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(synchronize-with)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之前发生的所有事，在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之后都是可见的。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416FAE0-51C8-49FF-9776-658A43CD7195}"/>
              </a:ext>
            </a:extLst>
          </p:cNvPr>
          <p:cNvSpPr/>
          <p:nvPr/>
        </p:nvSpPr>
        <p:spPr>
          <a:xfrm>
            <a:off x="1947332" y="1914827"/>
            <a:ext cx="9440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std::atomic&lt;Singleton*&gt;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Singleton;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m_instance.store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89595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spinlock = ATOMIC_FLAG_INIT;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critical area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unlock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noexcept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704351" y="1428421"/>
            <a:ext cx="95080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相比于 </a:t>
            </a:r>
            <a:r>
              <a:rPr lang="en-US" altLang="zh-CN" dirty="0">
                <a:latin typeface="Consolas" panose="020B0609020204030204" pitchFamily="49" charset="0"/>
              </a:rPr>
              <a:t>C </a:t>
            </a:r>
            <a:r>
              <a:rPr lang="zh-CN" altLang="en-US" dirty="0">
                <a:latin typeface="Consolas" panose="020B0609020204030204" pitchFamily="49" charset="0"/>
              </a:rPr>
              <a:t>的一大优势就在于 </a:t>
            </a:r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本身就定义了一套完整的异常处理机制。然而在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之前，几乎没有人去使用在函数名后书写异常声明表达式，从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开始，这套机制被弃用，所以我们不去讨论也不去介绍以前这套机制是如何工作如何使用，你更不应该主动去了解它。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将异常的声明简化为以下两种情况：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函数可能抛出任何异常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函数不能抛出任何异常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并使用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对这两种行为进行限制，例如：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may_throw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可能抛出异常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no_throw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; // </a:t>
            </a:r>
            <a:r>
              <a:rPr lang="zh-CN" altLang="en-US" dirty="0">
                <a:latin typeface="Consolas" panose="020B0609020204030204" pitchFamily="49" charset="0"/>
              </a:rPr>
              <a:t>不可能抛出异常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修饰过的函数如果抛出异常，编译器会使用 </a:t>
            </a:r>
            <a:r>
              <a:rPr lang="en-US" altLang="zh-CN" dirty="0">
                <a:latin typeface="Consolas" panose="020B0609020204030204" pitchFamily="49" charset="0"/>
              </a:rPr>
              <a:t>std::terminate() </a:t>
            </a:r>
            <a:r>
              <a:rPr lang="zh-CN" altLang="en-US" dirty="0">
                <a:latin typeface="Consolas" panose="020B0609020204030204" pitchFamily="49" charset="0"/>
              </a:rPr>
              <a:t>来立即终止程序运行。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thread_local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3FFC-EE5A-44AA-9D03-E9A8FA2A3C4F}"/>
              </a:ext>
            </a:extLst>
          </p:cNvPr>
          <p:cNvSpPr/>
          <p:nvPr/>
        </p:nvSpPr>
        <p:spPr>
          <a:xfrm>
            <a:off x="889000" y="976328"/>
            <a:ext cx="106002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thread_local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rage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++rage;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modifying outside a lock is okay; this is a thread-local variable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279856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inline namespace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C645FF0-9367-4E6E-BC26-954A7B319023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release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v001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v002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release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67076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C++20</a:t>
                </a: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023201"/>
            <a:ext cx="10029825" cy="5124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96935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13" y="1964638"/>
            <a:ext cx="4718073" cy="3528587"/>
          </a:xfrm>
          <a:prstGeom prst="rect">
            <a:avLst/>
          </a:prstGeom>
        </p:spPr>
      </p:pic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703146" y="1203681"/>
            <a:ext cx="4603041" cy="35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Bjarne </a:t>
            </a:r>
            <a:r>
              <a:rPr lang="en-US" altLang="zh-CN" sz="32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Stroustrup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“Surprisingly, C++11 feels like a new language - the pieces just fit together better.“</a:t>
            </a:r>
            <a:endParaRPr lang="zh-CN" altLang="en-US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浅谈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最后我们不再探究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的细节和用法，而是讨论与它相关而又在它之外的东西</a:t>
            </a:r>
            <a:r>
              <a:rPr lang="en-US" altLang="zh-CN" sz="2400" dirty="0">
                <a:latin typeface="Consolas" panose="020B0609020204030204" pitchFamily="49" charset="0"/>
              </a:rPr>
              <a:t>– </a:t>
            </a:r>
            <a:r>
              <a:rPr lang="zh-CN" altLang="en-US" sz="2400" dirty="0">
                <a:latin typeface="Consolas" panose="020B0609020204030204" pitchFamily="49" charset="0"/>
              </a:rPr>
              <a:t>如何使用现代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编写更清晰、优雅、高效、灵活、易维护的代码。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C++</a:t>
            </a:r>
            <a:r>
              <a:rPr lang="zh-CN" altLang="en-US" sz="2400" dirty="0">
                <a:latin typeface="Consolas" panose="020B0609020204030204" pitchFamily="49" charset="0"/>
              </a:rPr>
              <a:t>是一门伟大的语言，几乎能够胜任任何工作，但却对普通程序员不太友好，存在着太多的“未定义行为”的陷阱。如同某些小说中的奇门异宝，威力虽然大但使用不当也容易反噬自身。高效地使用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优点，同时避免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缺点，是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程序员永恒的功课。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76095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基本原则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熟悉并使用</a:t>
            </a:r>
            <a:r>
              <a:rPr lang="en-US" altLang="zh-CN" sz="2800" dirty="0">
                <a:latin typeface="Consolas" panose="020B0609020204030204" pitchFamily="49" charset="0"/>
              </a:rPr>
              <a:t>STL/Boost</a:t>
            </a:r>
            <a:r>
              <a:rPr lang="zh-CN" altLang="en-US" sz="2800" dirty="0">
                <a:latin typeface="Consolas" panose="020B0609020204030204" pitchFamily="49" charset="0"/>
              </a:rPr>
              <a:t>编程范式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b="0" dirty="0">
                <a:effectLst/>
                <a:latin typeface="Consolas" panose="020B0609020204030204" pitchFamily="49" charset="0"/>
              </a:rPr>
              <a:t>学会使用对象包装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原始语言概念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尽量使用</a:t>
            </a:r>
            <a:r>
              <a:rPr lang="en-US" altLang="zh-CN" sz="2800" dirty="0" err="1">
                <a:latin typeface="Consolas" panose="020B0609020204030204" pitchFamily="49" charset="0"/>
              </a:rPr>
              <a:t>execption</a:t>
            </a:r>
            <a:r>
              <a:rPr lang="zh-CN" altLang="en-US" sz="2800" dirty="0">
                <a:latin typeface="Consolas" panose="020B0609020204030204" pitchFamily="49" charset="0"/>
              </a:rPr>
              <a:t>代替错误返回代码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b="0" dirty="0">
                <a:effectLst/>
                <a:latin typeface="Consolas" panose="020B0609020204030204" pitchFamily="49" charset="0"/>
              </a:rPr>
              <a:t>恰当使用新式转型操作符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94927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内存管理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1. </a:t>
            </a:r>
            <a:r>
              <a:rPr lang="zh-CN" altLang="en-US" sz="2800" dirty="0">
                <a:latin typeface="Consolas" panose="020B0609020204030204" pitchFamily="49" charset="0"/>
              </a:rPr>
              <a:t>学会使用</a:t>
            </a:r>
            <a:r>
              <a:rPr lang="en-US" altLang="zh-CN" sz="2800" dirty="0">
                <a:latin typeface="Consolas" panose="020B0609020204030204" pitchFamily="49" charset="0"/>
              </a:rPr>
              <a:t>memory pool</a:t>
            </a:r>
            <a:r>
              <a:rPr lang="zh-CN" altLang="en-US" sz="2800" dirty="0">
                <a:latin typeface="Consolas" panose="020B0609020204030204" pitchFamily="49" charset="0"/>
              </a:rPr>
              <a:t>管理内存（</a:t>
            </a:r>
            <a:r>
              <a:rPr lang="en-US" altLang="zh-CN" sz="2800" dirty="0">
                <a:latin typeface="Consolas" panose="020B0609020204030204" pitchFamily="49" charset="0"/>
              </a:rPr>
              <a:t>boost pool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r>
              <a:rPr lang="en-US" altLang="zh-CN" sz="28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2. </a:t>
            </a:r>
            <a:r>
              <a:rPr lang="zh-CN" altLang="en-US" sz="2800" dirty="0">
                <a:latin typeface="Consolas" panose="020B0609020204030204" pitchFamily="49" charset="0"/>
              </a:rPr>
              <a:t>使用智能指针代替原始指针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3. </a:t>
            </a:r>
            <a:r>
              <a:rPr lang="zh-CN" altLang="en-US" sz="2800" dirty="0">
                <a:latin typeface="Consolas" panose="020B0609020204030204" pitchFamily="49" charset="0"/>
              </a:rPr>
              <a:t>尽量避免直接使用</a:t>
            </a:r>
            <a:r>
              <a:rPr lang="en-US" altLang="zh-CN" sz="2800" dirty="0">
                <a:latin typeface="Consolas" panose="020B0609020204030204" pitchFamily="49" charset="0"/>
              </a:rPr>
              <a:t>new/delete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63426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容器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迭代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算法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了解现有容器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恰当的使用指针容器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编写新容器或迭代器满足概念要求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br>
              <a:rPr lang="en-US" altLang="zh-CN" sz="2800" dirty="0">
                <a:latin typeface="Consolas" panose="020B0609020204030204" pitchFamily="49" charset="0"/>
              </a:rPr>
            </a:b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512633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其他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258604" y="1569599"/>
            <a:ext cx="117014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熟悉</a:t>
            </a:r>
            <a:r>
              <a:rPr lang="en-US" altLang="zh-CN" sz="2400" dirty="0">
                <a:latin typeface="Consolas" panose="020B0609020204030204" pitchFamily="49" charset="0"/>
              </a:rPr>
              <a:t>C++/boost </a:t>
            </a:r>
            <a:r>
              <a:rPr lang="zh-CN" altLang="en-US" sz="2400" dirty="0">
                <a:latin typeface="Consolas" panose="020B0609020204030204" pitchFamily="49" charset="0"/>
              </a:rPr>
              <a:t>中已有的设计模式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熟悉多线程领域的基本概念和模式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谨慎使用</a:t>
            </a:r>
            <a:r>
              <a:rPr lang="en-US" altLang="zh-CN" sz="2400" dirty="0">
                <a:latin typeface="Consolas" panose="020B0609020204030204" pitchFamily="49" charset="0"/>
              </a:rPr>
              <a:t>bind</a:t>
            </a:r>
            <a:r>
              <a:rPr lang="zh-CN" altLang="en-US" sz="2400" dirty="0">
                <a:latin typeface="Consolas" panose="020B0609020204030204" pitchFamily="49" charset="0"/>
              </a:rPr>
              <a:t>，正则表达式，模板元编程等功能强大且灵活的库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让你周围的同时熟悉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和</a:t>
            </a:r>
            <a:r>
              <a:rPr lang="en-US" altLang="zh-CN" sz="2400" dirty="0">
                <a:latin typeface="Consolas" panose="020B0609020204030204" pitchFamily="49" charset="0"/>
              </a:rPr>
              <a:t>boost</a:t>
            </a:r>
            <a:r>
              <a:rPr lang="zh-CN" altLang="en-US" sz="2400" dirty="0">
                <a:latin typeface="Consolas" panose="020B0609020204030204" pitchFamily="49" charset="0"/>
              </a:rPr>
              <a:t>，作为最后一条，也是最重要的一条。 现在的软件开发不是一个人能够完成的，而是许多人协同完成的工作，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是一个强大的武器，如果只有自己一个人掌握，那么工作中就避免不了“自说自话”的窘境，写出的代码没人能看懂，也就没人能</a:t>
            </a:r>
            <a:r>
              <a:rPr lang="en-US" altLang="zh-CN" sz="2400" dirty="0">
                <a:latin typeface="Consolas" panose="020B0609020204030204" pitchFamily="49" charset="0"/>
              </a:rPr>
              <a:t>code review</a:t>
            </a:r>
            <a:r>
              <a:rPr lang="zh-CN" altLang="en-US" sz="2400" dirty="0">
                <a:latin typeface="Consolas" panose="020B0609020204030204" pitchFamily="49" charset="0"/>
              </a:rPr>
              <a:t>，发现其中可能的</a:t>
            </a:r>
            <a:r>
              <a:rPr lang="en-US" altLang="zh-CN" sz="2400" dirty="0">
                <a:latin typeface="Consolas" panose="020B0609020204030204" pitchFamily="49" charset="0"/>
              </a:rPr>
              <a:t>bug</a:t>
            </a:r>
            <a:r>
              <a:rPr lang="zh-CN" altLang="en-US" sz="2400" dirty="0">
                <a:latin typeface="Consolas" panose="020B0609020204030204" pitchFamily="49" charset="0"/>
              </a:rPr>
              <a:t>，不得不“孤军奋战”，一个人研究解决使用中遇到的各种问题。把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技术在自己的周围传授可以达到“众人拾柴火焰高”的境界，知识分享不会有任何损失相反可能因为不同人的思维角度不同产生“头脑风暴”，进而迸发出更多思维火花，进一步加深对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的理解，提高编程水平。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10543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结束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结束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这次讨论是从自身经历出发，简单阐述了一些实际工作中使用现代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的经验，本人只能表述出一鳞半爪，并不能说是金科玉律，但至少是肺腑之言。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开发出高质量高性能的软件是每一个程序员的梦想，每个人都有每个人自己的高效开发习惯，但是有一点肯定是共通的：一个高效程序员一定是一个快乐的程序员，希望大家在这次讨论之后都能</a:t>
            </a:r>
            <a:r>
              <a:rPr lang="zh-CN" altLang="en-US" sz="2400" b="1" dirty="0">
                <a:latin typeface="Consolas" panose="020B0609020204030204" pitchFamily="49" charset="0"/>
              </a:rPr>
              <a:t>高效，高质量，快乐</a:t>
            </a:r>
            <a:r>
              <a:rPr lang="zh-CN" altLang="en-US" sz="2400" dirty="0">
                <a:latin typeface="Consolas" panose="020B0609020204030204" pitchFamily="49" charset="0"/>
              </a:rPr>
              <a:t>的度过生活中每一天。</a:t>
            </a:r>
            <a:r>
              <a:rPr lang="en-US" altLang="zh-CN" sz="2400" dirty="0">
                <a:latin typeface="Consolas" panose="020B0609020204030204" pitchFamily="49" charset="0"/>
              </a:rPr>
              <a:t>	</a:t>
            </a:r>
          </a:p>
          <a:p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31573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3049058" y="3723746"/>
            <a:ext cx="96313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000" dirty="0">
                <a:solidFill>
                  <a:schemeClr val="tx2">
                    <a:lumMod val="7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Q&amp;A</a:t>
            </a:r>
            <a:endParaRPr lang="zh-CN" altLang="en-US" sz="8000" dirty="0">
              <a:solidFill>
                <a:schemeClr val="tx2">
                  <a:lumMod val="7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578893" y="1545167"/>
            <a:ext cx="6818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2019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22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82600" y="1203681"/>
            <a:ext cx="10823587" cy="47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是一门伟大的语言，永远给程序员最大的设计自由， 未使用的特性从不产生副作用，新版本永远完全兼容旧版本。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先前被称作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C++0x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ISO/IEC 14882:2011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编程语言的一个标准。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之前的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标准包括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C++03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 虽然此后的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[C++14]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才是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的现行标准，但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C++14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旨在对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的小扩展（漏洞修复、功能改进），而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仍然是一个具有热度的关键词。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的特性主要包括下面几个方面：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提高运行效率的语言特性：右值引用、泛化常量表达式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原有语法的使用性增强：初始化列表、统一的初始化语法、类型推导、范围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循环、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表达式、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、构造函数委托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语言能力的提升：空指针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、长整数、静态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assert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标准库的更新：智能指针、正则表达式、哈希表等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031725"/>
      </p:ext>
    </p:ext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3787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Useful website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889000" y="1897948"/>
            <a:ext cx="10823587" cy="19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hlinkClick r:id="rId4"/>
              </a:rPr>
              <a:t>http://www.cplusplus.com/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hlinkClick r:id="rId5"/>
              </a:rPr>
              <a:t>https://en.cppreference.com/w/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中文版：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hlinkClick r:id="rId6"/>
              </a:rPr>
              <a:t>https://zh.cppreference.com/w/%E9%A6%96%E9%A1%B5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752368"/>
      </p:ext>
    </p:ext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5|1.7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1|0.8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|1.3|0.7|1.3|0.5|1.2|0.4|1.3|0.3|1.1|0.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5568</Words>
  <Application>Microsoft Office PowerPoint</Application>
  <PresentationFormat>Widescreen</PresentationFormat>
  <Paragraphs>1029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等线</vt:lpstr>
      <vt:lpstr>方正兰亭超细黑简体</vt:lpstr>
      <vt:lpstr>方正兰亭准黑_GBK</vt:lpstr>
      <vt:lpstr>华文细黑</vt:lpstr>
      <vt:lpstr>SimSun</vt:lpstr>
      <vt:lpstr>微软雅黑</vt:lpstr>
      <vt:lpstr>Arial</vt:lpstr>
      <vt:lpstr>Consolas</vt:lpstr>
      <vt:lpstr>Impact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/>
  <cp:keywords>RP</cp:keywords>
  <dc:description>RP</dc:description>
  <cp:lastModifiedBy/>
  <cp:revision>7</cp:revision>
  <dcterms:created xsi:type="dcterms:W3CDTF">2017-04-27T15:08:00Z</dcterms:created>
  <dcterms:modified xsi:type="dcterms:W3CDTF">2019-03-22T01:03:18Z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2052-11.1.0.8183</vt:lpwstr>
  </property>
</Properties>
</file>