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57"/>
  </p:notesMasterIdLst>
  <p:sldIdLst>
    <p:sldId id="419" r:id="rId3"/>
    <p:sldId id="431" r:id="rId4"/>
    <p:sldId id="470" r:id="rId5"/>
    <p:sldId id="422" r:id="rId6"/>
    <p:sldId id="457" r:id="rId7"/>
    <p:sldId id="459" r:id="rId8"/>
    <p:sldId id="455" r:id="rId9"/>
    <p:sldId id="322" r:id="rId10"/>
    <p:sldId id="465" r:id="rId11"/>
    <p:sldId id="471" r:id="rId12"/>
    <p:sldId id="472" r:id="rId13"/>
    <p:sldId id="473" r:id="rId14"/>
    <p:sldId id="474" r:id="rId15"/>
    <p:sldId id="475" r:id="rId16"/>
    <p:sldId id="466" r:id="rId17"/>
    <p:sldId id="476" r:id="rId18"/>
    <p:sldId id="477" r:id="rId19"/>
    <p:sldId id="478" r:id="rId20"/>
    <p:sldId id="479" r:id="rId21"/>
    <p:sldId id="480" r:id="rId22"/>
    <p:sldId id="481" r:id="rId23"/>
    <p:sldId id="482" r:id="rId24"/>
    <p:sldId id="483" r:id="rId25"/>
    <p:sldId id="484" r:id="rId26"/>
    <p:sldId id="485" r:id="rId27"/>
    <p:sldId id="468" r:id="rId28"/>
    <p:sldId id="469" r:id="rId29"/>
    <p:sldId id="319" r:id="rId30"/>
    <p:sldId id="456" r:id="rId31"/>
    <p:sldId id="463" r:id="rId32"/>
    <p:sldId id="464" r:id="rId33"/>
    <p:sldId id="323" r:id="rId34"/>
    <p:sldId id="279" r:id="rId35"/>
    <p:sldId id="337" r:id="rId36"/>
    <p:sldId id="423" r:id="rId37"/>
    <p:sldId id="460" r:id="rId38"/>
    <p:sldId id="326" r:id="rId39"/>
    <p:sldId id="461" r:id="rId40"/>
    <p:sldId id="341" r:id="rId41"/>
    <p:sldId id="424" r:id="rId42"/>
    <p:sldId id="330" r:id="rId43"/>
    <p:sldId id="307" r:id="rId44"/>
    <p:sldId id="325" r:id="rId45"/>
    <p:sldId id="425" r:id="rId46"/>
    <p:sldId id="331" r:id="rId47"/>
    <p:sldId id="462" r:id="rId48"/>
    <p:sldId id="339" r:id="rId49"/>
    <p:sldId id="335" r:id="rId50"/>
    <p:sldId id="426" r:id="rId51"/>
    <p:sldId id="289" r:id="rId52"/>
    <p:sldId id="429" r:id="rId53"/>
    <p:sldId id="328" r:id="rId54"/>
    <p:sldId id="274" r:id="rId55"/>
    <p:sldId id="430" r:id="rId5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52"/>
      </p:cViewPr>
      <p:guideLst>
        <p:guide orient="horz" pos="2183"/>
        <p:guide pos="3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t>2019/3/12</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715337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5356735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408956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8899409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788946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628640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4948126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4563137"/>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8561827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0323057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432927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33602081"/>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3698324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39019854"/>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24</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37777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25</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63040018"/>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4527623"/>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3740682"/>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28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29</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148553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30</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197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31</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644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t>32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33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34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t>35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97606485"/>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t>37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38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604340"/>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t>39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t>40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41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t>42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t>43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t>44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t>45</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46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46022856"/>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t>47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t>48</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t>49</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t>50</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t>51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t>52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t>53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t>54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183076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811551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2019/3/12</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28.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3.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38.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12" Type="http://schemas.openxmlformats.org/officeDocument/2006/relationships/hyperlink" Target="http://www.open-std.org/jtc1/sc22/wg21/docs/papers/2019/n4800.pdf" TargetMode="Externa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hyperlink" Target="http://www.open-std.org/jtc1/sc22/wg21/docs/papers/2017/n4659.pdf" TargetMode="External"/><Relationship Id="rId5" Type="http://schemas.openxmlformats.org/officeDocument/2006/relationships/image" Target="../media/image5.png"/><Relationship Id="rId10" Type="http://schemas.openxmlformats.org/officeDocument/2006/relationships/hyperlink" Target="https://github.com/cplusplus/draft/blob/master/papers/n4140.pdf?raw=true" TargetMode="External"/><Relationship Id="rId4" Type="http://schemas.openxmlformats.org/officeDocument/2006/relationships/image" Target="../media/image4.png"/><Relationship Id="rId9" Type="http://schemas.openxmlformats.org/officeDocument/2006/relationships/hyperlink" Target="http://www.open-std.org/jtc1/sc22/wg21/docs/papers/2012/n3337.pdf" TargetMode="Externa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Override/final</a:t>
                </a:r>
                <a:endParaRPr lang="zh-CN" altLang="en-US" sz="1950" b="1" dirty="0">
                  <a:solidFill>
                    <a:schemeClr val="bg1"/>
                  </a:solidFill>
                  <a:latin typeface="微软雅黑" panose="020B0503020204020204" pitchFamily="34" charset="-122"/>
                </a:endParaRPr>
              </a:p>
            </p:txBody>
          </p:sp>
        </p:grpSp>
      </p:grpSp>
      <p:sp>
        <p:nvSpPr>
          <p:cNvPr id="8" name="Rectangle 7">
            <a:extLst>
              <a:ext uri="{FF2B5EF4-FFF2-40B4-BE49-F238E27FC236}">
                <a16:creationId xmlns:a16="http://schemas.microsoft.com/office/drawing/2014/main" id="{59CF2C37-0A0A-46FE-9910-55A0457148A2}"/>
              </a:ext>
            </a:extLst>
          </p:cNvPr>
          <p:cNvSpPr/>
          <p:nvPr/>
        </p:nvSpPr>
        <p:spPr>
          <a:xfrm>
            <a:off x="261938" y="1243604"/>
            <a:ext cx="6096000" cy="5016758"/>
          </a:xfrm>
          <a:prstGeom prst="rect">
            <a:avLst/>
          </a:prstGeom>
        </p:spPr>
        <p:txBody>
          <a:bodyPr>
            <a:spAutoFit/>
          </a:bodyPr>
          <a:lstStyle/>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A</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virtual</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t>
            </a:r>
            <a:r>
              <a:rPr lang="en-US" altLang="zh-CN" sz="2000" dirty="0">
                <a:solidFill>
                  <a:srgbClr val="000000"/>
                </a:solidFill>
                <a:latin typeface="Consolas" panose="020B0609020204030204" pitchFamily="49" charset="0"/>
              </a:rPr>
              <a:t> : A</a:t>
            </a: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const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B::foo does not override A::foo</a:t>
            </a:r>
            <a:endParaRPr lang="en-US" altLang="zh-CN" sz="2000" dirty="0">
              <a:solidFill>
                <a:srgbClr val="000000"/>
              </a:solidFill>
              <a:latin typeface="Consolas" panose="020B0609020204030204" pitchFamily="49" charset="0"/>
            </a:endParaRPr>
          </a:p>
          <a:p>
            <a:pPr lvl="1"/>
            <a:r>
              <a:rPr lang="en-US" altLang="zh-CN" sz="2000" dirty="0">
                <a:solidFill>
                  <a:srgbClr val="008000"/>
                </a:solidFill>
                <a:latin typeface="Consolas" panose="020B0609020204030204" pitchFamily="49" charset="0"/>
              </a:rPr>
              <a:t>// (signature mismatch)</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OK: B::foo overrides A::foo</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A::bar is not virtual</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F887522B-FC14-49D3-A75E-823F7022A960}"/>
              </a:ext>
            </a:extLst>
          </p:cNvPr>
          <p:cNvSpPr/>
          <p:nvPr/>
        </p:nvSpPr>
        <p:spPr>
          <a:xfrm>
            <a:off x="5833586" y="1354995"/>
            <a:ext cx="6096000" cy="4801314"/>
          </a:xfrm>
          <a:prstGeom prst="rect">
            <a:avLst/>
          </a:prstGeom>
        </p:spPr>
        <p:txBody>
          <a:bodyPr>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Base</a:t>
            </a:r>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virtual</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Base{</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A::foo is overridden and it is the final override</a:t>
            </a:r>
            <a:endParaRPr lang="en-US" altLang="zh-CN" dirty="0">
              <a:solidFill>
                <a:srgbClr val="000000"/>
              </a:solidFill>
              <a:latin typeface="Consolas" panose="020B0609020204030204" pitchFamily="49" charset="0"/>
            </a:endParaRP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bar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non-virtual function cannot be overridden or be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 A </a:t>
            </a:r>
            <a:r>
              <a:rPr lang="en-US" altLang="zh-CN" dirty="0">
                <a:solidFill>
                  <a:srgbClr val="008000"/>
                </a:solidFill>
                <a:latin typeface="Consolas" panose="020B0609020204030204" pitchFamily="49" charset="0"/>
              </a:rPr>
              <a:t>// struct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override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foo cannot be overridden as it's final in 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C</a:t>
            </a:r>
            <a:r>
              <a:rPr lang="en-US" altLang="zh-CN" dirty="0">
                <a:solidFill>
                  <a:srgbClr val="000000"/>
                </a:solidFill>
                <a:latin typeface="Consolas" panose="020B0609020204030204" pitchFamily="49" charset="0"/>
              </a:rPr>
              <a:t> : B </a:t>
            </a:r>
            <a:r>
              <a:rPr lang="en-US" altLang="zh-CN" dirty="0">
                <a:solidFill>
                  <a:srgbClr val="008000"/>
                </a:solidFill>
                <a:latin typeface="Consolas" panose="020B0609020204030204" pitchFamily="49" charset="0"/>
              </a:rPr>
              <a:t>// Error: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9208138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委托构造</a:t>
                </a:r>
              </a:p>
            </p:txBody>
          </p:sp>
        </p:grpSp>
      </p:grpSp>
      <p:sp>
        <p:nvSpPr>
          <p:cNvPr id="8" name="Rectangle 7">
            <a:extLst>
              <a:ext uri="{FF2B5EF4-FFF2-40B4-BE49-F238E27FC236}">
                <a16:creationId xmlns:a16="http://schemas.microsoft.com/office/drawing/2014/main" id="{BCF6E038-8AA6-455A-B652-2948BAA4163C}"/>
              </a:ext>
            </a:extLst>
          </p:cNvPr>
          <p:cNvSpPr/>
          <p:nvPr/>
        </p:nvSpPr>
        <p:spPr>
          <a:xfrm>
            <a:off x="1592132" y="1720840"/>
            <a:ext cx="10241280" cy="4154984"/>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value1;</a:t>
            </a: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value2;</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pPr lvl="2"/>
            <a:r>
              <a:rPr lang="en-US" altLang="zh-CN" sz="2400" dirty="0">
                <a:solidFill>
                  <a:srgbClr val="000000"/>
                </a:solidFill>
                <a:latin typeface="Consolas" panose="020B0609020204030204" pitchFamily="49" charset="0"/>
              </a:rPr>
              <a:t>value1 = </a:t>
            </a:r>
            <a:r>
              <a:rPr lang="en-US" altLang="zh-CN" sz="2400" dirty="0">
                <a:solidFill>
                  <a:srgbClr val="09885A"/>
                </a:solidFill>
                <a:latin typeface="Consolas" panose="020B0609020204030204" pitchFamily="49" charset="0"/>
              </a:rPr>
              <a:t>1</a:t>
            </a:r>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 : </a:t>
            </a:r>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委托</a:t>
            </a:r>
            <a:r>
              <a:rPr lang="en-US" altLang="zh-CN" sz="2400" dirty="0">
                <a:solidFill>
                  <a:srgbClr val="008000"/>
                </a:solidFill>
                <a:latin typeface="Consolas" panose="020B0609020204030204" pitchFamily="49" charset="0"/>
              </a:rPr>
              <a:t>Base() </a:t>
            </a:r>
            <a:r>
              <a:rPr lang="zh-CN" altLang="en-US" sz="2400" dirty="0">
                <a:solidFill>
                  <a:srgbClr val="008000"/>
                </a:solidFill>
                <a:latin typeface="Consolas" panose="020B0609020204030204" pitchFamily="49" charset="0"/>
              </a:rPr>
              <a:t>构造函数</a:t>
            </a:r>
            <a:endParaRPr lang="zh-CN" altLang="en-US" sz="2400" dirty="0">
              <a:solidFill>
                <a:srgbClr val="000000"/>
              </a:solidFill>
              <a:latin typeface="Consolas" panose="020B0609020204030204" pitchFamily="49" charset="0"/>
            </a:endParaRPr>
          </a:p>
          <a:p>
            <a:pPr lvl="2"/>
            <a:r>
              <a:rPr lang="en-US" altLang="zh-CN" sz="2400" dirty="0">
                <a:solidFill>
                  <a:srgbClr val="000000"/>
                </a:solidFill>
                <a:latin typeface="Consolas" panose="020B0609020204030204" pitchFamily="49" charset="0"/>
              </a:rPr>
              <a:t>   value2 = value;</a:t>
            </a:r>
          </a:p>
          <a:p>
            <a:pPr lvl="1"/>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7090123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继承构造</a:t>
                </a:r>
              </a:p>
            </p:txBody>
          </p:sp>
        </p:grpSp>
      </p:grpSp>
      <p:sp>
        <p:nvSpPr>
          <p:cNvPr id="8" name="Rectangle 7">
            <a:extLst>
              <a:ext uri="{FF2B5EF4-FFF2-40B4-BE49-F238E27FC236}">
                <a16:creationId xmlns:a16="http://schemas.microsoft.com/office/drawing/2014/main" id="{54404634-6469-4AB8-A5B4-481002FD3B8D}"/>
              </a:ext>
            </a:extLst>
          </p:cNvPr>
          <p:cNvSpPr/>
          <p:nvPr/>
        </p:nvSpPr>
        <p:spPr>
          <a:xfrm>
            <a:off x="1854427" y="1270639"/>
            <a:ext cx="8483145" cy="4708981"/>
          </a:xfrm>
          <a:prstGeom prst="rect">
            <a:avLst/>
          </a:prstGeom>
        </p:spPr>
        <p:txBody>
          <a:bodyPr wrap="square">
            <a:spAutoFit/>
          </a:bodyPr>
          <a:lstStyle/>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value1;</a:t>
            </a: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value2;</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	value1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 : </a:t>
            </a:r>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委托 </a:t>
            </a:r>
            <a:r>
              <a:rPr lang="en-US" altLang="zh-CN" sz="2000" dirty="0">
                <a:solidFill>
                  <a:srgbClr val="008000"/>
                </a:solidFill>
                <a:latin typeface="Consolas" panose="020B0609020204030204" pitchFamily="49" charset="0"/>
              </a:rPr>
              <a:t>Base() </a:t>
            </a:r>
            <a:r>
              <a:rPr lang="zh-CN" altLang="en-US" sz="2000" dirty="0">
                <a:solidFill>
                  <a:srgbClr val="008000"/>
                </a:solidFill>
                <a:latin typeface="Consolas" panose="020B0609020204030204" pitchFamily="49" charset="0"/>
              </a:rPr>
              <a:t>构造函数</a:t>
            </a:r>
            <a:endParaRPr lang="zh-CN" altLang="en-US" sz="2000" dirty="0">
              <a:solidFill>
                <a:srgbClr val="000000"/>
              </a:solidFill>
              <a:latin typeface="Consolas" panose="020B0609020204030204" pitchFamily="49" charset="0"/>
            </a:endParaRPr>
          </a:p>
          <a:p>
            <a:pPr lvl="1"/>
            <a:r>
              <a:rPr lang="en-US" altLang="zh-CN" sz="2000" dirty="0">
                <a:solidFill>
                  <a:srgbClr val="000000"/>
                </a:solidFill>
                <a:latin typeface="Consolas" panose="020B0609020204030204" pitchFamily="49" charset="0"/>
              </a:rPr>
              <a:t>	value2 = value;</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Subclass</a:t>
            </a:r>
            <a:r>
              <a:rPr lang="en-US" altLang="zh-CN" sz="2000" dirty="0">
                <a:solidFill>
                  <a:srgbClr val="000000"/>
                </a:solidFill>
                <a:latin typeface="Consolas" panose="020B0609020204030204" pitchFamily="49" charset="0"/>
              </a:rPr>
              <a:t> : </a:t>
            </a:r>
            <a:r>
              <a:rPr lang="en-US" altLang="zh-CN" sz="2000" dirty="0">
                <a:solidFill>
                  <a:srgbClr val="0000FF"/>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AF00DB"/>
                </a:solidFill>
                <a:latin typeface="Consolas" panose="020B0609020204030204" pitchFamily="49" charset="0"/>
              </a:rPr>
              <a:t>using</a:t>
            </a:r>
            <a:r>
              <a:rPr lang="en-US" altLang="zh-CN" sz="2000" dirty="0">
                <a:solidFill>
                  <a:srgbClr val="000000"/>
                </a:solidFill>
                <a:latin typeface="Consolas" panose="020B0609020204030204" pitchFamily="49" charset="0"/>
              </a:rPr>
              <a:t> Base::Base;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继承构造</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4093391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禁用默认函数</a:t>
                </a:r>
              </a:p>
            </p:txBody>
          </p:sp>
        </p:grpSp>
      </p:grpSp>
      <p:sp>
        <p:nvSpPr>
          <p:cNvPr id="8" name="Rectangle 7">
            <a:extLst>
              <a:ext uri="{FF2B5EF4-FFF2-40B4-BE49-F238E27FC236}">
                <a16:creationId xmlns:a16="http://schemas.microsoft.com/office/drawing/2014/main" id="{761A45D0-A36A-4D67-AEE8-8D25968A3370}"/>
              </a:ext>
            </a:extLst>
          </p:cNvPr>
          <p:cNvSpPr/>
          <p:nvPr/>
        </p:nvSpPr>
        <p:spPr>
          <a:xfrm>
            <a:off x="987425" y="1942019"/>
            <a:ext cx="10759926" cy="3046988"/>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Magic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 = </a:t>
            </a:r>
            <a:r>
              <a:rPr lang="en-US" altLang="zh-CN" sz="2400" dirty="0">
                <a:solidFill>
                  <a:srgbClr val="AF00DB"/>
                </a:solidFill>
                <a:latin typeface="Consolas" panose="020B0609020204030204" pitchFamily="49" charset="0"/>
              </a:rPr>
              <a:t>default</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显式声明使用编译器生成的构造</a:t>
            </a:r>
            <a:endParaRPr lang="zh-CN" altLang="en-US" sz="2400" dirty="0">
              <a:solidFill>
                <a:srgbClr val="000000"/>
              </a:solidFill>
              <a:latin typeface="Consolas" panose="020B0609020204030204" pitchFamily="49" charset="0"/>
            </a:endParaRPr>
          </a:p>
          <a:p>
            <a:pPr lvl="1"/>
            <a:r>
              <a:rPr lang="en-US" altLang="zh-CN" sz="2400" dirty="0">
                <a:solidFill>
                  <a:srgbClr val="000000"/>
                </a:solidFill>
                <a:latin typeface="Consolas" panose="020B0609020204030204" pitchFamily="49" charset="0"/>
              </a:rPr>
              <a:t>Magic &amp;</a:t>
            </a:r>
            <a:r>
              <a:rPr lang="en-US" altLang="zh-CN" sz="2400" dirty="0">
                <a:solidFill>
                  <a:srgbClr val="AF00DB"/>
                </a:solidFill>
                <a:latin typeface="Consolas" panose="020B0609020204030204" pitchFamily="49" charset="0"/>
              </a:rPr>
              <a:t>operator</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const</a:t>
            </a:r>
            <a:r>
              <a:rPr lang="en-US" altLang="zh-CN" sz="2400" dirty="0">
                <a:solidFill>
                  <a:srgbClr val="000000"/>
                </a:solidFill>
                <a:latin typeface="Consolas" panose="020B0609020204030204" pitchFamily="49" charset="0"/>
              </a:rPr>
              <a:t> Magic &amp;) = </a:t>
            </a:r>
            <a:r>
              <a:rPr lang="en-US" altLang="zh-CN" sz="2400" dirty="0">
                <a:solidFill>
                  <a:srgbClr val="AF00DB"/>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显式声明拒绝编译器生成构造</a:t>
            </a:r>
            <a:endParaRPr lang="zh-CN" altLang="en-US"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magic_number</a:t>
            </a:r>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501426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返回类型推导</a:t>
                </a:r>
              </a:p>
            </p:txBody>
          </p:sp>
        </p:grpSp>
      </p:grpSp>
      <p:sp>
        <p:nvSpPr>
          <p:cNvPr id="8" name="Rectangle 7">
            <a:extLst>
              <a:ext uri="{FF2B5EF4-FFF2-40B4-BE49-F238E27FC236}">
                <a16:creationId xmlns:a16="http://schemas.microsoft.com/office/drawing/2014/main" id="{7294913F-E704-4738-BE4A-A0DAC0B3BAC1}"/>
              </a:ext>
            </a:extLst>
          </p:cNvPr>
          <p:cNvSpPr/>
          <p:nvPr/>
        </p:nvSpPr>
        <p:spPr>
          <a:xfrm>
            <a:off x="1219200" y="2011871"/>
            <a:ext cx="9056370" cy="3046988"/>
          </a:xfrm>
          <a:prstGeom prst="rect">
            <a:avLst/>
          </a:prstGeom>
        </p:spPr>
        <p:txBody>
          <a:bodyPr wrap="square">
            <a:spAutoFit/>
          </a:bodyPr>
          <a:lstStyle/>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使用 </a:t>
            </a:r>
            <a:r>
              <a:rPr lang="en-US" altLang="zh-CN" sz="2400" dirty="0" err="1">
                <a:solidFill>
                  <a:srgbClr val="008000"/>
                </a:solidFill>
                <a:latin typeface="Consolas" panose="020B0609020204030204" pitchFamily="49" charset="0"/>
              </a:rPr>
              <a:t>decltype</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推导 </a:t>
            </a:r>
            <a:r>
              <a:rPr lang="en-US" altLang="zh-CN" sz="2400" dirty="0" err="1">
                <a:solidFill>
                  <a:srgbClr val="008000"/>
                </a:solidFill>
                <a:latin typeface="Consolas" panose="020B0609020204030204" pitchFamily="49" charset="0"/>
              </a:rPr>
              <a:t>x+y</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的类型</a:t>
            </a:r>
            <a:endParaRPr lang="zh-CN" altLang="en-US" sz="2400" dirty="0">
              <a:solidFill>
                <a:srgbClr val="000000"/>
              </a:solidFill>
              <a:latin typeface="Consolas" panose="020B0609020204030204" pitchFamily="49" charset="0"/>
            </a:endParaRPr>
          </a:p>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但事实上这样的写法并不能通过编译</a:t>
            </a:r>
            <a:endParaRPr lang="zh-CN" altLang="en-US" sz="2400" dirty="0">
              <a:solidFill>
                <a:srgbClr val="000000"/>
              </a:solidFill>
              <a:latin typeface="Consolas" panose="020B0609020204030204" pitchFamily="49" charset="0"/>
            </a:endParaRPr>
          </a:p>
          <a:p>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a:t>
            </a:r>
            <a:r>
              <a:rPr lang="en-US" altLang="zh-CN" sz="2400" dirty="0">
                <a:solidFill>
                  <a:srgbClr val="000000"/>
                </a:solidFill>
                <a:latin typeface="Consolas" panose="020B0609020204030204" pitchFamily="49" charset="0"/>
              </a:rPr>
              <a:t>(T x, U y)</a:t>
            </a:r>
          </a:p>
          <a:p>
            <a:br>
              <a:rPr lang="en-US" altLang="zh-CN" sz="2400" dirty="0">
                <a:solidFill>
                  <a:srgbClr val="000000"/>
                </a:solidFill>
                <a:latin typeface="Consolas" panose="020B0609020204030204" pitchFamily="49" charset="0"/>
              </a:rPr>
            </a:br>
            <a:r>
              <a:rPr lang="en-US" altLang="zh-CN" sz="2400" dirty="0">
                <a:solidFill>
                  <a:srgbClr val="0000FF"/>
                </a:solidFill>
                <a:latin typeface="Consolas" panose="020B0609020204030204" pitchFamily="49" charset="0"/>
              </a:rPr>
              <a:t>template</a:t>
            </a:r>
            <a:r>
              <a:rPr lang="en-US" altLang="zh-CN" sz="2400" dirty="0">
                <a:solidFill>
                  <a:srgbClr val="000000"/>
                </a:solidFill>
                <a:latin typeface="Consolas" panose="020B0609020204030204" pitchFamily="49" charset="0"/>
              </a:rPr>
              <a:t>&lt;</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T, </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U&gt;</a:t>
            </a:r>
          </a:p>
          <a:p>
            <a:r>
              <a:rPr lang="en-US" altLang="zh-CN" sz="2400" dirty="0">
                <a:solidFill>
                  <a:srgbClr val="0000FF"/>
                </a:solidFill>
                <a:latin typeface="Consolas" panose="020B0609020204030204" pitchFamily="49" charset="0"/>
              </a:rPr>
              <a:t>auto</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add2</a:t>
            </a:r>
            <a:r>
              <a:rPr lang="en-US" altLang="zh-CN" sz="2400" dirty="0">
                <a:solidFill>
                  <a:srgbClr val="000000"/>
                </a:solidFill>
                <a:latin typeface="Consolas" panose="020B0609020204030204" pitchFamily="49" charset="0"/>
              </a:rPr>
              <a:t>(T x, U y) -&gt; </a:t>
            </a:r>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a:t>
            </a:r>
          </a:p>
          <a:p>
            <a:r>
              <a:rPr lang="en-US" altLang="zh-CN" sz="2400" dirty="0">
                <a:solidFill>
                  <a:srgbClr val="AF00DB"/>
                </a:solidFill>
                <a:latin typeface="Consolas" panose="020B0609020204030204" pitchFamily="49" charset="0"/>
              </a:rPr>
              <a:t>return</a:t>
            </a:r>
            <a:r>
              <a:rPr lang="en-US" altLang="zh-CN" sz="2400" dirty="0">
                <a:solidFill>
                  <a:srgbClr val="000000"/>
                </a:solidFill>
                <a:latin typeface="Consolas" panose="020B0609020204030204" pitchFamily="49" charset="0"/>
              </a:rPr>
              <a:t> x + y;</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282849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4" name="Group 3">
            <a:extLst>
              <a:ext uri="{FF2B5EF4-FFF2-40B4-BE49-F238E27FC236}">
                <a16:creationId xmlns:a16="http://schemas.microsoft.com/office/drawing/2014/main" id="{83273B43-294F-4EBD-9721-1411A3413A19}"/>
              </a:ext>
            </a:extLst>
          </p:cNvPr>
          <p:cNvGrpSpPr/>
          <p:nvPr/>
        </p:nvGrpSpPr>
        <p:grpSpPr>
          <a:xfrm>
            <a:off x="114300" y="874756"/>
            <a:ext cx="11990070" cy="5348579"/>
            <a:chOff x="342900" y="840466"/>
            <a:chExt cx="10801350" cy="5348579"/>
          </a:xfrm>
        </p:grpSpPr>
        <p:sp>
          <p:nvSpPr>
            <p:cNvPr id="5" name="圆角矩形 22">
              <a:extLst>
                <a:ext uri="{FF2B5EF4-FFF2-40B4-BE49-F238E27FC236}">
                  <a16:creationId xmlns:a16="http://schemas.microsoft.com/office/drawing/2014/main" id="{C59518DB-B9F0-4CF9-A91E-449ADC304F39}"/>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6" name="Group 5">
              <a:extLst>
                <a:ext uri="{FF2B5EF4-FFF2-40B4-BE49-F238E27FC236}">
                  <a16:creationId xmlns:a16="http://schemas.microsoft.com/office/drawing/2014/main" id="{54BF9656-ED98-4408-B63D-2229AD3AB4E2}"/>
                </a:ext>
              </a:extLst>
            </p:cNvPr>
            <p:cNvGrpSpPr/>
            <p:nvPr/>
          </p:nvGrpSpPr>
          <p:grpSpPr>
            <a:xfrm>
              <a:off x="3468199" y="840466"/>
              <a:ext cx="4505031" cy="473839"/>
              <a:chOff x="1977708" y="1231062"/>
              <a:chExt cx="4505031" cy="473839"/>
            </a:xfrm>
          </p:grpSpPr>
          <p:sp>
            <p:nvSpPr>
              <p:cNvPr id="7" name="任意多边形 23">
                <a:extLst>
                  <a:ext uri="{FF2B5EF4-FFF2-40B4-BE49-F238E27FC236}">
                    <a16:creationId xmlns:a16="http://schemas.microsoft.com/office/drawing/2014/main" id="{6DA477AC-7D43-468A-B1F0-CCA7B124FD1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8" name="任意多边形 24">
                <a:extLst>
                  <a:ext uri="{FF2B5EF4-FFF2-40B4-BE49-F238E27FC236}">
                    <a16:creationId xmlns:a16="http://schemas.microsoft.com/office/drawing/2014/main" id="{095EFFBE-9DB2-43CB-A9A0-E3DB3930A108}"/>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9" name="任意多边形 25">
                <a:extLst>
                  <a:ext uri="{FF2B5EF4-FFF2-40B4-BE49-F238E27FC236}">
                    <a16:creationId xmlns:a16="http://schemas.microsoft.com/office/drawing/2014/main" id="{E03AA74C-041D-4A7A-BA5A-1067780F7AF6}"/>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auto/</a:t>
                </a:r>
                <a:r>
                  <a:rPr lang="en-US" altLang="zh-CN" sz="1950" b="1" dirty="0" err="1">
                    <a:solidFill>
                      <a:schemeClr val="bg1"/>
                    </a:solidFill>
                    <a:latin typeface="微软雅黑" panose="020B0503020204020204" pitchFamily="34" charset="-122"/>
                  </a:rPr>
                  <a:t>decltype</a:t>
                </a:r>
                <a:endParaRPr lang="zh-CN" altLang="en-US" sz="1950" b="1" dirty="0">
                  <a:solidFill>
                    <a:schemeClr val="bg1"/>
                  </a:solidFill>
                  <a:latin typeface="微软雅黑" panose="020B0503020204020204" pitchFamily="34" charset="-122"/>
                </a:endParaRPr>
              </a:p>
            </p:txBody>
          </p:sp>
        </p:grpSp>
      </p:grpSp>
      <p:sp>
        <p:nvSpPr>
          <p:cNvPr id="2" name="Rectangle 1">
            <a:extLst>
              <a:ext uri="{FF2B5EF4-FFF2-40B4-BE49-F238E27FC236}">
                <a16:creationId xmlns:a16="http://schemas.microsoft.com/office/drawing/2014/main" id="{C765D2A1-B87A-418E-A2F3-DA6D0E14CA2A}"/>
              </a:ext>
            </a:extLst>
          </p:cNvPr>
          <p:cNvSpPr/>
          <p:nvPr/>
        </p:nvSpPr>
        <p:spPr>
          <a:xfrm>
            <a:off x="245717" y="1060930"/>
            <a:ext cx="11700566" cy="2031325"/>
          </a:xfrm>
          <a:prstGeom prst="rect">
            <a:avLst/>
          </a:prstGeom>
        </p:spPr>
        <p:txBody>
          <a:bodyPr wrap="square">
            <a:spAutoFit/>
          </a:bodyPr>
          <a:lstStyle/>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在 </a:t>
            </a:r>
            <a:r>
              <a:rPr lang="en-US" altLang="zh-CN" dirty="0">
                <a:solidFill>
                  <a:srgbClr val="008000"/>
                </a:solidFill>
                <a:latin typeface="Consolas" panose="020B0609020204030204" pitchFamily="49" charset="0"/>
              </a:rPr>
              <a:t>C++11 </a:t>
            </a:r>
            <a:r>
              <a:rPr lang="zh-CN" altLang="en-US" dirty="0">
                <a:solidFill>
                  <a:srgbClr val="008000"/>
                </a:solidFill>
                <a:latin typeface="Consolas" panose="020B0609020204030204" pitchFamily="49" charset="0"/>
              </a:rPr>
              <a:t>之前</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const_iterator</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itr</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C++11 </a:t>
            </a:r>
            <a:r>
              <a:rPr lang="zh-CN" altLang="en-US" dirty="0">
                <a:solidFill>
                  <a:srgbClr val="008000"/>
                </a:solidFill>
                <a:latin typeface="Consolas" panose="020B0609020204030204" pitchFamily="49" charset="0"/>
              </a:rPr>
              <a:t>之后</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其他用法</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i</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a:solidFill>
                  <a:srgbClr val="AF00DB"/>
                </a:solidFill>
                <a:latin typeface="Consolas" panose="020B0609020204030204" pitchFamily="49" charset="0"/>
              </a:rPr>
              <a:t>new</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arr</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 *</a:t>
            </a:r>
            <a:endParaRPr lang="en-US" altLang="zh-CN" b="0" dirty="0">
              <a:solidFill>
                <a:srgbClr val="000000"/>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F8C9B461-F8B3-4E93-B661-86A1CF639A01}"/>
              </a:ext>
            </a:extLst>
          </p:cNvPr>
          <p:cNvSpPr/>
          <p:nvPr/>
        </p:nvSpPr>
        <p:spPr>
          <a:xfrm>
            <a:off x="245717" y="3333272"/>
            <a:ext cx="11351596" cy="2862322"/>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 x; };</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 a;</a:t>
            </a: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y; </a:t>
            </a:r>
            <a:r>
              <a:rPr lang="en-US" altLang="zh-CN" dirty="0">
                <a:solidFill>
                  <a:srgbClr val="008000"/>
                </a:solidFill>
                <a:latin typeface="Consolas" panose="020B0609020204030204" pitchFamily="49" charset="0"/>
              </a:rPr>
              <a:t>// type of y is double (declared type)</a:t>
            </a:r>
            <a:endParaRPr lang="en-US" altLang="zh-CN" dirty="0">
              <a:solidFill>
                <a:srgbClr val="000000"/>
              </a:solidFill>
              <a:latin typeface="Consolas" panose="020B0609020204030204" pitchFamily="49" charset="0"/>
            </a:endParaRP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z = y; </a:t>
            </a:r>
            <a:r>
              <a:rPr lang="en-US" altLang="zh-CN" dirty="0">
                <a:solidFill>
                  <a:srgbClr val="008000"/>
                </a:solidFill>
                <a:latin typeface="Consolas" panose="020B0609020204030204" pitchFamily="49" charset="0"/>
              </a:rPr>
              <a:t>// type of z is const double&amp; (</a:t>
            </a:r>
            <a:r>
              <a:rPr lang="en-US" altLang="zh-CN" dirty="0" err="1">
                <a:solidFill>
                  <a:srgbClr val="008000"/>
                </a:solidFill>
                <a:latin typeface="Consolas" panose="020B0609020204030204" pitchFamily="49" charset="0"/>
              </a:rPr>
              <a:t>lvalue</a:t>
            </a:r>
            <a:r>
              <a:rPr lang="en-US" altLang="zh-CN" dirty="0">
                <a:solidFill>
                  <a:srgbClr val="008000"/>
                </a:solidFill>
                <a:latin typeface="Consolas" panose="020B0609020204030204" pitchFamily="49" charset="0"/>
              </a:rPr>
              <a:t> expression)</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add</a:t>
            </a:r>
            <a:r>
              <a:rPr lang="en-US" altLang="zh-CN" dirty="0">
                <a:solidFill>
                  <a:srgbClr val="000000"/>
                </a:solidFill>
                <a:latin typeface="Consolas" panose="020B0609020204030204" pitchFamily="49" charset="0"/>
              </a:rPr>
              <a:t>(T </a:t>
            </a:r>
            <a:r>
              <a:rPr lang="en-US" altLang="zh-CN" dirty="0" err="1">
                <a:solidFill>
                  <a:srgbClr val="000000"/>
                </a:solidFill>
                <a:latin typeface="Consolas" panose="020B0609020204030204" pitchFamily="49" charset="0"/>
              </a:rPr>
              <a:t>t</a:t>
            </a:r>
            <a:r>
              <a:rPr lang="en-US" altLang="zh-CN" dirty="0">
                <a:solidFill>
                  <a:srgbClr val="000000"/>
                </a:solidFill>
                <a:latin typeface="Consolas" panose="020B0609020204030204" pitchFamily="49" charset="0"/>
              </a:rPr>
              <a:t>, U u)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(t + u) </a:t>
            </a:r>
            <a:r>
              <a:rPr lang="en-US" altLang="zh-CN" dirty="0">
                <a:solidFill>
                  <a:srgbClr val="008000"/>
                </a:solidFill>
                <a:latin typeface="Consolas" panose="020B0609020204030204" pitchFamily="49" charset="0"/>
              </a:rPr>
              <a:t>// return type depends on template parameters</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return type can be deduced since C++14</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AF00DB"/>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t+u</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16226645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常量</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constexpr</a:t>
                </a:r>
                <a:endParaRPr lang="zh-CN" altLang="en-US" sz="1950" b="1" dirty="0">
                  <a:solidFill>
                    <a:schemeClr val="bg1"/>
                  </a:solidFill>
                  <a:latin typeface="微软雅黑" panose="020B0503020204020204" pitchFamily="34" charset="-122"/>
                </a:endParaRPr>
              </a:p>
            </p:txBody>
          </p:sp>
        </p:grpSp>
      </p:grpSp>
      <p:pic>
        <p:nvPicPr>
          <p:cNvPr id="13" name="Picture 12">
            <a:extLst>
              <a:ext uri="{FF2B5EF4-FFF2-40B4-BE49-F238E27FC236}">
                <a16:creationId xmlns:a16="http://schemas.microsoft.com/office/drawing/2014/main" id="{829359E5-91BF-4612-BDCF-118879613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38" y="1348595"/>
            <a:ext cx="3962400" cy="2495550"/>
          </a:xfrm>
          <a:prstGeom prst="rect">
            <a:avLst/>
          </a:prstGeom>
        </p:spPr>
      </p:pic>
    </p:spTree>
    <p:custDataLst>
      <p:tags r:id="rId1"/>
    </p:custDataLst>
    <p:extLst>
      <p:ext uri="{BB962C8B-B14F-4D97-AF65-F5344CB8AC3E}">
        <p14:creationId xmlns:p14="http://schemas.microsoft.com/office/powerpoint/2010/main" val="769745006"/>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常量</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nullptr</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63112015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变量</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2.4</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初始化列表</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2483250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变量</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2.4</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结构化绑定</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8494500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变长参数</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3178500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Using</a:t>
                </a:r>
                <a:r>
                  <a:rPr lang="zh-CN" altLang="en-US" sz="1950" b="1" dirty="0">
                    <a:solidFill>
                      <a:schemeClr val="bg1"/>
                    </a:solidFill>
                    <a:latin typeface="微软雅黑" panose="020B0503020204020204" pitchFamily="34" charset="-122"/>
                  </a:rPr>
                  <a:t>（别名）</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400076040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外部模板</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5192275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模板</a:t>
            </a:r>
            <a:endParaRPr lang="zh-CN" altLang="en-US" dirty="0"/>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2.5</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模板默认参数</a:t>
                </a: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69047846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语言运行期强化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3</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代码运行时的强化</a:t>
            </a:r>
          </a:p>
        </p:txBody>
      </p:sp>
    </p:spTree>
    <p:custDataLst>
      <p:tags r:id="rId1"/>
    </p:custDataLst>
    <p:extLst>
      <p:ext uri="{BB962C8B-B14F-4D97-AF65-F5344CB8AC3E}">
        <p14:creationId xmlns:p14="http://schemas.microsoft.com/office/powerpoint/2010/main" val="351533899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548822" cy="564001"/>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左</a:t>
            </a:r>
            <a:r>
              <a:rPr lang="en-US" altLang="zh-CN" sz="3065" b="1" dirty="0">
                <a:solidFill>
                  <a:schemeClr val="bg1"/>
                </a:solidFill>
                <a:latin typeface="微软雅黑" panose="020B0503020204020204" pitchFamily="34" charset="-122"/>
              </a:rPr>
              <a:t>/</a:t>
            </a:r>
            <a:r>
              <a:rPr lang="zh-CN" altLang="en-US" sz="3065" b="1" dirty="0">
                <a:solidFill>
                  <a:schemeClr val="bg1"/>
                </a:solidFill>
                <a:latin typeface="微软雅黑" panose="020B0503020204020204" pitchFamily="34" charset="-122"/>
              </a:rPr>
              <a:t>右值</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665841" cy="564001"/>
          </a:xfrm>
          <a:prstGeom prst="rect">
            <a:avLst/>
          </a:prstGeom>
        </p:spPr>
        <p:txBody>
          <a:bodyPr wrap="none">
            <a:spAutoFit/>
          </a:bodyPr>
          <a:lstStyle/>
          <a:p>
            <a:pPr>
              <a:defRPr/>
            </a:pPr>
            <a:r>
              <a:rPr lang="en-US" altLang="zh-CN" sz="3065" b="1" dirty="0">
                <a:solidFill>
                  <a:schemeClr val="bg1"/>
                </a:solidFill>
                <a:latin typeface="微软雅黑" panose="020B0503020204020204" pitchFamily="34" charset="-122"/>
              </a:rPr>
              <a:t>lambda</a:t>
            </a:r>
            <a:endParaRPr lang="zh-CN" altLang="en-US" sz="3065" b="1" dirty="0">
              <a:solidFill>
                <a:schemeClr val="bg1"/>
              </a:solidFill>
              <a:latin typeface="微软雅黑" panose="020B0503020204020204" pitchFamily="34" charset="-122"/>
            </a:endParaRPr>
          </a:p>
        </p:txBody>
      </p:sp>
      <p:sp>
        <p:nvSpPr>
          <p:cNvPr id="37" name="矩形 36"/>
          <p:cNvSpPr/>
          <p:nvPr/>
        </p:nvSpPr>
        <p:spPr>
          <a:xfrm>
            <a:off x="8605838" y="2248255"/>
            <a:ext cx="1850186" cy="564001"/>
          </a:xfrm>
          <a:prstGeom prst="rect">
            <a:avLst/>
          </a:prstGeom>
        </p:spPr>
        <p:txBody>
          <a:bodyPr wrap="none">
            <a:spAutoFit/>
          </a:bodyPr>
          <a:lstStyle/>
          <a:p>
            <a:pPr>
              <a:defRPr/>
            </a:pPr>
            <a:r>
              <a:rPr lang="en-US" altLang="zh-CN" sz="3065" b="1" dirty="0">
                <a:solidFill>
                  <a:schemeClr val="bg1"/>
                </a:solidFill>
                <a:latin typeface="微软雅黑" panose="020B0503020204020204" pitchFamily="34" charset="-122"/>
              </a:rPr>
              <a:t>function</a:t>
            </a:r>
            <a:endParaRPr lang="zh-CN" altLang="en-US" sz="3065" b="1" dirty="0">
              <a:solidFill>
                <a:schemeClr val="bg1"/>
              </a:solidFill>
              <a:latin typeface="微软雅黑" panose="020B0503020204020204" pitchFamily="34" charset="-122"/>
            </a:endParaRP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598783274"/>
      </p:ext>
    </p:ext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68031910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625522" y="2305672"/>
            <a:ext cx="6096000" cy="3693319"/>
          </a:xfrm>
          <a:prstGeom prst="rect">
            <a:avLst/>
          </a:prstGeom>
        </p:spPr>
        <p:txBody>
          <a:bodyPr>
            <a:spAutoFit/>
          </a:bodyPr>
          <a:lstStyle/>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&lt;iostream&gt;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&lt;functional&gt;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 </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Y&gt;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add(U x, Y y)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x + y; }</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[out = std::ref(std::</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"Result from C code: "</a:t>
            </a:r>
            <a:r>
              <a:rPr lang="en-US" altLang="zh-CN" dirty="0">
                <a:solidFill>
                  <a:srgbClr val="000000"/>
                </a:solidFill>
                <a:latin typeface="Consolas" panose="020B0609020204030204" pitchFamily="49" charset="0"/>
              </a:rPr>
              <a:t> &lt;&lt; add(</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out.get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0067544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321657"/>
            <a:ext cx="184308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Override/final</a:t>
            </a:r>
            <a:endParaRPr lang="zh-CN" altLang="en-US"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b="1" dirty="0" err="1">
                <a:solidFill>
                  <a:srgbClr val="333F4F"/>
                </a:solidFill>
                <a:latin typeface="微软雅黑" panose="020B0503020204020204" pitchFamily="34" charset="-122"/>
              </a:rPr>
              <a:t>Enum</a:t>
            </a:r>
            <a:r>
              <a:rPr lang="en-US" altLang="zh-CN" b="1" dirty="0">
                <a:solidFill>
                  <a:srgbClr val="333F4F"/>
                </a:solidFill>
                <a:latin typeface="微软雅黑" panose="020B0503020204020204" pitchFamily="34" charset="-122"/>
              </a:rPr>
              <a:t> class</a:t>
            </a:r>
            <a:endParaRPr lang="zh-CN" altLang="en-US"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b="1" dirty="0">
                <a:solidFill>
                  <a:srgbClr val="333F4F"/>
                </a:solidFill>
                <a:latin typeface="微软雅黑" panose="020B0503020204020204" pitchFamily="34" charset="-122"/>
              </a:rPr>
              <a:t>委托构造</a:t>
            </a:r>
          </a:p>
        </p:txBody>
      </p:sp>
      <p:sp>
        <p:nvSpPr>
          <p:cNvPr id="28" name="Rectangle 27"/>
          <p:cNvSpPr>
            <a:spLocks noChangeArrowheads="1"/>
          </p:cNvSpPr>
          <p:nvPr/>
        </p:nvSpPr>
        <p:spPr bwMode="auto">
          <a:xfrm>
            <a:off x="6917787" y="4297916"/>
            <a:ext cx="17589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pPr>
            <a:r>
              <a:rPr lang="zh-CN" altLang="en-US" b="1" dirty="0">
                <a:solidFill>
                  <a:srgbClr val="333F4F"/>
                </a:solidFill>
                <a:latin typeface="微软雅黑" panose="020B0503020204020204" pitchFamily="34" charset="-122"/>
              </a:rPr>
              <a:t>继承构造</a:t>
            </a:r>
          </a:p>
        </p:txBody>
      </p:sp>
      <p:sp>
        <p:nvSpPr>
          <p:cNvPr id="29" name="Rectangle 28"/>
          <p:cNvSpPr>
            <a:spLocks noChangeArrowheads="1"/>
          </p:cNvSpPr>
          <p:nvPr/>
        </p:nvSpPr>
        <p:spPr bwMode="auto">
          <a:xfrm>
            <a:off x="8839200" y="4297363"/>
            <a:ext cx="19748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Delete/default</a:t>
            </a:r>
            <a:endParaRPr lang="zh-CN" altLang="en-US"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4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000" b="1" dirty="0">
                <a:solidFill>
                  <a:schemeClr val="bg1"/>
                </a:solidFill>
                <a:latin typeface="微软雅黑" panose="020B0503020204020204" pitchFamily="34" charset="-122"/>
              </a:rPr>
              <a:t>强类型枚举</a:t>
            </a:r>
          </a:p>
        </p:txBody>
      </p:sp>
      <p:sp>
        <p:nvSpPr>
          <p:cNvPr id="61" name="Rectangle 25"/>
          <p:cNvSpPr>
            <a:spLocks noChangeArrowheads="1"/>
          </p:cNvSpPr>
          <p:nvPr/>
        </p:nvSpPr>
        <p:spPr bwMode="auto">
          <a:xfrm>
            <a:off x="2845394" y="2647177"/>
            <a:ext cx="1791264"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显示虚函数重载</a:t>
            </a:r>
          </a:p>
        </p:txBody>
      </p:sp>
      <p:sp>
        <p:nvSpPr>
          <p:cNvPr id="62" name="Rectangle 25"/>
          <p:cNvSpPr>
            <a:spLocks noChangeArrowheads="1"/>
          </p:cNvSpPr>
          <p:nvPr/>
        </p:nvSpPr>
        <p:spPr bwMode="auto">
          <a:xfrm>
            <a:off x="5122409" y="2650699"/>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委托构造</a:t>
            </a:r>
          </a:p>
        </p:txBody>
      </p:sp>
      <p:sp>
        <p:nvSpPr>
          <p:cNvPr id="68" name="Rectangle 25"/>
          <p:cNvSpPr>
            <a:spLocks noChangeArrowheads="1"/>
          </p:cNvSpPr>
          <p:nvPr/>
        </p:nvSpPr>
        <p:spPr bwMode="auto">
          <a:xfrm>
            <a:off x="7033368" y="2710524"/>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继承构造</a:t>
            </a:r>
          </a:p>
        </p:txBody>
      </p:sp>
      <p:sp>
        <p:nvSpPr>
          <p:cNvPr id="69" name="Rectangle 25"/>
          <p:cNvSpPr>
            <a:spLocks noChangeArrowheads="1"/>
          </p:cNvSpPr>
          <p:nvPr/>
        </p:nvSpPr>
        <p:spPr bwMode="auto">
          <a:xfrm>
            <a:off x="8604520" y="2658352"/>
            <a:ext cx="2170112"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显示禁用默认函数</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6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1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6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1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6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1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6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1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6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1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6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1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6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1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6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1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650"/>
                            </p:stCondLst>
                            <p:childTnLst>
                              <p:par>
                                <p:cTn id="111" presetID="17" presetClass="entr" presetSubtype="10" fill="hold" grpId="0" nodeType="after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strVal val="#ppt_h"/>
                                          </p:val>
                                        </p:tav>
                                        <p:tav tm="100000">
                                          <p:val>
                                            <p:strVal val="#ppt_h"/>
                                          </p:val>
                                        </p:tav>
                                      </p:tavLst>
                                    </p:anim>
                                  </p:childTnLst>
                                </p:cTn>
                              </p:par>
                            </p:childTnLst>
                          </p:cTn>
                        </p:par>
                        <p:par>
                          <p:cTn id="115" fill="hold">
                            <p:stCondLst>
                              <p:cond delay="9150"/>
                            </p:stCondLst>
                            <p:childTnLst>
                              <p:par>
                                <p:cTn id="116" presetID="17" presetClass="entr" presetSubtype="10" fill="hold" grpId="0" nodeType="afterEffect">
                                  <p:stCondLst>
                                    <p:cond delay="0"/>
                                  </p:stCondLst>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ppt_w</p:attrName>
                                        </p:attrNameLst>
                                      </p:cBhvr>
                                      <p:tavLst>
                                        <p:tav tm="0">
                                          <p:val>
                                            <p:fltVal val="0"/>
                                          </p:val>
                                        </p:tav>
                                        <p:tav tm="100000">
                                          <p:val>
                                            <p:strVal val="#ppt_w"/>
                                          </p:val>
                                        </p:tav>
                                      </p:tavLst>
                                    </p:anim>
                                    <p:anim calcmode="lin" valueType="num">
                                      <p:cBhvr>
                                        <p:cTn id="119" dur="500" fill="hold"/>
                                        <p:tgtEl>
                                          <p:spTgt spid="61"/>
                                        </p:tgtEl>
                                        <p:attrNameLst>
                                          <p:attrName>ppt_h</p:attrName>
                                        </p:attrNameLst>
                                      </p:cBhvr>
                                      <p:tavLst>
                                        <p:tav tm="0">
                                          <p:val>
                                            <p:strVal val="#ppt_h"/>
                                          </p:val>
                                        </p:tav>
                                        <p:tav tm="100000">
                                          <p:val>
                                            <p:strVal val="#ppt_h"/>
                                          </p:val>
                                        </p:tav>
                                      </p:tavLst>
                                    </p:anim>
                                  </p:childTnLst>
                                </p:cTn>
                              </p:par>
                            </p:childTnLst>
                          </p:cTn>
                        </p:par>
                        <p:par>
                          <p:cTn id="120" fill="hold">
                            <p:stCondLst>
                              <p:cond delay="9650"/>
                            </p:stCondLst>
                            <p:childTnLst>
                              <p:par>
                                <p:cTn id="121" presetID="17" presetClass="entr" presetSubtype="10" fill="hold" grpId="0" nodeType="after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p:cTn id="123" dur="500" fill="hold"/>
                                        <p:tgtEl>
                                          <p:spTgt spid="62"/>
                                        </p:tgtEl>
                                        <p:attrNameLst>
                                          <p:attrName>ppt_w</p:attrName>
                                        </p:attrNameLst>
                                      </p:cBhvr>
                                      <p:tavLst>
                                        <p:tav tm="0">
                                          <p:val>
                                            <p:fltVal val="0"/>
                                          </p:val>
                                        </p:tav>
                                        <p:tav tm="100000">
                                          <p:val>
                                            <p:strVal val="#ppt_w"/>
                                          </p:val>
                                        </p:tav>
                                      </p:tavLst>
                                    </p:anim>
                                    <p:anim calcmode="lin" valueType="num">
                                      <p:cBhvr>
                                        <p:cTn id="124" dur="500" fill="hold"/>
                                        <p:tgtEl>
                                          <p:spTgt spid="62"/>
                                        </p:tgtEl>
                                        <p:attrNameLst>
                                          <p:attrName>ppt_h</p:attrName>
                                        </p:attrNameLst>
                                      </p:cBhvr>
                                      <p:tavLst>
                                        <p:tav tm="0">
                                          <p:val>
                                            <p:strVal val="#ppt_h"/>
                                          </p:val>
                                        </p:tav>
                                        <p:tav tm="100000">
                                          <p:val>
                                            <p:strVal val="#ppt_h"/>
                                          </p:val>
                                        </p:tav>
                                      </p:tavLst>
                                    </p:anim>
                                  </p:childTnLst>
                                </p:cTn>
                              </p:par>
                            </p:childTnLst>
                          </p:cTn>
                        </p:par>
                        <p:par>
                          <p:cTn id="125" fill="hold">
                            <p:stCondLst>
                              <p:cond delay="10150"/>
                            </p:stCondLst>
                            <p:childTnLst>
                              <p:par>
                                <p:cTn id="126" presetID="17" presetClass="entr" presetSubtype="1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ppt_w</p:attrName>
                                        </p:attrNameLst>
                                      </p:cBhvr>
                                      <p:tavLst>
                                        <p:tav tm="0">
                                          <p:val>
                                            <p:fltVal val="0"/>
                                          </p:val>
                                        </p:tav>
                                        <p:tav tm="100000">
                                          <p:val>
                                            <p:strVal val="#ppt_w"/>
                                          </p:val>
                                        </p:tav>
                                      </p:tavLst>
                                    </p:anim>
                                    <p:anim calcmode="lin" valueType="num">
                                      <p:cBhvr>
                                        <p:cTn id="129" dur="500" fill="hold"/>
                                        <p:tgtEl>
                                          <p:spTgt spid="68"/>
                                        </p:tgtEl>
                                        <p:attrNameLst>
                                          <p:attrName>ppt_h</p:attrName>
                                        </p:attrNameLst>
                                      </p:cBhvr>
                                      <p:tavLst>
                                        <p:tav tm="0">
                                          <p:val>
                                            <p:strVal val="#ppt_h"/>
                                          </p:val>
                                        </p:tav>
                                        <p:tav tm="100000">
                                          <p:val>
                                            <p:strVal val="#ppt_h"/>
                                          </p:val>
                                        </p:tav>
                                      </p:tavLst>
                                    </p:anim>
                                  </p:childTnLst>
                                </p:cTn>
                              </p:par>
                            </p:childTnLst>
                          </p:cTn>
                        </p:par>
                        <p:par>
                          <p:cTn id="130" fill="hold">
                            <p:stCondLst>
                              <p:cond delay="10650"/>
                            </p:stCondLst>
                            <p:childTnLst>
                              <p:par>
                                <p:cTn id="131" presetID="17"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60" grpId="0"/>
      <p:bldP spid="61" grpId="0"/>
      <p:bldP spid="62" grpId="0"/>
      <p:bldP spid="68" grpId="0"/>
      <p:bldP spid="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文本框 47"/>
          <p:cNvSpPr txBox="1">
            <a:spLocks noChangeArrowheads="1"/>
          </p:cNvSpPr>
          <p:nvPr/>
        </p:nvSpPr>
        <p:spPr bwMode="auto">
          <a:xfrm>
            <a:off x="3373627" y="572746"/>
            <a:ext cx="4241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Warm up</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85822" y="1516925"/>
            <a:ext cx="12351224" cy="4401205"/>
          </a:xfrm>
          <a:prstGeom prst="rect">
            <a:avLst/>
          </a:prstGeom>
        </p:spPr>
        <p:txBody>
          <a:bodyPr wrap="square">
            <a:spAutoFit/>
          </a:bodyPr>
          <a:lstStyle/>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&lt;iostream&gt;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&lt;functional&gt;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template </a:t>
            </a:r>
            <a:r>
              <a:rPr lang="en-US" altLang="zh-CN" sz="2800" dirty="0">
                <a:solidFill>
                  <a:srgbClr val="000000"/>
                </a:solidFill>
                <a:latin typeface="Consolas" panose="020B0609020204030204" pitchFamily="49" charset="0"/>
              </a:rPr>
              <a:t>&lt;</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U, </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Y&gt;</a:t>
            </a:r>
          </a:p>
          <a:p>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add(U x, Y y) -&gt; </a:t>
            </a:r>
            <a:r>
              <a:rPr lang="en-US" altLang="zh-CN" sz="2800" dirty="0" err="1">
                <a:solidFill>
                  <a:srgbClr val="0000FF"/>
                </a:solidFill>
                <a:latin typeface="Consolas" panose="020B0609020204030204" pitchFamily="49" charset="0"/>
              </a:rPr>
              <a:t>decltype</a:t>
            </a:r>
            <a:r>
              <a:rPr lang="en-US" altLang="zh-CN" sz="2800" dirty="0">
                <a:solidFill>
                  <a:srgbClr val="000000"/>
                </a:solidFill>
                <a:latin typeface="Consolas" panose="020B0609020204030204" pitchFamily="49" charset="0"/>
              </a:rPr>
              <a:t>(</a:t>
            </a:r>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 </a:t>
            </a:r>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x + y; }</a:t>
            </a:r>
          </a:p>
          <a:p>
            <a:r>
              <a:rPr lang="en-US" altLang="zh-CN" sz="2800" dirty="0">
                <a:solidFill>
                  <a:srgbClr val="0000FF"/>
                </a:solidFill>
                <a:latin typeface="Consolas" panose="020B0609020204030204" pitchFamily="49" charset="0"/>
              </a:rPr>
              <a:t>int</a:t>
            </a:r>
            <a:r>
              <a:rPr lang="en-US" altLang="zh-CN" sz="2800" dirty="0">
                <a:solidFill>
                  <a:srgbClr val="000000"/>
                </a:solidFill>
                <a:latin typeface="Consolas" panose="020B0609020204030204" pitchFamily="49" charset="0"/>
              </a:rPr>
              <a:t> main()</a:t>
            </a:r>
          </a:p>
          <a:p>
            <a:r>
              <a:rPr lang="en-US" altLang="zh-CN" sz="2800" dirty="0">
                <a:solidFill>
                  <a:srgbClr val="000000"/>
                </a:solidFill>
                <a:latin typeface="Consolas" panose="020B0609020204030204" pitchFamily="49" charset="0"/>
              </a:rPr>
              <a:t>{</a:t>
            </a:r>
          </a:p>
          <a:p>
            <a:pPr lvl="1"/>
            <a:r>
              <a:rPr lang="en-US" altLang="zh-CN" sz="2800" dirty="0">
                <a:solidFill>
                  <a:srgbClr val="000000"/>
                </a:solidFill>
                <a:latin typeface="Consolas" panose="020B0609020204030204" pitchFamily="49" charset="0"/>
              </a:rPr>
              <a:t>[out = std::ref(std::</a:t>
            </a:r>
            <a:r>
              <a:rPr lang="en-US" altLang="zh-CN" sz="2800" dirty="0" err="1">
                <a:solidFill>
                  <a:srgbClr val="000000"/>
                </a:solidFill>
                <a:latin typeface="Consolas" panose="020B0609020204030204" pitchFamily="49" charset="0"/>
              </a:rPr>
              <a:t>cout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"Result: "</a:t>
            </a:r>
            <a:r>
              <a:rPr lang="en-US" altLang="zh-CN" sz="2800" dirty="0">
                <a:solidFill>
                  <a:srgbClr val="000000"/>
                </a:solidFill>
                <a:latin typeface="Consolas" panose="020B0609020204030204" pitchFamily="49" charset="0"/>
              </a:rPr>
              <a:t> &lt;&lt; add(</a:t>
            </a:r>
            <a:r>
              <a:rPr lang="en-US" altLang="zh-CN" sz="2800" dirty="0">
                <a:solidFill>
                  <a:srgbClr val="09885A"/>
                </a:solidFill>
                <a:latin typeface="Consolas" panose="020B0609020204030204" pitchFamily="49" charset="0"/>
              </a:rPr>
              <a:t>1</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2</a:t>
            </a:r>
            <a:r>
              <a:rPr lang="en-US" altLang="zh-CN" sz="2800" dirty="0">
                <a:solidFill>
                  <a:srgbClr val="000000"/>
                </a:solidFill>
                <a:latin typeface="Consolas" panose="020B0609020204030204" pitchFamily="49" charset="0"/>
              </a:rPr>
              <a:t>))]() {</a:t>
            </a:r>
          </a:p>
          <a:p>
            <a:pPr lvl="1"/>
            <a:r>
              <a:rPr lang="en-US" altLang="zh-CN" sz="2800" dirty="0" err="1">
                <a:solidFill>
                  <a:srgbClr val="000000"/>
                </a:solidFill>
                <a:latin typeface="Consolas" panose="020B0609020204030204" pitchFamily="49" charset="0"/>
              </a:rPr>
              <a:t>out.get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".\n"</a:t>
            </a:r>
            <a:r>
              <a:rPr lang="en-US" altLang="zh-CN" sz="2800" dirty="0">
                <a:solidFill>
                  <a:srgbClr val="000000"/>
                </a:solidFill>
                <a:latin typeface="Consolas" panose="020B0609020204030204" pitchFamily="49" charset="0"/>
              </a:rPr>
              <a:t>;}();</a:t>
            </a:r>
          </a:p>
          <a:p>
            <a:pPr lvl="1"/>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0</a:t>
            </a:r>
            <a:r>
              <a:rPr lang="en-US" altLang="zh-CN" sz="2800" dirty="0">
                <a:solidFill>
                  <a:srgbClr val="000000"/>
                </a:solidFill>
                <a:latin typeface="Consolas" panose="020B0609020204030204" pitchFamily="49" charset="0"/>
              </a:rPr>
              <a:t>;</a:t>
            </a:r>
          </a:p>
          <a:p>
            <a:r>
              <a:rPr lang="en-US" altLang="zh-CN" sz="2800" dirty="0">
                <a:solidFill>
                  <a:srgbClr val="000000"/>
                </a:solidFill>
                <a:latin typeface="Consolas" panose="020B0609020204030204" pitchFamily="49" charset="0"/>
              </a:rPr>
              <a:t>}</a:t>
            </a:r>
            <a:endParaRPr lang="en-US" altLang="zh-CN"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35038320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203"/>
                                        </p:tgtEl>
                                        <p:attrNameLst>
                                          <p:attrName>style.visibility</p:attrName>
                                        </p:attrNameLst>
                                      </p:cBhvr>
                                      <p:to>
                                        <p:strVal val="visible"/>
                                      </p:to>
                                    </p:set>
                                    <p:anim calcmode="lin" valueType="num">
                                      <p:cBhvr>
                                        <p:cTn id="7"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3"/>
                                        </p:tgtEl>
                                        <p:attrNameLst>
                                          <p:attrName>ppt_y</p:attrName>
                                        </p:attrNameLst>
                                      </p:cBhvr>
                                      <p:tavLst>
                                        <p:tav tm="0">
                                          <p:val>
                                            <p:strVal val="#ppt_y"/>
                                          </p:val>
                                        </p:tav>
                                        <p:tav tm="100000">
                                          <p:val>
                                            <p:strVal val="#ppt_y"/>
                                          </p:val>
                                        </p:tav>
                                      </p:tavLst>
                                    </p:anim>
                                    <p:anim calcmode="lin" valueType="num">
                                      <p:cBhvr>
                                        <p:cTn id="9"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552749048"/>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28058363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210732557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dirty="0">
                <a:solidFill>
                  <a:schemeClr val="bg1"/>
                </a:solidFill>
                <a:latin typeface="微软雅黑"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Tree>
    <p:custDataLst>
      <p:tags r:id="rId1"/>
    </p:custDataLst>
    <p:extLst>
      <p:ext uri="{BB962C8B-B14F-4D97-AF65-F5344CB8AC3E}">
        <p14:creationId xmlns:p14="http://schemas.microsoft.com/office/powerpoint/2010/main" val="233691551"/>
      </p:ext>
    </p:ext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155703371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9"/>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0"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1"/>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12"/>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pic>
        <p:nvPicPr>
          <p:cNvPr id="2" name="Picture 1">
            <a:extLst>
              <a:ext uri="{FF2B5EF4-FFF2-40B4-BE49-F238E27FC236}">
                <a16:creationId xmlns:a16="http://schemas.microsoft.com/office/drawing/2014/main" id="{AA5C1C2D-69DA-4285-9039-70085453D7D0}"/>
              </a:ext>
            </a:extLst>
          </p:cNvPr>
          <p:cNvPicPr>
            <a:picLocks noChangeAspect="1"/>
          </p:cNvPicPr>
          <p:nvPr/>
        </p:nvPicPr>
        <p:blipFill>
          <a:blip r:embed="rId4"/>
          <a:stretch>
            <a:fillRect/>
          </a:stretch>
        </p:blipFill>
        <p:spPr>
          <a:xfrm>
            <a:off x="885813" y="1964638"/>
            <a:ext cx="4718073" cy="3528587"/>
          </a:xfrm>
          <a:prstGeom prst="rect">
            <a:avLst/>
          </a:prstGeom>
        </p:spPr>
      </p:pic>
      <p:sp>
        <p:nvSpPr>
          <p:cNvPr id="18" name="TextBox 10">
            <a:extLst>
              <a:ext uri="{FF2B5EF4-FFF2-40B4-BE49-F238E27FC236}">
                <a16:creationId xmlns:a16="http://schemas.microsoft.com/office/drawing/2014/main" id="{8B94C027-7027-4A65-8445-23888BB45AAF}"/>
              </a:ext>
            </a:extLst>
          </p:cNvPr>
          <p:cNvSpPr txBox="1">
            <a:spLocks noChangeArrowheads="1"/>
          </p:cNvSpPr>
          <p:nvPr/>
        </p:nvSpPr>
        <p:spPr bwMode="auto">
          <a:xfrm>
            <a:off x="6703146" y="1203681"/>
            <a:ext cx="4603041" cy="353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Bjarne </a:t>
            </a:r>
            <a:r>
              <a:rPr lang="en-US" altLang="zh-CN" sz="3200" dirty="0" err="1">
                <a:solidFill>
                  <a:schemeClr val="tx1">
                    <a:lumMod val="75000"/>
                  </a:schemeClr>
                </a:solidFill>
                <a:latin typeface="微软雅黑" panose="020B0503020204020204" pitchFamily="34" charset="-122"/>
              </a:rPr>
              <a:t>Stroustrup</a:t>
            </a:r>
            <a:r>
              <a:rPr lang="en-US" altLang="zh-CN" sz="3200" dirty="0">
                <a:solidFill>
                  <a:schemeClr val="tx1">
                    <a:lumMod val="75000"/>
                  </a:schemeClr>
                </a:solidFill>
                <a:latin typeface="微软雅黑" panose="020B0503020204020204" pitchFamily="34" charset="-122"/>
              </a:rPr>
              <a:t>:</a:t>
            </a:r>
          </a:p>
          <a:p>
            <a:pPr eaLnBrk="1" hangingPunct="1">
              <a:spcBef>
                <a:spcPct val="0"/>
              </a:spcBef>
              <a:buNone/>
              <a:defRPr/>
            </a:pPr>
            <a:endParaRPr lang="en-US" altLang="zh-CN" sz="3200" dirty="0">
              <a:solidFill>
                <a:schemeClr val="tx1">
                  <a:lumMod val="75000"/>
                </a:schemeClr>
              </a:solidFill>
              <a:latin typeface="微软雅黑" panose="020B0503020204020204" pitchFamily="34" charset="-122"/>
            </a:endParaRPr>
          </a:p>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“Surprisingly, C++11 feels like a new language - the pieces just fit together better.“</a:t>
            </a:r>
            <a:endParaRPr lang="zh-CN" altLang="en-US" sz="3200" dirty="0">
              <a:solidFill>
                <a:schemeClr val="tx1">
                  <a:lumMod val="75000"/>
                </a:schemeClr>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522355854"/>
      </p:ext>
    </p:ext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00"/>
                            </p:stCondLst>
                            <p:childTnLst>
                              <p:par>
                                <p:cTn id="20" presetID="2" presetClass="entr" presetSubtype="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5607478"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9435911" y="1394619"/>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528175" y="3886034"/>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5607478"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1" name="稻壳儿小白白(http://dwz.cn/Wu2UP)"/>
          <p:cNvSpPr/>
          <p:nvPr/>
        </p:nvSpPr>
        <p:spPr bwMode="auto">
          <a:xfrm>
            <a:off x="5853541"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9653399" y="1613694"/>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9752012" y="4141621"/>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5890053"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4853781" y="2697162"/>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5420153"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8697723" y="248710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9256524" y="2824956"/>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8736297" y="4912519"/>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334500" y="5316371"/>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4832361"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5420153"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3071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语言可用性强化</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nodeType="withEffect">
                                  <p:stCondLst>
                                    <p:cond delay="0"/>
                                  </p:stCondLst>
                                  <p:childTnLst>
                                    <p:set>
                                      <p:cBhvr>
                                        <p:cTn id="72" dur="1" fill="hold">
                                          <p:stCondLst>
                                            <p:cond delay="0"/>
                                          </p:stCondLst>
                                        </p:cTn>
                                        <p:tgtEl>
                                          <p:spTgt spid="7178"/>
                                        </p:tgtEl>
                                        <p:attrNameLst>
                                          <p:attrName>style.visibility</p:attrName>
                                        </p:attrNameLst>
                                      </p:cBhvr>
                                      <p:to>
                                        <p:strVal val="visible"/>
                                      </p:to>
                                    </p:set>
                                    <p:anim calcmode="lin" valueType="num">
                                      <p:cBhvr>
                                        <p:cTn id="73" dur="500" fill="hold"/>
                                        <p:tgtEl>
                                          <p:spTgt spid="7178"/>
                                        </p:tgtEl>
                                        <p:attrNameLst>
                                          <p:attrName>ppt_w</p:attrName>
                                        </p:attrNameLst>
                                      </p:cBhvr>
                                      <p:tavLst>
                                        <p:tav tm="0">
                                          <p:val>
                                            <p:fltVal val="0"/>
                                          </p:val>
                                        </p:tav>
                                        <p:tav tm="100000">
                                          <p:val>
                                            <p:strVal val="#ppt_w"/>
                                          </p:val>
                                        </p:tav>
                                      </p:tavLst>
                                    </p:anim>
                                    <p:anim calcmode="lin" valueType="num">
                                      <p:cBhvr>
                                        <p:cTn id="74" dur="500" fill="hold"/>
                                        <p:tgtEl>
                                          <p:spTgt spid="7178"/>
                                        </p:tgtEl>
                                        <p:attrNameLst>
                                          <p:attrName>ppt_h</p:attrName>
                                        </p:attrNameLst>
                                      </p:cBhvr>
                                      <p:tavLst>
                                        <p:tav tm="0">
                                          <p:val>
                                            <p:fltVal val="0"/>
                                          </p:val>
                                        </p:tav>
                                        <p:tav tm="100000">
                                          <p:val>
                                            <p:strVal val="#ppt_h"/>
                                          </p:val>
                                        </p:tav>
                                      </p:tavLst>
                                    </p:anim>
                                    <p:animEffect transition="in" filter="fade">
                                      <p:cBhvr>
                                        <p:cTn id="75" dur="500"/>
                                        <p:tgtEl>
                                          <p:spTgt spid="7178"/>
                                        </p:tgtEl>
                                      </p:cBhvr>
                                    </p:animEffect>
                                  </p:childTnLst>
                                </p:cTn>
                              </p:par>
                              <p:par>
                                <p:cTn id="76" presetID="53" presetClass="entr" presetSubtype="16" fill="hold" nodeType="withEffect">
                                  <p:stCondLst>
                                    <p:cond delay="0"/>
                                  </p:stCondLst>
                                  <p:childTnLst>
                                    <p:set>
                                      <p:cBhvr>
                                        <p:cTn id="77" dur="1" fill="hold">
                                          <p:stCondLst>
                                            <p:cond delay="0"/>
                                          </p:stCondLst>
                                        </p:cTn>
                                        <p:tgtEl>
                                          <p:spTgt spid="7181"/>
                                        </p:tgtEl>
                                        <p:attrNameLst>
                                          <p:attrName>style.visibility</p:attrName>
                                        </p:attrNameLst>
                                      </p:cBhvr>
                                      <p:to>
                                        <p:strVal val="visible"/>
                                      </p:to>
                                    </p:set>
                                    <p:anim calcmode="lin" valueType="num">
                                      <p:cBhvr>
                                        <p:cTn id="78" dur="500" fill="hold"/>
                                        <p:tgtEl>
                                          <p:spTgt spid="7181"/>
                                        </p:tgtEl>
                                        <p:attrNameLst>
                                          <p:attrName>ppt_w</p:attrName>
                                        </p:attrNameLst>
                                      </p:cBhvr>
                                      <p:tavLst>
                                        <p:tav tm="0">
                                          <p:val>
                                            <p:fltVal val="0"/>
                                          </p:val>
                                        </p:tav>
                                        <p:tav tm="100000">
                                          <p:val>
                                            <p:strVal val="#ppt_w"/>
                                          </p:val>
                                        </p:tav>
                                      </p:tavLst>
                                    </p:anim>
                                    <p:anim calcmode="lin" valueType="num">
                                      <p:cBhvr>
                                        <p:cTn id="79" dur="500" fill="hold"/>
                                        <p:tgtEl>
                                          <p:spTgt spid="7181"/>
                                        </p:tgtEl>
                                        <p:attrNameLst>
                                          <p:attrName>ppt_h</p:attrName>
                                        </p:attrNameLst>
                                      </p:cBhvr>
                                      <p:tavLst>
                                        <p:tav tm="0">
                                          <p:val>
                                            <p:fltVal val="0"/>
                                          </p:val>
                                        </p:tav>
                                        <p:tav tm="100000">
                                          <p:val>
                                            <p:strVal val="#ppt_h"/>
                                          </p:val>
                                        </p:tav>
                                      </p:tavLst>
                                    </p:anim>
                                    <p:animEffect transition="in" filter="fade">
                                      <p:cBhvr>
                                        <p:cTn id="80" dur="500"/>
                                        <p:tgtEl>
                                          <p:spTgt spid="718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186"/>
                                        </p:tgtEl>
                                        <p:attrNameLst>
                                          <p:attrName>style.visibility</p:attrName>
                                        </p:attrNameLst>
                                      </p:cBhvr>
                                      <p:to>
                                        <p:strVal val="visible"/>
                                      </p:to>
                                    </p:set>
                                    <p:animEffect transition="in" filter="fade">
                                      <p:cBhvr>
                                        <p:cTn id="85" dur="1000"/>
                                        <p:tgtEl>
                                          <p:spTgt spid="7186"/>
                                        </p:tgtEl>
                                      </p:cBhvr>
                                    </p:animEffect>
                                    <p:anim calcmode="lin" valueType="num">
                                      <p:cBhvr>
                                        <p:cTn id="86" dur="1000" fill="hold"/>
                                        <p:tgtEl>
                                          <p:spTgt spid="7186"/>
                                        </p:tgtEl>
                                        <p:attrNameLst>
                                          <p:attrName>ppt_x</p:attrName>
                                        </p:attrNameLst>
                                      </p:cBhvr>
                                      <p:tavLst>
                                        <p:tav tm="0">
                                          <p:val>
                                            <p:strVal val="#ppt_x"/>
                                          </p:val>
                                        </p:tav>
                                        <p:tav tm="100000">
                                          <p:val>
                                            <p:strVal val="#ppt_x"/>
                                          </p:val>
                                        </p:tav>
                                      </p:tavLst>
                                    </p:anim>
                                    <p:anim calcmode="lin" valueType="num">
                                      <p:cBhvr>
                                        <p:cTn id="87" dur="1000" fill="hold"/>
                                        <p:tgtEl>
                                          <p:spTgt spid="718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87"/>
                                        </p:tgtEl>
                                        <p:attrNameLst>
                                          <p:attrName>style.visibility</p:attrName>
                                        </p:attrNameLst>
                                      </p:cBhvr>
                                      <p:to>
                                        <p:strVal val="visible"/>
                                      </p:to>
                                    </p:set>
                                    <p:animEffect transition="in" filter="fade">
                                      <p:cBhvr>
                                        <p:cTn id="90" dur="1000"/>
                                        <p:tgtEl>
                                          <p:spTgt spid="7187"/>
                                        </p:tgtEl>
                                      </p:cBhvr>
                                    </p:animEffect>
                                    <p:anim calcmode="lin" valueType="num">
                                      <p:cBhvr>
                                        <p:cTn id="91" dur="1000" fill="hold"/>
                                        <p:tgtEl>
                                          <p:spTgt spid="7187"/>
                                        </p:tgtEl>
                                        <p:attrNameLst>
                                          <p:attrName>ppt_x</p:attrName>
                                        </p:attrNameLst>
                                      </p:cBhvr>
                                      <p:tavLst>
                                        <p:tav tm="0">
                                          <p:val>
                                            <p:strVal val="#ppt_x"/>
                                          </p:val>
                                        </p:tav>
                                        <p:tav tm="100000">
                                          <p:val>
                                            <p:strVal val="#ppt_x"/>
                                          </p:val>
                                        </p:tav>
                                      </p:tavLst>
                                    </p:anim>
                                    <p:anim calcmode="lin" valueType="num">
                                      <p:cBhvr>
                                        <p:cTn id="92" dur="1000" fill="hold"/>
                                        <p:tgtEl>
                                          <p:spTgt spid="718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188"/>
                                        </p:tgtEl>
                                        <p:attrNameLst>
                                          <p:attrName>style.visibility</p:attrName>
                                        </p:attrNameLst>
                                      </p:cBhvr>
                                      <p:to>
                                        <p:strVal val="visible"/>
                                      </p:to>
                                    </p:set>
                                    <p:animEffect transition="in" filter="fade">
                                      <p:cBhvr>
                                        <p:cTn id="95" dur="1000"/>
                                        <p:tgtEl>
                                          <p:spTgt spid="7188"/>
                                        </p:tgtEl>
                                      </p:cBhvr>
                                    </p:animEffect>
                                    <p:anim calcmode="lin" valueType="num">
                                      <p:cBhvr>
                                        <p:cTn id="96" dur="1000" fill="hold"/>
                                        <p:tgtEl>
                                          <p:spTgt spid="7188"/>
                                        </p:tgtEl>
                                        <p:attrNameLst>
                                          <p:attrName>ppt_x</p:attrName>
                                        </p:attrNameLst>
                                      </p:cBhvr>
                                      <p:tavLst>
                                        <p:tav tm="0">
                                          <p:val>
                                            <p:strVal val="#ppt_x"/>
                                          </p:val>
                                        </p:tav>
                                        <p:tav tm="100000">
                                          <p:val>
                                            <p:strVal val="#ppt_x"/>
                                          </p:val>
                                        </p:tav>
                                      </p:tavLst>
                                    </p:anim>
                                    <p:anim calcmode="lin" valueType="num">
                                      <p:cBhvr>
                                        <p:cTn id="97" dur="1000" fill="hold"/>
                                        <p:tgtEl>
                                          <p:spTgt spid="718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7189"/>
                                        </p:tgtEl>
                                        <p:attrNameLst>
                                          <p:attrName>style.visibility</p:attrName>
                                        </p:attrNameLst>
                                      </p:cBhvr>
                                      <p:to>
                                        <p:strVal val="visible"/>
                                      </p:to>
                                    </p:set>
                                    <p:animEffect transition="in" filter="fade">
                                      <p:cBhvr>
                                        <p:cTn id="100" dur="1000"/>
                                        <p:tgtEl>
                                          <p:spTgt spid="7189"/>
                                        </p:tgtEl>
                                      </p:cBhvr>
                                    </p:animEffect>
                                    <p:anim calcmode="lin" valueType="num">
                                      <p:cBhvr>
                                        <p:cTn id="101" dur="1000" fill="hold"/>
                                        <p:tgtEl>
                                          <p:spTgt spid="7189"/>
                                        </p:tgtEl>
                                        <p:attrNameLst>
                                          <p:attrName>ppt_x</p:attrName>
                                        </p:attrNameLst>
                                      </p:cBhvr>
                                      <p:tavLst>
                                        <p:tav tm="0">
                                          <p:val>
                                            <p:strVal val="#ppt_x"/>
                                          </p:val>
                                        </p:tav>
                                        <p:tav tm="100000">
                                          <p:val>
                                            <p:strVal val="#ppt_x"/>
                                          </p:val>
                                        </p:tav>
                                      </p:tavLst>
                                    </p:anim>
                                    <p:anim calcmode="lin" valueType="num">
                                      <p:cBhvr>
                                        <p:cTn id="102" dur="1000" fill="hold"/>
                                        <p:tgtEl>
                                          <p:spTgt spid="71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190"/>
                                        </p:tgtEl>
                                        <p:attrNameLst>
                                          <p:attrName>style.visibility</p:attrName>
                                        </p:attrNameLst>
                                      </p:cBhvr>
                                      <p:to>
                                        <p:strVal val="visible"/>
                                      </p:to>
                                    </p:set>
                                    <p:animEffect transition="in" filter="fade">
                                      <p:cBhvr>
                                        <p:cTn id="105" dur="1000"/>
                                        <p:tgtEl>
                                          <p:spTgt spid="7190"/>
                                        </p:tgtEl>
                                      </p:cBhvr>
                                    </p:animEffect>
                                    <p:anim calcmode="lin" valueType="num">
                                      <p:cBhvr>
                                        <p:cTn id="106" dur="1000" fill="hold"/>
                                        <p:tgtEl>
                                          <p:spTgt spid="7190"/>
                                        </p:tgtEl>
                                        <p:attrNameLst>
                                          <p:attrName>ppt_x</p:attrName>
                                        </p:attrNameLst>
                                      </p:cBhvr>
                                      <p:tavLst>
                                        <p:tav tm="0">
                                          <p:val>
                                            <p:strVal val="#ppt_x"/>
                                          </p:val>
                                        </p:tav>
                                        <p:tav tm="100000">
                                          <p:val>
                                            <p:strVal val="#ppt_x"/>
                                          </p:val>
                                        </p:tav>
                                      </p:tavLst>
                                    </p:anim>
                                    <p:anim calcmode="lin" valueType="num">
                                      <p:cBhvr>
                                        <p:cTn id="107" dur="1000" fill="hold"/>
                                        <p:tgtEl>
                                          <p:spTgt spid="71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91"/>
                                        </p:tgtEl>
                                        <p:attrNameLst>
                                          <p:attrName>style.visibility</p:attrName>
                                        </p:attrNameLst>
                                      </p:cBhvr>
                                      <p:to>
                                        <p:strVal val="visible"/>
                                      </p:to>
                                    </p:set>
                                    <p:animEffect transition="in" filter="fade">
                                      <p:cBhvr>
                                        <p:cTn id="110" dur="1000"/>
                                        <p:tgtEl>
                                          <p:spTgt spid="7191"/>
                                        </p:tgtEl>
                                      </p:cBhvr>
                                    </p:animEffect>
                                    <p:anim calcmode="lin" valueType="num">
                                      <p:cBhvr>
                                        <p:cTn id="111" dur="1000" fill="hold"/>
                                        <p:tgtEl>
                                          <p:spTgt spid="7191"/>
                                        </p:tgtEl>
                                        <p:attrNameLst>
                                          <p:attrName>ppt_x</p:attrName>
                                        </p:attrNameLst>
                                      </p:cBhvr>
                                      <p:tavLst>
                                        <p:tav tm="0">
                                          <p:val>
                                            <p:strVal val="#ppt_x"/>
                                          </p:val>
                                        </p:tav>
                                        <p:tav tm="100000">
                                          <p:val>
                                            <p:strVal val="#ppt_x"/>
                                          </p:val>
                                        </p:tav>
                                      </p:tavLst>
                                    </p:anim>
                                    <p:anim calcmode="lin" valueType="num">
                                      <p:cBhvr>
                                        <p:cTn id="112" dur="1000" fill="hold"/>
                                        <p:tgtEl>
                                          <p:spTgt spid="71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92"/>
                                        </p:tgtEl>
                                        <p:attrNameLst>
                                          <p:attrName>style.visibility</p:attrName>
                                        </p:attrNameLst>
                                      </p:cBhvr>
                                      <p:to>
                                        <p:strVal val="visible"/>
                                      </p:to>
                                    </p:set>
                                    <p:animEffect transition="in" filter="fade">
                                      <p:cBhvr>
                                        <p:cTn id="115" dur="1000"/>
                                        <p:tgtEl>
                                          <p:spTgt spid="7192"/>
                                        </p:tgtEl>
                                      </p:cBhvr>
                                    </p:animEffect>
                                    <p:anim calcmode="lin" valueType="num">
                                      <p:cBhvr>
                                        <p:cTn id="116" dur="1000" fill="hold"/>
                                        <p:tgtEl>
                                          <p:spTgt spid="7192"/>
                                        </p:tgtEl>
                                        <p:attrNameLst>
                                          <p:attrName>ppt_x</p:attrName>
                                        </p:attrNameLst>
                                      </p:cBhvr>
                                      <p:tavLst>
                                        <p:tav tm="0">
                                          <p:val>
                                            <p:strVal val="#ppt_x"/>
                                          </p:val>
                                        </p:tav>
                                        <p:tav tm="100000">
                                          <p:val>
                                            <p:strVal val="#ppt_x"/>
                                          </p:val>
                                        </p:tav>
                                      </p:tavLst>
                                    </p:anim>
                                    <p:anim calcmode="lin" valueType="num">
                                      <p:cBhvr>
                                        <p:cTn id="117" dur="1000" fill="hold"/>
                                        <p:tgtEl>
                                          <p:spTgt spid="719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93"/>
                                        </p:tgtEl>
                                        <p:attrNameLst>
                                          <p:attrName>style.visibility</p:attrName>
                                        </p:attrNameLst>
                                      </p:cBhvr>
                                      <p:to>
                                        <p:strVal val="visible"/>
                                      </p:to>
                                    </p:set>
                                    <p:animEffect transition="in" filter="fade">
                                      <p:cBhvr>
                                        <p:cTn id="120" dur="1000"/>
                                        <p:tgtEl>
                                          <p:spTgt spid="7193"/>
                                        </p:tgtEl>
                                      </p:cBhvr>
                                    </p:animEffect>
                                    <p:anim calcmode="lin" valueType="num">
                                      <p:cBhvr>
                                        <p:cTn id="121" dur="1000" fill="hold"/>
                                        <p:tgtEl>
                                          <p:spTgt spid="7193"/>
                                        </p:tgtEl>
                                        <p:attrNameLst>
                                          <p:attrName>ppt_x</p:attrName>
                                        </p:attrNameLst>
                                      </p:cBhvr>
                                      <p:tavLst>
                                        <p:tav tm="0">
                                          <p:val>
                                            <p:strVal val="#ppt_x"/>
                                          </p:val>
                                        </p:tav>
                                        <p:tav tm="100000">
                                          <p:val>
                                            <p:strVal val="#ppt_x"/>
                                          </p:val>
                                        </p:tav>
                                      </p:tavLst>
                                    </p:anim>
                                    <p:anim calcmode="lin" valueType="num">
                                      <p:cBhvr>
                                        <p:cTn id="122" dur="1000" fill="hold"/>
                                        <p:tgtEl>
                                          <p:spTgt spid="719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fade">
                                      <p:cBhvr>
                                        <p:cTn id="125" dur="1000"/>
                                        <p:tgtEl>
                                          <p:spTgt spid="7194"/>
                                        </p:tgtEl>
                                      </p:cBhvr>
                                    </p:animEffect>
                                    <p:anim calcmode="lin" valueType="num">
                                      <p:cBhvr>
                                        <p:cTn id="126" dur="1000" fill="hold"/>
                                        <p:tgtEl>
                                          <p:spTgt spid="7194"/>
                                        </p:tgtEl>
                                        <p:attrNameLst>
                                          <p:attrName>ppt_x</p:attrName>
                                        </p:attrNameLst>
                                      </p:cBhvr>
                                      <p:tavLst>
                                        <p:tav tm="0">
                                          <p:val>
                                            <p:strVal val="#ppt_x"/>
                                          </p:val>
                                        </p:tav>
                                        <p:tav tm="100000">
                                          <p:val>
                                            <p:strVal val="#ppt_x"/>
                                          </p:val>
                                        </p:tav>
                                      </p:tavLst>
                                    </p:anim>
                                    <p:anim calcmode="lin" valueType="num">
                                      <p:cBhvr>
                                        <p:cTn id="127" dur="1000" fill="hold"/>
                                        <p:tgtEl>
                                          <p:spTgt spid="719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5"/>
                                        </p:tgtEl>
                                        <p:attrNameLst>
                                          <p:attrName>style.visibility</p:attrName>
                                        </p:attrNameLst>
                                      </p:cBhvr>
                                      <p:to>
                                        <p:strVal val="visible"/>
                                      </p:to>
                                    </p:set>
                                    <p:animEffect transition="in" filter="fade">
                                      <p:cBhvr>
                                        <p:cTn id="130" dur="1000"/>
                                        <p:tgtEl>
                                          <p:spTgt spid="7195"/>
                                        </p:tgtEl>
                                      </p:cBhvr>
                                    </p:animEffect>
                                    <p:anim calcmode="lin" valueType="num">
                                      <p:cBhvr>
                                        <p:cTn id="131" dur="1000" fill="hold"/>
                                        <p:tgtEl>
                                          <p:spTgt spid="7195"/>
                                        </p:tgtEl>
                                        <p:attrNameLst>
                                          <p:attrName>ppt_x</p:attrName>
                                        </p:attrNameLst>
                                      </p:cBhvr>
                                      <p:tavLst>
                                        <p:tav tm="0">
                                          <p:val>
                                            <p:strVal val="#ppt_x"/>
                                          </p:val>
                                        </p:tav>
                                        <p:tav tm="100000">
                                          <p:val>
                                            <p:strVal val="#ppt_x"/>
                                          </p:val>
                                        </p:tav>
                                      </p:tavLst>
                                    </p:anim>
                                    <p:anim calcmode="lin" valueType="num">
                                      <p:cBhvr>
                                        <p:cTn id="132" dur="1000" fill="hold"/>
                                        <p:tgtEl>
                                          <p:spTgt spid="719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6"/>
                                        </p:tgtEl>
                                        <p:attrNameLst>
                                          <p:attrName>style.visibility</p:attrName>
                                        </p:attrNameLst>
                                      </p:cBhvr>
                                      <p:to>
                                        <p:strVal val="visible"/>
                                      </p:to>
                                    </p:set>
                                    <p:animEffect transition="in" filter="fade">
                                      <p:cBhvr>
                                        <p:cTn id="135" dur="1000"/>
                                        <p:tgtEl>
                                          <p:spTgt spid="7196"/>
                                        </p:tgtEl>
                                      </p:cBhvr>
                                    </p:animEffect>
                                    <p:anim calcmode="lin" valueType="num">
                                      <p:cBhvr>
                                        <p:cTn id="136" dur="1000" fill="hold"/>
                                        <p:tgtEl>
                                          <p:spTgt spid="7196"/>
                                        </p:tgtEl>
                                        <p:attrNameLst>
                                          <p:attrName>ppt_x</p:attrName>
                                        </p:attrNameLst>
                                      </p:cBhvr>
                                      <p:tavLst>
                                        <p:tav tm="0">
                                          <p:val>
                                            <p:strVal val="#ppt_x"/>
                                          </p:val>
                                        </p:tav>
                                        <p:tav tm="100000">
                                          <p:val>
                                            <p:strVal val="#ppt_x"/>
                                          </p:val>
                                        </p:tav>
                                      </p:tavLst>
                                    </p:anim>
                                    <p:anim calcmode="lin" valueType="num">
                                      <p:cBhvr>
                                        <p:cTn id="137" dur="1000" fill="hold"/>
                                        <p:tgtEl>
                                          <p:spTgt spid="719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7"/>
                                        </p:tgtEl>
                                        <p:attrNameLst>
                                          <p:attrName>style.visibility</p:attrName>
                                        </p:attrNameLst>
                                      </p:cBhvr>
                                      <p:to>
                                        <p:strVal val="visible"/>
                                      </p:to>
                                    </p:set>
                                    <p:animEffect transition="in" filter="fade">
                                      <p:cBhvr>
                                        <p:cTn id="140" dur="1000"/>
                                        <p:tgtEl>
                                          <p:spTgt spid="7197"/>
                                        </p:tgtEl>
                                      </p:cBhvr>
                                    </p:animEffect>
                                    <p:anim calcmode="lin" valueType="num">
                                      <p:cBhvr>
                                        <p:cTn id="141" dur="1000" fill="hold"/>
                                        <p:tgtEl>
                                          <p:spTgt spid="7197"/>
                                        </p:tgtEl>
                                        <p:attrNameLst>
                                          <p:attrName>ppt_x</p:attrName>
                                        </p:attrNameLst>
                                      </p:cBhvr>
                                      <p:tavLst>
                                        <p:tav tm="0">
                                          <p:val>
                                            <p:strVal val="#ppt_x"/>
                                          </p:val>
                                        </p:tav>
                                        <p:tav tm="100000">
                                          <p:val>
                                            <p:strVal val="#ppt_x"/>
                                          </p:val>
                                        </p:tav>
                                      </p:tavLst>
                                    </p:anim>
                                    <p:anim calcmode="lin" valueType="num">
                                      <p:cBhvr>
                                        <p:cTn id="142" dur="1000" fill="hold"/>
                                        <p:tgtEl>
                                          <p:spTgt spid="7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202" grpId="0"/>
      <p:bldP spid="7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 = 100,</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88181394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8|1.3|1"/>
</p:tagLst>
</file>

<file path=ppt/tags/tag11.xml><?xml version="1.0" encoding="utf-8"?>
<p:tagLst xmlns:a="http://schemas.openxmlformats.org/drawingml/2006/main" xmlns:r="http://schemas.openxmlformats.org/officeDocument/2006/relationships" xmlns:p="http://schemas.openxmlformats.org/presentationml/2006/main">
  <p:tag name="TIMING" val="|0.8|1.3|1"/>
</p:tagLst>
</file>

<file path=ppt/tags/tag12.xml><?xml version="1.0" encoding="utf-8"?>
<p:tagLst xmlns:a="http://schemas.openxmlformats.org/drawingml/2006/main" xmlns:r="http://schemas.openxmlformats.org/officeDocument/2006/relationships" xmlns:p="http://schemas.openxmlformats.org/presentationml/2006/main">
  <p:tag name="TIMING" val="|0.8|1.3|1"/>
</p:tagLst>
</file>

<file path=ppt/tags/tag13.xml><?xml version="1.0" encoding="utf-8"?>
<p:tagLst xmlns:a="http://schemas.openxmlformats.org/drawingml/2006/main" xmlns:r="http://schemas.openxmlformats.org/officeDocument/2006/relationships" xmlns:p="http://schemas.openxmlformats.org/presentationml/2006/main">
  <p:tag name="TIMING" val="|0.8|1.3|1"/>
</p:tagLst>
</file>

<file path=ppt/tags/tag14.xml><?xml version="1.0" encoding="utf-8"?>
<p:tagLst xmlns:a="http://schemas.openxmlformats.org/drawingml/2006/main" xmlns:r="http://schemas.openxmlformats.org/officeDocument/2006/relationships" xmlns:p="http://schemas.openxmlformats.org/presentationml/2006/main">
  <p:tag name="TIMING" val="|0.8|1.3|1"/>
</p:tagLst>
</file>

<file path=ppt/tags/tag15.xml><?xml version="1.0" encoding="utf-8"?>
<p:tagLst xmlns:a="http://schemas.openxmlformats.org/drawingml/2006/main" xmlns:r="http://schemas.openxmlformats.org/officeDocument/2006/relationships" xmlns:p="http://schemas.openxmlformats.org/presentationml/2006/main">
  <p:tag name="TIMING" val="|0.8|1.3|1"/>
</p:tagLst>
</file>

<file path=ppt/tags/tag16.xml><?xml version="1.0" encoding="utf-8"?>
<p:tagLst xmlns:a="http://schemas.openxmlformats.org/drawingml/2006/main" xmlns:r="http://schemas.openxmlformats.org/officeDocument/2006/relationships" xmlns:p="http://schemas.openxmlformats.org/presentationml/2006/main">
  <p:tag name="TIMING" val="|0.8|1.3|1"/>
</p:tagLst>
</file>

<file path=ppt/tags/tag17.xml><?xml version="1.0" encoding="utf-8"?>
<p:tagLst xmlns:a="http://schemas.openxmlformats.org/drawingml/2006/main" xmlns:r="http://schemas.openxmlformats.org/officeDocument/2006/relationships" xmlns:p="http://schemas.openxmlformats.org/presentationml/2006/main">
  <p:tag name="TIMING" val="|0.8|1.3|1"/>
</p:tagLst>
</file>

<file path=ppt/tags/tag18.xml><?xml version="1.0" encoding="utf-8"?>
<p:tagLst xmlns:a="http://schemas.openxmlformats.org/drawingml/2006/main" xmlns:r="http://schemas.openxmlformats.org/officeDocument/2006/relationships" xmlns:p="http://schemas.openxmlformats.org/presentationml/2006/main">
  <p:tag name="TIMING" val="|0.8|1.3|1"/>
</p:tagLst>
</file>

<file path=ppt/tags/tag19.xml><?xml version="1.0" encoding="utf-8"?>
<p:tagLst xmlns:a="http://schemas.openxmlformats.org/drawingml/2006/main" xmlns:r="http://schemas.openxmlformats.org/officeDocument/2006/relationships" xmlns:p="http://schemas.openxmlformats.org/presentationml/2006/main">
  <p:tag name="TIMING" val="|0.8|1.3|1"/>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0.8|1.3|1"/>
</p:tagLst>
</file>

<file path=ppt/tags/tag21.xml><?xml version="1.0" encoding="utf-8"?>
<p:tagLst xmlns:a="http://schemas.openxmlformats.org/drawingml/2006/main" xmlns:r="http://schemas.openxmlformats.org/officeDocument/2006/relationships" xmlns:p="http://schemas.openxmlformats.org/presentationml/2006/main">
  <p:tag name="TIMING" val="|0.8|1.3|1"/>
</p:tagLst>
</file>

<file path=ppt/tags/tag22.xml><?xml version="1.0" encoding="utf-8"?>
<p:tagLst xmlns:a="http://schemas.openxmlformats.org/drawingml/2006/main" xmlns:r="http://schemas.openxmlformats.org/officeDocument/2006/relationships" xmlns:p="http://schemas.openxmlformats.org/presentationml/2006/main">
  <p:tag name="TIMING" val="|0.8|1.3|1"/>
</p:tagLst>
</file>

<file path=ppt/tags/tag23.xml><?xml version="1.0" encoding="utf-8"?>
<p:tagLst xmlns:a="http://schemas.openxmlformats.org/drawingml/2006/main" xmlns:r="http://schemas.openxmlformats.org/officeDocument/2006/relationships" xmlns:p="http://schemas.openxmlformats.org/presentationml/2006/main">
  <p:tag name="TIMING" val="|0.8|1.3|1"/>
</p:tagLst>
</file>

<file path=ppt/tags/tag24.xml><?xml version="1.0" encoding="utf-8"?>
<p:tagLst xmlns:a="http://schemas.openxmlformats.org/drawingml/2006/main" xmlns:r="http://schemas.openxmlformats.org/officeDocument/2006/relationships" xmlns:p="http://schemas.openxmlformats.org/presentationml/2006/main">
  <p:tag name="TIMING" val="|1.5|1.1"/>
</p:tagLst>
</file>

<file path=ppt/tags/tag25.xml><?xml version="1.0" encoding="utf-8"?>
<p:tagLst xmlns:a="http://schemas.openxmlformats.org/drawingml/2006/main" xmlns:r="http://schemas.openxmlformats.org/officeDocument/2006/relationships" xmlns:p="http://schemas.openxmlformats.org/presentationml/2006/main">
  <p:tag name="TIMING" val="|0.5|0.9|1"/>
</p:tagLst>
</file>

<file path=ppt/tags/tag26.xml><?xml version="1.0" encoding="utf-8"?>
<p:tagLst xmlns:a="http://schemas.openxmlformats.org/drawingml/2006/main" xmlns:r="http://schemas.openxmlformats.org/officeDocument/2006/relationships" xmlns:p="http://schemas.openxmlformats.org/presentationml/2006/main">
  <p:tag name="TIMING" val="|0.8|1.3|1"/>
</p:tagLst>
</file>

<file path=ppt/tags/tag27.xml><?xml version="1.0" encoding="utf-8"?>
<p:tagLst xmlns:a="http://schemas.openxmlformats.org/drawingml/2006/main" xmlns:r="http://schemas.openxmlformats.org/officeDocument/2006/relationships" xmlns:p="http://schemas.openxmlformats.org/presentationml/2006/main">
  <p:tag name="TIMING" val="|0.8|1.3|1"/>
</p:tagLst>
</file>

<file path=ppt/tags/tag28.xml><?xml version="1.0" encoding="utf-8"?>
<p:tagLst xmlns:a="http://schemas.openxmlformats.org/drawingml/2006/main" xmlns:r="http://schemas.openxmlformats.org/officeDocument/2006/relationships" xmlns:p="http://schemas.openxmlformats.org/presentationml/2006/main">
  <p:tag name="TIMING" val="|0|1|1.3"/>
</p:tagLst>
</file>

<file path=ppt/tags/tag29.xml><?xml version="1.0" encoding="utf-8"?>
<p:tagLst xmlns:a="http://schemas.openxmlformats.org/drawingml/2006/main" xmlns:r="http://schemas.openxmlformats.org/officeDocument/2006/relationships" xmlns:p="http://schemas.openxmlformats.org/presentationml/2006/main">
  <p:tag name="TIMING" val="|1.5|1.1"/>
</p:tagLst>
</file>

<file path=ppt/tags/tag3.xml><?xml version="1.0" encoding="utf-8"?>
<p:tagLst xmlns:a="http://schemas.openxmlformats.org/drawingml/2006/main" xmlns:r="http://schemas.openxmlformats.org/officeDocument/2006/relationships" xmlns:p="http://schemas.openxmlformats.org/presentationml/2006/main">
  <p:tag name="TIMING" val="|0.8|1.3|1"/>
</p:tagLst>
</file>

<file path=ppt/tags/tag30.xml><?xml version="1.0" encoding="utf-8"?>
<p:tagLst xmlns:a="http://schemas.openxmlformats.org/drawingml/2006/main" xmlns:r="http://schemas.openxmlformats.org/officeDocument/2006/relationships" xmlns:p="http://schemas.openxmlformats.org/presentationml/2006/main">
  <p:tag name="TIMING" val="|1.5|1.1"/>
</p:tagLst>
</file>

<file path=ppt/tags/tag31.xml><?xml version="1.0" encoding="utf-8"?>
<p:tagLst xmlns:a="http://schemas.openxmlformats.org/drawingml/2006/main" xmlns:r="http://schemas.openxmlformats.org/officeDocument/2006/relationships" xmlns:p="http://schemas.openxmlformats.org/presentationml/2006/main">
  <p:tag name="TIMING" val="|1.5|1.1"/>
</p:tagLst>
</file>

<file path=ppt/tags/tag32.xml><?xml version="1.0" encoding="utf-8"?>
<p:tagLst xmlns:a="http://schemas.openxmlformats.org/drawingml/2006/main" xmlns:r="http://schemas.openxmlformats.org/officeDocument/2006/relationships" xmlns:p="http://schemas.openxmlformats.org/presentationml/2006/main">
  <p:tag name="TIMING" val="|0.6|1.1"/>
</p:tagLst>
</file>

<file path=ppt/tags/tag33.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34.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35.xml><?xml version="1.0" encoding="utf-8"?>
<p:tagLst xmlns:a="http://schemas.openxmlformats.org/drawingml/2006/main" xmlns:r="http://schemas.openxmlformats.org/officeDocument/2006/relationships" xmlns:p="http://schemas.openxmlformats.org/presentationml/2006/main">
  <p:tag name="TIMING" val="|0.6|0.9"/>
</p:tagLst>
</file>

<file path=ppt/tags/tag36.xml><?xml version="1.0" encoding="utf-8"?>
<p:tagLst xmlns:a="http://schemas.openxmlformats.org/drawingml/2006/main" xmlns:r="http://schemas.openxmlformats.org/officeDocument/2006/relationships" xmlns:p="http://schemas.openxmlformats.org/presentationml/2006/main">
  <p:tag name="TIMING" val="|0.8|1.3|1"/>
</p:tagLst>
</file>

<file path=ppt/tags/tag37.xml><?xml version="1.0" encoding="utf-8"?>
<p:tagLst xmlns:a="http://schemas.openxmlformats.org/drawingml/2006/main" xmlns:r="http://schemas.openxmlformats.org/officeDocument/2006/relationships" xmlns:p="http://schemas.openxmlformats.org/presentationml/2006/main">
  <p:tag name="TIMING" val="|0.1|1|1.3"/>
  <p:tag name="KSO_WM_SLIDE_MODEL_TYPE" val="timeline"/>
</p:tagLst>
</file>

<file path=ppt/tags/tag38.xml><?xml version="1.0" encoding="utf-8"?>
<p:tagLst xmlns:a="http://schemas.openxmlformats.org/drawingml/2006/main" xmlns:r="http://schemas.openxmlformats.org/officeDocument/2006/relationships" xmlns:p="http://schemas.openxmlformats.org/presentationml/2006/main">
  <p:tag name="TIMING" val="|0|1|1.3"/>
</p:tagLst>
</file>

<file path=ppt/tags/tag39.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40.xml><?xml version="1.0" encoding="utf-8"?>
<p:tagLst xmlns:a="http://schemas.openxmlformats.org/drawingml/2006/main" xmlns:r="http://schemas.openxmlformats.org/officeDocument/2006/relationships" xmlns:p="http://schemas.openxmlformats.org/presentationml/2006/main">
  <p:tag name="TIMING" val="|0|0.8"/>
</p:tagLst>
</file>

<file path=ppt/tags/tag41.xml><?xml version="1.0" encoding="utf-8"?>
<p:tagLst xmlns:a="http://schemas.openxmlformats.org/drawingml/2006/main" xmlns:r="http://schemas.openxmlformats.org/officeDocument/2006/relationships" xmlns:p="http://schemas.openxmlformats.org/presentationml/2006/main">
  <p:tag name="TIMING" val="|0.5|0.9|1"/>
</p:tagLst>
</file>

<file path=ppt/tags/tag42.xml><?xml version="1.0" encoding="utf-8"?>
<p:tagLst xmlns:a="http://schemas.openxmlformats.org/drawingml/2006/main" xmlns:r="http://schemas.openxmlformats.org/officeDocument/2006/relationships" xmlns:p="http://schemas.openxmlformats.org/presentationml/2006/main">
  <p:tag name="TIMING" val="|0.6|0.8|0.6"/>
</p:tagLst>
</file>

<file path=ppt/tags/tag43.xml><?xml version="1.0" encoding="utf-8"?>
<p:tagLst xmlns:a="http://schemas.openxmlformats.org/drawingml/2006/main" xmlns:r="http://schemas.openxmlformats.org/officeDocument/2006/relationships" xmlns:p="http://schemas.openxmlformats.org/presentationml/2006/main">
  <p:tag name="TIMING" val="|0.4|0.9"/>
</p:tagLst>
</file>

<file path=ppt/tags/tag44.xml><?xml version="1.0" encoding="utf-8"?>
<p:tagLst xmlns:a="http://schemas.openxmlformats.org/drawingml/2006/main" xmlns:r="http://schemas.openxmlformats.org/officeDocument/2006/relationships" xmlns:p="http://schemas.openxmlformats.org/presentationml/2006/main">
  <p:tag name="TIMING" val="|0|0.7"/>
</p:tagLst>
</file>

<file path=ppt/tags/tag45.xml><?xml version="1.0" encoding="utf-8"?>
<p:tagLst xmlns:a="http://schemas.openxmlformats.org/drawingml/2006/main" xmlns:r="http://schemas.openxmlformats.org/officeDocument/2006/relationships" xmlns:p="http://schemas.openxmlformats.org/presentationml/2006/main">
  <p:tag name="TIMING" val="|0.2|0.9|0.8|2.3"/>
</p:tagLst>
</file>

<file path=ppt/tags/tag46.xml><?xml version="1.0" encoding="utf-8"?>
<p:tagLst xmlns:a="http://schemas.openxmlformats.org/drawingml/2006/main" xmlns:r="http://schemas.openxmlformats.org/officeDocument/2006/relationships" xmlns:p="http://schemas.openxmlformats.org/presentationml/2006/main">
  <p:tag name="TIMING" val="|0.8|1.3|1"/>
</p:tagLst>
</file>

<file path=ppt/tags/tag47.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48.xml><?xml version="1.0" encoding="utf-8"?>
<p:tagLst xmlns:a="http://schemas.openxmlformats.org/drawingml/2006/main" xmlns:r="http://schemas.openxmlformats.org/officeDocument/2006/relationships" xmlns:p="http://schemas.openxmlformats.org/presentationml/2006/main">
  <p:tag name="TIMING" val="|0|0.9|1.3|0.6|0.5"/>
</p:tagLst>
</file>

<file path=ppt/tags/tag49.xml><?xml version="1.0" encoding="utf-8"?>
<p:tagLst xmlns:a="http://schemas.openxmlformats.org/drawingml/2006/main" xmlns:r="http://schemas.openxmlformats.org/officeDocument/2006/relationships" xmlns:p="http://schemas.openxmlformats.org/presentationml/2006/main">
  <p:tag name="TIMING" val="|0.6|1.1"/>
</p:tagLst>
</file>

<file path=ppt/tags/tag5.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50.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51.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52.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53.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54.xml><?xml version="1.0" encoding="utf-8"?>
<p:tagLst xmlns:a="http://schemas.openxmlformats.org/drawingml/2006/main" xmlns:r="http://schemas.openxmlformats.org/officeDocument/2006/relationships" xmlns:p="http://schemas.openxmlformats.org/presentationml/2006/main">
  <p:tag name="TIMING" val="|0|1.4"/>
</p:tagLst>
</file>

<file path=ppt/tags/tag6.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0.8|1.3|1"/>
</p:tagLst>
</file>

<file path=ppt/tags/tag9.xml><?xml version="1.0" encoding="utf-8"?>
<p:tagLst xmlns:a="http://schemas.openxmlformats.org/drawingml/2006/main" xmlns:r="http://schemas.openxmlformats.org/officeDocument/2006/relationships" xmlns:p="http://schemas.openxmlformats.org/presentationml/2006/main">
  <p:tag name="TIMING" val="|0.8|1.3|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4076</Words>
  <Application>Microsoft Office PowerPoint</Application>
  <PresentationFormat>Widescreen</PresentationFormat>
  <Paragraphs>726</Paragraphs>
  <Slides>54</Slides>
  <Notes>54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54</vt:i4>
      </vt:variant>
    </vt:vector>
  </HeadingPairs>
  <TitlesOfParts>
    <vt:vector size="68" baseType="lpstr">
      <vt:lpstr>Batang</vt:lpstr>
      <vt:lpstr>FontAwesome</vt:lpstr>
      <vt:lpstr>Neris Thin</vt:lpstr>
      <vt:lpstr>等线</vt:lpstr>
      <vt:lpstr>方正兰亭超细黑简体</vt:lpstr>
      <vt:lpstr>方正兰亭准黑_GBK</vt:lpstr>
      <vt:lpstr>宋体</vt:lpstr>
      <vt:lpstr>微软雅黑</vt:lpstr>
      <vt:lpstr>Arial</vt:lpstr>
      <vt:lpstr>Calibri</vt:lpstr>
      <vt:lpstr>Consolas</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6</cp:revision>
  <dcterms:created xsi:type="dcterms:W3CDTF">2017-04-27T15:08:00Z</dcterms:created>
  <dcterms:modified xsi:type="dcterms:W3CDTF">2019-03-12T02:14:15Z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