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57" r:id="rId7"/>
    <p:sldId id="282" r:id="rId8"/>
    <p:sldId id="289" r:id="rId9"/>
    <p:sldId id="283" r:id="rId10"/>
    <p:sldId id="287" r:id="rId11"/>
    <p:sldId id="290" r:id="rId12"/>
    <p:sldId id="292" r:id="rId13"/>
    <p:sldId id="284" r:id="rId14"/>
    <p:sldId id="285" r:id="rId15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2" autoAdjust="0"/>
  </p:normalViewPr>
  <p:slideViewPr>
    <p:cSldViewPr>
      <p:cViewPr varScale="1">
        <p:scale>
          <a:sx n="122" d="100"/>
          <a:sy n="122" d="100"/>
        </p:scale>
        <p:origin x="1008" y="72"/>
      </p:cViewPr>
      <p:guideLst>
        <p:guide orient="horz" pos="1621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test: Nowadays, more and more C++ function is async function, which means the function returns immediately, but the result comes back later. There is no test frame work support this kind of test.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test: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starts several threads(according to how many cores of the test server) to run test cases parallel.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 test case: Every test case has different parts, every part is re-useable. You can build up cases using different combination of parts. 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2"/>
            </p:custDataLst>
          </p:nvPr>
        </p:nvSpPr>
        <p:spPr>
          <a:xfrm>
            <a:off x="2590433" y="3302515"/>
            <a:ext cx="3419526" cy="3965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---- CPP DT test framework </a:t>
            </a:r>
            <a:endParaRPr lang="zh-CN" altLang="en-US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3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4386411" y="4408748"/>
            <a:ext cx="388766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  time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2019/2/25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4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5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6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PA_文本框 6"/>
          <p:cNvSpPr txBox="1"/>
          <p:nvPr>
            <p:custDataLst>
              <p:tags r:id="rId7"/>
            </p:custDataLst>
          </p:nvPr>
        </p:nvSpPr>
        <p:spPr>
          <a:xfrm>
            <a:off x="1013242" y="2834749"/>
            <a:ext cx="1535549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Mtest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11622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thread pool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thread pool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Group 2010"/>
          <p:cNvGrpSpPr/>
          <p:nvPr/>
        </p:nvGrpSpPr>
        <p:grpSpPr>
          <a:xfrm>
            <a:off x="560691" y="1298482"/>
            <a:ext cx="1119922" cy="2685476"/>
            <a:chOff x="-180108" y="-15"/>
            <a:chExt cx="2986618" cy="7159057"/>
          </a:xfrm>
        </p:grpSpPr>
        <p:sp>
          <p:nvSpPr>
            <p:cNvPr id="21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2007"/>
            <p:cNvSpPr/>
            <p:nvPr/>
          </p:nvSpPr>
          <p:spPr>
            <a:xfrm>
              <a:off x="-180108" y="6618377"/>
              <a:ext cx="2986618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001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018"/>
          <p:cNvGrpSpPr/>
          <p:nvPr/>
        </p:nvGrpSpPr>
        <p:grpSpPr>
          <a:xfrm>
            <a:off x="1848451" y="1627639"/>
            <a:ext cx="1182440" cy="2345711"/>
            <a:chOff x="210516" y="0"/>
            <a:chExt cx="3153344" cy="6253300"/>
          </a:xfrm>
        </p:grpSpPr>
        <p:sp>
          <p:nvSpPr>
            <p:cNvPr id="29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Shape 2015"/>
            <p:cNvSpPr/>
            <p:nvPr/>
          </p:nvSpPr>
          <p:spPr>
            <a:xfrm>
              <a:off x="210516" y="5712635"/>
              <a:ext cx="3153344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001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2026"/>
          <p:cNvGrpSpPr/>
          <p:nvPr/>
        </p:nvGrpSpPr>
        <p:grpSpPr>
          <a:xfrm>
            <a:off x="3065791" y="1242191"/>
            <a:ext cx="1119922" cy="2685477"/>
            <a:chOff x="19292" y="0"/>
            <a:chExt cx="2986620" cy="7159061"/>
          </a:xfrm>
        </p:grpSpPr>
        <p:sp>
          <p:nvSpPr>
            <p:cNvPr id="55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6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Shape 2023"/>
            <p:cNvSpPr/>
            <p:nvPr/>
          </p:nvSpPr>
          <p:spPr>
            <a:xfrm>
              <a:off x="19292" y="6618396"/>
              <a:ext cx="2986620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002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1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2034"/>
          <p:cNvGrpSpPr/>
          <p:nvPr/>
        </p:nvGrpSpPr>
        <p:grpSpPr>
          <a:xfrm>
            <a:off x="4487170" y="1560234"/>
            <a:ext cx="1182440" cy="2345710"/>
            <a:chOff x="-5304" y="0"/>
            <a:chExt cx="3153344" cy="6253296"/>
          </a:xfrm>
        </p:grpSpPr>
        <p:sp>
          <p:nvSpPr>
            <p:cNvPr id="63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Shape 2030"/>
            <p:cNvSpPr/>
            <p:nvPr/>
          </p:nvSpPr>
          <p:spPr>
            <a:xfrm>
              <a:off x="-5304" y="5712631"/>
              <a:ext cx="3153344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002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7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2042"/>
          <p:cNvGrpSpPr/>
          <p:nvPr/>
        </p:nvGrpSpPr>
        <p:grpSpPr>
          <a:xfrm>
            <a:off x="5887405" y="1228428"/>
            <a:ext cx="1119922" cy="2685477"/>
            <a:chOff x="19291" y="0"/>
            <a:chExt cx="2986618" cy="7159061"/>
          </a:xfrm>
        </p:grpSpPr>
        <p:sp>
          <p:nvSpPr>
            <p:cNvPr id="71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Shape 2039"/>
            <p:cNvSpPr/>
            <p:nvPr/>
          </p:nvSpPr>
          <p:spPr>
            <a:xfrm>
              <a:off x="19291" y="6618396"/>
              <a:ext cx="2986618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003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7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2050"/>
          <p:cNvGrpSpPr/>
          <p:nvPr/>
        </p:nvGrpSpPr>
        <p:grpSpPr>
          <a:xfrm>
            <a:off x="7329805" y="1269365"/>
            <a:ext cx="1182370" cy="2625031"/>
            <a:chOff x="78505" y="0"/>
            <a:chExt cx="3153344" cy="6229819"/>
          </a:xfrm>
        </p:grpSpPr>
        <p:sp>
          <p:nvSpPr>
            <p:cNvPr id="79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 panose="020B0604020202030204"/>
                  <a:ea typeface="Helvetica" panose="020B0604020202030204"/>
                  <a:cs typeface="Helvetica" panose="020B0604020202030204"/>
                  <a:sym typeface="Helvetica" panose="020B0604020202030204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0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Shape 2047"/>
            <p:cNvSpPr/>
            <p:nvPr/>
          </p:nvSpPr>
          <p:spPr>
            <a:xfrm>
              <a:off x="78505" y="5705381"/>
              <a:ext cx="3153344" cy="524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003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5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092" y="1983842"/>
            <a:ext cx="3273748" cy="14416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49" y="1816205"/>
            <a:ext cx="4416189" cy="2467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683239"/>
            <a:ext cx="5292588" cy="240572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 advAuto="0"/>
      <p:bldP spid="28" grpId="0" bldLvl="0" animBg="1" advAuto="0"/>
      <p:bldP spid="54" grpId="0" bldLvl="0" animBg="1" advAuto="0"/>
      <p:bldP spid="62" grpId="0" bldLvl="0" animBg="1" advAuto="0"/>
      <p:bldP spid="70" grpId="0" bldLvl="0" animBg="1" advAuto="0"/>
      <p:bldP spid="78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Q&amp;A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2"/>
            </p:custDataLst>
          </p:nvPr>
        </p:nvSpPr>
        <p:spPr>
          <a:xfrm>
            <a:off x="2447764" y="2915891"/>
            <a:ext cx="1840568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3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4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5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6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Introduction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564395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Why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 architecture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Q&amp;A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504717" y="1532158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382141" y="2417265"/>
            <a:ext cx="1915432" cy="34624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6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1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39647" y="349637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372692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Multi-threads/Multi-usage/Multi-parts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28" name="Freeform 26"/>
            <p:cNvSpPr/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6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47" name="Freeform 24"/>
              <p:cNvSpPr/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25"/>
              <p:cNvSpPr/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5"/>
          <p:cNvGrpSpPr/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53" name="Freeform 71"/>
            <p:cNvSpPr/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2"/>
            <p:cNvSpPr/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3"/>
            <p:cNvSpPr/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92"/>
          <p:cNvGrpSpPr/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57" name="Freeform 128"/>
            <p:cNvSpPr/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29"/>
            <p:cNvSpPr/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0"/>
            <p:cNvSpPr/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96"/>
          <p:cNvGrpSpPr/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61" name="Freeform 134"/>
            <p:cNvSpPr/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5"/>
            <p:cNvSpPr/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65"/>
          <p:cNvSpPr/>
          <p:nvPr/>
        </p:nvSpPr>
        <p:spPr bwMode="auto">
          <a:xfrm>
            <a:off x="3595715" y="2053635"/>
            <a:ext cx="2193131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Mtest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is a test framework to C++ DT test, it support C++ sync/async API.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4372904" y="3630567"/>
            <a:ext cx="1322784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Boost develop time and run n times faster.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3157985" y="3711375"/>
            <a:ext cx="12296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 x Faster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521434" y="1700563"/>
            <a:ext cx="15454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124"/>
          <p:cNvGrpSpPr/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70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80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81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2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3" name="Group 128"/>
            <p:cNvGrpSpPr/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78" name="Freeform 193"/>
              <p:cNvSpPr/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9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4" name="Content Placeholder 2"/>
            <p:cNvSpPr txBox="1"/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test 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is write for C++ language.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Content Placeholder 2"/>
            <p:cNvSpPr txBox="1"/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Sync/async API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supports both sync API and async API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Content Placeholder 2"/>
            <p:cNvSpPr txBox="1"/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 testing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run test cases parallel.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Content Placeholder 2"/>
            <p:cNvSpPr txBox="1"/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Re-useable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Every test body is re-useable by cases.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 bwMode="auto">
          <a:xfrm>
            <a:off x="3552489" y="2663761"/>
            <a:ext cx="16644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554557" y="3034558"/>
            <a:ext cx="2193131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https://github.com/maxcong001/CPP_test_env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5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2469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WHY </a:t>
            </a:r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43760" cy="31432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 vs Google 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362513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Support async API/Multi-threads/Multi-parts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Oval 65"/>
          <p:cNvSpPr>
            <a:spLocks noChangeArrowheads="1"/>
          </p:cNvSpPr>
          <p:nvPr/>
        </p:nvSpPr>
        <p:spPr bwMode="auto">
          <a:xfrm rot="10800000" flipV="1">
            <a:off x="701675" y="2334895"/>
            <a:ext cx="1174115" cy="9588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Oval 65"/>
          <p:cNvSpPr>
            <a:spLocks noChangeArrowheads="1"/>
          </p:cNvSpPr>
          <p:nvPr/>
        </p:nvSpPr>
        <p:spPr bwMode="auto">
          <a:xfrm rot="10800000" flipV="1">
            <a:off x="977265" y="4187825"/>
            <a:ext cx="996315" cy="838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Oval 65"/>
          <p:cNvSpPr>
            <a:spLocks noChangeArrowheads="1"/>
          </p:cNvSpPr>
          <p:nvPr/>
        </p:nvSpPr>
        <p:spPr bwMode="auto">
          <a:xfrm rot="10800000" flipV="1">
            <a:off x="7046595" y="3063875"/>
            <a:ext cx="1169670" cy="8064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" name="组合 147"/>
          <p:cNvGrpSpPr/>
          <p:nvPr/>
        </p:nvGrpSpPr>
        <p:grpSpPr>
          <a:xfrm>
            <a:off x="1069340" y="1462405"/>
            <a:ext cx="638810" cy="641985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86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7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en-US" altLang="zh-CN" sz="2000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8" name="组合 150"/>
          <p:cNvGrpSpPr/>
          <p:nvPr/>
        </p:nvGrpSpPr>
        <p:grpSpPr>
          <a:xfrm>
            <a:off x="1234440" y="3512185"/>
            <a:ext cx="614045" cy="645160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89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0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000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1" name="组合 153"/>
          <p:cNvGrpSpPr/>
          <p:nvPr/>
        </p:nvGrpSpPr>
        <p:grpSpPr>
          <a:xfrm>
            <a:off x="7181215" y="2334895"/>
            <a:ext cx="681355" cy="652780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92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lang="en-US" altLang="zh-CN" sz="2000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4" name="文本框 17"/>
          <p:cNvSpPr txBox="1"/>
          <p:nvPr/>
        </p:nvSpPr>
        <p:spPr>
          <a:xfrm>
            <a:off x="2001520" y="15284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API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17"/>
          <p:cNvSpPr txBox="1"/>
          <p:nvPr/>
        </p:nvSpPr>
        <p:spPr>
          <a:xfrm>
            <a:off x="2000885" y="3596640"/>
            <a:ext cx="117284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Reusable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2275205" y="910590"/>
            <a:ext cx="1645920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5187315" y="845820"/>
            <a:ext cx="1645920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test</a:t>
            </a: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5187315" y="1574800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2000885" y="25698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parrallel test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7"/>
          <p:cNvSpPr txBox="1"/>
          <p:nvPr/>
        </p:nvSpPr>
        <p:spPr>
          <a:xfrm>
            <a:off x="5187315" y="25698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7"/>
          <p:cNvSpPr txBox="1"/>
          <p:nvPr/>
        </p:nvSpPr>
        <p:spPr>
          <a:xfrm>
            <a:off x="5187315" y="3622040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"/>
          <p:cNvSpPr txBox="1"/>
          <p:nvPr/>
        </p:nvSpPr>
        <p:spPr>
          <a:xfrm>
            <a:off x="4113530" y="2524125"/>
            <a:ext cx="550545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3" grpId="0" bldLvl="0" animBg="1"/>
      <p:bldP spid="84" grpId="0" bldLvl="0" animBg="1"/>
      <p:bldP spid="94" grpId="0"/>
      <p:bldP spid="98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78085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 architecture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85485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2957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architecture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basic component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87" name="Freeform 19"/>
            <p:cNvSpPr/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90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93" name="Freeform 18"/>
            <p:cNvSpPr/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101" name="Freeform 17"/>
            <p:cNvSpPr/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57"/>
            <p:cNvSpPr/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58"/>
            <p:cNvSpPr/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59"/>
            <p:cNvSpPr/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6" name="TextBox 13"/>
          <p:cNvSpPr txBox="1"/>
          <p:nvPr/>
        </p:nvSpPr>
        <p:spPr>
          <a:xfrm>
            <a:off x="303371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TextBox 13"/>
          <p:cNvSpPr txBox="1"/>
          <p:nvPr/>
        </p:nvSpPr>
        <p:spPr>
          <a:xfrm>
            <a:off x="2887293" y="1612604"/>
            <a:ext cx="177757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 all the info of a test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TextBox 13"/>
          <p:cNvSpPr txBox="1"/>
          <p:nvPr/>
        </p:nvSpPr>
        <p:spPr>
          <a:xfrm>
            <a:off x="501372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suit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cases of same scope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TextBox 13"/>
          <p:cNvSpPr txBox="1"/>
          <p:nvPr/>
        </p:nvSpPr>
        <p:spPr>
          <a:xfrm>
            <a:off x="6876256" y="2547535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project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project to test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/>
          <p:nvPr/>
        </p:nvSpPr>
        <p:spPr>
          <a:xfrm>
            <a:off x="996628" y="269998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body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code logic to test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矩形 29"/>
          <p:cNvSpPr/>
          <p:nvPr/>
        </p:nvSpPr>
        <p:spPr>
          <a:xfrm>
            <a:off x="4041725" y="3797831"/>
            <a:ext cx="1826419" cy="1690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Mtest</a:t>
            </a:r>
            <a:r>
              <a:rPr lang="en-US" altLang="zh-CN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concepts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616220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test case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What are in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test case 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39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1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2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3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4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5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40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Test case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1169392" y="1495289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Case name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07604" y="2701817"/>
            <a:ext cx="1889950" cy="40678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1169392" y="3834906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Suit name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6037242" y="3825043"/>
            <a:ext cx="2243170" cy="40729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Destroy function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70"/>
          <p:cNvSpPr txBox="1"/>
          <p:nvPr/>
        </p:nvSpPr>
        <p:spPr>
          <a:xfrm>
            <a:off x="6215535" y="2701817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body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0"/>
          <p:cNvSpPr txBox="1"/>
          <p:nvPr/>
        </p:nvSpPr>
        <p:spPr>
          <a:xfrm>
            <a:off x="6079192" y="1495289"/>
            <a:ext cx="2309231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Prepare function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Custom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方正兰亭超细黑简体</vt:lpstr>
      <vt:lpstr>Times New Roman</vt:lpstr>
      <vt:lpstr>方正正黑简体</vt:lpstr>
      <vt:lpstr>AgencyFB</vt:lpstr>
      <vt:lpstr>Arial Unicode MS</vt:lpstr>
      <vt:lpstr>Elephant</vt:lpstr>
      <vt:lpstr>Arial Narrow</vt:lpstr>
      <vt:lpstr>Helvetica</vt:lpstr>
      <vt:lpstr>FontAwesome</vt:lpstr>
      <vt:lpstr>黑体</vt:lpstr>
      <vt:lpstr>Calibri</vt:lpstr>
      <vt:lpstr>Yu Gothic UI Semibold</vt:lpstr>
      <vt:lpstr>99%LineScratch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creator>Administrator</dc:creator>
  <cp:keywords>RP</cp:keywords>
  <dc:description>RP</dc:description>
  <dc:subject>RP</dc:subject>
  <cp:category>RP</cp:category>
  <cp:lastModifiedBy>Max</cp:lastModifiedBy>
  <cp:revision>292</cp:revision>
  <dcterms:created xsi:type="dcterms:W3CDTF">2017-06-09T15:26:00Z</dcterms:created>
  <dcterms:modified xsi:type="dcterms:W3CDTF">2019-03-09T23:46:09Z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