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ppt/notesSlides/notesSlide40.xml" ContentType="application/vnd.openxmlformats-officedocument.presentationml.notesSlide+xml"/>
  <Override PartName="/ppt/tags/tag41.xml" ContentType="application/vnd.openxmlformats-officedocument.presentationml.tags+xml"/>
  <Override PartName="/ppt/notesSlides/notesSlide41.xml" ContentType="application/vnd.openxmlformats-officedocument.presentationml.notesSlide+xml"/>
  <Override PartName="/ppt/tags/tag42.xml" ContentType="application/vnd.openxmlformats-officedocument.presentationml.tags+xml"/>
  <Override PartName="/ppt/notesSlides/notesSlide42.xml" ContentType="application/vnd.openxmlformats-officedocument.presentationml.notesSlide+xml"/>
  <Override PartName="/ppt/tags/tag43.xml" ContentType="application/vnd.openxmlformats-officedocument.presentationml.tags+xml"/>
  <Override PartName="/ppt/notesSlides/notesSlide43.xml" ContentType="application/vnd.openxmlformats-officedocument.presentationml.notesSlide+xml"/>
  <Override PartName="/ppt/tags/tag44.xml" ContentType="application/vnd.openxmlformats-officedocument.presentationml.tags+xml"/>
  <Override PartName="/ppt/notesSlides/notesSlide44.xml" ContentType="application/vnd.openxmlformats-officedocument.presentationml.notesSlide+xml"/>
  <Override PartName="/ppt/tags/tag45.xml" ContentType="application/vnd.openxmlformats-officedocument.presentationml.tags+xml"/>
  <Override PartName="/ppt/notesSlides/notesSlide45.xml" ContentType="application/vnd.openxmlformats-officedocument.presentationml.notesSlide+xml"/>
  <Override PartName="/ppt/tags/tag46.xml" ContentType="application/vnd.openxmlformats-officedocument.presentationml.tags+xml"/>
  <Override PartName="/ppt/notesSlides/notesSlide46.xml" ContentType="application/vnd.openxmlformats-officedocument.presentationml.notesSlide+xml"/>
  <Override PartName="/ppt/tags/tag47.xml" ContentType="application/vnd.openxmlformats-officedocument.presentationml.tags+xml"/>
  <Override PartName="/ppt/notesSlides/notesSlide47.xml" ContentType="application/vnd.openxmlformats-officedocument.presentationml.notesSlide+xml"/>
  <Override PartName="/ppt/tags/tag48.xml" ContentType="application/vnd.openxmlformats-officedocument.presentationml.tags+xml"/>
  <Override PartName="/ppt/notesSlides/notesSlide48.xml" ContentType="application/vnd.openxmlformats-officedocument.presentationml.notesSlide+xml"/>
  <Override PartName="/ppt/tags/tag49.xml" ContentType="application/vnd.openxmlformats-officedocument.presentationml.tags+xml"/>
  <Override PartName="/ppt/notesSlides/notesSlide49.xml" ContentType="application/vnd.openxmlformats-officedocument.presentationml.notesSlide+xml"/>
  <Override PartName="/ppt/tags/tag50.xml" ContentType="application/vnd.openxmlformats-officedocument.presentationml.tags+xml"/>
  <Override PartName="/ppt/notesSlides/notesSlide50.xml" ContentType="application/vnd.openxmlformats-officedocument.presentationml.notesSlide+xml"/>
  <Override PartName="/ppt/tags/tag51.xml" ContentType="application/vnd.openxmlformats-officedocument.presentationml.tags+xml"/>
  <Override PartName="/ppt/notesSlides/notesSlide51.xml" ContentType="application/vnd.openxmlformats-officedocument.presentationml.notesSlide+xml"/>
  <Override PartName="/ppt/tags/tag52.xml" ContentType="application/vnd.openxmlformats-officedocument.presentationml.tags+xml"/>
  <Override PartName="/ppt/notesSlides/notesSlide52.xml" ContentType="application/vnd.openxmlformats-officedocument.presentationml.notesSlide+xml"/>
  <Override PartName="/ppt/tags/tag53.xml" ContentType="application/vnd.openxmlformats-officedocument.presentationml.tags+xml"/>
  <Override PartName="/ppt/notesSlides/notesSlide53.xml" ContentType="application/vnd.openxmlformats-officedocument.presentationml.notesSlide+xml"/>
  <Override PartName="/ppt/tags/tag54.xml" ContentType="application/vnd.openxmlformats-officedocument.presentationml.tags+xml"/>
  <Override PartName="/ppt/notesSlides/notesSlide54.xml" ContentType="application/vnd.openxmlformats-officedocument.presentationml.notesSlide+xml"/>
  <Override PartName="/ppt/tags/tag55.xml" ContentType="application/vnd.openxmlformats-officedocument.presentationml.tags+xml"/>
  <Override PartName="/ppt/notesSlides/notesSlide55.xml" ContentType="application/vnd.openxmlformats-officedocument.presentationml.notesSlide+xml"/>
  <Override PartName="/ppt/tags/tag56.xml" ContentType="application/vnd.openxmlformats-officedocument.presentationml.tags+xml"/>
  <Override PartName="/ppt/notesSlides/notesSlide56.xml" ContentType="application/vnd.openxmlformats-officedocument.presentationml.notesSlide+xml"/>
  <Override PartName="/ppt/tags/tag57.xml" ContentType="application/vnd.openxmlformats-officedocument.presentationml.tags+xml"/>
  <Override PartName="/ppt/notesSlides/notesSlide57.xml" ContentType="application/vnd.openxmlformats-officedocument.presentationml.notesSlide+xml"/>
  <Override PartName="/ppt/tags/tag58.xml" ContentType="application/vnd.openxmlformats-officedocument.presentationml.tags+xml"/>
  <Override PartName="/ppt/notesSlides/notesSlide58.xml" ContentType="application/vnd.openxmlformats-officedocument.presentationml.notesSlide+xml"/>
  <Override PartName="/ppt/tags/tag59.xml" ContentType="application/vnd.openxmlformats-officedocument.presentationml.tags+xml"/>
  <Override PartName="/ppt/notesSlides/notesSlide59.xml" ContentType="application/vnd.openxmlformats-officedocument.presentationml.notesSlide+xml"/>
  <Override PartName="/ppt/tags/tag60.xml" ContentType="application/vnd.openxmlformats-officedocument.presentationml.tags+xml"/>
  <Override PartName="/ppt/notesSlides/notesSlide60.xml" ContentType="application/vnd.openxmlformats-officedocument.presentationml.notesSlide+xml"/>
  <Override PartName="/ppt/tags/tag61.xml" ContentType="application/vnd.openxmlformats-officedocument.presentationml.tags+xml"/>
  <Override PartName="/ppt/notesSlides/notesSlide61.xml" ContentType="application/vnd.openxmlformats-officedocument.presentationml.notesSlide+xml"/>
  <Override PartName="/ppt/tags/tag62.xml" ContentType="application/vnd.openxmlformats-officedocument.presentationml.tags+xml"/>
  <Override PartName="/ppt/notesSlides/notesSlide62.xml" ContentType="application/vnd.openxmlformats-officedocument.presentationml.notesSlide+xml"/>
  <Override PartName="/ppt/tags/tag63.xml" ContentType="application/vnd.openxmlformats-officedocument.presentationml.tags+xml"/>
  <Override PartName="/ppt/notesSlides/notesSlide63.xml" ContentType="application/vnd.openxmlformats-officedocument.presentationml.notesSlide+xml"/>
  <Override PartName="/ppt/tags/tag64.xml" ContentType="application/vnd.openxmlformats-officedocument.presentationml.tags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6"/>
  </p:notesMasterIdLst>
  <p:sldIdLst>
    <p:sldId id="419" r:id="rId2"/>
    <p:sldId id="431" r:id="rId3"/>
    <p:sldId id="470" r:id="rId4"/>
    <p:sldId id="422" r:id="rId5"/>
    <p:sldId id="457" r:id="rId6"/>
    <p:sldId id="459" r:id="rId7"/>
    <p:sldId id="528" r:id="rId8"/>
    <p:sldId id="455" r:id="rId9"/>
    <p:sldId id="322" r:id="rId10"/>
    <p:sldId id="465" r:id="rId11"/>
    <p:sldId id="525" r:id="rId12"/>
    <p:sldId id="471" r:id="rId13"/>
    <p:sldId id="472" r:id="rId14"/>
    <p:sldId id="473" r:id="rId15"/>
    <p:sldId id="474" r:id="rId16"/>
    <p:sldId id="475" r:id="rId17"/>
    <p:sldId id="466" r:id="rId18"/>
    <p:sldId id="476" r:id="rId19"/>
    <p:sldId id="477" r:id="rId20"/>
    <p:sldId id="478" r:id="rId21"/>
    <p:sldId id="479" r:id="rId22"/>
    <p:sldId id="480" r:id="rId23"/>
    <p:sldId id="482" r:id="rId24"/>
    <p:sldId id="481" r:id="rId25"/>
    <p:sldId id="483" r:id="rId26"/>
    <p:sldId id="486" r:id="rId27"/>
    <p:sldId id="484" r:id="rId28"/>
    <p:sldId id="485" r:id="rId29"/>
    <p:sldId id="488" r:id="rId30"/>
    <p:sldId id="489" r:id="rId31"/>
    <p:sldId id="494" r:id="rId32"/>
    <p:sldId id="490" r:id="rId33"/>
    <p:sldId id="495" r:id="rId34"/>
    <p:sldId id="491" r:id="rId35"/>
    <p:sldId id="496" r:id="rId36"/>
    <p:sldId id="497" r:id="rId37"/>
    <p:sldId id="498" r:id="rId38"/>
    <p:sldId id="500" r:id="rId39"/>
    <p:sldId id="499" r:id="rId40"/>
    <p:sldId id="501" r:id="rId41"/>
    <p:sldId id="502" r:id="rId42"/>
    <p:sldId id="503" r:id="rId43"/>
    <p:sldId id="506" r:id="rId44"/>
    <p:sldId id="507" r:id="rId45"/>
    <p:sldId id="508" r:id="rId46"/>
    <p:sldId id="509" r:id="rId47"/>
    <p:sldId id="510" r:id="rId48"/>
    <p:sldId id="511" r:id="rId49"/>
    <p:sldId id="512" r:id="rId50"/>
    <p:sldId id="513" r:id="rId51"/>
    <p:sldId id="515" r:id="rId52"/>
    <p:sldId id="514" r:id="rId53"/>
    <p:sldId id="516" r:id="rId54"/>
    <p:sldId id="517" r:id="rId55"/>
    <p:sldId id="518" r:id="rId56"/>
    <p:sldId id="521" r:id="rId57"/>
    <p:sldId id="523" r:id="rId58"/>
    <p:sldId id="522" r:id="rId59"/>
    <p:sldId id="520" r:id="rId60"/>
    <p:sldId id="526" r:id="rId61"/>
    <p:sldId id="505" r:id="rId62"/>
    <p:sldId id="519" r:id="rId63"/>
    <p:sldId id="524" r:id="rId64"/>
    <p:sldId id="430" r:id="rId6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F4F"/>
    <a:srgbClr val="2A6D83"/>
    <a:srgbClr val="F94C09"/>
    <a:srgbClr val="F2ADF3"/>
    <a:srgbClr val="E2BE51"/>
    <a:srgbClr val="B52F1C"/>
    <a:srgbClr val="682448"/>
    <a:srgbClr val="03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65" autoAdjust="0"/>
  </p:normalViewPr>
  <p:slideViewPr>
    <p:cSldViewPr snapToGrid="0">
      <p:cViewPr varScale="1">
        <p:scale>
          <a:sx n="90" d="100"/>
          <a:sy n="90" d="100"/>
        </p:scale>
        <p:origin x="1056" y="72"/>
      </p:cViewPr>
      <p:guideLst>
        <p:guide orient="horz" pos="2319"/>
        <p:guide pos="3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E5BD4C8E-5898-4896-9A45-0FAFFE8394CC}" type="datetimeFigureOut">
              <a:rPr lang="zh-CN" altLang="en-US"/>
              <a:t>2019/3/19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3C26F499-AC18-4E53-BCF3-37F6424CFA7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0311A1F-71FA-470E-9FE0-1F4E5C6B0BA5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variant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437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nullptr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出现的目的是为了替代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。在某种意义上来说，传统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会把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视为同一种东西，这取决于编译器如何定义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，有些编译器会将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((void*)0)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，有些则会直接将其定义为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</a:t>
            </a:r>
          </a:p>
          <a:p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不允许直接将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*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隐式转换到其他类型。但如果编译器尝试把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((void*)0)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，那么在下面这句代码中：</a:t>
            </a:r>
          </a:p>
          <a:p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char *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ch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= NULL;</a:t>
            </a:r>
          </a:p>
          <a:p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没有了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*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隐式转换的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只好将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定义为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。而这依然会产生新的问题，将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定义成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0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将导致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中重载特性发生混乱。考虑下面这两个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foo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函数：</a:t>
            </a:r>
          </a:p>
          <a:p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foo(char*);</a:t>
            </a: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void foo(int);</a:t>
            </a:r>
          </a:p>
          <a:p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那么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foo(NULL);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这个语句将会去调用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foo(int)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，从而导致代码违反直觉。</a:t>
            </a:r>
            <a:endParaRPr lang="en-US" altLang="zh-CN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19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5B4778F-48EF-4E08-8033-9BB0D0E10328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在 </a:t>
            </a:r>
            <a:r>
              <a:rPr lang="en-US" altLang="zh-CN" dirty="0"/>
              <a:t>C++17 </a:t>
            </a:r>
            <a:r>
              <a:rPr lang="zh-CN" altLang="en-US" dirty="0"/>
              <a:t>中增加了变参模板展开的支持</a:t>
            </a:r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27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93F78EB-C51E-4E17-BDB0-77D84B462765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28</a:t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29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36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39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49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1177F842-D9E7-4CF7-9AFF-A2C582C6E53E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000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59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959C2D2-C83D-4AAA-B4F3-465A0429E729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536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61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63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3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FC0DE54-C25E-466A-8700-E3B29244ED75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64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959C2D2-C83D-4AAA-B4F3-465A0429E729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79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9010D9B-4235-40D6-AC31-FC3713A9E334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350126-ABCC-4397-89D4-C351D3F94767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t>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12" Type="http://schemas.openxmlformats.org/officeDocument/2006/relationships/hyperlink" Target="http://www.open-std.org/jtc1/sc22/wg21/docs/papers/2019/n4800.pdf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11" Type="http://schemas.openxmlformats.org/officeDocument/2006/relationships/hyperlink" Target="http://www.open-std.org/jtc1/sc22/wg21/docs/papers/2017/n4659.pdf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github.com/cplusplus/draft/blob/master/papers/n4140.pdf?raw=true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ww.open-std.org/jtc1/sc22/wg21/docs/papers/2012/n3337.pdf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3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6"/>
          <p:cNvSpPr txBox="1">
            <a:spLocks noChangeArrowheads="1"/>
          </p:cNvSpPr>
          <p:nvPr/>
        </p:nvSpPr>
        <p:spPr bwMode="auto">
          <a:xfrm>
            <a:off x="6059170" y="3764280"/>
            <a:ext cx="586803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</a:rPr>
              <a:t>Getting stated with C++11/C++14/C++17....</a:t>
            </a:r>
          </a:p>
        </p:txBody>
      </p:sp>
      <p:sp>
        <p:nvSpPr>
          <p:cNvPr id="2" name="矩形 1"/>
          <p:cNvSpPr/>
          <p:nvPr/>
        </p:nvSpPr>
        <p:spPr>
          <a:xfrm>
            <a:off x="7029023" y="4499316"/>
            <a:ext cx="4503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Reporter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Max Cong   Time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2019/3/1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tx2">
                  <a:lumMod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692502" y="2243348"/>
            <a:ext cx="8806996" cy="135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8800" dirty="0">
                <a:solidFill>
                  <a:schemeClr val="tx1">
                    <a:lumMod val="75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Modern C++</a:t>
            </a:r>
          </a:p>
        </p:txBody>
      </p:sp>
      <p:pic>
        <p:nvPicPr>
          <p:cNvPr id="3077" name="背景音乐 - 纯音乐 - 你是爱 Ppt2.mp3">
            <a:hlinkClick r:id="" action="ppaction://media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3538" y="-4108450"/>
            <a:ext cx="345281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3219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49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4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enum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800998" y="170847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Alert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green,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yellow,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Red = 100,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blue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81700" y="1746994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 a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 (as ever in C++)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Color c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error: no int-&gt;Color conversion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a2 = red;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a3 = Alert::red;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//error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a4 = 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error: blue not in scope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a5 = Color::blue;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//error: not Color-&gt;int conversion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Color a6 = Color::blue;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//ok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49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union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E18641A-0FB1-4084-BF2B-DA38290AE4D1}"/>
              </a:ext>
            </a:extLst>
          </p:cNvPr>
          <p:cNvSpPr/>
          <p:nvPr/>
        </p:nvSpPr>
        <p:spPr>
          <a:xfrm>
            <a:off x="186266" y="1446694"/>
            <a:ext cx="117009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pPr lvl="1"/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y):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x_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(x),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y_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(y) {}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x_, y_;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U{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w;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 Point p;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C++03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中是不合法（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有一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non-trivial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建構式），但是在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C++11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是合法的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U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由于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Point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成员的存在，必须要定义一个构造函数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U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Point&amp;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通过初始化列表构造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Point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U&amp;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Point&amp;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(&amp;p)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通过原地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方式赋值构造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153205"/>
      </p:ext>
    </p:extLst>
  </p:cSld>
  <p:clrMapOvr>
    <a:masterClrMapping/>
  </p:clrMapOvr>
  <p:transition spd="med" advTm="4483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Override/final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61938" y="1243604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: A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Error: B::foo does not override A::foo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(signature mismatch)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OK: B::foo overrides A::foo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Error: A::bar is not virtual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3586" y="135499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Base{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A::foo is overridden and it is the final override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Error: non-virtual function cannot be overridden or be final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A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struct B is final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Error: foo cannot be overridden as it's final in A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B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Error: B is final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委托构造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592132" y="1720840"/>
            <a:ext cx="102412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value1;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value2;</a:t>
            </a: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 :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委托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Base()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value2 = value;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继承构造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854427" y="1270639"/>
            <a:ext cx="848314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value1;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value2;</a:t>
            </a:r>
          </a:p>
          <a:p>
            <a:pPr lvl="1"/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value1 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value) :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委托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Base()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value2 = value;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Base::Base;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继承构造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面向对象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禁用默认函数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987425" y="1942019"/>
            <a:ext cx="107599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67F99"/>
                </a:solidFill>
                <a:latin typeface="Consolas" panose="020B0609020204030204" pitchFamily="49" charset="0"/>
              </a:rPr>
              <a:t>Magic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Magic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显式声明使用编译器生成的构造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Magic &amp;</a:t>
            </a:r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Magic &amp;) = </a:t>
            </a:r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显式声明拒绝编译器生成构造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Magic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magic_number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类型推导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返回类型推导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219200" y="2011871"/>
            <a:ext cx="90563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推导 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的类型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但事实上这样的写法并不能通过编译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(T x, U y)</a:t>
            </a:r>
          </a:p>
          <a:p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U&gt;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add2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(T x, U y) -&gt;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类型推导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5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7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auto/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decltype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45717" y="1060930"/>
            <a:ext cx="117005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在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之前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const_iterator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++it)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C++11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之后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magicFoo.vec.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it !=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magicFoo.vec.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++it)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其他用法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被推导为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被推导为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int *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5717" y="3333272"/>
            <a:ext cx="113515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x; 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A* a;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(a-&gt;x) y;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type of y is double (declared type)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((a-&gt;x)) z = y;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type of z is const double&amp; (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lvalue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expression)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U&gt;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U u) -&gt;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 + u)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return type depends on template parameters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return type can be deduced since C++14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t+u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常量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constexpr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51" y="1545078"/>
            <a:ext cx="3962400" cy="2495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54225" y="4040628"/>
            <a:ext cx="10598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n){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n ==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|| n ==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(n -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(n -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常量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nullptr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1739265" y="1589612"/>
            <a:ext cx="112316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).name() &lt;&lt; std::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调用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foo(int)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foo(NULL); 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该行不能通过编译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调用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foo(char*)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0225" y="2862263"/>
            <a:ext cx="506888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4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CONTENTS</a:t>
            </a:r>
            <a:endParaRPr lang="zh-CN" altLang="en-US" sz="44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4674870" y="1823403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      </a:t>
            </a: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modern C++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简介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4674870" y="2591753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 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语言可用性强化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674870" y="3328353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语言运行期强化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674870" y="4144328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其他</a:t>
            </a: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674870" y="4753928"/>
            <a:ext cx="66071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      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总结与展望</a:t>
            </a:r>
          </a:p>
          <a:p>
            <a:pPr algn="l" eaLnBrk="1" hangingPunct="1">
              <a:defRPr/>
            </a:pP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66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变量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初始化列表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058070" y="1277586"/>
            <a:ext cx="132757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list){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&gt;::iterator it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list.begin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it!=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++it)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vec.push_back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(*it);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   // after C++11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it :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magicFoo.vec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it &lt;&lt;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变量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结构化绑定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45583" y="1220892"/>
            <a:ext cx="106849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&lt;tuple&gt;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std::tuple&lt;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std::string&gt; f(){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2.3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"456"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C++17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[x, y, z] = f();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x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y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z &lt;&lt;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//C++11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std::tie(a, b, c) = f();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a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b &lt;&lt;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c &lt;&lt; std::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变长参数模板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47152" y="1800806"/>
            <a:ext cx="92286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// C++11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T0&gt;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(T0 value){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value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 value,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value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1.1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7062" y="1711187"/>
            <a:ext cx="6815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// C++17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T0,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(T0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T... t)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t0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...(t) &gt;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(t...);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外部模板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371599" y="3077035"/>
            <a:ext cx="9660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std::vector&lt;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强行实例化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std::vector&lt;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不在该当前编译文件中实例化模板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Using</a:t>
                </a: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（别名）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175932" y="1428421"/>
            <a:ext cx="95842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U&gt;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 dark;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 magic;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(*process)(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NewProcess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不合法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&lt;std::vector&lt;T&gt;, std::string&gt;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FakeDarkMagic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合法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TrueDarkMagic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&lt;std::vector&lt;T&gt;, std::string&gt;;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TrueDarkMagic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you;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模板默认参数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8604BB6-CA29-4E05-A81C-71C493C3B17F}"/>
              </a:ext>
            </a:extLst>
          </p:cNvPr>
          <p:cNvSpPr/>
          <p:nvPr/>
        </p:nvSpPr>
        <p:spPr>
          <a:xfrm>
            <a:off x="2616199" y="2744169"/>
            <a:ext cx="85767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U =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(T x, U y) -&gt;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模板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“&gt;“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048000" y="2413338"/>
            <a:ext cx="688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magic = 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in main function: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MagicType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)&gt;&gt; magic;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3871913" y="4005263"/>
            <a:ext cx="60642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语言运行期强化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6148" name="文本框 19"/>
          <p:cNvSpPr txBox="1">
            <a:spLocks noChangeArrowheads="1"/>
          </p:cNvSpPr>
          <p:nvPr/>
        </p:nvSpPr>
        <p:spPr bwMode="auto">
          <a:xfrm>
            <a:off x="5946775" y="4835525"/>
            <a:ext cx="45040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代码运行时的强化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3" name="文本框 28"/>
          <p:cNvSpPr txBox="1">
            <a:spLocks noChangeArrowheads="1"/>
          </p:cNvSpPr>
          <p:nvPr/>
        </p:nvSpPr>
        <p:spPr bwMode="auto">
          <a:xfrm>
            <a:off x="987425" y="266700"/>
            <a:ext cx="3584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语言运行期强化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6644" name="文本框 3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333F4F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rgbClr val="333F4F"/>
              </a:solidFill>
              <a:latin typeface="Impact" panose="020B0806030902050204" pitchFamily="34" charset="0"/>
            </a:endParaRPr>
          </a:p>
        </p:txBody>
      </p:sp>
      <p:sp>
        <p:nvSpPr>
          <p:cNvPr id="20" name="圆角矩形 2"/>
          <p:cNvSpPr/>
          <p:nvPr/>
        </p:nvSpPr>
        <p:spPr>
          <a:xfrm>
            <a:off x="815975" y="3046413"/>
            <a:ext cx="3181350" cy="3086100"/>
          </a:xfrm>
          <a:prstGeom prst="roundRect">
            <a:avLst/>
          </a:prstGeom>
          <a:noFill/>
          <a:ln w="12700"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530111" y="1645535"/>
            <a:ext cx="1798637" cy="1798637"/>
          </a:xfrm>
          <a:prstGeom prst="ellipse">
            <a:avLst/>
          </a:prstGeom>
          <a:solidFill>
            <a:srgbClr val="333F4F"/>
          </a:solidFill>
          <a:ln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874963" y="2805113"/>
            <a:ext cx="484187" cy="484187"/>
          </a:xfrm>
          <a:prstGeom prst="ellipse">
            <a:avLst/>
          </a:prstGeom>
          <a:solidFill>
            <a:srgbClr val="333F4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065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3065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04409" y="2305977"/>
            <a:ext cx="1665841" cy="564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lambda</a:t>
            </a:r>
            <a:endParaRPr lang="zh-CN" altLang="en-US" sz="3065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圆角矩形 8"/>
          <p:cNvSpPr/>
          <p:nvPr/>
        </p:nvSpPr>
        <p:spPr>
          <a:xfrm>
            <a:off x="4348163" y="3046413"/>
            <a:ext cx="3179762" cy="3086100"/>
          </a:xfrm>
          <a:prstGeom prst="roundRect">
            <a:avLst/>
          </a:prstGeom>
          <a:noFill/>
          <a:ln w="12700"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圆角矩形 9"/>
          <p:cNvSpPr/>
          <p:nvPr/>
        </p:nvSpPr>
        <p:spPr>
          <a:xfrm>
            <a:off x="7899400" y="3046413"/>
            <a:ext cx="3181350" cy="3086100"/>
          </a:xfrm>
          <a:prstGeom prst="roundRect">
            <a:avLst/>
          </a:prstGeom>
          <a:noFill/>
          <a:ln w="12700"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38725" y="1674813"/>
            <a:ext cx="1798638" cy="1798637"/>
          </a:xfrm>
          <a:prstGeom prst="ellipse">
            <a:avLst/>
          </a:prstGeom>
          <a:solidFill>
            <a:srgbClr val="333F4F"/>
          </a:solidFill>
          <a:ln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605838" y="1593850"/>
            <a:ext cx="1798637" cy="1798638"/>
          </a:xfrm>
          <a:prstGeom prst="ellipse">
            <a:avLst/>
          </a:prstGeom>
          <a:solidFill>
            <a:srgbClr val="333F4F"/>
          </a:solidFill>
          <a:ln>
            <a:solidFill>
              <a:srgbClr val="33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0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500813" y="2805113"/>
            <a:ext cx="485775" cy="484187"/>
          </a:xfrm>
          <a:prstGeom prst="ellipse">
            <a:avLst/>
          </a:prstGeom>
          <a:solidFill>
            <a:srgbClr val="333F4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065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3065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055225" y="2805113"/>
            <a:ext cx="485775" cy="484187"/>
          </a:xfrm>
          <a:prstGeom prst="ellipse">
            <a:avLst/>
          </a:prstGeom>
          <a:solidFill>
            <a:srgbClr val="333F4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065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3065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18113" y="2317750"/>
            <a:ext cx="1548822" cy="564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右值</a:t>
            </a:r>
          </a:p>
        </p:txBody>
      </p:sp>
      <p:sp>
        <p:nvSpPr>
          <p:cNvPr id="37" name="矩形 36"/>
          <p:cNvSpPr/>
          <p:nvPr/>
        </p:nvSpPr>
        <p:spPr>
          <a:xfrm>
            <a:off x="8605838" y="2248255"/>
            <a:ext cx="1850186" cy="564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65" b="1" dirty="0">
                <a:solidFill>
                  <a:schemeClr val="bg1"/>
                </a:solidFill>
                <a:latin typeface="微软雅黑" panose="020B0503020204020204" pitchFamily="34" charset="-122"/>
              </a:rPr>
              <a:t>function</a:t>
            </a:r>
            <a:endParaRPr lang="zh-CN" altLang="en-US" sz="3065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TextBox 21"/>
          <p:cNvSpPr txBox="1"/>
          <p:nvPr/>
        </p:nvSpPr>
        <p:spPr>
          <a:xfrm>
            <a:off x="1166573" y="3544708"/>
            <a:ext cx="2525712" cy="24933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/>
              <a:t>Lambda </a:t>
            </a:r>
            <a:r>
              <a:rPr lang="zh-CN" altLang="en-US" sz="1400" dirty="0"/>
              <a:t>表达式是 </a:t>
            </a:r>
            <a:r>
              <a:rPr lang="en-US" altLang="zh-CN" sz="1400" dirty="0"/>
              <a:t>C++11 </a:t>
            </a:r>
            <a:r>
              <a:rPr lang="zh-CN" altLang="en-US" sz="1400" dirty="0"/>
              <a:t>中最重要的新特性之一，而 </a:t>
            </a:r>
            <a:r>
              <a:rPr lang="en-US" altLang="zh-CN" sz="1400" dirty="0"/>
              <a:t>Lambda </a:t>
            </a:r>
            <a:r>
              <a:rPr lang="zh-CN" altLang="en-US" sz="1400" dirty="0"/>
              <a:t>表达式，实际上就是提供了一个类似匿名函数的特性，而匿名函数则是在需要一个函数，但是又不想费力去命名一个函数的情况下去使用的。这样的场景其实有很多很多，所以匿名函数几乎是现代编程语言的标配。</a:t>
            </a:r>
            <a:endParaRPr lang="zh-CN" altLang="en-US" sz="2080" b="1" dirty="0">
              <a:latin typeface="微软雅黑" panose="020B0503020204020204" pitchFamily="34" charset="-122"/>
            </a:endParaRPr>
          </a:p>
        </p:txBody>
      </p:sp>
      <p:sp>
        <p:nvSpPr>
          <p:cNvPr id="39" name="TextBox 22"/>
          <p:cNvSpPr txBox="1"/>
          <p:nvPr/>
        </p:nvSpPr>
        <p:spPr>
          <a:xfrm>
            <a:off x="4675188" y="3748088"/>
            <a:ext cx="2525712" cy="19328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/>
              <a:t>右值引用是 </a:t>
            </a:r>
            <a:r>
              <a:rPr lang="en-US" altLang="zh-CN" sz="1400" dirty="0"/>
              <a:t>C++11 </a:t>
            </a:r>
            <a:r>
              <a:rPr lang="zh-CN" altLang="en-US" sz="1400" dirty="0"/>
              <a:t>引入的与 </a:t>
            </a:r>
            <a:r>
              <a:rPr lang="en-US" altLang="zh-CN" sz="1400" dirty="0"/>
              <a:t>Lambda </a:t>
            </a:r>
            <a:r>
              <a:rPr lang="zh-CN" altLang="en-US" sz="1400" dirty="0"/>
              <a:t>表达式齐名的重要特性之一。它的引入解决了 </a:t>
            </a:r>
            <a:r>
              <a:rPr lang="en-US" altLang="zh-CN" sz="1400" dirty="0"/>
              <a:t>C++ </a:t>
            </a:r>
            <a:r>
              <a:rPr lang="zh-CN" altLang="en-US" sz="1400" dirty="0"/>
              <a:t>中大量的历史遗留问题，消除了诸如 </a:t>
            </a:r>
            <a:r>
              <a:rPr lang="en-US" altLang="zh-CN" sz="1400" dirty="0"/>
              <a:t>std::vector</a:t>
            </a:r>
            <a:r>
              <a:rPr lang="zh-CN" altLang="en-US" sz="1400" dirty="0"/>
              <a:t>、</a:t>
            </a:r>
            <a:r>
              <a:rPr lang="en-US" altLang="zh-CN" sz="1400" dirty="0"/>
              <a:t>std::string </a:t>
            </a:r>
            <a:r>
              <a:rPr lang="zh-CN" altLang="en-US" sz="1400" dirty="0"/>
              <a:t>之类的额外开销，也才使得函数对象容器 </a:t>
            </a:r>
            <a:r>
              <a:rPr lang="en-US" altLang="zh-CN" sz="1400" dirty="0"/>
              <a:t>std::function </a:t>
            </a:r>
            <a:r>
              <a:rPr lang="zh-CN" altLang="en-US" sz="1400" dirty="0"/>
              <a:t>成为了可能。</a:t>
            </a:r>
          </a:p>
        </p:txBody>
      </p:sp>
      <p:sp>
        <p:nvSpPr>
          <p:cNvPr id="40" name="TextBox 23"/>
          <p:cNvSpPr txBox="1"/>
          <p:nvPr/>
        </p:nvSpPr>
        <p:spPr>
          <a:xfrm>
            <a:off x="8226425" y="3757613"/>
            <a:ext cx="2525713" cy="109299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/>
              <a:t>这部分内容虽然属于标准库的一部分，但是从本质上来看，它却增强了 </a:t>
            </a:r>
            <a:r>
              <a:rPr lang="en-US" altLang="zh-CN" sz="1400" dirty="0"/>
              <a:t>C++ </a:t>
            </a:r>
            <a:r>
              <a:rPr lang="zh-CN" altLang="en-US" sz="1400" dirty="0"/>
              <a:t>语言运行时的能力，这部分内容也相当重要。</a:t>
            </a:r>
            <a:endParaRPr lang="zh-CN" altLang="en-US" sz="2080" b="1" dirty="0"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161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7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7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3" grpId="0"/>
      <p:bldP spid="26644" grpId="0"/>
      <p:bldP spid="20" grpId="0" animBg="1"/>
      <p:bldP spid="24" grpId="0" animBg="1"/>
      <p:bldP spid="25" grpId="0"/>
      <p:bldP spid="26" grpId="0" animBg="1"/>
      <p:bldP spid="27" grpId="0" animBg="1"/>
      <p:bldP spid="34" grpId="0" animBg="1"/>
      <p:bldP spid="35" grpId="0" animBg="1"/>
      <p:bldP spid="36" grpId="0"/>
      <p:bldP spid="37" grpId="0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右值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左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/</a:t>
                </a: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右值</a:t>
                </a: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06399" y="1637828"/>
            <a:ext cx="115739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左值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left value)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，顾名思义就是赋值符号左边的值。准确来说，左值是表达式（不一定是赋值表达式）后依然存在的持久对象。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右值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right value)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，右边的值，是指表达式结束后就不再存在的临时对象。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而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中为了引入强大的右值引用，将右值的概念进行了进一步的划分，分为：纯右值、将亡值。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纯右值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pure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，纯粹的右值，要么是纯粹的字面量，例如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；要么是求值结果相当于字面量或匿名临时对象，例如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。非引用返回的临时变量、运算表达式产生的临时变量、原始字面量、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Lambda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表达式都属于纯右值。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将亡值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expiring value)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，是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为了引入右值引用而提出的概念（因此在传统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中，纯右值和右值是同一个概念），也就是即将被销毁、却能够被移动的值。</a:t>
            </a: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3373627" y="572746"/>
            <a:ext cx="42418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Warm up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822" y="1516925"/>
            <a:ext cx="123512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U,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Y&gt;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add(U x, Y y) -&gt;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x + y; }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[out = std::ref(std::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"Result: 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add(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))]() {</a:t>
            </a:r>
          </a:p>
          <a:p>
            <a:pPr lvl="1"/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out.get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".\n"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;}();</a:t>
            </a:r>
          </a:p>
          <a:p>
            <a:pPr lvl="1"/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右值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完美转发</a:t>
                </a: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30250" y="3276935"/>
          <a:ext cx="10515600" cy="1828800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函数形参类型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实参参数类型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推导后函数形参类型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右引用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126275" y="195928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引用坍缩规则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左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右值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完美转发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00297" y="1345422"/>
            <a:ext cx="10693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&lt;utility&gt;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reference(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 v)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左值引用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reference(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&amp;&amp; v)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右值引用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pass(T&amp;&amp; v)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普通传参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reference(v);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"std::move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reference(std::move(v));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"std::forward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reference(std::forward&lt;T&gt;(v));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4367" y="144669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传递右值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pass(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传递左值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pass(v);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094367" y="3835014"/>
            <a:ext cx="54864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传递右值: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普通传参:左值引用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std::move 传参:右值引用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std::forward 传参:右值引用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传递左值: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普通传参:左值引用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std::move 传参:右值引用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std::forward 传参:左值引用 </a:t>
            </a: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9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lambda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lambda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199" y="1489630"/>
            <a:ext cx="113368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Lambda </a:t>
            </a:r>
            <a:r>
              <a:rPr lang="zh-CN" altLang="en-US" dirty="0"/>
              <a:t>表达式的基本语法如下：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[captures] &lt;tparams&gt;(可选)(C++20) ( params ) specifiers(可选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mutalbe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exception attr -&gt; ret requires(可选)(C++20) { body 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1612" y="2465787"/>
            <a:ext cx="63685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捕获：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/>
              <a:t>值捕获</a:t>
            </a:r>
            <a:endParaRPr lang="en-US" altLang="zh-CN" b="1" dirty="0"/>
          </a:p>
          <a:p>
            <a:r>
              <a:rPr lang="zh-CN" altLang="en-US" dirty="0"/>
              <a:t>与参数传值类似，值捕获的前提是变量可以拷贝，不同之处则在于，被捕获的变量在 </a:t>
            </a:r>
            <a:r>
              <a:rPr lang="en-US" altLang="zh-CN" dirty="0"/>
              <a:t>lambda </a:t>
            </a:r>
            <a:r>
              <a:rPr lang="zh-CN" altLang="en-US" dirty="0"/>
              <a:t>表达式被创建时拷贝，而非调用时才拷贝</a:t>
            </a:r>
            <a:endParaRPr lang="en-US" altLang="zh-CN" b="1" dirty="0"/>
          </a:p>
          <a:p>
            <a:r>
              <a:rPr lang="en-US" altLang="zh-CN" b="1" dirty="0"/>
              <a:t>2. </a:t>
            </a:r>
            <a:r>
              <a:rPr lang="zh-CN" altLang="en-US" b="1" dirty="0"/>
              <a:t>引用捕获</a:t>
            </a:r>
            <a:endParaRPr lang="en-US" altLang="zh-CN" b="1" dirty="0"/>
          </a:p>
          <a:p>
            <a:r>
              <a:rPr lang="zh-CN" altLang="en-US" dirty="0"/>
              <a:t>与引用传参类似，引用捕获保存的是引用，值会发生变化。</a:t>
            </a:r>
            <a:endParaRPr lang="en-US" altLang="zh-CN" b="1" dirty="0"/>
          </a:p>
          <a:p>
            <a:r>
              <a:rPr lang="en-US" altLang="zh-CN" b="1" dirty="0"/>
              <a:t>3. </a:t>
            </a:r>
            <a:r>
              <a:rPr lang="zh-CN" altLang="en-US" b="1" dirty="0"/>
              <a:t>隐式捕获</a:t>
            </a:r>
            <a:endParaRPr lang="en-US" altLang="zh-CN" b="1" dirty="0"/>
          </a:p>
          <a:p>
            <a:r>
              <a:rPr lang="en-US" altLang="zh-CN" dirty="0"/>
              <a:t>[] </a:t>
            </a:r>
            <a:r>
              <a:rPr lang="zh-CN" altLang="en-US" dirty="0"/>
              <a:t>空捕获列表</a:t>
            </a:r>
          </a:p>
          <a:p>
            <a:r>
              <a:rPr lang="en-US" altLang="zh-CN" dirty="0"/>
              <a:t>[name1, name2, ...] </a:t>
            </a:r>
            <a:r>
              <a:rPr lang="zh-CN" altLang="en-US" dirty="0"/>
              <a:t>捕获一系列变量</a:t>
            </a:r>
          </a:p>
          <a:p>
            <a:r>
              <a:rPr lang="en-US" altLang="zh-CN" dirty="0"/>
              <a:t>[&amp;] </a:t>
            </a:r>
            <a:r>
              <a:rPr lang="zh-CN" altLang="en-US" dirty="0"/>
              <a:t>引用捕获</a:t>
            </a:r>
            <a:r>
              <a:rPr lang="en-US" altLang="zh-CN" dirty="0"/>
              <a:t>, </a:t>
            </a:r>
            <a:r>
              <a:rPr lang="zh-CN" altLang="en-US" dirty="0"/>
              <a:t>让编译器自行推导捕获列表</a:t>
            </a:r>
          </a:p>
          <a:p>
            <a:r>
              <a:rPr lang="en-US" altLang="zh-CN" dirty="0"/>
              <a:t>[=] </a:t>
            </a:r>
            <a:r>
              <a:rPr lang="zh-CN" altLang="en-US" dirty="0"/>
              <a:t>值捕获</a:t>
            </a:r>
            <a:r>
              <a:rPr lang="en-US" altLang="zh-CN" dirty="0"/>
              <a:t>, </a:t>
            </a:r>
            <a:r>
              <a:rPr lang="zh-CN" altLang="en-US" dirty="0"/>
              <a:t>让编译器执行推导应用列表</a:t>
            </a:r>
            <a:endParaRPr lang="en-US" altLang="zh-CN" b="1" dirty="0"/>
          </a:p>
          <a:p>
            <a:r>
              <a:rPr lang="en-US" altLang="zh-CN" b="1" dirty="0"/>
              <a:t>4. </a:t>
            </a:r>
            <a:r>
              <a:rPr lang="zh-CN" altLang="en-US" b="1" dirty="0"/>
              <a:t>表达式捕获</a:t>
            </a:r>
            <a:r>
              <a:rPr lang="en-US" altLang="zh-CN" b="1" dirty="0"/>
              <a:t>(C++14)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96565" y="251105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&lt;utility&gt;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important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add = [v1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v2 = std::move(important)](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y)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-&gt; int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x+y+v1+(*v2);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add(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1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lambda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泛型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lambda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048000" y="25518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// after C++14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add = [](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1.1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130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/>
              <a:t>函数对象包装器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std::function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22885" y="1446694"/>
            <a:ext cx="1177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C++11 std::function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是一种通用、多态的函数封装，它的实例可以对任何可以调用的目标实体进行存储、复制和调用操作，它也是对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中现有的可调用实体的一种类型安全的包裹（相对来说，函数指针的调用不是类型安全的），换句话说，就是函数的容器。当我们有了函数的容器之后便能够更加方便的将函数、函数指针作为对象进行处理。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7425" y="2308781"/>
            <a:ext cx="115908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para)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para;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std::function&lt;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foo;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important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std::function&lt;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)&gt; func2 = [&amp;](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value) -&gt; int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+value+important;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func2(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130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/>
              <a:t>函数对象包装器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3.3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std::bind/std::placeholder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14300" y="1060930"/>
            <a:ext cx="1132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goodbye(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 s){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"Goodbye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72565" y="2768834"/>
            <a:ext cx="10605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std::function&lt;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std::string&amp;)&gt;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ExampleFunction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Object instance;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std::string str(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ExampleFunction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 = std::bind(&amp;Object::hello, &amp;instance,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std::placeholders::_1);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f(str);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 = std::bind(&amp;goodbye, std::placeholders::_1);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f(str);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09335" y="13299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Object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hello(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 s){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5318389" y="4098397"/>
            <a:ext cx="1555221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其他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 noChangeArrowheads="1"/>
          </p:cNvSpPr>
          <p:nvPr/>
        </p:nvSpPr>
        <p:spPr bwMode="auto">
          <a:xfrm>
            <a:off x="1266825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1" name="稻壳儿小白白(http://dwz.cn/Wu2UP)"/>
          <p:cNvSpPr>
            <a:spLocks noChangeArrowheads="1"/>
          </p:cNvSpPr>
          <p:nvPr/>
        </p:nvSpPr>
        <p:spPr bwMode="auto">
          <a:xfrm>
            <a:off x="5607478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2" name="稻壳儿小白白(http://dwz.cn/Wu2UP)"/>
          <p:cNvSpPr>
            <a:spLocks noChangeArrowheads="1"/>
          </p:cNvSpPr>
          <p:nvPr/>
        </p:nvSpPr>
        <p:spPr bwMode="auto">
          <a:xfrm>
            <a:off x="9435911" y="1394619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>
            <a:spLocks noChangeArrowheads="1"/>
          </p:cNvSpPr>
          <p:nvPr/>
        </p:nvSpPr>
        <p:spPr bwMode="auto">
          <a:xfrm>
            <a:off x="9528175" y="3886034"/>
            <a:ext cx="860425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>
            <a:spLocks noChangeArrowheads="1"/>
          </p:cNvSpPr>
          <p:nvPr/>
        </p:nvSpPr>
        <p:spPr bwMode="auto">
          <a:xfrm>
            <a:off x="1266825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>
            <a:spLocks noChangeArrowheads="1"/>
          </p:cNvSpPr>
          <p:nvPr/>
        </p:nvSpPr>
        <p:spPr bwMode="auto">
          <a:xfrm>
            <a:off x="5607478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8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/>
          <p:nvPr/>
        </p:nvSpPr>
        <p:spPr bwMode="auto">
          <a:xfrm>
            <a:off x="1473200" y="4191000"/>
            <a:ext cx="384175" cy="355600"/>
          </a:xfrm>
          <a:custGeom>
            <a:avLst/>
            <a:gdLst>
              <a:gd name="T0" fmla="*/ 2147483646 w 462"/>
              <a:gd name="T1" fmla="*/ 0 h 427"/>
              <a:gd name="T2" fmla="*/ 2147483646 w 462"/>
              <a:gd name="T3" fmla="*/ 0 h 427"/>
              <a:gd name="T4" fmla="*/ 2147483646 w 462"/>
              <a:gd name="T5" fmla="*/ 0 h 427"/>
              <a:gd name="T6" fmla="*/ 2147483646 w 462"/>
              <a:gd name="T7" fmla="*/ 2147483646 h 427"/>
              <a:gd name="T8" fmla="*/ 2147483646 w 462"/>
              <a:gd name="T9" fmla="*/ 2147483646 h 427"/>
              <a:gd name="T10" fmla="*/ 0 w 462"/>
              <a:gd name="T11" fmla="*/ 2147483646 h 427"/>
              <a:gd name="T12" fmla="*/ 2147483646 w 462"/>
              <a:gd name="T13" fmla="*/ 2147483646 h 427"/>
              <a:gd name="T14" fmla="*/ 2147483646 w 462"/>
              <a:gd name="T15" fmla="*/ 2147483646 h 427"/>
              <a:gd name="T16" fmla="*/ 2147483646 w 462"/>
              <a:gd name="T17" fmla="*/ 2147483646 h 427"/>
              <a:gd name="T18" fmla="*/ 2147483646 w 462"/>
              <a:gd name="T19" fmla="*/ 2147483646 h 427"/>
              <a:gd name="T20" fmla="*/ 2147483646 w 462"/>
              <a:gd name="T21" fmla="*/ 2147483646 h 427"/>
              <a:gd name="T22" fmla="*/ 2147483646 w 462"/>
              <a:gd name="T23" fmla="*/ 2147483646 h 427"/>
              <a:gd name="T24" fmla="*/ 2147483646 w 462"/>
              <a:gd name="T25" fmla="*/ 2147483646 h 427"/>
              <a:gd name="T26" fmla="*/ 2147483646 w 462"/>
              <a:gd name="T27" fmla="*/ 2147483646 h 427"/>
              <a:gd name="T28" fmla="*/ 2147483646 w 462"/>
              <a:gd name="T29" fmla="*/ 2147483646 h 427"/>
              <a:gd name="T30" fmla="*/ 2147483646 w 462"/>
              <a:gd name="T31" fmla="*/ 2147483646 h 427"/>
              <a:gd name="T32" fmla="*/ 2147483646 w 462"/>
              <a:gd name="T33" fmla="*/ 2147483646 h 427"/>
              <a:gd name="T34" fmla="*/ 2147483646 w 462"/>
              <a:gd name="T35" fmla="*/ 2147483646 h 427"/>
              <a:gd name="T36" fmla="*/ 2147483646 w 462"/>
              <a:gd name="T37" fmla="*/ 0 h 427"/>
              <a:gd name="T38" fmla="*/ 2147483646 w 462"/>
              <a:gd name="T39" fmla="*/ 2147483646 h 427"/>
              <a:gd name="T40" fmla="*/ 2147483646 w 462"/>
              <a:gd name="T41" fmla="*/ 2147483646 h 427"/>
              <a:gd name="T42" fmla="*/ 2147483646 w 462"/>
              <a:gd name="T43" fmla="*/ 2147483646 h 427"/>
              <a:gd name="T44" fmla="*/ 2147483646 w 462"/>
              <a:gd name="T45" fmla="*/ 2147483646 h 427"/>
              <a:gd name="T46" fmla="*/ 2147483646 w 462"/>
              <a:gd name="T47" fmla="*/ 2147483646 h 427"/>
              <a:gd name="T48" fmla="*/ 2147483646 w 462"/>
              <a:gd name="T49" fmla="*/ 2147483646 h 427"/>
              <a:gd name="T50" fmla="*/ 2147483646 w 462"/>
              <a:gd name="T51" fmla="*/ 2147483646 h 427"/>
              <a:gd name="T52" fmla="*/ 2147483646 w 462"/>
              <a:gd name="T53" fmla="*/ 2147483646 h 427"/>
              <a:gd name="T54" fmla="*/ 2147483646 w 462"/>
              <a:gd name="T55" fmla="*/ 2147483646 h 427"/>
              <a:gd name="T56" fmla="*/ 2147483646 w 462"/>
              <a:gd name="T57" fmla="*/ 2147483646 h 427"/>
              <a:gd name="T58" fmla="*/ 2147483646 w 462"/>
              <a:gd name="T59" fmla="*/ 2147483646 h 4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62"/>
              <a:gd name="T91" fmla="*/ 0 h 427"/>
              <a:gd name="T92" fmla="*/ 462 w 462"/>
              <a:gd name="T93" fmla="*/ 427 h 42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443" name="稻壳儿小白白(http://dwz.cn/Wu2UP)"/>
          <p:cNvSpPr/>
          <p:nvPr/>
        </p:nvSpPr>
        <p:spPr bwMode="auto">
          <a:xfrm>
            <a:off x="1527175" y="1825625"/>
            <a:ext cx="341313" cy="361950"/>
          </a:xfrm>
          <a:custGeom>
            <a:avLst/>
            <a:gdLst>
              <a:gd name="T0" fmla="*/ 214468 w 409"/>
              <a:gd name="T1" fmla="*/ 338706 h 436"/>
              <a:gd name="T2" fmla="*/ 214468 w 409"/>
              <a:gd name="T3" fmla="*/ 338706 h 436"/>
              <a:gd name="T4" fmla="*/ 229489 w 409"/>
              <a:gd name="T5" fmla="*/ 353648 h 436"/>
              <a:gd name="T6" fmla="*/ 310436 w 409"/>
              <a:gd name="T7" fmla="*/ 361120 h 436"/>
              <a:gd name="T8" fmla="*/ 326292 w 409"/>
              <a:gd name="T9" fmla="*/ 346177 h 436"/>
              <a:gd name="T10" fmla="*/ 326292 w 409"/>
              <a:gd name="T11" fmla="*/ 279764 h 436"/>
              <a:gd name="T12" fmla="*/ 221979 w 409"/>
              <a:gd name="T13" fmla="*/ 272293 h 436"/>
              <a:gd name="T14" fmla="*/ 214468 w 409"/>
              <a:gd name="T15" fmla="*/ 338706 h 436"/>
              <a:gd name="T16" fmla="*/ 15021 w 409"/>
              <a:gd name="T17" fmla="*/ 279764 h 436"/>
              <a:gd name="T18" fmla="*/ 15021 w 409"/>
              <a:gd name="T19" fmla="*/ 279764 h 436"/>
              <a:gd name="T20" fmla="*/ 15021 w 409"/>
              <a:gd name="T21" fmla="*/ 346177 h 436"/>
              <a:gd name="T22" fmla="*/ 29208 w 409"/>
              <a:gd name="T23" fmla="*/ 361120 h 436"/>
              <a:gd name="T24" fmla="*/ 110989 w 409"/>
              <a:gd name="T25" fmla="*/ 353648 h 436"/>
              <a:gd name="T26" fmla="*/ 126010 w 409"/>
              <a:gd name="T27" fmla="*/ 338706 h 436"/>
              <a:gd name="T28" fmla="*/ 118500 w 409"/>
              <a:gd name="T29" fmla="*/ 272293 h 436"/>
              <a:gd name="T30" fmla="*/ 15021 w 409"/>
              <a:gd name="T31" fmla="*/ 279764 h 436"/>
              <a:gd name="T32" fmla="*/ 0 w 409"/>
              <a:gd name="T33" fmla="*/ 170183 h 436"/>
              <a:gd name="T34" fmla="*/ 0 w 409"/>
              <a:gd name="T35" fmla="*/ 170183 h 436"/>
              <a:gd name="T36" fmla="*/ 7511 w 409"/>
              <a:gd name="T37" fmla="*/ 243237 h 436"/>
              <a:gd name="T38" fmla="*/ 110989 w 409"/>
              <a:gd name="T39" fmla="*/ 228294 h 436"/>
              <a:gd name="T40" fmla="*/ 110989 w 409"/>
              <a:gd name="T41" fmla="*/ 162711 h 436"/>
              <a:gd name="T42" fmla="*/ 110989 w 409"/>
              <a:gd name="T43" fmla="*/ 155240 h 436"/>
              <a:gd name="T44" fmla="*/ 170239 w 409"/>
              <a:gd name="T45" fmla="*/ 96299 h 436"/>
              <a:gd name="T46" fmla="*/ 229489 w 409"/>
              <a:gd name="T47" fmla="*/ 155240 h 436"/>
              <a:gd name="T48" fmla="*/ 229489 w 409"/>
              <a:gd name="T49" fmla="*/ 162711 h 436"/>
              <a:gd name="T50" fmla="*/ 221979 w 409"/>
              <a:gd name="T51" fmla="*/ 228294 h 436"/>
              <a:gd name="T52" fmla="*/ 332968 w 409"/>
              <a:gd name="T53" fmla="*/ 243237 h 436"/>
              <a:gd name="T54" fmla="*/ 340478 w 409"/>
              <a:gd name="T55" fmla="*/ 170183 h 436"/>
              <a:gd name="T56" fmla="*/ 340478 w 409"/>
              <a:gd name="T57" fmla="*/ 155240 h 436"/>
              <a:gd name="T58" fmla="*/ 170239 w 409"/>
              <a:gd name="T59" fmla="*/ 0 h 436"/>
              <a:gd name="T60" fmla="*/ 0 w 409"/>
              <a:gd name="T61" fmla="*/ 155240 h 436"/>
              <a:gd name="T62" fmla="*/ 0 w 409"/>
              <a:gd name="T63" fmla="*/ 170183 h 4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09"/>
              <a:gd name="T97" fmla="*/ 0 h 436"/>
              <a:gd name="T98" fmla="*/ 409 w 409"/>
              <a:gd name="T99" fmla="*/ 436 h 4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n w="0">
                <a:solidFill>
                  <a:schemeClr val="tx1">
                    <a:lumMod val="75000"/>
                  </a:schemeClr>
                </a:solidFill>
              </a:ln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81" name="稻壳儿小白白(http://dwz.cn/Wu2UP)"/>
          <p:cNvSpPr/>
          <p:nvPr/>
        </p:nvSpPr>
        <p:spPr bwMode="auto">
          <a:xfrm>
            <a:off x="5853541" y="4233863"/>
            <a:ext cx="369887" cy="311150"/>
          </a:xfrm>
          <a:custGeom>
            <a:avLst/>
            <a:gdLst>
              <a:gd name="T0" fmla="*/ 2147483646 w 444"/>
              <a:gd name="T1" fmla="*/ 2147483646 h 373"/>
              <a:gd name="T2" fmla="*/ 2147483646 w 444"/>
              <a:gd name="T3" fmla="*/ 2147483646 h 373"/>
              <a:gd name="T4" fmla="*/ 2147483646 w 444"/>
              <a:gd name="T5" fmla="*/ 2147483646 h 373"/>
              <a:gd name="T6" fmla="*/ 2147483646 w 444"/>
              <a:gd name="T7" fmla="*/ 0 h 373"/>
              <a:gd name="T8" fmla="*/ 2147483646 w 444"/>
              <a:gd name="T9" fmla="*/ 0 h 373"/>
              <a:gd name="T10" fmla="*/ 2147483646 w 444"/>
              <a:gd name="T11" fmla="*/ 2147483646 h 373"/>
              <a:gd name="T12" fmla="*/ 2147483646 w 444"/>
              <a:gd name="T13" fmla="*/ 2147483646 h 373"/>
              <a:gd name="T14" fmla="*/ 0 w 444"/>
              <a:gd name="T15" fmla="*/ 2147483646 h 373"/>
              <a:gd name="T16" fmla="*/ 2147483646 w 444"/>
              <a:gd name="T17" fmla="*/ 2147483646 h 373"/>
              <a:gd name="T18" fmla="*/ 2147483646 w 444"/>
              <a:gd name="T19" fmla="*/ 2147483646 h 373"/>
              <a:gd name="T20" fmla="*/ 2147483646 w 444"/>
              <a:gd name="T21" fmla="*/ 2147483646 h 373"/>
              <a:gd name="T22" fmla="*/ 2147483646 w 444"/>
              <a:gd name="T23" fmla="*/ 2147483646 h 373"/>
              <a:gd name="T24" fmla="*/ 2147483646 w 444"/>
              <a:gd name="T25" fmla="*/ 2147483646 h 373"/>
              <a:gd name="T26" fmla="*/ 2147483646 w 444"/>
              <a:gd name="T27" fmla="*/ 2147483646 h 373"/>
              <a:gd name="T28" fmla="*/ 2147483646 w 444"/>
              <a:gd name="T29" fmla="*/ 2147483646 h 373"/>
              <a:gd name="T30" fmla="*/ 2147483646 w 444"/>
              <a:gd name="T31" fmla="*/ 2147483646 h 373"/>
              <a:gd name="T32" fmla="*/ 2147483646 w 444"/>
              <a:gd name="T33" fmla="*/ 2147483646 h 373"/>
              <a:gd name="T34" fmla="*/ 2147483646 w 444"/>
              <a:gd name="T35" fmla="*/ 2147483646 h 373"/>
              <a:gd name="T36" fmla="*/ 2147483646 w 444"/>
              <a:gd name="T37" fmla="*/ 2147483646 h 373"/>
              <a:gd name="T38" fmla="*/ 2147483646 w 444"/>
              <a:gd name="T39" fmla="*/ 2147483646 h 373"/>
              <a:gd name="T40" fmla="*/ 2147483646 w 444"/>
              <a:gd name="T41" fmla="*/ 2147483646 h 373"/>
              <a:gd name="T42" fmla="*/ 2147483646 w 444"/>
              <a:gd name="T43" fmla="*/ 2147483646 h 373"/>
              <a:gd name="T44" fmla="*/ 2147483646 w 444"/>
              <a:gd name="T45" fmla="*/ 2147483646 h 373"/>
              <a:gd name="T46" fmla="*/ 2147483646 w 444"/>
              <a:gd name="T47" fmla="*/ 2147483646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44"/>
              <a:gd name="T73" fmla="*/ 0 h 373"/>
              <a:gd name="T74" fmla="*/ 444 w 444"/>
              <a:gd name="T75" fmla="*/ 373 h 37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3" name="稻壳儿小白白(http://dwz.cn/Wu2UP)"/>
          <p:cNvSpPr/>
          <p:nvPr/>
        </p:nvSpPr>
        <p:spPr bwMode="auto">
          <a:xfrm>
            <a:off x="9653399" y="1613694"/>
            <a:ext cx="428625" cy="412750"/>
          </a:xfrm>
          <a:custGeom>
            <a:avLst/>
            <a:gdLst>
              <a:gd name="T0" fmla="*/ 2147483646 w 515"/>
              <a:gd name="T1" fmla="*/ 2147483646 h 498"/>
              <a:gd name="T2" fmla="*/ 2147483646 w 515"/>
              <a:gd name="T3" fmla="*/ 2147483646 h 498"/>
              <a:gd name="T4" fmla="*/ 2147483646 w 515"/>
              <a:gd name="T5" fmla="*/ 2147483646 h 498"/>
              <a:gd name="T6" fmla="*/ 2147483646 w 515"/>
              <a:gd name="T7" fmla="*/ 2147483646 h 498"/>
              <a:gd name="T8" fmla="*/ 2147483646 w 515"/>
              <a:gd name="T9" fmla="*/ 2147483646 h 498"/>
              <a:gd name="T10" fmla="*/ 2147483646 w 515"/>
              <a:gd name="T11" fmla="*/ 2147483646 h 498"/>
              <a:gd name="T12" fmla="*/ 2147483646 w 515"/>
              <a:gd name="T13" fmla="*/ 2147483646 h 498"/>
              <a:gd name="T14" fmla="*/ 2147483646 w 515"/>
              <a:gd name="T15" fmla="*/ 2147483646 h 498"/>
              <a:gd name="T16" fmla="*/ 2147483646 w 515"/>
              <a:gd name="T17" fmla="*/ 2147483646 h 498"/>
              <a:gd name="T18" fmla="*/ 2147483646 w 515"/>
              <a:gd name="T19" fmla="*/ 2147483646 h 498"/>
              <a:gd name="T20" fmla="*/ 2147483646 w 515"/>
              <a:gd name="T21" fmla="*/ 2147483646 h 498"/>
              <a:gd name="T22" fmla="*/ 2147483646 w 515"/>
              <a:gd name="T23" fmla="*/ 2147483646 h 498"/>
              <a:gd name="T24" fmla="*/ 2147483646 w 515"/>
              <a:gd name="T25" fmla="*/ 2147483646 h 498"/>
              <a:gd name="T26" fmla="*/ 2147483646 w 515"/>
              <a:gd name="T27" fmla="*/ 2147483646 h 498"/>
              <a:gd name="T28" fmla="*/ 2147483646 w 515"/>
              <a:gd name="T29" fmla="*/ 2147483646 h 498"/>
              <a:gd name="T30" fmla="*/ 2147483646 w 515"/>
              <a:gd name="T31" fmla="*/ 2147483646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15"/>
              <a:gd name="T49" fmla="*/ 0 h 498"/>
              <a:gd name="T50" fmla="*/ 515 w 515"/>
              <a:gd name="T51" fmla="*/ 498 h 49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4" name="稻壳儿小白白(http://dwz.cn/Wu2UP)"/>
          <p:cNvSpPr/>
          <p:nvPr/>
        </p:nvSpPr>
        <p:spPr bwMode="auto">
          <a:xfrm>
            <a:off x="9752012" y="4141621"/>
            <a:ext cx="412750" cy="376238"/>
          </a:xfrm>
          <a:custGeom>
            <a:avLst/>
            <a:gdLst>
              <a:gd name="T0" fmla="*/ 2147483646 w 497"/>
              <a:gd name="T1" fmla="*/ 2147483646 h 452"/>
              <a:gd name="T2" fmla="*/ 2147483646 w 497"/>
              <a:gd name="T3" fmla="*/ 2147483646 h 452"/>
              <a:gd name="T4" fmla="*/ 2147483646 w 497"/>
              <a:gd name="T5" fmla="*/ 2147483646 h 452"/>
              <a:gd name="T6" fmla="*/ 2147483646 w 497"/>
              <a:gd name="T7" fmla="*/ 2147483646 h 452"/>
              <a:gd name="T8" fmla="*/ 2147483646 w 497"/>
              <a:gd name="T9" fmla="*/ 2147483646 h 452"/>
              <a:gd name="T10" fmla="*/ 2147483646 w 497"/>
              <a:gd name="T11" fmla="*/ 2147483646 h 452"/>
              <a:gd name="T12" fmla="*/ 2147483646 w 497"/>
              <a:gd name="T13" fmla="*/ 2147483646 h 452"/>
              <a:gd name="T14" fmla="*/ 2147483646 w 497"/>
              <a:gd name="T15" fmla="*/ 2147483646 h 452"/>
              <a:gd name="T16" fmla="*/ 2147483646 w 497"/>
              <a:gd name="T17" fmla="*/ 2147483646 h 452"/>
              <a:gd name="T18" fmla="*/ 2147483646 w 497"/>
              <a:gd name="T19" fmla="*/ 2147483646 h 452"/>
              <a:gd name="T20" fmla="*/ 2147483646 w 497"/>
              <a:gd name="T21" fmla="*/ 2147483646 h 452"/>
              <a:gd name="T22" fmla="*/ 2147483646 w 497"/>
              <a:gd name="T23" fmla="*/ 2147483646 h 452"/>
              <a:gd name="T24" fmla="*/ 2147483646 w 497"/>
              <a:gd name="T25" fmla="*/ 0 h 452"/>
              <a:gd name="T26" fmla="*/ 2147483646 w 497"/>
              <a:gd name="T27" fmla="*/ 2147483646 h 452"/>
              <a:gd name="T28" fmla="*/ 2147483646 w 497"/>
              <a:gd name="T29" fmla="*/ 2147483646 h 452"/>
              <a:gd name="T30" fmla="*/ 2147483646 w 497"/>
              <a:gd name="T31" fmla="*/ 2147483646 h 452"/>
              <a:gd name="T32" fmla="*/ 2147483646 w 497"/>
              <a:gd name="T33" fmla="*/ 2147483646 h 452"/>
              <a:gd name="T34" fmla="*/ 2147483646 w 497"/>
              <a:gd name="T35" fmla="*/ 2147483646 h 452"/>
              <a:gd name="T36" fmla="*/ 2147483646 w 497"/>
              <a:gd name="T37" fmla="*/ 2147483646 h 452"/>
              <a:gd name="T38" fmla="*/ 2147483646 w 497"/>
              <a:gd name="T39" fmla="*/ 2147483646 h 452"/>
              <a:gd name="T40" fmla="*/ 2147483646 w 497"/>
              <a:gd name="T41" fmla="*/ 2147483646 h 452"/>
              <a:gd name="T42" fmla="*/ 2147483646 w 497"/>
              <a:gd name="T43" fmla="*/ 2147483646 h 452"/>
              <a:gd name="T44" fmla="*/ 2147483646 w 497"/>
              <a:gd name="T45" fmla="*/ 2147483646 h 452"/>
              <a:gd name="T46" fmla="*/ 2147483646 w 497"/>
              <a:gd name="T47" fmla="*/ 2147483646 h 452"/>
              <a:gd name="T48" fmla="*/ 2147483646 w 497"/>
              <a:gd name="T49" fmla="*/ 2147483646 h 452"/>
              <a:gd name="T50" fmla="*/ 2147483646 w 497"/>
              <a:gd name="T51" fmla="*/ 2147483646 h 452"/>
              <a:gd name="T52" fmla="*/ 2147483646 w 497"/>
              <a:gd name="T53" fmla="*/ 2147483646 h 452"/>
              <a:gd name="T54" fmla="*/ 2147483646 w 497"/>
              <a:gd name="T55" fmla="*/ 2147483646 h 452"/>
              <a:gd name="T56" fmla="*/ 2147483646 w 497"/>
              <a:gd name="T57" fmla="*/ 214748364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97"/>
              <a:gd name="T88" fmla="*/ 0 h 452"/>
              <a:gd name="T89" fmla="*/ 497 w 497"/>
              <a:gd name="T90" fmla="*/ 452 h 45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5" name="稻壳儿小白白(http://dwz.cn/Wu2UP)"/>
          <p:cNvSpPr/>
          <p:nvPr/>
        </p:nvSpPr>
        <p:spPr bwMode="auto">
          <a:xfrm>
            <a:off x="5890053" y="1835150"/>
            <a:ext cx="277813" cy="339725"/>
          </a:xfrm>
          <a:custGeom>
            <a:avLst/>
            <a:gdLst>
              <a:gd name="T0" fmla="*/ 2147483646 w 337"/>
              <a:gd name="T1" fmla="*/ 0 h 409"/>
              <a:gd name="T2" fmla="*/ 2147483646 w 337"/>
              <a:gd name="T3" fmla="*/ 0 h 409"/>
              <a:gd name="T4" fmla="*/ 0 w 337"/>
              <a:gd name="T5" fmla="*/ 2147483646 h 409"/>
              <a:gd name="T6" fmla="*/ 2147483646 w 337"/>
              <a:gd name="T7" fmla="*/ 2147483646 h 409"/>
              <a:gd name="T8" fmla="*/ 2147483646 w 337"/>
              <a:gd name="T9" fmla="*/ 2147483646 h 409"/>
              <a:gd name="T10" fmla="*/ 2147483646 w 337"/>
              <a:gd name="T11" fmla="*/ 2147483646 h 409"/>
              <a:gd name="T12" fmla="*/ 2147483646 w 337"/>
              <a:gd name="T13" fmla="*/ 2147483646 h 409"/>
              <a:gd name="T14" fmla="*/ 2147483646 w 337"/>
              <a:gd name="T15" fmla="*/ 0 h 409"/>
              <a:gd name="T16" fmla="*/ 2147483646 w 337"/>
              <a:gd name="T17" fmla="*/ 2147483646 h 409"/>
              <a:gd name="T18" fmla="*/ 2147483646 w 337"/>
              <a:gd name="T19" fmla="*/ 2147483646 h 409"/>
              <a:gd name="T20" fmla="*/ 2147483646 w 337"/>
              <a:gd name="T21" fmla="*/ 2147483646 h 409"/>
              <a:gd name="T22" fmla="*/ 2147483646 w 337"/>
              <a:gd name="T23" fmla="*/ 2147483646 h 409"/>
              <a:gd name="T24" fmla="*/ 2147483646 w 337"/>
              <a:gd name="T25" fmla="*/ 2147483646 h 409"/>
              <a:gd name="T26" fmla="*/ 2147483646 w 337"/>
              <a:gd name="T27" fmla="*/ 2147483646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37"/>
              <a:gd name="T43" fmla="*/ 0 h 409"/>
              <a:gd name="T44" fmla="*/ 337 w 337"/>
              <a:gd name="T45" fmla="*/ 409 h 40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6" name="稻壳儿小白白(http://dwz.cn/Wu2UP)"/>
          <p:cNvSpPr txBox="1">
            <a:spLocks noChangeArrowheads="1"/>
          </p:cNvSpPr>
          <p:nvPr/>
        </p:nvSpPr>
        <p:spPr bwMode="auto">
          <a:xfrm>
            <a:off x="528638" y="2659063"/>
            <a:ext cx="2338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线程与并发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188" name="稻壳儿小白白(http://dwz.cn/Wu2UP)"/>
          <p:cNvSpPr txBox="1">
            <a:spLocks noChangeArrowheads="1"/>
          </p:cNvSpPr>
          <p:nvPr/>
        </p:nvSpPr>
        <p:spPr bwMode="auto">
          <a:xfrm>
            <a:off x="4853781" y="2697162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容器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0" name="稻壳儿小白白(http://dwz.cn/Wu2UP)"/>
          <p:cNvSpPr txBox="1">
            <a:spLocks noChangeArrowheads="1"/>
          </p:cNvSpPr>
          <p:nvPr/>
        </p:nvSpPr>
        <p:spPr bwMode="auto">
          <a:xfrm>
            <a:off x="8697723" y="2487103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正则表达式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2" name="稻壳儿小白白(http://dwz.cn/Wu2UP)"/>
          <p:cNvSpPr txBox="1">
            <a:spLocks noChangeArrowheads="1"/>
          </p:cNvSpPr>
          <p:nvPr/>
        </p:nvSpPr>
        <p:spPr bwMode="auto">
          <a:xfrm>
            <a:off x="8736297" y="4912519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展望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4" name="稻壳儿小白白(http://dwz.cn/Wu2UP)"/>
          <p:cNvSpPr txBox="1">
            <a:spLocks noChangeArrowheads="1"/>
          </p:cNvSpPr>
          <p:nvPr/>
        </p:nvSpPr>
        <p:spPr bwMode="auto">
          <a:xfrm>
            <a:off x="528638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指针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6" name="稻壳儿小白白(http://dwz.cn/Wu2UP)"/>
          <p:cNvSpPr txBox="1">
            <a:spLocks noChangeArrowheads="1"/>
          </p:cNvSpPr>
          <p:nvPr/>
        </p:nvSpPr>
        <p:spPr bwMode="auto">
          <a:xfrm>
            <a:off x="4832361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其他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071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  <p:bldP spid="7186" grpId="0"/>
      <p:bldP spid="7188" grpId="0"/>
      <p:bldP spid="7190" grpId="0"/>
      <p:bldP spid="7192" grpId="0"/>
      <p:bldP spid="7194" grpId="0"/>
      <p:bldP spid="7196" grpId="0"/>
      <p:bldP spid="7202" grpId="0"/>
      <p:bldP spid="720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std::thread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048000" y="1997839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t(foo);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mutex,std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lock_guard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61939" y="1210945"/>
            <a:ext cx="57261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protects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g_i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safe_increment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lock(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g_i_mutex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is automatically released when lock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goes out of scope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0041" y="359809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"main: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t1(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safe_increment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t2(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safe_increment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t1.join();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t2.join();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"main: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2967038" y="4052888"/>
            <a:ext cx="60642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modern C++ </a:t>
            </a: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简介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16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148" name="文本框 19"/>
          <p:cNvSpPr txBox="1">
            <a:spLocks noChangeArrowheads="1"/>
          </p:cNvSpPr>
          <p:nvPr/>
        </p:nvSpPr>
        <p:spPr bwMode="auto">
          <a:xfrm>
            <a:off x="6522720" y="5521960"/>
            <a:ext cx="43110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C++98 vs C++11/C++14/C++17...</a:t>
            </a: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7EE65F-5ECE-4D5A-94CF-DAB36B523041}"/>
              </a:ext>
            </a:extLst>
          </p:cNvPr>
          <p:cNvGrpSpPr/>
          <p:nvPr/>
        </p:nvGrpSpPr>
        <p:grpSpPr>
          <a:xfrm>
            <a:off x="100965" y="861447"/>
            <a:ext cx="11990070" cy="5344955"/>
            <a:chOff x="100965" y="861447"/>
            <a:chExt cx="11990070" cy="5344955"/>
          </a:xfrm>
        </p:grpSpPr>
        <p:grpSp>
          <p:nvGrpSpPr>
            <p:cNvPr id="3" name="Group 2"/>
            <p:cNvGrpSpPr/>
            <p:nvPr/>
          </p:nvGrpSpPr>
          <p:grpSpPr>
            <a:xfrm>
              <a:off x="100965" y="861447"/>
              <a:ext cx="11990070" cy="5344955"/>
              <a:chOff x="342900" y="844090"/>
              <a:chExt cx="10801350" cy="5344955"/>
            </a:xfrm>
          </p:grpSpPr>
          <p:sp>
            <p:nvSpPr>
              <p:cNvPr id="4" name="圆角矩形 22"/>
              <p:cNvSpPr>
                <a:spLocks noChangeAspect="1"/>
              </p:cNvSpPr>
              <p:nvPr/>
            </p:nvSpPr>
            <p:spPr>
              <a:xfrm>
                <a:off x="342900" y="938565"/>
                <a:ext cx="10801350" cy="5250480"/>
              </a:xfrm>
              <a:prstGeom prst="roundRect">
                <a:avLst>
                  <a:gd name="adj" fmla="val 1429"/>
                </a:avLst>
              </a:prstGeom>
              <a:noFill/>
              <a:ln w="3175">
                <a:solidFill>
                  <a:srgbClr val="333F4F"/>
                </a:solidFill>
                <a:prstDash val="soli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lIns="334003" tIns="835008" rIns="334003" bIns="417505" anchor="ctr"/>
              <a:lstStyle/>
              <a:p>
                <a:pPr algn="just">
                  <a:lnSpc>
                    <a:spcPct val="120000"/>
                  </a:lnSpc>
                  <a:spcBef>
                    <a:spcPts val="695"/>
                  </a:spcBef>
                  <a:spcAft>
                    <a:spcPts val="695"/>
                  </a:spcAft>
                  <a:defRPr/>
                </a:pPr>
                <a:endParaRPr lang="zh-CN" altLang="en-US" sz="1820" b="1" dirty="0">
                  <a:solidFill>
                    <a:srgbClr val="454545"/>
                  </a:solidFill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122176" y="844090"/>
                <a:ext cx="4851054" cy="524276"/>
                <a:chOff x="1631685" y="1234686"/>
                <a:chExt cx="4851054" cy="524276"/>
              </a:xfrm>
            </p:grpSpPr>
            <p:sp>
              <p:nvSpPr>
                <p:cNvPr id="6" name="任意多边形 24"/>
                <p:cNvSpPr/>
                <p:nvPr/>
              </p:nvSpPr>
              <p:spPr>
                <a:xfrm>
                  <a:off x="6022975" y="1234686"/>
                  <a:ext cx="459764" cy="88075"/>
                </a:xfrm>
                <a:custGeom>
                  <a:avLst/>
                  <a:gdLst>
                    <a:gd name="connsiteX0" fmla="*/ 145370 w 318081"/>
                    <a:gd name="connsiteY0" fmla="*/ 0 h 130555"/>
                    <a:gd name="connsiteX1" fmla="*/ 172710 w 318081"/>
                    <a:gd name="connsiteY1" fmla="*/ 0 h 130555"/>
                    <a:gd name="connsiteX2" fmla="*/ 209618 w 318081"/>
                    <a:gd name="connsiteY2" fmla="*/ 6428 h 130555"/>
                    <a:gd name="connsiteX3" fmla="*/ 315757 w 318081"/>
                    <a:gd name="connsiteY3" fmla="*/ 117294 h 130555"/>
                    <a:gd name="connsiteX4" fmla="*/ 318081 w 318081"/>
                    <a:gd name="connsiteY4" fmla="*/ 130555 h 130555"/>
                    <a:gd name="connsiteX5" fmla="*/ 0 w 318081"/>
                    <a:gd name="connsiteY5" fmla="*/ 130555 h 130555"/>
                    <a:gd name="connsiteX6" fmla="*/ 2324 w 318081"/>
                    <a:gd name="connsiteY6" fmla="*/ 117294 h 130555"/>
                    <a:gd name="connsiteX7" fmla="*/ 108463 w 318081"/>
                    <a:gd name="connsiteY7" fmla="*/ 6428 h 130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8081" h="130555">
                      <a:moveTo>
                        <a:pt x="145370" y="0"/>
                      </a:moveTo>
                      <a:lnTo>
                        <a:pt x="172710" y="0"/>
                      </a:lnTo>
                      <a:lnTo>
                        <a:pt x="209618" y="6428"/>
                      </a:lnTo>
                      <a:cubicBezTo>
                        <a:pt x="257550" y="23604"/>
                        <a:pt x="296392" y="64548"/>
                        <a:pt x="315757" y="117294"/>
                      </a:cubicBezTo>
                      <a:lnTo>
                        <a:pt x="318081" y="130555"/>
                      </a:lnTo>
                      <a:lnTo>
                        <a:pt x="0" y="130555"/>
                      </a:lnTo>
                      <a:lnTo>
                        <a:pt x="2324" y="117294"/>
                      </a:lnTo>
                      <a:cubicBezTo>
                        <a:pt x="21689" y="64548"/>
                        <a:pt x="60531" y="23604"/>
                        <a:pt x="108463" y="642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zh-CN" altLang="en-US" sz="3065" b="1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" name="任意多边形 25"/>
                <p:cNvSpPr/>
                <p:nvPr/>
              </p:nvSpPr>
              <p:spPr>
                <a:xfrm>
                  <a:off x="1631685" y="1285123"/>
                  <a:ext cx="4496755" cy="473839"/>
                </a:xfrm>
                <a:custGeom>
                  <a:avLst/>
                  <a:gdLst>
                    <a:gd name="connsiteX0" fmla="*/ 0 w 2600830"/>
                    <a:gd name="connsiteY0" fmla="*/ 0 h 649288"/>
                    <a:gd name="connsiteX1" fmla="*/ 2600830 w 2600830"/>
                    <a:gd name="connsiteY1" fmla="*/ 0 h 649288"/>
                    <a:gd name="connsiteX2" fmla="*/ 2520047 w 2600830"/>
                    <a:gd name="connsiteY2" fmla="*/ 89402 h 649288"/>
                    <a:gd name="connsiteX3" fmla="*/ 1945040 w 2600830"/>
                    <a:gd name="connsiteY3" fmla="*/ 646112 h 649288"/>
                    <a:gd name="connsiteX4" fmla="*/ 648052 w 2600830"/>
                    <a:gd name="connsiteY4" fmla="*/ 649287 h 649288"/>
                    <a:gd name="connsiteX5" fmla="*/ 77908 w 2600830"/>
                    <a:gd name="connsiteY5" fmla="*/ 84156 h 6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00830" h="649288">
                      <a:moveTo>
                        <a:pt x="0" y="0"/>
                      </a:moveTo>
                      <a:lnTo>
                        <a:pt x="2600830" y="0"/>
                      </a:lnTo>
                      <a:lnTo>
                        <a:pt x="2520047" y="89402"/>
                      </a:lnTo>
                      <a:cubicBezTo>
                        <a:pt x="2351572" y="318525"/>
                        <a:pt x="2323328" y="645186"/>
                        <a:pt x="1945040" y="646112"/>
                      </a:cubicBezTo>
                      <a:lnTo>
                        <a:pt x="648052" y="649287"/>
                      </a:lnTo>
                      <a:cubicBezTo>
                        <a:pt x="269764" y="650213"/>
                        <a:pt x="245977" y="310819"/>
                        <a:pt x="77908" y="84156"/>
                      </a:cubicBezTo>
                      <a:close/>
                    </a:path>
                  </a:pathLst>
                </a:custGeom>
                <a:solidFill>
                  <a:srgbClr val="333F4F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6046" tIns="53023" rIns="106046" bIns="53023" anchor="ctr"/>
                <a:lstStyle/>
                <a:p>
                  <a:pPr algn="ctr">
                    <a:defRPr/>
                  </a:pPr>
                  <a:r>
                    <a:rPr lang="en-US" altLang="zh-CN" sz="195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std::future, std::</a:t>
                  </a:r>
                  <a:r>
                    <a:rPr lang="en-US" altLang="zh-CN" sz="1950" b="1" dirty="0" err="1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packaged_task</a:t>
                  </a:r>
                  <a:endPara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1" name="任意多边形 24"/>
            <p:cNvSpPr/>
            <p:nvPr/>
          </p:nvSpPr>
          <p:spPr>
            <a:xfrm>
              <a:off x="2792819" y="861447"/>
              <a:ext cx="510362" cy="88075"/>
            </a:xfrm>
            <a:custGeom>
              <a:avLst/>
              <a:gdLst>
                <a:gd name="connsiteX0" fmla="*/ 145370 w 318081"/>
                <a:gd name="connsiteY0" fmla="*/ 0 h 130555"/>
                <a:gd name="connsiteX1" fmla="*/ 172710 w 318081"/>
                <a:gd name="connsiteY1" fmla="*/ 0 h 130555"/>
                <a:gd name="connsiteX2" fmla="*/ 209618 w 318081"/>
                <a:gd name="connsiteY2" fmla="*/ 6428 h 130555"/>
                <a:gd name="connsiteX3" fmla="*/ 315757 w 318081"/>
                <a:gd name="connsiteY3" fmla="*/ 117294 h 130555"/>
                <a:gd name="connsiteX4" fmla="*/ 318081 w 318081"/>
                <a:gd name="connsiteY4" fmla="*/ 130555 h 130555"/>
                <a:gd name="connsiteX5" fmla="*/ 0 w 318081"/>
                <a:gd name="connsiteY5" fmla="*/ 130555 h 130555"/>
                <a:gd name="connsiteX6" fmla="*/ 2324 w 318081"/>
                <a:gd name="connsiteY6" fmla="*/ 117294 h 130555"/>
                <a:gd name="connsiteX7" fmla="*/ 108463 w 318081"/>
                <a:gd name="connsiteY7" fmla="*/ 6428 h 1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081" h="130555">
                  <a:moveTo>
                    <a:pt x="145370" y="0"/>
                  </a:moveTo>
                  <a:lnTo>
                    <a:pt x="172710" y="0"/>
                  </a:lnTo>
                  <a:lnTo>
                    <a:pt x="209618" y="6428"/>
                  </a:lnTo>
                  <a:cubicBezTo>
                    <a:pt x="257550" y="23604"/>
                    <a:pt x="296392" y="64548"/>
                    <a:pt x="315757" y="117294"/>
                  </a:cubicBezTo>
                  <a:lnTo>
                    <a:pt x="318081" y="130555"/>
                  </a:lnTo>
                  <a:lnTo>
                    <a:pt x="0" y="130555"/>
                  </a:lnTo>
                  <a:lnTo>
                    <a:pt x="2324" y="117294"/>
                  </a:lnTo>
                  <a:cubicBezTo>
                    <a:pt x="21689" y="64548"/>
                    <a:pt x="60531" y="23604"/>
                    <a:pt x="108463" y="642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3065" b="1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889000" y="1203355"/>
            <a:ext cx="114130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&lt;future&gt;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将一个返回值为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7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lambda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表达式封装到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task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中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packaged_task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的模板参数为要封装函数的类型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packaged_task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()&gt; task([](){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;});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获得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task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future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std::future&lt;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task.get_future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在一个线程中执行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task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std::thread(std::move(task)).detach();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"Waiting..."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输出执行结果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"Done!"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"Result is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condition_variable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14300" y="97632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condition_variable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m;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condition_variable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cv;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std::string data;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ready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processed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9525" y="2840299"/>
            <a:ext cx="80725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[]{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ready;});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"Worker thread is processing data\n"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data +=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 after processing"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processed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"Worker thread signals data processing completed\n"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cv.notify_one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线程与并发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condition_variable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067707" y="1348595"/>
            <a:ext cx="98406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worker(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"Example data"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ready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"main() signals data ready for processing\n"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cv.notify_one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cv.wait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[]{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processed;});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"Back in main(), data =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data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std::array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25903" y="1446694"/>
            <a:ext cx="111242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为什么要引入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而不是直接使用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？已经有了传统数组，为什么要用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std::array?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先回答第一个问题，与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不同，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对象的大小是固定的，如果容器大小是固定的，那么可以优先考虑使用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容器。另外由于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是自动扩容的，当存入大量的数据后，并且对容器进行了删除操作，容器并不会自动归还被删除元素相应的内存，这时候就需要手动运行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shrink_to_fit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释放这部分内存。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而第二个问题就更加简单，使用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std::array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能够让代码变得更加“现代化”，而且封装了一些操作函数，比如获取数组大小以及检查是否非空，同时还能够友好的使用标准库中的容器算法，比如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std::sort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8776" y="4032017"/>
            <a:ext cx="10490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用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lambda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表达式排序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arr.begin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arr.end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(), [](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&lt;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forward_list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25903" y="2378511"/>
            <a:ext cx="111242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forward_list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是一个列表容器，使用方法和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std::list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基本类似，因此我们就不花费篇幅进行介绍了。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需要知道的是，和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std::list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的双向链表的实现不同，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forward_list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使用单向链表进行实现，提供了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O(1)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复杂度的元素插入，不支持快速随机访问（这也是链表的特点），也是标准库容器中唯一一个不提供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size()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方法的容器。当不需要双向迭代时，具有比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std::list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更高的空间利用率。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无序容器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unordered_xxx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714771" y="2430704"/>
            <a:ext cx="11124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引入了两组无序容器：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unordered_multimap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unordered_multiset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3839"/>
              <a:chOff x="1977708" y="1231062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16842" y="1231062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std::tuple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116137" y="2009614"/>
            <a:ext cx="11124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构造元组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std::get: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获得元组某个位置的值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std::tie: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元组拆包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8331" y="4073323"/>
            <a:ext cx="6966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auto student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2.9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&gt;(student);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std::tie(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gpa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grade, name) = student;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64732"/>
            <a:ext cx="11990070" cy="5358603"/>
            <a:chOff x="342900" y="830442"/>
            <a:chExt cx="10801350" cy="5358603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30442"/>
              <a:ext cx="4505031" cy="473839"/>
              <a:chOff x="1977708" y="1221038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21038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xxx_ptr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158944" y="2942749"/>
            <a:ext cx="90736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引入了智能指针的概念，使用了引用计数的想法，让程序员不再需要关心手动释放内存。这些智能指针就包括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，使用它们需要包含头文件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&lt;memory&gt;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注意：引用计数不是垃圾回收，引用计数能够尽快收回不再被使用的对象，同时在回收的过程中也不会造成长时间的等待，更能够清晰明确的表明资源的生命周期。</a:t>
            </a: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64732"/>
            <a:ext cx="11990070" cy="5358603"/>
            <a:chOff x="342900" y="830442"/>
            <a:chExt cx="10801350" cy="5358603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30442"/>
              <a:ext cx="4505031" cy="473839"/>
              <a:chOff x="1977708" y="1221038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21038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shared_ptr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1032373" y="2266665"/>
            <a:ext cx="101539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foo(std::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(*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auto pointer = new int(10); 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非法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不允许直接赋值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构造了一个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pointer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foo(pointer);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*pointer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11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离开作用域前，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会被析构，从而释放内存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" y="1344971"/>
            <a:ext cx="11625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是一种智能指针，它能够记录多少个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共同指向一个对象，从而消除显示的调用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，当引用计数变为零的时候就会将对象自动删除。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可以通过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get()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方法来获取原始指针，通过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reset()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来减少一个引用计数，并通过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use_count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来查看一个对象的引用计数。</a:t>
            </a: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64732"/>
            <a:ext cx="11990070" cy="5358603"/>
            <a:chOff x="342900" y="830442"/>
            <a:chExt cx="10801350" cy="5358603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30442"/>
              <a:ext cx="4505031" cy="473839"/>
              <a:chOff x="1977708" y="1221038"/>
              <a:chExt cx="4505031" cy="473839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21038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unique_ptr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75469" y="2189058"/>
            <a:ext cx="119900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是一种独占的智能指针，它禁止其他智能指针与其共享同一个对象，从而保证代码的安全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但是，我们可以利用 </a:t>
            </a:r>
            <a:r>
              <a:rPr lang="en-US" altLang="zh-CN" dirty="0">
                <a:latin typeface="Consolas" panose="020B0609020204030204" pitchFamily="49" charset="0"/>
              </a:rPr>
              <a:t>std::move </a:t>
            </a:r>
            <a:r>
              <a:rPr lang="zh-CN" altLang="en-US" dirty="0">
                <a:latin typeface="Consolas" panose="020B0609020204030204" pitchFamily="49" charset="0"/>
              </a:rPr>
              <a:t>将其转移给其他的 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latin typeface="Consolas" panose="020B0609020204030204" pitchFamily="49" charset="0"/>
              </a:rPr>
              <a:t>&lt;int&gt; pointer = std::</a:t>
            </a:r>
            <a:r>
              <a:rPr lang="en-US" altLang="zh-CN" dirty="0" err="1"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latin typeface="Consolas" panose="020B0609020204030204" pitchFamily="49" charset="0"/>
              </a:rPr>
              <a:t>&lt;int&gt;(10); // </a:t>
            </a:r>
            <a:r>
              <a:rPr lang="en-US" altLang="zh-CN" dirty="0" err="1"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从 </a:t>
            </a:r>
            <a:r>
              <a:rPr lang="en-US" altLang="zh-CN" dirty="0">
                <a:latin typeface="Consolas" panose="020B0609020204030204" pitchFamily="49" charset="0"/>
              </a:rPr>
              <a:t>C++14 </a:t>
            </a:r>
            <a:r>
              <a:rPr lang="zh-CN" altLang="en-US" dirty="0">
                <a:latin typeface="Consolas" panose="020B0609020204030204" pitchFamily="49" charset="0"/>
              </a:rPr>
              <a:t>引入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latin typeface="Consolas" panose="020B0609020204030204" pitchFamily="49" charset="0"/>
              </a:rPr>
              <a:t>&lt;int&gt; pointer2 = pointer; // </a:t>
            </a:r>
            <a:r>
              <a:rPr lang="zh-CN" altLang="en-US" dirty="0">
                <a:latin typeface="Consolas" panose="020B0609020204030204" pitchFamily="49" charset="0"/>
              </a:rPr>
              <a:t>非法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99360" y="5248144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&lt;Foo&gt; p1(std::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&lt;Foo&gt;());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/>
          <p:nvPr/>
        </p:nvSpPr>
        <p:spPr bwMode="auto">
          <a:xfrm>
            <a:off x="287338" y="1990725"/>
            <a:ext cx="10140950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5"/>
              <a:gd name="T49" fmla="*/ 0 h 784"/>
              <a:gd name="T50" fmla="*/ 1735 w 1735"/>
              <a:gd name="T51" fmla="*/ 784 h 7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267" name="稻壳儿小白白(http://dwz.cn/Wu2UP)"/>
          <p:cNvPicPr>
            <a:picLocks noChangeArrowheads="1"/>
          </p:cNvPicPr>
          <p:nvPr/>
        </p:nvPicPr>
        <p:blipFill>
          <a:blip r:embed="rId4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4017963"/>
            <a:ext cx="14811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稻壳儿小白白(http://dwz.cn/Wu2UP)"/>
          <p:cNvPicPr>
            <a:picLocks noChangeArrowheads="1"/>
          </p:cNvPicPr>
          <p:nvPr/>
        </p:nvPicPr>
        <p:blipFill>
          <a:blip r:embed="rId5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8" y="3005138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稻壳儿小白白(http://dwz.cn/Wu2UP)"/>
          <p:cNvPicPr>
            <a:picLocks noChangeArrowheads="1"/>
          </p:cNvPicPr>
          <p:nvPr/>
        </p:nvPicPr>
        <p:blipFill>
          <a:blip r:embed="rId6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1384300"/>
            <a:ext cx="1109662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稻壳儿小白白(http://dwz.cn/Wu2UP)"/>
          <p:cNvPicPr>
            <a:picLocks noChangeArrowheads="1"/>
          </p:cNvPicPr>
          <p:nvPr/>
        </p:nvPicPr>
        <p:blipFill>
          <a:blip r:embed="rId7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103313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稻壳儿小白白(http://dwz.cn/Wu2UP)"/>
          <p:cNvPicPr>
            <a:picLocks noChangeArrowheads="1"/>
          </p:cNvPicPr>
          <p:nvPr/>
        </p:nvPicPr>
        <p:blipFill>
          <a:blip r:embed="rId8">
            <a:duotone>
              <a:prstClr val="black"/>
              <a:srgbClr val="2A6D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4322763"/>
            <a:ext cx="14811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2147483646 w 57"/>
              <a:gd name="T1" fmla="*/ 2147483646 h 46"/>
              <a:gd name="T2" fmla="*/ 2147483646 w 57"/>
              <a:gd name="T3" fmla="*/ 2147483646 h 46"/>
              <a:gd name="T4" fmla="*/ 2147483646 w 57"/>
              <a:gd name="T5" fmla="*/ 2147483646 h 46"/>
              <a:gd name="T6" fmla="*/ 2147483646 w 57"/>
              <a:gd name="T7" fmla="*/ 2147483646 h 46"/>
              <a:gd name="T8" fmla="*/ 2147483646 w 57"/>
              <a:gd name="T9" fmla="*/ 2147483646 h 46"/>
              <a:gd name="T10" fmla="*/ 2147483646 w 57"/>
              <a:gd name="T11" fmla="*/ 2147483646 h 46"/>
              <a:gd name="T12" fmla="*/ 2147483646 w 57"/>
              <a:gd name="T13" fmla="*/ 2147483646 h 46"/>
              <a:gd name="T14" fmla="*/ 2147483646 w 57"/>
              <a:gd name="T15" fmla="*/ 2147483646 h 46"/>
              <a:gd name="T16" fmla="*/ 0 w 57"/>
              <a:gd name="T17" fmla="*/ 2147483646 h 46"/>
              <a:gd name="T18" fmla="*/ 0 w 57"/>
              <a:gd name="T19" fmla="*/ 2147483646 h 46"/>
              <a:gd name="T20" fmla="*/ 2147483646 w 57"/>
              <a:gd name="T21" fmla="*/ 2147483646 h 46"/>
              <a:gd name="T22" fmla="*/ 2147483646 w 57"/>
              <a:gd name="T23" fmla="*/ 2147483646 h 46"/>
              <a:gd name="T24" fmla="*/ 2147483646 w 57"/>
              <a:gd name="T25" fmla="*/ 2147483646 h 46"/>
              <a:gd name="T26" fmla="*/ 2147483646 w 57"/>
              <a:gd name="T27" fmla="*/ 2147483646 h 46"/>
              <a:gd name="T28" fmla="*/ 2147483646 w 57"/>
              <a:gd name="T29" fmla="*/ 0 h 46"/>
              <a:gd name="T30" fmla="*/ 2147483646 w 57"/>
              <a:gd name="T31" fmla="*/ 0 h 46"/>
              <a:gd name="T32" fmla="*/ 2147483646 w 57"/>
              <a:gd name="T33" fmla="*/ 2147483646 h 46"/>
              <a:gd name="T34" fmla="*/ 2147483646 w 57"/>
              <a:gd name="T35" fmla="*/ 2147483646 h 46"/>
              <a:gd name="T36" fmla="*/ 2147483646 w 57"/>
              <a:gd name="T37" fmla="*/ 2147483646 h 46"/>
              <a:gd name="T38" fmla="*/ 2147483646 w 57"/>
              <a:gd name="T39" fmla="*/ 2147483646 h 46"/>
              <a:gd name="T40" fmla="*/ 2147483646 w 57"/>
              <a:gd name="T41" fmla="*/ 2147483646 h 46"/>
              <a:gd name="T42" fmla="*/ 2147483646 w 57"/>
              <a:gd name="T43" fmla="*/ 2147483646 h 46"/>
              <a:gd name="T44" fmla="*/ 2147483646 w 57"/>
              <a:gd name="T45" fmla="*/ 2147483646 h 46"/>
              <a:gd name="T46" fmla="*/ 2147483646 w 57"/>
              <a:gd name="T47" fmla="*/ 2147483646 h 46"/>
              <a:gd name="T48" fmla="*/ 2147483646 w 57"/>
              <a:gd name="T49" fmla="*/ 2147483646 h 46"/>
              <a:gd name="T50" fmla="*/ 2147483646 w 57"/>
              <a:gd name="T51" fmla="*/ 2147483646 h 46"/>
              <a:gd name="T52" fmla="*/ 2147483646 w 57"/>
              <a:gd name="T53" fmla="*/ 2147483646 h 46"/>
              <a:gd name="T54" fmla="*/ 2147483646 w 57"/>
              <a:gd name="T55" fmla="*/ 2147483646 h 46"/>
              <a:gd name="T56" fmla="*/ 2147483646 w 57"/>
              <a:gd name="T57" fmla="*/ 2147483646 h 46"/>
              <a:gd name="T58" fmla="*/ 2147483646 w 57"/>
              <a:gd name="T59" fmla="*/ 2147483646 h 46"/>
              <a:gd name="T60" fmla="*/ 2147483646 w 57"/>
              <a:gd name="T61" fmla="*/ 2147483646 h 46"/>
              <a:gd name="T62" fmla="*/ 2147483646 w 57"/>
              <a:gd name="T63" fmla="*/ 2147483646 h 46"/>
              <a:gd name="T64" fmla="*/ 2147483646 w 57"/>
              <a:gd name="T65" fmla="*/ 2147483646 h 46"/>
              <a:gd name="T66" fmla="*/ 2147483646 w 57"/>
              <a:gd name="T67" fmla="*/ 2147483646 h 46"/>
              <a:gd name="T68" fmla="*/ 2147483646 w 57"/>
              <a:gd name="T69" fmla="*/ 2147483646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7"/>
              <a:gd name="T106" fmla="*/ 0 h 46"/>
              <a:gd name="T107" fmla="*/ 57 w 57"/>
              <a:gd name="T108" fmla="*/ 46 h 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3" name="稻壳儿小白白(http://dwz.cn/Wu2UP)"/>
          <p:cNvSpPr>
            <a:spLocks noEditPoints="1"/>
          </p:cNvSpPr>
          <p:nvPr/>
        </p:nvSpPr>
        <p:spPr bwMode="auto">
          <a:xfrm>
            <a:off x="5865813" y="1539875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2147483646 w 64"/>
              <a:gd name="T5" fmla="*/ 2147483646 h 63"/>
              <a:gd name="T6" fmla="*/ 2147483646 w 64"/>
              <a:gd name="T7" fmla="*/ 2147483646 h 63"/>
              <a:gd name="T8" fmla="*/ 0 w 64"/>
              <a:gd name="T9" fmla="*/ 2147483646 h 63"/>
              <a:gd name="T10" fmla="*/ 2147483646 w 64"/>
              <a:gd name="T11" fmla="*/ 0 h 63"/>
              <a:gd name="T12" fmla="*/ 2147483646 w 64"/>
              <a:gd name="T13" fmla="*/ 2147483646 h 63"/>
              <a:gd name="T14" fmla="*/ 2147483646 w 64"/>
              <a:gd name="T15" fmla="*/ 2147483646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2147483646 w 64"/>
              <a:gd name="T23" fmla="*/ 2147483646 h 63"/>
              <a:gd name="T24" fmla="*/ 2147483646 w 64"/>
              <a:gd name="T25" fmla="*/ 2147483646 h 63"/>
              <a:gd name="T26" fmla="*/ 2147483646 w 64"/>
              <a:gd name="T27" fmla="*/ 2147483646 h 63"/>
              <a:gd name="T28" fmla="*/ 2147483646 w 64"/>
              <a:gd name="T29" fmla="*/ 2147483646 h 63"/>
              <a:gd name="T30" fmla="*/ 2147483646 w 64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4"/>
              <a:gd name="T49" fmla="*/ 0 h 63"/>
              <a:gd name="T50" fmla="*/ 64 w 64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4" name="稻壳儿小白白(http://dwz.cn/Wu2UP)"/>
          <p:cNvSpPr>
            <a:spLocks noEditPoints="1"/>
          </p:cNvSpPr>
          <p:nvPr/>
        </p:nvSpPr>
        <p:spPr bwMode="auto">
          <a:xfrm>
            <a:off x="3509963" y="3186113"/>
            <a:ext cx="498475" cy="374650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5" name="稻壳儿小白白(http://dwz.cn/Wu2UP)"/>
          <p:cNvSpPr>
            <a:spLocks noChangeAspect="1" noEditPoints="1"/>
          </p:cNvSpPr>
          <p:nvPr/>
        </p:nvSpPr>
        <p:spPr bwMode="auto">
          <a:xfrm>
            <a:off x="4881563" y="4303713"/>
            <a:ext cx="409575" cy="411162"/>
          </a:xfrm>
          <a:custGeom>
            <a:avLst/>
            <a:gdLst>
              <a:gd name="T0" fmla="*/ 2147483646 w 58"/>
              <a:gd name="T1" fmla="*/ 2147483646 h 58"/>
              <a:gd name="T2" fmla="*/ 2147483646 w 58"/>
              <a:gd name="T3" fmla="*/ 2147483646 h 58"/>
              <a:gd name="T4" fmla="*/ 2147483646 w 58"/>
              <a:gd name="T5" fmla="*/ 2147483646 h 58"/>
              <a:gd name="T6" fmla="*/ 2147483646 w 58"/>
              <a:gd name="T7" fmla="*/ 2147483646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2147483646 w 58"/>
              <a:gd name="T19" fmla="*/ 2147483646 h 58"/>
              <a:gd name="T20" fmla="*/ 2147483646 w 58"/>
              <a:gd name="T21" fmla="*/ 2147483646 h 58"/>
              <a:gd name="T22" fmla="*/ 2147483646 w 58"/>
              <a:gd name="T23" fmla="*/ 2147483646 h 58"/>
              <a:gd name="T24" fmla="*/ 2147483646 w 58"/>
              <a:gd name="T25" fmla="*/ 2147483646 h 58"/>
              <a:gd name="T26" fmla="*/ 2147483646 w 58"/>
              <a:gd name="T27" fmla="*/ 2147483646 h 58"/>
              <a:gd name="T28" fmla="*/ 2147483646 w 58"/>
              <a:gd name="T29" fmla="*/ 2147483646 h 58"/>
              <a:gd name="T30" fmla="*/ 2147483646 w 58"/>
              <a:gd name="T31" fmla="*/ 2147483646 h 58"/>
              <a:gd name="T32" fmla="*/ 2147483646 w 58"/>
              <a:gd name="T33" fmla="*/ 2147483646 h 58"/>
              <a:gd name="T34" fmla="*/ 2147483646 w 58"/>
              <a:gd name="T35" fmla="*/ 2147483646 h 58"/>
              <a:gd name="T36" fmla="*/ 2147483646 w 58"/>
              <a:gd name="T37" fmla="*/ 2147483646 h 58"/>
              <a:gd name="T38" fmla="*/ 2147483646 w 58"/>
              <a:gd name="T39" fmla="*/ 2147483646 h 58"/>
              <a:gd name="T40" fmla="*/ 2147483646 w 58"/>
              <a:gd name="T41" fmla="*/ 2147483646 h 58"/>
              <a:gd name="T42" fmla="*/ 2147483646 w 58"/>
              <a:gd name="T43" fmla="*/ 2147483646 h 58"/>
              <a:gd name="T44" fmla="*/ 2147483646 w 58"/>
              <a:gd name="T45" fmla="*/ 2147483646 h 58"/>
              <a:gd name="T46" fmla="*/ 2147483646 w 58"/>
              <a:gd name="T47" fmla="*/ 2147483646 h 58"/>
              <a:gd name="T48" fmla="*/ 2147483646 w 58"/>
              <a:gd name="T49" fmla="*/ 2147483646 h 58"/>
              <a:gd name="T50" fmla="*/ 2147483646 w 58"/>
              <a:gd name="T51" fmla="*/ 2147483646 h 58"/>
              <a:gd name="T52" fmla="*/ 0 w 58"/>
              <a:gd name="T53" fmla="*/ 2147483646 h 58"/>
              <a:gd name="T54" fmla="*/ 0 w 58"/>
              <a:gd name="T55" fmla="*/ 2147483646 h 58"/>
              <a:gd name="T56" fmla="*/ 2147483646 w 58"/>
              <a:gd name="T57" fmla="*/ 2147483646 h 58"/>
              <a:gd name="T58" fmla="*/ 2147483646 w 58"/>
              <a:gd name="T59" fmla="*/ 2147483646 h 58"/>
              <a:gd name="T60" fmla="*/ 2147483646 w 58"/>
              <a:gd name="T61" fmla="*/ 2147483646 h 58"/>
              <a:gd name="T62" fmla="*/ 2147483646 w 58"/>
              <a:gd name="T63" fmla="*/ 2147483646 h 58"/>
              <a:gd name="T64" fmla="*/ 2147483646 w 58"/>
              <a:gd name="T65" fmla="*/ 2147483646 h 58"/>
              <a:gd name="T66" fmla="*/ 2147483646 w 58"/>
              <a:gd name="T67" fmla="*/ 2147483646 h 58"/>
              <a:gd name="T68" fmla="*/ 2147483646 w 58"/>
              <a:gd name="T69" fmla="*/ 2147483646 h 58"/>
              <a:gd name="T70" fmla="*/ 2147483646 w 58"/>
              <a:gd name="T71" fmla="*/ 2147483646 h 58"/>
              <a:gd name="T72" fmla="*/ 2147483646 w 58"/>
              <a:gd name="T73" fmla="*/ 2147483646 h 58"/>
              <a:gd name="T74" fmla="*/ 2147483646 w 58"/>
              <a:gd name="T75" fmla="*/ 2147483646 h 58"/>
              <a:gd name="T76" fmla="*/ 2147483646 w 58"/>
              <a:gd name="T77" fmla="*/ 2147483646 h 58"/>
              <a:gd name="T78" fmla="*/ 2147483646 w 58"/>
              <a:gd name="T79" fmla="*/ 0 h 58"/>
              <a:gd name="T80" fmla="*/ 2147483646 w 58"/>
              <a:gd name="T81" fmla="*/ 0 h 58"/>
              <a:gd name="T82" fmla="*/ 2147483646 w 58"/>
              <a:gd name="T83" fmla="*/ 2147483646 h 58"/>
              <a:gd name="T84" fmla="*/ 2147483646 w 58"/>
              <a:gd name="T85" fmla="*/ 2147483646 h 58"/>
              <a:gd name="T86" fmla="*/ 2147483646 w 58"/>
              <a:gd name="T87" fmla="*/ 2147483646 h 58"/>
              <a:gd name="T88" fmla="*/ 2147483646 w 58"/>
              <a:gd name="T89" fmla="*/ 2147483646 h 58"/>
              <a:gd name="T90" fmla="*/ 2147483646 w 58"/>
              <a:gd name="T91" fmla="*/ 2147483646 h 58"/>
              <a:gd name="T92" fmla="*/ 2147483646 w 58"/>
              <a:gd name="T93" fmla="*/ 2147483646 h 58"/>
              <a:gd name="T94" fmla="*/ 2147483646 w 58"/>
              <a:gd name="T95" fmla="*/ 2147483646 h 58"/>
              <a:gd name="T96" fmla="*/ 2147483646 w 58"/>
              <a:gd name="T97" fmla="*/ 2147483646 h 58"/>
              <a:gd name="T98" fmla="*/ 2147483646 w 58"/>
              <a:gd name="T99" fmla="*/ 2147483646 h 58"/>
              <a:gd name="T100" fmla="*/ 2147483646 w 58"/>
              <a:gd name="T101" fmla="*/ 2147483646 h 58"/>
              <a:gd name="T102" fmla="*/ 2147483646 w 58"/>
              <a:gd name="T103" fmla="*/ 2147483646 h 58"/>
              <a:gd name="T104" fmla="*/ 2147483646 w 58"/>
              <a:gd name="T105" fmla="*/ 2147483646 h 58"/>
              <a:gd name="T106" fmla="*/ 2147483646 w 58"/>
              <a:gd name="T107" fmla="*/ 2147483646 h 58"/>
              <a:gd name="T108" fmla="*/ 2147483646 w 58"/>
              <a:gd name="T109" fmla="*/ 2147483646 h 58"/>
              <a:gd name="T110" fmla="*/ 2147483646 w 58"/>
              <a:gd name="T111" fmla="*/ 2147483646 h 58"/>
              <a:gd name="T112" fmla="*/ 2147483646 w 58"/>
              <a:gd name="T113" fmla="*/ 2147483646 h 58"/>
              <a:gd name="T114" fmla="*/ 2147483646 w 58"/>
              <a:gd name="T115" fmla="*/ 2147483646 h 58"/>
              <a:gd name="T116" fmla="*/ 2147483646 w 58"/>
              <a:gd name="T117" fmla="*/ 2147483646 h 58"/>
              <a:gd name="T118" fmla="*/ 2147483646 w 58"/>
              <a:gd name="T119" fmla="*/ 2147483646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8"/>
              <a:gd name="T181" fmla="*/ 0 h 58"/>
              <a:gd name="T182" fmla="*/ 58 w 58"/>
              <a:gd name="T183" fmla="*/ 58 h 5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6" name="稻壳儿小白白(http://dwz.cn/Wu2UP)"/>
          <p:cNvSpPr>
            <a:spLocks noEditPoints="1"/>
          </p:cNvSpPr>
          <p:nvPr/>
        </p:nvSpPr>
        <p:spPr bwMode="auto">
          <a:xfrm>
            <a:off x="8769350" y="4606925"/>
            <a:ext cx="376238" cy="376238"/>
          </a:xfrm>
          <a:custGeom>
            <a:avLst/>
            <a:gdLst>
              <a:gd name="T0" fmla="*/ 2147483646 w 55"/>
              <a:gd name="T1" fmla="*/ 2147483646 h 55"/>
              <a:gd name="T2" fmla="*/ 0 w 55"/>
              <a:gd name="T3" fmla="*/ 2147483646 h 55"/>
              <a:gd name="T4" fmla="*/ 2147483646 w 55"/>
              <a:gd name="T5" fmla="*/ 0 h 55"/>
              <a:gd name="T6" fmla="*/ 2147483646 w 55"/>
              <a:gd name="T7" fmla="*/ 2147483646 h 55"/>
              <a:gd name="T8" fmla="*/ 2147483646 w 55"/>
              <a:gd name="T9" fmla="*/ 2147483646 h 55"/>
              <a:gd name="T10" fmla="*/ 2147483646 w 55"/>
              <a:gd name="T11" fmla="*/ 2147483646 h 55"/>
              <a:gd name="T12" fmla="*/ 2147483646 w 55"/>
              <a:gd name="T13" fmla="*/ 2147483646 h 55"/>
              <a:gd name="T14" fmla="*/ 2147483646 w 55"/>
              <a:gd name="T15" fmla="*/ 2147483646 h 55"/>
              <a:gd name="T16" fmla="*/ 2147483646 w 55"/>
              <a:gd name="T17" fmla="*/ 2147483646 h 55"/>
              <a:gd name="T18" fmla="*/ 2147483646 w 55"/>
              <a:gd name="T19" fmla="*/ 2147483646 h 55"/>
              <a:gd name="T20" fmla="*/ 2147483646 w 55"/>
              <a:gd name="T21" fmla="*/ 2147483646 h 55"/>
              <a:gd name="T22" fmla="*/ 2147483646 w 55"/>
              <a:gd name="T23" fmla="*/ 2147483646 h 55"/>
              <a:gd name="T24" fmla="*/ 2147483646 w 55"/>
              <a:gd name="T25" fmla="*/ 2147483646 h 55"/>
              <a:gd name="T26" fmla="*/ 2147483646 w 55"/>
              <a:gd name="T27" fmla="*/ 2147483646 h 55"/>
              <a:gd name="T28" fmla="*/ 2147483646 w 55"/>
              <a:gd name="T29" fmla="*/ 2147483646 h 55"/>
              <a:gd name="T30" fmla="*/ 2147483646 w 55"/>
              <a:gd name="T31" fmla="*/ 2147483646 h 55"/>
              <a:gd name="T32" fmla="*/ 2147483646 w 55"/>
              <a:gd name="T33" fmla="*/ 2147483646 h 55"/>
              <a:gd name="T34" fmla="*/ 2147483646 w 55"/>
              <a:gd name="T35" fmla="*/ 2147483646 h 55"/>
              <a:gd name="T36" fmla="*/ 2147483646 w 55"/>
              <a:gd name="T37" fmla="*/ 2147483646 h 55"/>
              <a:gd name="T38" fmla="*/ 2147483646 w 55"/>
              <a:gd name="T39" fmla="*/ 2147483646 h 55"/>
              <a:gd name="T40" fmla="*/ 2147483646 w 55"/>
              <a:gd name="T41" fmla="*/ 2147483646 h 55"/>
              <a:gd name="T42" fmla="*/ 2147483646 w 55"/>
              <a:gd name="T43" fmla="*/ 214748364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5"/>
              <a:gd name="T67" fmla="*/ 0 h 55"/>
              <a:gd name="T68" fmla="*/ 55 w 55"/>
              <a:gd name="T69" fmla="*/ 55 h 5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277" name="稻壳儿小白白(http://dwz.cn/Wu2UP)"/>
          <p:cNvSpPr txBox="1">
            <a:spLocks noChangeArrowheads="1"/>
          </p:cNvSpPr>
          <p:nvPr/>
        </p:nvSpPr>
        <p:spPr bwMode="auto">
          <a:xfrm>
            <a:off x="2882900" y="1219200"/>
            <a:ext cx="13779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早期 C++</a:t>
            </a:r>
          </a:p>
        </p:txBody>
      </p:sp>
      <p:sp>
        <p:nvSpPr>
          <p:cNvPr id="11278" name="稻壳儿小白白(http://dwz.cn/Wu2UP)"/>
          <p:cNvSpPr txBox="1">
            <a:spLocks noChangeArrowheads="1"/>
          </p:cNvSpPr>
          <p:nvPr/>
        </p:nvSpPr>
        <p:spPr bwMode="auto">
          <a:xfrm>
            <a:off x="2895600" y="1514475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1979 ：首次实现 C with Classes </a:t>
            </a:r>
          </a:p>
        </p:txBody>
      </p:sp>
      <p:sp>
        <p:nvSpPr>
          <p:cNvPr id="11279" name="稻壳儿小白白(http://dwz.cn/Wu2UP)"/>
          <p:cNvSpPr txBox="1">
            <a:spLocks noChangeArrowheads="1"/>
          </p:cNvSpPr>
          <p:nvPr/>
        </p:nvSpPr>
        <p:spPr bwMode="auto">
          <a:xfrm>
            <a:off x="6808788" y="1524000"/>
            <a:ext cx="137636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C++11</a:t>
            </a:r>
          </a:p>
        </p:txBody>
      </p:sp>
      <p:sp>
        <p:nvSpPr>
          <p:cNvPr id="11280" name="稻壳儿小白白(http://dwz.cn/Wu2UP)"/>
          <p:cNvSpPr txBox="1">
            <a:spLocks noChangeArrowheads="1"/>
          </p:cNvSpPr>
          <p:nvPr/>
        </p:nvSpPr>
        <p:spPr bwMode="auto">
          <a:xfrm>
            <a:off x="6808788" y="1809750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9"/>
              </a:rPr>
              <a:t>ISO/IEC 14882:2011</a:t>
            </a:r>
            <a:endParaRPr lang="zh-CN" altLang="en-US" sz="12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1" name="稻壳儿小白白(http://dwz.cn/Wu2UP)"/>
          <p:cNvSpPr txBox="1">
            <a:spLocks noChangeArrowheads="1"/>
          </p:cNvSpPr>
          <p:nvPr/>
        </p:nvSpPr>
        <p:spPr bwMode="auto">
          <a:xfrm>
            <a:off x="1671638" y="3144838"/>
            <a:ext cx="137636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C++14</a:t>
            </a:r>
            <a:endParaRPr lang="en-US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2" name="稻壳儿小白白(http://dwz.cn/Wu2UP)"/>
          <p:cNvSpPr txBox="1">
            <a:spLocks noChangeArrowheads="1"/>
          </p:cNvSpPr>
          <p:nvPr/>
        </p:nvSpPr>
        <p:spPr bwMode="auto">
          <a:xfrm>
            <a:off x="1509713" y="3432175"/>
            <a:ext cx="153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10" action="ppaction://hlinkfile"/>
              </a:rPr>
              <a:t>ISO/IEC 14882:2014</a:t>
            </a:r>
            <a:endParaRPr lang="zh-CN" altLang="en-US" sz="12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3" name="稻壳儿小白白(http://dwz.cn/Wu2UP)"/>
          <p:cNvSpPr txBox="1">
            <a:spLocks noChangeArrowheads="1"/>
          </p:cNvSpPr>
          <p:nvPr/>
        </p:nvSpPr>
        <p:spPr bwMode="auto">
          <a:xfrm>
            <a:off x="5911850" y="4335463"/>
            <a:ext cx="137636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C++17</a:t>
            </a:r>
          </a:p>
        </p:txBody>
      </p:sp>
      <p:sp>
        <p:nvSpPr>
          <p:cNvPr id="11284" name="稻壳儿小白白(http://dwz.cn/Wu2UP)"/>
          <p:cNvSpPr txBox="1">
            <a:spLocks noChangeArrowheads="1"/>
          </p:cNvSpPr>
          <p:nvPr/>
        </p:nvSpPr>
        <p:spPr bwMode="auto">
          <a:xfrm>
            <a:off x="5911850" y="4621213"/>
            <a:ext cx="15367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11"/>
              </a:rPr>
              <a:t>ISO/IEC 14882:2017 </a:t>
            </a:r>
            <a:endParaRPr lang="zh-CN" altLang="en-US" sz="12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5" name="稻壳儿小白白(http://dwz.cn/Wu2UP)"/>
          <p:cNvSpPr txBox="1">
            <a:spLocks noChangeArrowheads="1"/>
          </p:cNvSpPr>
          <p:nvPr/>
        </p:nvSpPr>
        <p:spPr bwMode="auto">
          <a:xfrm>
            <a:off x="9791700" y="4581525"/>
            <a:ext cx="13779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600" b="1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C++20</a:t>
            </a:r>
          </a:p>
        </p:txBody>
      </p:sp>
      <p:sp>
        <p:nvSpPr>
          <p:cNvPr id="11286" name="稻壳儿小白白(http://dwz.cn/Wu2UP)"/>
          <p:cNvSpPr txBox="1">
            <a:spLocks noChangeArrowheads="1"/>
          </p:cNvSpPr>
          <p:nvPr/>
        </p:nvSpPr>
        <p:spPr bwMode="auto">
          <a:xfrm>
            <a:off x="9793288" y="4865688"/>
            <a:ext cx="153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120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  <a:hlinkClick r:id="rId12"/>
              </a:rPr>
              <a:t>on going</a:t>
            </a:r>
            <a:endParaRPr lang="en-US" sz="1200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287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225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 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历史</a:t>
            </a:r>
          </a:p>
        </p:txBody>
      </p:sp>
      <p:sp>
        <p:nvSpPr>
          <p:cNvPr id="11288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Click="0" advTm="1220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/>
      <p:bldP spid="11278" grpId="0"/>
      <p:bldP spid="11279" grpId="0"/>
      <p:bldP spid="11280" grpId="0"/>
      <p:bldP spid="11281" grpId="0"/>
      <p:bldP spid="11282" grpId="0"/>
      <p:bldP spid="11283" grpId="0"/>
      <p:bldP spid="11284" grpId="0"/>
      <p:bldP spid="11285" grpId="0"/>
      <p:bldP spid="11286" grpId="0"/>
      <p:bldP spid="11287" grpId="0"/>
      <p:bldP spid="1128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770467" y="1154111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&lt;B&gt; pointer;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~A()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被销毁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std::end;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&lt;A&gt; pointer;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~B()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 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被销毁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 std::end;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&lt;A&gt;();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&lt;B&gt;();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a.pointer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b;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b.pointer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63" y="1957302"/>
            <a:ext cx="7223774" cy="267919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86" y="2295021"/>
            <a:ext cx="5198927" cy="3779865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06505" y="1470816"/>
            <a:ext cx="102101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std::weak_ptr 没有 * 运算符和 -&gt; 运算符，所以不能够对资源进行操作，它的唯一作用就是用于检查 std::shared_ptr 是否存在，其 expired() 方法能在资源未被释放时，会返回 true，否则返回 false。 </a:t>
            </a: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std::</a:t>
                </a: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weak_ptr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143684" y="1802618"/>
            <a:ext cx="95080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 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 data;};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 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wp1;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wp2 (wp1);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wp3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use_count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"wp1: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wp1.use_count()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"wp2: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wp2.use_count()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"wp3: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wp3.use_count()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正则表达式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4.4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字面量</a:t>
                </a: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048000" y="2136339"/>
            <a:ext cx="762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std::string str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R"(C:\\Hello\\world)"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str &lt;&lt;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 atomic</a:t>
                </a: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114300" y="976328"/>
            <a:ext cx="115744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&lt;atomic&gt;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std::atomic,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atomic_flag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, ATOMIC_FLAG_INIT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std::thread, std::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this_thread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::yield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std::vector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std::atomic&lt;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ready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atomic_flag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winner = ATOMIC_FLAG_INIT;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count1m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id)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(!ready) {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::yield(); 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wait for the ready signal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volatile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go!, count to 1 million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winner.test_and_set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()) {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"thread #"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id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 won!\n"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 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std::vector&lt;std::thread&gt; threads;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"spawning 10 threads that count to 1 million...\n"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threads.push_back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(std::thread(count1m,i));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ready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threads)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th.join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内存模型</a:t>
                </a: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261938" y="979996"/>
            <a:ext cx="11667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最宽松的内存模型，效率也最高。实际上它不属于同步操作，因为它不对内存访问做出任何顺序限制。仅仅保证操作的原子性。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memory_order_consume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不建议使用。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//release-acquire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模型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memory_order_acq_rel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不建议使用。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memory_order_seq_cst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顺序一致模型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(sequence-consistent)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。任何操作都同时是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acquire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操作和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release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操作。在所有线程上都观察到改变是同一顺序的（与作出修改的线程一致）。这是默认的模型，如果不为原子操作指定参数，则就采用这个模型。性能最差，但是符合逻辑。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这是读操作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(load)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时可以指定的内存顺序。对作用的内存区域产生效果：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在这次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load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之前当前线程的读写不允许乱序。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release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同一原子量的线程中的写操作在当前线程可见。</a:t>
            </a:r>
          </a:p>
          <a:p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这是写操作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(store)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时可以指定的内存顺序。对作用的内存区域产生如下效果：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在这次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store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之后当前线程的读写不允许乱序。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acquire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同一原子量的线程可以看到当前线程的所有写操作。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用人话来讲就是，在两个线程中建立了同步关系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(synchronize-with)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，在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release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之前发生的所有事，在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acquire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之后都是可见的。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内存模型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416FAE0-51C8-49FF-9776-658A43CD7195}"/>
              </a:ext>
            </a:extLst>
          </p:cNvPr>
          <p:cNvSpPr/>
          <p:nvPr/>
        </p:nvSpPr>
        <p:spPr>
          <a:xfrm>
            <a:off x="1947332" y="1914827"/>
            <a:ext cx="94403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std::atomic&lt;Singleton*&gt; Singleton::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m_instance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Singleton::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Singleton* Singleton::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Singleton*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m_instance.load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lock(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m_instance.load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Singleton;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m_instance.store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895959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zh-CN" altLang="en-US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内存模型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atomic_flag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spinlock = ATOMIC_FLAG_INIT;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lock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spinlock.test_and_set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critical area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unlock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spinlock.clear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noexcept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 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704351" y="1428421"/>
            <a:ext cx="95080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C++ </a:t>
            </a:r>
            <a:r>
              <a:rPr lang="zh-CN" altLang="en-US" dirty="0">
                <a:latin typeface="Consolas" panose="020B0609020204030204" pitchFamily="49" charset="0"/>
              </a:rPr>
              <a:t>相比于 </a:t>
            </a:r>
            <a:r>
              <a:rPr lang="en-US" altLang="zh-CN" dirty="0">
                <a:latin typeface="Consolas" panose="020B0609020204030204" pitchFamily="49" charset="0"/>
              </a:rPr>
              <a:t>C </a:t>
            </a:r>
            <a:r>
              <a:rPr lang="zh-CN" altLang="en-US" dirty="0">
                <a:latin typeface="Consolas" panose="020B0609020204030204" pitchFamily="49" charset="0"/>
              </a:rPr>
              <a:t>的一大优势就在于 </a:t>
            </a:r>
            <a:r>
              <a:rPr lang="en-US" altLang="zh-CN" dirty="0">
                <a:latin typeface="Consolas" panose="020B0609020204030204" pitchFamily="49" charset="0"/>
              </a:rPr>
              <a:t>C++ </a:t>
            </a:r>
            <a:r>
              <a:rPr lang="zh-CN" altLang="en-US" dirty="0">
                <a:latin typeface="Consolas" panose="020B0609020204030204" pitchFamily="49" charset="0"/>
              </a:rPr>
              <a:t>本身就定义了一套完整的异常处理机制。然而在 </a:t>
            </a:r>
            <a:r>
              <a:rPr lang="en-US" altLang="zh-CN" dirty="0"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latin typeface="Consolas" panose="020B0609020204030204" pitchFamily="49" charset="0"/>
              </a:rPr>
              <a:t>之前，几乎没有人去使用在函数名后书写异常声明表达式，从 </a:t>
            </a:r>
            <a:r>
              <a:rPr lang="en-US" altLang="zh-CN" dirty="0"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latin typeface="Consolas" panose="020B0609020204030204" pitchFamily="49" charset="0"/>
              </a:rPr>
              <a:t>开始，这套机制被弃用，所以我们不去讨论也不去介绍以前这套机制是如何工作如何使用，你更不应该主动去了解它。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C++11 </a:t>
            </a:r>
            <a:r>
              <a:rPr lang="zh-CN" altLang="en-US" dirty="0">
                <a:latin typeface="Consolas" panose="020B0609020204030204" pitchFamily="49" charset="0"/>
              </a:rPr>
              <a:t>将异常的声明简化为以下两种情况：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函数可能抛出任何异常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函数不能抛出任何异常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并使用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对这两种行为进行限制，例如：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may_throw</a:t>
            </a:r>
            <a:r>
              <a:rPr lang="en-US" altLang="zh-CN" dirty="0">
                <a:latin typeface="Consolas" panose="020B0609020204030204" pitchFamily="49" charset="0"/>
              </a:rPr>
              <a:t>(); // </a:t>
            </a:r>
            <a:r>
              <a:rPr lang="zh-CN" altLang="en-US" dirty="0">
                <a:latin typeface="Consolas" panose="020B0609020204030204" pitchFamily="49" charset="0"/>
              </a:rPr>
              <a:t>可能抛出异常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no_throw</a:t>
            </a:r>
            <a:r>
              <a:rPr lang="en-US" altLang="zh-CN" dirty="0">
                <a:latin typeface="Consolas" panose="020B0609020204030204" pitchFamily="49" charset="0"/>
              </a:rPr>
              <a:t>()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; // </a:t>
            </a:r>
            <a:r>
              <a:rPr lang="zh-CN" altLang="en-US" dirty="0">
                <a:latin typeface="Consolas" panose="020B0609020204030204" pitchFamily="49" charset="0"/>
              </a:rPr>
              <a:t>不可能抛出异常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使用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修饰过的函数如果抛出异常，编译器会使用 </a:t>
            </a:r>
            <a:r>
              <a:rPr lang="en-US" altLang="zh-CN" dirty="0">
                <a:latin typeface="Consolas" panose="020B0609020204030204" pitchFamily="49" charset="0"/>
              </a:rPr>
              <a:t>std::terminate() </a:t>
            </a:r>
            <a:r>
              <a:rPr lang="zh-CN" altLang="en-US" dirty="0">
                <a:latin typeface="Consolas" panose="020B0609020204030204" pitchFamily="49" charset="0"/>
              </a:rPr>
              <a:t>来立即终止程序运行。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文本框 55"/>
          <p:cNvSpPr txBox="1">
            <a:spLocks noChangeArrowheads="1"/>
          </p:cNvSpPr>
          <p:nvPr/>
        </p:nvSpPr>
        <p:spPr bwMode="auto">
          <a:xfrm>
            <a:off x="987425" y="266700"/>
            <a:ext cx="225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</a:p>
        </p:txBody>
      </p:sp>
      <p:sp>
        <p:nvSpPr>
          <p:cNvPr id="13348" name="文本框 56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13" y="1964638"/>
            <a:ext cx="4718073" cy="3528587"/>
          </a:xfrm>
          <a:prstGeom prst="rect">
            <a:avLst/>
          </a:prstGeom>
        </p:spPr>
      </p:pic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6703146" y="1203681"/>
            <a:ext cx="4603041" cy="353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046" tIns="44524" rIns="89046" bIns="4452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Bjarne </a:t>
            </a:r>
            <a:r>
              <a:rPr lang="en-US" altLang="zh-CN" sz="320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Stroustrup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sz="3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“Surprisingly, C++11 feels like a new language - the pieces just fit together better.“</a:t>
            </a:r>
            <a:endParaRPr lang="zh-CN" altLang="en-US" sz="3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13128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/>
      <p:bldP spid="13348" grpId="0"/>
      <p:bldP spid="18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其他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 err="1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thread_local</a:t>
                </a: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 </a:t>
                </a:r>
                <a:endParaRPr lang="zh-CN" altLang="en-US" sz="1950" b="1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F53FFC-EE5A-44AA-9D03-E9A8FA2A3C4F}"/>
              </a:ext>
            </a:extLst>
          </p:cNvPr>
          <p:cNvSpPr/>
          <p:nvPr/>
        </p:nvSpPr>
        <p:spPr>
          <a:xfrm>
            <a:off x="889000" y="976328"/>
            <a:ext cx="1060026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&lt;mutex&gt;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thread_local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rage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increase_rage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std::string&amp;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++rage;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modifying outside a lock is okay; this is a thread-local variable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"Rage counter for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rage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std::thread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increase_rage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increase_rage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&lt;std::mutex&gt;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cout_mutex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"Rage counter for main: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rage &lt;&lt;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join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279856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5318389" y="4098397"/>
            <a:ext cx="15552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展望</a:t>
            </a: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展望</a:t>
            </a:r>
            <a:endParaRPr lang="zh-CN" altLang="en-US" dirty="0"/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5.1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" y="874756"/>
            <a:ext cx="11990070" cy="5348579"/>
            <a:chOff x="342900" y="840466"/>
            <a:chExt cx="10801350" cy="5348579"/>
          </a:xfrm>
        </p:grpSpPr>
        <p:sp>
          <p:nvSpPr>
            <p:cNvPr id="4" name="圆角矩形 22"/>
            <p:cNvSpPr>
              <a:spLocks noChangeAspect="1"/>
            </p:cNvSpPr>
            <p:nvPr/>
          </p:nvSpPr>
          <p:spPr>
            <a:xfrm>
              <a:off x="342900" y="938565"/>
              <a:ext cx="10801350" cy="5250480"/>
            </a:xfrm>
            <a:prstGeom prst="roundRect">
              <a:avLst>
                <a:gd name="adj" fmla="val 1429"/>
              </a:avLst>
            </a:prstGeom>
            <a:noFill/>
            <a:ln w="3175">
              <a:solidFill>
                <a:srgbClr val="333F4F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334003" tIns="835008" rIns="334003" bIns="417505" anchor="ctr"/>
            <a:lstStyle/>
            <a:p>
              <a:pPr algn="just">
                <a:lnSpc>
                  <a:spcPct val="120000"/>
                </a:lnSpc>
                <a:spcBef>
                  <a:spcPts val="695"/>
                </a:spcBef>
                <a:spcAft>
                  <a:spcPts val="695"/>
                </a:spcAft>
                <a:defRPr/>
              </a:pPr>
              <a:endParaRPr lang="zh-CN" altLang="en-US" sz="1820" b="1" dirty="0">
                <a:solidFill>
                  <a:srgbClr val="454545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68199" y="840466"/>
              <a:ext cx="4505031" cy="477463"/>
              <a:chOff x="1977708" y="1231062"/>
              <a:chExt cx="4505031" cy="477463"/>
            </a:xfrm>
          </p:grpSpPr>
          <p:sp>
            <p:nvSpPr>
              <p:cNvPr id="5" name="任意多边形 23"/>
              <p:cNvSpPr/>
              <p:nvPr/>
            </p:nvSpPr>
            <p:spPr>
              <a:xfrm>
                <a:off x="1977708" y="1231062"/>
                <a:ext cx="482751" cy="88075"/>
              </a:xfrm>
              <a:custGeom>
                <a:avLst/>
                <a:gdLst>
                  <a:gd name="connsiteX0" fmla="*/ 131005 w 311731"/>
                  <a:gd name="connsiteY0" fmla="*/ 0 h 121823"/>
                  <a:gd name="connsiteX1" fmla="*/ 180725 w 311731"/>
                  <a:gd name="connsiteY1" fmla="*/ 0 h 121823"/>
                  <a:gd name="connsiteX2" fmla="*/ 205433 w 311731"/>
                  <a:gd name="connsiteY2" fmla="*/ 4162 h 121823"/>
                  <a:gd name="connsiteX3" fmla="*/ 309453 w 311731"/>
                  <a:gd name="connsiteY3" fmla="*/ 109253 h 121823"/>
                  <a:gd name="connsiteX4" fmla="*/ 311731 w 311731"/>
                  <a:gd name="connsiteY4" fmla="*/ 121823 h 121823"/>
                  <a:gd name="connsiteX5" fmla="*/ 0 w 311731"/>
                  <a:gd name="connsiteY5" fmla="*/ 121823 h 121823"/>
                  <a:gd name="connsiteX6" fmla="*/ 2277 w 311731"/>
                  <a:gd name="connsiteY6" fmla="*/ 109253 h 121823"/>
                  <a:gd name="connsiteX7" fmla="*/ 106298 w 311731"/>
                  <a:gd name="connsiteY7" fmla="*/ 4162 h 12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731" h="121823">
                    <a:moveTo>
                      <a:pt x="131005" y="0"/>
                    </a:moveTo>
                    <a:lnTo>
                      <a:pt x="180725" y="0"/>
                    </a:lnTo>
                    <a:lnTo>
                      <a:pt x="205433" y="4162"/>
                    </a:lnTo>
                    <a:cubicBezTo>
                      <a:pt x="252408" y="20443"/>
                      <a:pt x="290475" y="59254"/>
                      <a:pt x="309453" y="109253"/>
                    </a:cubicBezTo>
                    <a:lnTo>
                      <a:pt x="311731" y="121823"/>
                    </a:lnTo>
                    <a:lnTo>
                      <a:pt x="0" y="121823"/>
                    </a:lnTo>
                    <a:lnTo>
                      <a:pt x="2277" y="109253"/>
                    </a:lnTo>
                    <a:cubicBezTo>
                      <a:pt x="21256" y="59254"/>
                      <a:pt x="59323" y="20443"/>
                      <a:pt x="106298" y="416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" name="任意多边形 24"/>
              <p:cNvSpPr/>
              <p:nvPr/>
            </p:nvSpPr>
            <p:spPr>
              <a:xfrm>
                <a:off x="6022975" y="1234686"/>
                <a:ext cx="459764" cy="88075"/>
              </a:xfrm>
              <a:custGeom>
                <a:avLst/>
                <a:gdLst>
                  <a:gd name="connsiteX0" fmla="*/ 145370 w 318081"/>
                  <a:gd name="connsiteY0" fmla="*/ 0 h 130555"/>
                  <a:gd name="connsiteX1" fmla="*/ 172710 w 318081"/>
                  <a:gd name="connsiteY1" fmla="*/ 0 h 130555"/>
                  <a:gd name="connsiteX2" fmla="*/ 209618 w 318081"/>
                  <a:gd name="connsiteY2" fmla="*/ 6428 h 130555"/>
                  <a:gd name="connsiteX3" fmla="*/ 315757 w 318081"/>
                  <a:gd name="connsiteY3" fmla="*/ 117294 h 130555"/>
                  <a:gd name="connsiteX4" fmla="*/ 318081 w 318081"/>
                  <a:gd name="connsiteY4" fmla="*/ 130555 h 130555"/>
                  <a:gd name="connsiteX5" fmla="*/ 0 w 318081"/>
                  <a:gd name="connsiteY5" fmla="*/ 130555 h 130555"/>
                  <a:gd name="connsiteX6" fmla="*/ 2324 w 318081"/>
                  <a:gd name="connsiteY6" fmla="*/ 117294 h 130555"/>
                  <a:gd name="connsiteX7" fmla="*/ 108463 w 318081"/>
                  <a:gd name="connsiteY7" fmla="*/ 6428 h 13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081" h="130555">
                    <a:moveTo>
                      <a:pt x="145370" y="0"/>
                    </a:moveTo>
                    <a:lnTo>
                      <a:pt x="172710" y="0"/>
                    </a:lnTo>
                    <a:lnTo>
                      <a:pt x="209618" y="6428"/>
                    </a:lnTo>
                    <a:cubicBezTo>
                      <a:pt x="257550" y="23604"/>
                      <a:pt x="296392" y="64548"/>
                      <a:pt x="315757" y="117294"/>
                    </a:cubicBezTo>
                    <a:lnTo>
                      <a:pt x="318081" y="130555"/>
                    </a:lnTo>
                    <a:lnTo>
                      <a:pt x="0" y="130555"/>
                    </a:lnTo>
                    <a:lnTo>
                      <a:pt x="2324" y="117294"/>
                    </a:lnTo>
                    <a:cubicBezTo>
                      <a:pt x="21689" y="64548"/>
                      <a:pt x="60531" y="23604"/>
                      <a:pt x="108463" y="6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65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" name="任意多边形 25"/>
              <p:cNvSpPr/>
              <p:nvPr/>
            </p:nvSpPr>
            <p:spPr>
              <a:xfrm>
                <a:off x="2228209" y="1234686"/>
                <a:ext cx="4049751" cy="473839"/>
              </a:xfrm>
              <a:custGeom>
                <a:avLst/>
                <a:gdLst>
                  <a:gd name="connsiteX0" fmla="*/ 0 w 2600830"/>
                  <a:gd name="connsiteY0" fmla="*/ 0 h 649288"/>
                  <a:gd name="connsiteX1" fmla="*/ 2600830 w 2600830"/>
                  <a:gd name="connsiteY1" fmla="*/ 0 h 649288"/>
                  <a:gd name="connsiteX2" fmla="*/ 2520047 w 2600830"/>
                  <a:gd name="connsiteY2" fmla="*/ 89402 h 649288"/>
                  <a:gd name="connsiteX3" fmla="*/ 1945040 w 2600830"/>
                  <a:gd name="connsiteY3" fmla="*/ 646112 h 649288"/>
                  <a:gd name="connsiteX4" fmla="*/ 648052 w 2600830"/>
                  <a:gd name="connsiteY4" fmla="*/ 649287 h 649288"/>
                  <a:gd name="connsiteX5" fmla="*/ 77908 w 2600830"/>
                  <a:gd name="connsiteY5" fmla="*/ 84156 h 6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830" h="649288">
                    <a:moveTo>
                      <a:pt x="0" y="0"/>
                    </a:moveTo>
                    <a:lnTo>
                      <a:pt x="2600830" y="0"/>
                    </a:lnTo>
                    <a:lnTo>
                      <a:pt x="2520047" y="89402"/>
                    </a:lnTo>
                    <a:cubicBezTo>
                      <a:pt x="2351572" y="318525"/>
                      <a:pt x="2323328" y="645186"/>
                      <a:pt x="1945040" y="646112"/>
                    </a:cubicBezTo>
                    <a:lnTo>
                      <a:pt x="648052" y="649287"/>
                    </a:lnTo>
                    <a:cubicBezTo>
                      <a:pt x="269764" y="650213"/>
                      <a:pt x="245977" y="310819"/>
                      <a:pt x="77908" y="84156"/>
                    </a:cubicBezTo>
                    <a:close/>
                  </a:path>
                </a:pathLst>
              </a:custGeom>
              <a:solidFill>
                <a:srgbClr val="333F4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6046" tIns="53023" rIns="106046" bIns="53023" anchor="ctr"/>
              <a:lstStyle/>
              <a:p>
                <a:pPr algn="ctr">
                  <a:defRPr/>
                </a:pPr>
                <a:r>
                  <a:rPr lang="en-US" altLang="zh-CN" sz="195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C++20</a:t>
                </a: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7" y="1023201"/>
            <a:ext cx="10029825" cy="5124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2" grpId="0"/>
      <p:bldP spid="720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3373627" y="572746"/>
            <a:ext cx="42418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Warm up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822" y="1516925"/>
            <a:ext cx="123512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U,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Y&gt;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add(U x, Y y) -&gt;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x + y; }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[out = std::ref(std::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"Result: 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add(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))]() {</a:t>
            </a:r>
          </a:p>
          <a:p>
            <a:pPr lvl="1"/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out.get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".\n"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;}();</a:t>
            </a:r>
          </a:p>
          <a:p>
            <a:pPr lvl="1"/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9696935"/>
      </p:ext>
    </p:ext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/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6"/>
          <p:cNvSpPr txBox="1">
            <a:spLocks noChangeArrowheads="1"/>
          </p:cNvSpPr>
          <p:nvPr/>
        </p:nvSpPr>
        <p:spPr bwMode="auto">
          <a:xfrm>
            <a:off x="3049058" y="3723746"/>
            <a:ext cx="96313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8000" dirty="0">
                <a:solidFill>
                  <a:schemeClr val="tx2">
                    <a:lumMod val="7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Q&amp;A</a:t>
            </a:r>
            <a:endParaRPr lang="zh-CN" altLang="en-US" sz="8000" dirty="0">
              <a:solidFill>
                <a:schemeClr val="tx2">
                  <a:lumMod val="7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2578893" y="1545167"/>
            <a:ext cx="68183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2019</a:t>
            </a:r>
            <a:endParaRPr lang="zh-CN" altLang="en-US" sz="16600" dirty="0">
              <a:solidFill>
                <a:schemeClr val="tx1">
                  <a:lumMod val="75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2228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49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文本框 55"/>
          <p:cNvSpPr txBox="1">
            <a:spLocks noChangeArrowheads="1"/>
          </p:cNvSpPr>
          <p:nvPr/>
        </p:nvSpPr>
        <p:spPr bwMode="auto">
          <a:xfrm>
            <a:off x="987425" y="266700"/>
            <a:ext cx="225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</a:p>
        </p:txBody>
      </p:sp>
      <p:sp>
        <p:nvSpPr>
          <p:cNvPr id="13348" name="文本框 56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482600" y="1203681"/>
            <a:ext cx="10823587" cy="47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046" tIns="44524" rIns="89046" bIns="4452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是一门伟大的语言，永远给程序员最大的设计自由， 未使用的特性从不产生副作用，新版本永远完全兼容旧版本。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先前被称作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C++0x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，即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ISO/IEC 14882:2011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，是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编程语言的一个标准。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之前的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标准包括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C++98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C++03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。 虽然此后的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[C++14]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才是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的现行标准，但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C++14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旨在对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的小扩展（漏洞修复、功能改进），而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仍然是一个具有热度的关键词。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的特性主要包括下面几个方面：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提高运行效率的语言特性：右值引用、泛化常量表达式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原有语法的使用性增强：初始化列表、统一的初始化语法、类型推导、范围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循环、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Lambda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表达式、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final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override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、构造函数委托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语言能力的提升：空指针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nullptr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default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delete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、长整数、静态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assert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    C++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标准库的更新：智能指针、正则表达式、哈希表等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031725"/>
      </p:ext>
    </p:extLst>
  </p:cSld>
  <p:clrMapOvr>
    <a:masterClrMapping/>
  </p:clrMapOvr>
  <p:transition spd="slow" advTm="13128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/>
      <p:bldP spid="13348" grpId="0"/>
      <p:bldP spid="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3871913" y="4005263"/>
            <a:ext cx="60642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语言可用性强化</a:t>
            </a:r>
            <a:endParaRPr lang="zh-CN" altLang="en-US" sz="4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5373688" y="1338263"/>
            <a:ext cx="160972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6148" name="文本框 19"/>
          <p:cNvSpPr txBox="1">
            <a:spLocks noChangeArrowheads="1"/>
          </p:cNvSpPr>
          <p:nvPr/>
        </p:nvSpPr>
        <p:spPr bwMode="auto">
          <a:xfrm>
            <a:off x="5946775" y="4835525"/>
            <a:ext cx="45040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编写代码或编译器编译代码时的强化</a:t>
            </a:r>
          </a:p>
        </p:txBody>
      </p:sp>
    </p:spTree>
    <p:custDataLst>
      <p:tags r:id="rId1"/>
    </p:custDataLst>
  </p:cSld>
  <p:clrMapOvr>
    <a:masterClrMapping/>
  </p:clrMapOvr>
  <p:transition spd="slow" advTm="3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 noChangeArrowheads="1"/>
          </p:cNvSpPr>
          <p:nvPr/>
        </p:nvSpPr>
        <p:spPr bwMode="auto">
          <a:xfrm>
            <a:off x="1266825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1" name="稻壳儿小白白(http://dwz.cn/Wu2UP)"/>
          <p:cNvSpPr>
            <a:spLocks noChangeArrowheads="1"/>
          </p:cNvSpPr>
          <p:nvPr/>
        </p:nvSpPr>
        <p:spPr bwMode="auto">
          <a:xfrm>
            <a:off x="5607478" y="15795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2" name="稻壳儿小白白(http://dwz.cn/Wu2UP)"/>
          <p:cNvSpPr>
            <a:spLocks noChangeArrowheads="1"/>
          </p:cNvSpPr>
          <p:nvPr/>
        </p:nvSpPr>
        <p:spPr bwMode="auto">
          <a:xfrm>
            <a:off x="9435911" y="1394619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4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>
            <a:spLocks noChangeArrowheads="1"/>
          </p:cNvSpPr>
          <p:nvPr/>
        </p:nvSpPr>
        <p:spPr bwMode="auto">
          <a:xfrm>
            <a:off x="9528175" y="3886034"/>
            <a:ext cx="860425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>
            <a:spLocks noChangeArrowheads="1"/>
          </p:cNvSpPr>
          <p:nvPr/>
        </p:nvSpPr>
        <p:spPr bwMode="auto">
          <a:xfrm>
            <a:off x="1266825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>
            <a:spLocks noChangeArrowheads="1"/>
          </p:cNvSpPr>
          <p:nvPr/>
        </p:nvSpPr>
        <p:spPr bwMode="auto">
          <a:xfrm>
            <a:off x="5607478" y="3941763"/>
            <a:ext cx="862013" cy="8620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ru-RU" altLang="en-US" sz="280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/>
          <p:nvPr/>
        </p:nvSpPr>
        <p:spPr bwMode="auto">
          <a:xfrm>
            <a:off x="1473200" y="4191000"/>
            <a:ext cx="384175" cy="355600"/>
          </a:xfrm>
          <a:custGeom>
            <a:avLst/>
            <a:gdLst>
              <a:gd name="T0" fmla="*/ 2147483646 w 462"/>
              <a:gd name="T1" fmla="*/ 0 h 427"/>
              <a:gd name="T2" fmla="*/ 2147483646 w 462"/>
              <a:gd name="T3" fmla="*/ 0 h 427"/>
              <a:gd name="T4" fmla="*/ 2147483646 w 462"/>
              <a:gd name="T5" fmla="*/ 0 h 427"/>
              <a:gd name="T6" fmla="*/ 2147483646 w 462"/>
              <a:gd name="T7" fmla="*/ 2147483646 h 427"/>
              <a:gd name="T8" fmla="*/ 2147483646 w 462"/>
              <a:gd name="T9" fmla="*/ 2147483646 h 427"/>
              <a:gd name="T10" fmla="*/ 0 w 462"/>
              <a:gd name="T11" fmla="*/ 2147483646 h 427"/>
              <a:gd name="T12" fmla="*/ 2147483646 w 462"/>
              <a:gd name="T13" fmla="*/ 2147483646 h 427"/>
              <a:gd name="T14" fmla="*/ 2147483646 w 462"/>
              <a:gd name="T15" fmla="*/ 2147483646 h 427"/>
              <a:gd name="T16" fmla="*/ 2147483646 w 462"/>
              <a:gd name="T17" fmla="*/ 2147483646 h 427"/>
              <a:gd name="T18" fmla="*/ 2147483646 w 462"/>
              <a:gd name="T19" fmla="*/ 2147483646 h 427"/>
              <a:gd name="T20" fmla="*/ 2147483646 w 462"/>
              <a:gd name="T21" fmla="*/ 2147483646 h 427"/>
              <a:gd name="T22" fmla="*/ 2147483646 w 462"/>
              <a:gd name="T23" fmla="*/ 2147483646 h 427"/>
              <a:gd name="T24" fmla="*/ 2147483646 w 462"/>
              <a:gd name="T25" fmla="*/ 2147483646 h 427"/>
              <a:gd name="T26" fmla="*/ 2147483646 w 462"/>
              <a:gd name="T27" fmla="*/ 2147483646 h 427"/>
              <a:gd name="T28" fmla="*/ 2147483646 w 462"/>
              <a:gd name="T29" fmla="*/ 2147483646 h 427"/>
              <a:gd name="T30" fmla="*/ 2147483646 w 462"/>
              <a:gd name="T31" fmla="*/ 2147483646 h 427"/>
              <a:gd name="T32" fmla="*/ 2147483646 w 462"/>
              <a:gd name="T33" fmla="*/ 2147483646 h 427"/>
              <a:gd name="T34" fmla="*/ 2147483646 w 462"/>
              <a:gd name="T35" fmla="*/ 2147483646 h 427"/>
              <a:gd name="T36" fmla="*/ 2147483646 w 462"/>
              <a:gd name="T37" fmla="*/ 0 h 427"/>
              <a:gd name="T38" fmla="*/ 2147483646 w 462"/>
              <a:gd name="T39" fmla="*/ 2147483646 h 427"/>
              <a:gd name="T40" fmla="*/ 2147483646 w 462"/>
              <a:gd name="T41" fmla="*/ 2147483646 h 427"/>
              <a:gd name="T42" fmla="*/ 2147483646 w 462"/>
              <a:gd name="T43" fmla="*/ 2147483646 h 427"/>
              <a:gd name="T44" fmla="*/ 2147483646 w 462"/>
              <a:gd name="T45" fmla="*/ 2147483646 h 427"/>
              <a:gd name="T46" fmla="*/ 2147483646 w 462"/>
              <a:gd name="T47" fmla="*/ 2147483646 h 427"/>
              <a:gd name="T48" fmla="*/ 2147483646 w 462"/>
              <a:gd name="T49" fmla="*/ 2147483646 h 427"/>
              <a:gd name="T50" fmla="*/ 2147483646 w 462"/>
              <a:gd name="T51" fmla="*/ 2147483646 h 427"/>
              <a:gd name="T52" fmla="*/ 2147483646 w 462"/>
              <a:gd name="T53" fmla="*/ 2147483646 h 427"/>
              <a:gd name="T54" fmla="*/ 2147483646 w 462"/>
              <a:gd name="T55" fmla="*/ 2147483646 h 427"/>
              <a:gd name="T56" fmla="*/ 2147483646 w 462"/>
              <a:gd name="T57" fmla="*/ 2147483646 h 427"/>
              <a:gd name="T58" fmla="*/ 2147483646 w 462"/>
              <a:gd name="T59" fmla="*/ 2147483646 h 4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62"/>
              <a:gd name="T91" fmla="*/ 0 h 427"/>
              <a:gd name="T92" fmla="*/ 462 w 462"/>
              <a:gd name="T93" fmla="*/ 427 h 42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443" name="稻壳儿小白白(http://dwz.cn/Wu2UP)"/>
          <p:cNvSpPr/>
          <p:nvPr/>
        </p:nvSpPr>
        <p:spPr bwMode="auto">
          <a:xfrm>
            <a:off x="1527175" y="1825625"/>
            <a:ext cx="341313" cy="361950"/>
          </a:xfrm>
          <a:custGeom>
            <a:avLst/>
            <a:gdLst>
              <a:gd name="T0" fmla="*/ 214468 w 409"/>
              <a:gd name="T1" fmla="*/ 338706 h 436"/>
              <a:gd name="T2" fmla="*/ 214468 w 409"/>
              <a:gd name="T3" fmla="*/ 338706 h 436"/>
              <a:gd name="T4" fmla="*/ 229489 w 409"/>
              <a:gd name="T5" fmla="*/ 353648 h 436"/>
              <a:gd name="T6" fmla="*/ 310436 w 409"/>
              <a:gd name="T7" fmla="*/ 361120 h 436"/>
              <a:gd name="T8" fmla="*/ 326292 w 409"/>
              <a:gd name="T9" fmla="*/ 346177 h 436"/>
              <a:gd name="T10" fmla="*/ 326292 w 409"/>
              <a:gd name="T11" fmla="*/ 279764 h 436"/>
              <a:gd name="T12" fmla="*/ 221979 w 409"/>
              <a:gd name="T13" fmla="*/ 272293 h 436"/>
              <a:gd name="T14" fmla="*/ 214468 w 409"/>
              <a:gd name="T15" fmla="*/ 338706 h 436"/>
              <a:gd name="T16" fmla="*/ 15021 w 409"/>
              <a:gd name="T17" fmla="*/ 279764 h 436"/>
              <a:gd name="T18" fmla="*/ 15021 w 409"/>
              <a:gd name="T19" fmla="*/ 279764 h 436"/>
              <a:gd name="T20" fmla="*/ 15021 w 409"/>
              <a:gd name="T21" fmla="*/ 346177 h 436"/>
              <a:gd name="T22" fmla="*/ 29208 w 409"/>
              <a:gd name="T23" fmla="*/ 361120 h 436"/>
              <a:gd name="T24" fmla="*/ 110989 w 409"/>
              <a:gd name="T25" fmla="*/ 353648 h 436"/>
              <a:gd name="T26" fmla="*/ 126010 w 409"/>
              <a:gd name="T27" fmla="*/ 338706 h 436"/>
              <a:gd name="T28" fmla="*/ 118500 w 409"/>
              <a:gd name="T29" fmla="*/ 272293 h 436"/>
              <a:gd name="T30" fmla="*/ 15021 w 409"/>
              <a:gd name="T31" fmla="*/ 279764 h 436"/>
              <a:gd name="T32" fmla="*/ 0 w 409"/>
              <a:gd name="T33" fmla="*/ 170183 h 436"/>
              <a:gd name="T34" fmla="*/ 0 w 409"/>
              <a:gd name="T35" fmla="*/ 170183 h 436"/>
              <a:gd name="T36" fmla="*/ 7511 w 409"/>
              <a:gd name="T37" fmla="*/ 243237 h 436"/>
              <a:gd name="T38" fmla="*/ 110989 w 409"/>
              <a:gd name="T39" fmla="*/ 228294 h 436"/>
              <a:gd name="T40" fmla="*/ 110989 w 409"/>
              <a:gd name="T41" fmla="*/ 162711 h 436"/>
              <a:gd name="T42" fmla="*/ 110989 w 409"/>
              <a:gd name="T43" fmla="*/ 155240 h 436"/>
              <a:gd name="T44" fmla="*/ 170239 w 409"/>
              <a:gd name="T45" fmla="*/ 96299 h 436"/>
              <a:gd name="T46" fmla="*/ 229489 w 409"/>
              <a:gd name="T47" fmla="*/ 155240 h 436"/>
              <a:gd name="T48" fmla="*/ 229489 w 409"/>
              <a:gd name="T49" fmla="*/ 162711 h 436"/>
              <a:gd name="T50" fmla="*/ 221979 w 409"/>
              <a:gd name="T51" fmla="*/ 228294 h 436"/>
              <a:gd name="T52" fmla="*/ 332968 w 409"/>
              <a:gd name="T53" fmla="*/ 243237 h 436"/>
              <a:gd name="T54" fmla="*/ 340478 w 409"/>
              <a:gd name="T55" fmla="*/ 170183 h 436"/>
              <a:gd name="T56" fmla="*/ 340478 w 409"/>
              <a:gd name="T57" fmla="*/ 155240 h 436"/>
              <a:gd name="T58" fmla="*/ 170239 w 409"/>
              <a:gd name="T59" fmla="*/ 0 h 436"/>
              <a:gd name="T60" fmla="*/ 0 w 409"/>
              <a:gd name="T61" fmla="*/ 155240 h 436"/>
              <a:gd name="T62" fmla="*/ 0 w 409"/>
              <a:gd name="T63" fmla="*/ 170183 h 4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09"/>
              <a:gd name="T97" fmla="*/ 0 h 436"/>
              <a:gd name="T98" fmla="*/ 409 w 409"/>
              <a:gd name="T99" fmla="*/ 436 h 4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n w="0">
                <a:solidFill>
                  <a:schemeClr val="tx1">
                    <a:lumMod val="75000"/>
                  </a:schemeClr>
                </a:solidFill>
              </a:ln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81" name="稻壳儿小白白(http://dwz.cn/Wu2UP)"/>
          <p:cNvSpPr/>
          <p:nvPr/>
        </p:nvSpPr>
        <p:spPr bwMode="auto">
          <a:xfrm>
            <a:off x="5853541" y="4233863"/>
            <a:ext cx="369887" cy="311150"/>
          </a:xfrm>
          <a:custGeom>
            <a:avLst/>
            <a:gdLst>
              <a:gd name="T0" fmla="*/ 2147483646 w 444"/>
              <a:gd name="T1" fmla="*/ 2147483646 h 373"/>
              <a:gd name="T2" fmla="*/ 2147483646 w 444"/>
              <a:gd name="T3" fmla="*/ 2147483646 h 373"/>
              <a:gd name="T4" fmla="*/ 2147483646 w 444"/>
              <a:gd name="T5" fmla="*/ 2147483646 h 373"/>
              <a:gd name="T6" fmla="*/ 2147483646 w 444"/>
              <a:gd name="T7" fmla="*/ 0 h 373"/>
              <a:gd name="T8" fmla="*/ 2147483646 w 444"/>
              <a:gd name="T9" fmla="*/ 0 h 373"/>
              <a:gd name="T10" fmla="*/ 2147483646 w 444"/>
              <a:gd name="T11" fmla="*/ 2147483646 h 373"/>
              <a:gd name="T12" fmla="*/ 2147483646 w 444"/>
              <a:gd name="T13" fmla="*/ 2147483646 h 373"/>
              <a:gd name="T14" fmla="*/ 0 w 444"/>
              <a:gd name="T15" fmla="*/ 2147483646 h 373"/>
              <a:gd name="T16" fmla="*/ 2147483646 w 444"/>
              <a:gd name="T17" fmla="*/ 2147483646 h 373"/>
              <a:gd name="T18" fmla="*/ 2147483646 w 444"/>
              <a:gd name="T19" fmla="*/ 2147483646 h 373"/>
              <a:gd name="T20" fmla="*/ 2147483646 w 444"/>
              <a:gd name="T21" fmla="*/ 2147483646 h 373"/>
              <a:gd name="T22" fmla="*/ 2147483646 w 444"/>
              <a:gd name="T23" fmla="*/ 2147483646 h 373"/>
              <a:gd name="T24" fmla="*/ 2147483646 w 444"/>
              <a:gd name="T25" fmla="*/ 2147483646 h 373"/>
              <a:gd name="T26" fmla="*/ 2147483646 w 444"/>
              <a:gd name="T27" fmla="*/ 2147483646 h 373"/>
              <a:gd name="T28" fmla="*/ 2147483646 w 444"/>
              <a:gd name="T29" fmla="*/ 2147483646 h 373"/>
              <a:gd name="T30" fmla="*/ 2147483646 w 444"/>
              <a:gd name="T31" fmla="*/ 2147483646 h 373"/>
              <a:gd name="T32" fmla="*/ 2147483646 w 444"/>
              <a:gd name="T33" fmla="*/ 2147483646 h 373"/>
              <a:gd name="T34" fmla="*/ 2147483646 w 444"/>
              <a:gd name="T35" fmla="*/ 2147483646 h 373"/>
              <a:gd name="T36" fmla="*/ 2147483646 w 444"/>
              <a:gd name="T37" fmla="*/ 2147483646 h 373"/>
              <a:gd name="T38" fmla="*/ 2147483646 w 444"/>
              <a:gd name="T39" fmla="*/ 2147483646 h 373"/>
              <a:gd name="T40" fmla="*/ 2147483646 w 444"/>
              <a:gd name="T41" fmla="*/ 2147483646 h 373"/>
              <a:gd name="T42" fmla="*/ 2147483646 w 444"/>
              <a:gd name="T43" fmla="*/ 2147483646 h 373"/>
              <a:gd name="T44" fmla="*/ 2147483646 w 444"/>
              <a:gd name="T45" fmla="*/ 2147483646 h 373"/>
              <a:gd name="T46" fmla="*/ 2147483646 w 444"/>
              <a:gd name="T47" fmla="*/ 2147483646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44"/>
              <a:gd name="T73" fmla="*/ 0 h 373"/>
              <a:gd name="T74" fmla="*/ 444 w 444"/>
              <a:gd name="T75" fmla="*/ 373 h 37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3" name="稻壳儿小白白(http://dwz.cn/Wu2UP)"/>
          <p:cNvSpPr/>
          <p:nvPr/>
        </p:nvSpPr>
        <p:spPr bwMode="auto">
          <a:xfrm>
            <a:off x="9653399" y="1613694"/>
            <a:ext cx="428625" cy="412750"/>
          </a:xfrm>
          <a:custGeom>
            <a:avLst/>
            <a:gdLst>
              <a:gd name="T0" fmla="*/ 2147483646 w 515"/>
              <a:gd name="T1" fmla="*/ 2147483646 h 498"/>
              <a:gd name="T2" fmla="*/ 2147483646 w 515"/>
              <a:gd name="T3" fmla="*/ 2147483646 h 498"/>
              <a:gd name="T4" fmla="*/ 2147483646 w 515"/>
              <a:gd name="T5" fmla="*/ 2147483646 h 498"/>
              <a:gd name="T6" fmla="*/ 2147483646 w 515"/>
              <a:gd name="T7" fmla="*/ 2147483646 h 498"/>
              <a:gd name="T8" fmla="*/ 2147483646 w 515"/>
              <a:gd name="T9" fmla="*/ 2147483646 h 498"/>
              <a:gd name="T10" fmla="*/ 2147483646 w 515"/>
              <a:gd name="T11" fmla="*/ 2147483646 h 498"/>
              <a:gd name="T12" fmla="*/ 2147483646 w 515"/>
              <a:gd name="T13" fmla="*/ 2147483646 h 498"/>
              <a:gd name="T14" fmla="*/ 2147483646 w 515"/>
              <a:gd name="T15" fmla="*/ 2147483646 h 498"/>
              <a:gd name="T16" fmla="*/ 2147483646 w 515"/>
              <a:gd name="T17" fmla="*/ 2147483646 h 498"/>
              <a:gd name="T18" fmla="*/ 2147483646 w 515"/>
              <a:gd name="T19" fmla="*/ 2147483646 h 498"/>
              <a:gd name="T20" fmla="*/ 2147483646 w 515"/>
              <a:gd name="T21" fmla="*/ 2147483646 h 498"/>
              <a:gd name="T22" fmla="*/ 2147483646 w 515"/>
              <a:gd name="T23" fmla="*/ 2147483646 h 498"/>
              <a:gd name="T24" fmla="*/ 2147483646 w 515"/>
              <a:gd name="T25" fmla="*/ 2147483646 h 498"/>
              <a:gd name="T26" fmla="*/ 2147483646 w 515"/>
              <a:gd name="T27" fmla="*/ 2147483646 h 498"/>
              <a:gd name="T28" fmla="*/ 2147483646 w 515"/>
              <a:gd name="T29" fmla="*/ 2147483646 h 498"/>
              <a:gd name="T30" fmla="*/ 2147483646 w 515"/>
              <a:gd name="T31" fmla="*/ 2147483646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15"/>
              <a:gd name="T49" fmla="*/ 0 h 498"/>
              <a:gd name="T50" fmla="*/ 515 w 515"/>
              <a:gd name="T51" fmla="*/ 498 h 49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4" name="稻壳儿小白白(http://dwz.cn/Wu2UP)"/>
          <p:cNvSpPr/>
          <p:nvPr/>
        </p:nvSpPr>
        <p:spPr bwMode="auto">
          <a:xfrm>
            <a:off x="9752012" y="4141621"/>
            <a:ext cx="412750" cy="376238"/>
          </a:xfrm>
          <a:custGeom>
            <a:avLst/>
            <a:gdLst>
              <a:gd name="T0" fmla="*/ 2147483646 w 497"/>
              <a:gd name="T1" fmla="*/ 2147483646 h 452"/>
              <a:gd name="T2" fmla="*/ 2147483646 w 497"/>
              <a:gd name="T3" fmla="*/ 2147483646 h 452"/>
              <a:gd name="T4" fmla="*/ 2147483646 w 497"/>
              <a:gd name="T5" fmla="*/ 2147483646 h 452"/>
              <a:gd name="T6" fmla="*/ 2147483646 w 497"/>
              <a:gd name="T7" fmla="*/ 2147483646 h 452"/>
              <a:gd name="T8" fmla="*/ 2147483646 w 497"/>
              <a:gd name="T9" fmla="*/ 2147483646 h 452"/>
              <a:gd name="T10" fmla="*/ 2147483646 w 497"/>
              <a:gd name="T11" fmla="*/ 2147483646 h 452"/>
              <a:gd name="T12" fmla="*/ 2147483646 w 497"/>
              <a:gd name="T13" fmla="*/ 2147483646 h 452"/>
              <a:gd name="T14" fmla="*/ 2147483646 w 497"/>
              <a:gd name="T15" fmla="*/ 2147483646 h 452"/>
              <a:gd name="T16" fmla="*/ 2147483646 w 497"/>
              <a:gd name="T17" fmla="*/ 2147483646 h 452"/>
              <a:gd name="T18" fmla="*/ 2147483646 w 497"/>
              <a:gd name="T19" fmla="*/ 2147483646 h 452"/>
              <a:gd name="T20" fmla="*/ 2147483646 w 497"/>
              <a:gd name="T21" fmla="*/ 2147483646 h 452"/>
              <a:gd name="T22" fmla="*/ 2147483646 w 497"/>
              <a:gd name="T23" fmla="*/ 2147483646 h 452"/>
              <a:gd name="T24" fmla="*/ 2147483646 w 497"/>
              <a:gd name="T25" fmla="*/ 0 h 452"/>
              <a:gd name="T26" fmla="*/ 2147483646 w 497"/>
              <a:gd name="T27" fmla="*/ 2147483646 h 452"/>
              <a:gd name="T28" fmla="*/ 2147483646 w 497"/>
              <a:gd name="T29" fmla="*/ 2147483646 h 452"/>
              <a:gd name="T30" fmla="*/ 2147483646 w 497"/>
              <a:gd name="T31" fmla="*/ 2147483646 h 452"/>
              <a:gd name="T32" fmla="*/ 2147483646 w 497"/>
              <a:gd name="T33" fmla="*/ 2147483646 h 452"/>
              <a:gd name="T34" fmla="*/ 2147483646 w 497"/>
              <a:gd name="T35" fmla="*/ 2147483646 h 452"/>
              <a:gd name="T36" fmla="*/ 2147483646 w 497"/>
              <a:gd name="T37" fmla="*/ 2147483646 h 452"/>
              <a:gd name="T38" fmla="*/ 2147483646 w 497"/>
              <a:gd name="T39" fmla="*/ 2147483646 h 452"/>
              <a:gd name="T40" fmla="*/ 2147483646 w 497"/>
              <a:gd name="T41" fmla="*/ 2147483646 h 452"/>
              <a:gd name="T42" fmla="*/ 2147483646 w 497"/>
              <a:gd name="T43" fmla="*/ 2147483646 h 452"/>
              <a:gd name="T44" fmla="*/ 2147483646 w 497"/>
              <a:gd name="T45" fmla="*/ 2147483646 h 452"/>
              <a:gd name="T46" fmla="*/ 2147483646 w 497"/>
              <a:gd name="T47" fmla="*/ 2147483646 h 452"/>
              <a:gd name="T48" fmla="*/ 2147483646 w 497"/>
              <a:gd name="T49" fmla="*/ 2147483646 h 452"/>
              <a:gd name="T50" fmla="*/ 2147483646 w 497"/>
              <a:gd name="T51" fmla="*/ 2147483646 h 452"/>
              <a:gd name="T52" fmla="*/ 2147483646 w 497"/>
              <a:gd name="T53" fmla="*/ 2147483646 h 452"/>
              <a:gd name="T54" fmla="*/ 2147483646 w 497"/>
              <a:gd name="T55" fmla="*/ 2147483646 h 452"/>
              <a:gd name="T56" fmla="*/ 2147483646 w 497"/>
              <a:gd name="T57" fmla="*/ 214748364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97"/>
              <a:gd name="T88" fmla="*/ 0 h 452"/>
              <a:gd name="T89" fmla="*/ 497 w 497"/>
              <a:gd name="T90" fmla="*/ 452 h 45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5" name="稻壳儿小白白(http://dwz.cn/Wu2UP)"/>
          <p:cNvSpPr/>
          <p:nvPr/>
        </p:nvSpPr>
        <p:spPr bwMode="auto">
          <a:xfrm>
            <a:off x="5890053" y="1835150"/>
            <a:ext cx="277813" cy="339725"/>
          </a:xfrm>
          <a:custGeom>
            <a:avLst/>
            <a:gdLst>
              <a:gd name="T0" fmla="*/ 2147483646 w 337"/>
              <a:gd name="T1" fmla="*/ 0 h 409"/>
              <a:gd name="T2" fmla="*/ 2147483646 w 337"/>
              <a:gd name="T3" fmla="*/ 0 h 409"/>
              <a:gd name="T4" fmla="*/ 0 w 337"/>
              <a:gd name="T5" fmla="*/ 2147483646 h 409"/>
              <a:gd name="T6" fmla="*/ 2147483646 w 337"/>
              <a:gd name="T7" fmla="*/ 2147483646 h 409"/>
              <a:gd name="T8" fmla="*/ 2147483646 w 337"/>
              <a:gd name="T9" fmla="*/ 2147483646 h 409"/>
              <a:gd name="T10" fmla="*/ 2147483646 w 337"/>
              <a:gd name="T11" fmla="*/ 2147483646 h 409"/>
              <a:gd name="T12" fmla="*/ 2147483646 w 337"/>
              <a:gd name="T13" fmla="*/ 2147483646 h 409"/>
              <a:gd name="T14" fmla="*/ 2147483646 w 337"/>
              <a:gd name="T15" fmla="*/ 0 h 409"/>
              <a:gd name="T16" fmla="*/ 2147483646 w 337"/>
              <a:gd name="T17" fmla="*/ 2147483646 h 409"/>
              <a:gd name="T18" fmla="*/ 2147483646 w 337"/>
              <a:gd name="T19" fmla="*/ 2147483646 h 409"/>
              <a:gd name="T20" fmla="*/ 2147483646 w 337"/>
              <a:gd name="T21" fmla="*/ 2147483646 h 409"/>
              <a:gd name="T22" fmla="*/ 2147483646 w 337"/>
              <a:gd name="T23" fmla="*/ 2147483646 h 409"/>
              <a:gd name="T24" fmla="*/ 2147483646 w 337"/>
              <a:gd name="T25" fmla="*/ 2147483646 h 409"/>
              <a:gd name="T26" fmla="*/ 2147483646 w 337"/>
              <a:gd name="T27" fmla="*/ 2147483646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37"/>
              <a:gd name="T43" fmla="*/ 0 h 409"/>
              <a:gd name="T44" fmla="*/ 337 w 337"/>
              <a:gd name="T45" fmla="*/ 409 h 40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86" name="稻壳儿小白白(http://dwz.cn/Wu2UP)"/>
          <p:cNvSpPr txBox="1">
            <a:spLocks noChangeArrowheads="1"/>
          </p:cNvSpPr>
          <p:nvPr/>
        </p:nvSpPr>
        <p:spPr bwMode="auto">
          <a:xfrm>
            <a:off x="528638" y="2659063"/>
            <a:ext cx="2338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面向对象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188" name="稻壳儿小白白(http://dwz.cn/Wu2UP)"/>
          <p:cNvSpPr txBox="1">
            <a:spLocks noChangeArrowheads="1"/>
          </p:cNvSpPr>
          <p:nvPr/>
        </p:nvSpPr>
        <p:spPr bwMode="auto">
          <a:xfrm>
            <a:off x="4853781" y="2697162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控制流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0" name="稻壳儿小白白(http://dwz.cn/Wu2UP)"/>
          <p:cNvSpPr txBox="1">
            <a:spLocks noChangeArrowheads="1"/>
          </p:cNvSpPr>
          <p:nvPr/>
        </p:nvSpPr>
        <p:spPr bwMode="auto">
          <a:xfrm>
            <a:off x="8697723" y="2487103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常量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2" name="稻壳儿小白白(http://dwz.cn/Wu2UP)"/>
          <p:cNvSpPr txBox="1">
            <a:spLocks noChangeArrowheads="1"/>
          </p:cNvSpPr>
          <p:nvPr/>
        </p:nvSpPr>
        <p:spPr bwMode="auto">
          <a:xfrm>
            <a:off x="8736297" y="4912519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变量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4" name="稻壳儿小白白(http://dwz.cn/Wu2UP)"/>
          <p:cNvSpPr txBox="1">
            <a:spLocks noChangeArrowheads="1"/>
          </p:cNvSpPr>
          <p:nvPr/>
        </p:nvSpPr>
        <p:spPr bwMode="auto">
          <a:xfrm>
            <a:off x="528638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模板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196" name="稻壳儿小白白(http://dwz.cn/Wu2UP)"/>
          <p:cNvSpPr txBox="1">
            <a:spLocks noChangeArrowheads="1"/>
          </p:cNvSpPr>
          <p:nvPr/>
        </p:nvSpPr>
        <p:spPr bwMode="auto">
          <a:xfrm>
            <a:off x="4832361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sym typeface="Arial" panose="020B0604020202020204" pitchFamily="34" charset="0"/>
              </a:rPr>
              <a:t>类型推导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202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071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</a:rPr>
              <a:t>语言可用性强化</a:t>
            </a:r>
          </a:p>
        </p:txBody>
      </p:sp>
      <p:sp>
        <p:nvSpPr>
          <p:cNvPr id="720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tx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44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  <p:bldP spid="7186" grpId="0"/>
      <p:bldP spid="7188" grpId="0"/>
      <p:bldP spid="7190" grpId="0"/>
      <p:bldP spid="7192" grpId="0"/>
      <p:bldP spid="7194" grpId="0"/>
      <p:bldP spid="7196" grpId="0"/>
      <p:bldP spid="7202" grpId="0"/>
      <p:bldP spid="720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5|1.7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2|1.1|0.8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3|1.3|0.7|1.3|0.5|1.2|0.4|1.3|0.3|1.1|0.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0.7|0.9|0.5|0.3|0.4|0.5|0.5|0.6|0.9|0.3|0.4|0.8|1|0.3|0.6|0.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0.7|0.9|0.5|0.3|0.4|0.5|0.5|0.6|0.9|0.3|0.4|0.8|1|0.3|0.6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5062</Words>
  <Application>Microsoft Office PowerPoint</Application>
  <PresentationFormat>Widescreen</PresentationFormat>
  <Paragraphs>902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等线</vt:lpstr>
      <vt:lpstr>方正兰亭超细黑简体</vt:lpstr>
      <vt:lpstr>方正兰亭准黑_GBK</vt:lpstr>
      <vt:lpstr>微软雅黑</vt:lpstr>
      <vt:lpstr>Arial</vt:lpstr>
      <vt:lpstr>Consolas</vt:lpstr>
      <vt:lpstr>Impact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工作汇报总结类</dc:title>
  <dc:subject>RP</dc:subject>
  <dc:creator/>
  <cp:keywords>RP</cp:keywords>
  <dc:description>RP</dc:description>
  <cp:lastModifiedBy/>
  <cp:revision>7</cp:revision>
  <dcterms:created xsi:type="dcterms:W3CDTF">2017-04-27T15:08:00Z</dcterms:created>
  <dcterms:modified xsi:type="dcterms:W3CDTF">2019-03-19T06:21:45Z</dcterms:modified>
  <cp:category>RP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2052-11.1.0.8183</vt:lpwstr>
  </property>
</Properties>
</file>