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notesSlides/notesSlide47.xml" ContentType="application/vnd.openxmlformats-officedocument.presentationml.notesSlide+xml"/>
  <Override PartName="/ppt/tags/tag48.xml" ContentType="application/vnd.openxmlformats-officedocument.presentationml.tags+xml"/>
  <Override PartName="/ppt/notesSlides/notesSlide48.xml" ContentType="application/vnd.openxmlformats-officedocument.presentationml.notesSlide+xml"/>
  <Override PartName="/ppt/tags/tag49.xml" ContentType="application/vnd.openxmlformats-officedocument.presentationml.tags+xml"/>
  <Override PartName="/ppt/notesSlides/notesSlide49.xml" ContentType="application/vnd.openxmlformats-officedocument.presentationml.notesSlide+xml"/>
  <Override PartName="/ppt/tags/tag50.xml" ContentType="application/vnd.openxmlformats-officedocument.presentationml.tags+xml"/>
  <Override PartName="/ppt/notesSlides/notesSlide50.xml" ContentType="application/vnd.openxmlformats-officedocument.presentationml.notesSlide+xml"/>
  <Override PartName="/ppt/tags/tag51.xml" ContentType="application/vnd.openxmlformats-officedocument.presentationml.tags+xml"/>
  <Override PartName="/ppt/notesSlides/notesSlide51.xml" ContentType="application/vnd.openxmlformats-officedocument.presentationml.notesSlide+xml"/>
  <Override PartName="/ppt/tags/tag52.xml" ContentType="application/vnd.openxmlformats-officedocument.presentationml.tags+xml"/>
  <Override PartName="/ppt/notesSlides/notesSlide52.xml" ContentType="application/vnd.openxmlformats-officedocument.presentationml.notesSlide+xml"/>
  <Override PartName="/ppt/tags/tag53.xml" ContentType="application/vnd.openxmlformats-officedocument.presentationml.tags+xml"/>
  <Override PartName="/ppt/notesSlides/notesSlide53.xml" ContentType="application/vnd.openxmlformats-officedocument.presentationml.notesSlide+xml"/>
  <Override PartName="/ppt/tags/tag54.xml" ContentType="application/vnd.openxmlformats-officedocument.presentationml.tags+xml"/>
  <Override PartName="/ppt/notesSlides/notesSlide54.xml" ContentType="application/vnd.openxmlformats-officedocument.presentationml.notesSlide+xml"/>
  <Override PartName="/ppt/tags/tag55.xml" ContentType="application/vnd.openxmlformats-officedocument.presentationml.tags+xml"/>
  <Override PartName="/ppt/notesSlides/notesSlide55.xml" ContentType="application/vnd.openxmlformats-officedocument.presentationml.notesSlide+xml"/>
  <Override PartName="/ppt/tags/tag56.xml" ContentType="application/vnd.openxmlformats-officedocument.presentationml.tags+xml"/>
  <Override PartName="/ppt/notesSlides/notesSlide56.xml" ContentType="application/vnd.openxmlformats-officedocument.presentationml.notesSlide+xml"/>
  <Override PartName="/ppt/tags/tag57.xml" ContentType="application/vnd.openxmlformats-officedocument.presentationml.tags+xml"/>
  <Override PartName="/ppt/notesSlides/notesSlide57.xml" ContentType="application/vnd.openxmlformats-officedocument.presentationml.notesSlide+xml"/>
  <Override PartName="/ppt/tags/tag58.xml" ContentType="application/vnd.openxmlformats-officedocument.presentationml.tags+xml"/>
  <Override PartName="/ppt/notesSlides/notesSlide58.xml" ContentType="application/vnd.openxmlformats-officedocument.presentationml.notesSlide+xml"/>
  <Override PartName="/ppt/tags/tag59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1"/>
  </p:notesMasterIdLst>
  <p:sldIdLst>
    <p:sldId id="419" r:id="rId2"/>
    <p:sldId id="431" r:id="rId3"/>
    <p:sldId id="470" r:id="rId4"/>
    <p:sldId id="422" r:id="rId5"/>
    <p:sldId id="457" r:id="rId6"/>
    <p:sldId id="459" r:id="rId7"/>
    <p:sldId id="455" r:id="rId8"/>
    <p:sldId id="322" r:id="rId9"/>
    <p:sldId id="465" r:id="rId10"/>
    <p:sldId id="471" r:id="rId11"/>
    <p:sldId id="472" r:id="rId12"/>
    <p:sldId id="473" r:id="rId13"/>
    <p:sldId id="474" r:id="rId14"/>
    <p:sldId id="475" r:id="rId15"/>
    <p:sldId id="466" r:id="rId16"/>
    <p:sldId id="476" r:id="rId17"/>
    <p:sldId id="477" r:id="rId18"/>
    <p:sldId id="478" r:id="rId19"/>
    <p:sldId id="479" r:id="rId20"/>
    <p:sldId id="480" r:id="rId21"/>
    <p:sldId id="482" r:id="rId22"/>
    <p:sldId id="481" r:id="rId23"/>
    <p:sldId id="483" r:id="rId24"/>
    <p:sldId id="486" r:id="rId25"/>
    <p:sldId id="484" r:id="rId26"/>
    <p:sldId id="485" r:id="rId27"/>
    <p:sldId id="488" r:id="rId28"/>
    <p:sldId id="489" r:id="rId29"/>
    <p:sldId id="494" r:id="rId30"/>
    <p:sldId id="490" r:id="rId31"/>
    <p:sldId id="495" r:id="rId32"/>
    <p:sldId id="491" r:id="rId33"/>
    <p:sldId id="496" r:id="rId34"/>
    <p:sldId id="497" r:id="rId35"/>
    <p:sldId id="498" r:id="rId36"/>
    <p:sldId id="500" r:id="rId37"/>
    <p:sldId id="499" r:id="rId38"/>
    <p:sldId id="501" r:id="rId39"/>
    <p:sldId id="502" r:id="rId40"/>
    <p:sldId id="503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15" r:id="rId50"/>
    <p:sldId id="514" r:id="rId51"/>
    <p:sldId id="516" r:id="rId52"/>
    <p:sldId id="517" r:id="rId53"/>
    <p:sldId id="518" r:id="rId54"/>
    <p:sldId id="521" r:id="rId55"/>
    <p:sldId id="522" r:id="rId56"/>
    <p:sldId id="520" r:id="rId57"/>
    <p:sldId id="505" r:id="rId58"/>
    <p:sldId id="519" r:id="rId59"/>
    <p:sldId id="430" r:id="rId6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F4F"/>
    <a:srgbClr val="2A6D83"/>
    <a:srgbClr val="F94C09"/>
    <a:srgbClr val="F2ADF3"/>
    <a:srgbClr val="E2BE51"/>
    <a:srgbClr val="B52F1C"/>
    <a:srgbClr val="682448"/>
    <a:srgbClr val="03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5" autoAdjust="0"/>
  </p:normalViewPr>
  <p:slideViewPr>
    <p:cSldViewPr snapToGrid="0">
      <p:cViewPr varScale="1">
        <p:scale>
          <a:sx n="90" d="100"/>
          <a:sy n="90" d="100"/>
        </p:scale>
        <p:origin x="331" y="72"/>
      </p:cViewPr>
      <p:guideLst>
        <p:guide orient="horz" pos="2319"/>
        <p:guide pos="3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E5BD4C8E-5898-4896-9A45-0FAFFE8394CC}" type="datetimeFigureOut">
              <a:rPr lang="zh-CN" altLang="en-US"/>
              <a:t>2019/3/15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3C26F499-AC18-4E53-BCF3-37F6424CFA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0311A1F-71FA-470E-9FE0-1F4E5C6B0BA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153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56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089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99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88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8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481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nullptr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出现的目的是为了替代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。在某种意义上来说，传统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会把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视为同一种东西，这取决于编译器如何定义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，有些编译器会将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，有些则会直接将其定义为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不允许直接将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隐式转换到其他类型。但如果编译器尝试把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，那么在下面这句代码中：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char *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= NULL;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没有了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隐式转换的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只好将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。而这依然会产生新的问题，将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定义成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将导致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中重载特性发生混乱。考虑下面这两个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函数：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foo(char*);</a:t>
            </a: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foo(int);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那么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foo(NULL);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这个语句将会去调用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foo(int)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，从而导致代码违反直觉。</a:t>
            </a: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56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618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23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5B4778F-48EF-4E08-8033-9BB0D0E1032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 </a:t>
            </a:r>
            <a:r>
              <a:rPr lang="en-US" altLang="zh-CN" dirty="0"/>
              <a:t>C++17 </a:t>
            </a:r>
            <a:r>
              <a:rPr lang="zh-CN" altLang="en-US" dirty="0"/>
              <a:t>中增加了变参模板展开的支持</a:t>
            </a:r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32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983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602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019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13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25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777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3F78EB-C51E-4E17-BDB0-77D84B462765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26</a:t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040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513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38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04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485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947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4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10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61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34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936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2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46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924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77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400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967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28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50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379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64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43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5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93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059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33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1177F842-D9E7-4CF7-9AFF-A2C582C6E53E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731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964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95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54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363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240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07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57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8840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30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FC0DE54-C25E-466A-8700-E3B29244ED7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59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83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7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115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12" Type="http://schemas.openxmlformats.org/officeDocument/2006/relationships/hyperlink" Target="http://www.open-std.org/jtc1/sc22/wg21/docs/papers/2019/n4800.pdf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11" Type="http://schemas.openxmlformats.org/officeDocument/2006/relationships/hyperlink" Target="http://www.open-std.org/jtc1/sc22/wg21/docs/papers/2017/n4659.pdf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github.com/cplusplus/draft/blob/master/papers/n4140.pdf?raw=tru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open-std.org/jtc1/sc22/wg21/docs/papers/2012/n3337.pdf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3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6"/>
          <p:cNvSpPr txBox="1">
            <a:spLocks noChangeArrowheads="1"/>
          </p:cNvSpPr>
          <p:nvPr/>
        </p:nvSpPr>
        <p:spPr bwMode="auto">
          <a:xfrm>
            <a:off x="6054725" y="3773170"/>
            <a:ext cx="586803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</a:rPr>
              <a:t>Getting stated with C++11/C++14/C++17....</a:t>
            </a:r>
          </a:p>
        </p:txBody>
      </p:sp>
      <p:sp>
        <p:nvSpPr>
          <p:cNvPr id="2" name="矩形 1"/>
          <p:cNvSpPr/>
          <p:nvPr/>
        </p:nvSpPr>
        <p:spPr>
          <a:xfrm>
            <a:off x="7029023" y="4499316"/>
            <a:ext cx="4503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Max Cong   Time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2019/3/1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tx2">
                  <a:lumMod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92502" y="2243348"/>
            <a:ext cx="8806996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8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Modern C++s</a:t>
            </a:r>
          </a:p>
        </p:txBody>
      </p:sp>
      <p:pic>
        <p:nvPicPr>
          <p:cNvPr id="3077" name="背景音乐 - 纯音乐 - 你是爱 Ppt2.mp3">
            <a:hlinkClick r:id="" action="ppaction://media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3538" y="-4108450"/>
            <a:ext cx="34528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3219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Override/final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9CF2C37-0A0A-46FE-9910-55A0457148A2}"/>
              </a:ext>
            </a:extLst>
          </p:cNvPr>
          <p:cNvSpPr/>
          <p:nvPr/>
        </p:nvSpPr>
        <p:spPr>
          <a:xfrm>
            <a:off x="261938" y="1243604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A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B::foo does not override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(signature mismatch)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OK: B::foo overrides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A::bar is not virtual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87522B-FC14-49D3-A75E-823F7022A960}"/>
              </a:ext>
            </a:extLst>
          </p:cNvPr>
          <p:cNvSpPr/>
          <p:nvPr/>
        </p:nvSpPr>
        <p:spPr>
          <a:xfrm>
            <a:off x="5833586" y="135499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Base{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A::foo is overridden and it is the final override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non-virtual function cannot be overridden or be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A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struct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foo cannot be overridden as it's final in 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8138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委托构造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CF6E038-8AA6-455A-B652-2948BAA4163C}"/>
              </a:ext>
            </a:extLst>
          </p:cNvPr>
          <p:cNvSpPr/>
          <p:nvPr/>
        </p:nvSpPr>
        <p:spPr>
          <a:xfrm>
            <a:off x="1592132" y="1720840"/>
            <a:ext cx="10241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委托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value2 = value;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01230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继承构造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4404634-6469-4AB8-A5B4-481002FD3B8D}"/>
              </a:ext>
            </a:extLst>
          </p:cNvPr>
          <p:cNvSpPr/>
          <p:nvPr/>
        </p:nvSpPr>
        <p:spPr>
          <a:xfrm>
            <a:off x="1854427" y="1270639"/>
            <a:ext cx="84831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value1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委托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value2 = value;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Base::Base;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继承构造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93391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禁用默认函数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61A45D0-A36A-4D67-AEE8-8D25968A3370}"/>
              </a:ext>
            </a:extLst>
          </p:cNvPr>
          <p:cNvSpPr/>
          <p:nvPr/>
        </p:nvSpPr>
        <p:spPr>
          <a:xfrm>
            <a:off x="987425" y="1942019"/>
            <a:ext cx="107599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Magic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显式声明使用编译器生成的构造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Magic &amp;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Magic &amp;)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显式声明拒绝编译器生成构造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magic_number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1426171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返回类型推导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294913F-E704-4738-BE4A-A0DAC0B3BAC1}"/>
              </a:ext>
            </a:extLst>
          </p:cNvPr>
          <p:cNvSpPr/>
          <p:nvPr/>
        </p:nvSpPr>
        <p:spPr>
          <a:xfrm>
            <a:off x="1219200" y="2011871"/>
            <a:ext cx="9056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推导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的类型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但事实上这样的写法并不能通过编译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 -&gt;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849171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273B43-294F-4EBD-9721-1411A3413A19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5" name="圆角矩形 22">
              <a:extLst>
                <a:ext uri="{FF2B5EF4-FFF2-40B4-BE49-F238E27FC236}">
                  <a16:creationId xmlns:a16="http://schemas.microsoft.com/office/drawing/2014/main" id="{C59518DB-B9F0-4CF9-A91E-449ADC304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BF9656-ED98-4408-B63D-2229AD3AB4E2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7" name="任意多边形 23">
                <a:extLst>
                  <a:ext uri="{FF2B5EF4-FFF2-40B4-BE49-F238E27FC236}">
                    <a16:creationId xmlns:a16="http://schemas.microsoft.com/office/drawing/2014/main" id="{6DA477AC-7D43-468A-B1F0-CCA7B124FD1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任意多边形 24">
                <a:extLst>
                  <a:ext uri="{FF2B5EF4-FFF2-40B4-BE49-F238E27FC236}">
                    <a16:creationId xmlns:a16="http://schemas.microsoft.com/office/drawing/2014/main" id="{095EFFBE-9DB2-43CB-A9A0-E3DB3930A108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任意多边形 25">
                <a:extLst>
                  <a:ext uri="{FF2B5EF4-FFF2-40B4-BE49-F238E27FC236}">
                    <a16:creationId xmlns:a16="http://schemas.microsoft.com/office/drawing/2014/main" id="{E03AA74C-041D-4A7A-BA5A-1067780F7AF6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auto/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decltype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765D2A1-B87A-418E-A2F3-DA6D0E14CA2A}"/>
              </a:ext>
            </a:extLst>
          </p:cNvPr>
          <p:cNvSpPr/>
          <p:nvPr/>
        </p:nvSpPr>
        <p:spPr>
          <a:xfrm>
            <a:off x="245717" y="1060930"/>
            <a:ext cx="11700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之前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const_iterator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之后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it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其他用法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 *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C9B461-F8B3-4E93-B661-86A1CF639A01}"/>
              </a:ext>
            </a:extLst>
          </p:cNvPr>
          <p:cNvSpPr/>
          <p:nvPr/>
        </p:nvSpPr>
        <p:spPr>
          <a:xfrm>
            <a:off x="245717" y="3333272"/>
            <a:ext cx="11351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x; 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A* a;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(a-&gt;x)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y is double (declared type)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((a-&gt;x)) z =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z is const double&amp; (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expression)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U u) -&gt;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+ u)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depends on template parameters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can be deduced since C++14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t+u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26645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constexpr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359E5-91BF-4612-BDCF-118879613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51" y="1545078"/>
            <a:ext cx="3962400" cy="2495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50C3A8-5BD9-4342-97C0-32A4373810B2}"/>
              </a:ext>
            </a:extLst>
          </p:cNvPr>
          <p:cNvSpPr/>
          <p:nvPr/>
        </p:nvSpPr>
        <p:spPr>
          <a:xfrm>
            <a:off x="1254225" y="4040628"/>
            <a:ext cx="10598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||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745006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nullptr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725A6-4955-4BF0-BF75-2D4AB3662B8B}"/>
              </a:ext>
            </a:extLst>
          </p:cNvPr>
          <p:cNvSpPr/>
          <p:nvPr/>
        </p:nvSpPr>
        <p:spPr>
          <a:xfrm>
            <a:off x="1739265" y="1589612"/>
            <a:ext cx="112316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).name() &lt;&lt; 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foo(int)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foo(NULL); 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该行不能通过编译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foo(char*)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12015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初始化列表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3351244-477A-466F-87EE-AFA4D5224583}"/>
              </a:ext>
            </a:extLst>
          </p:cNvPr>
          <p:cNvSpPr/>
          <p:nvPr/>
        </p:nvSpPr>
        <p:spPr>
          <a:xfrm>
            <a:off x="1058070" y="1277586"/>
            <a:ext cx="132757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list){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 it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list.begin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it!=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vec.push_back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(*it);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   // after 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it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it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32500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结构化绑定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A3DD73-F288-4A56-9111-E8B1FBDDEDBE}"/>
              </a:ext>
            </a:extLst>
          </p:cNvPr>
          <p:cNvSpPr/>
          <p:nvPr/>
        </p:nvSpPr>
        <p:spPr>
          <a:xfrm>
            <a:off x="645583" y="1220892"/>
            <a:ext cx="106849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std::tuple&lt;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std::string&gt; f(){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2.3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"456"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C++17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[x, y, z] = f();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y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z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std::tie(a, b, c) = f();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c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945005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0225" y="2862263"/>
            <a:ext cx="50688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sz="44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674870" y="182340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      </a:t>
            </a: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modern C++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简介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674870" y="25917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 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674870" y="33283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语言运行期强化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674870" y="41443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其他</a:t>
            </a: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674870" y="47539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总结与展望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66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变长参数模板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2B0FED2-9B80-40C2-8CE5-F8C131FC98C0}"/>
              </a:ext>
            </a:extLst>
          </p:cNvPr>
          <p:cNvSpPr/>
          <p:nvPr/>
        </p:nvSpPr>
        <p:spPr>
          <a:xfrm>
            <a:off x="247152" y="1800806"/>
            <a:ext cx="9228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C++11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value){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value,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53729-BCFB-4FC1-9B0B-B68636E6C425}"/>
              </a:ext>
            </a:extLst>
          </p:cNvPr>
          <p:cNvSpPr/>
          <p:nvPr/>
        </p:nvSpPr>
        <p:spPr>
          <a:xfrm>
            <a:off x="5707062" y="1711187"/>
            <a:ext cx="6815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C++17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T... t)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t0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...(t) &gt;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850071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外部模板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E7BC888-F3B1-477F-AA4B-CE4605CFAFFD}"/>
              </a:ext>
            </a:extLst>
          </p:cNvPr>
          <p:cNvSpPr/>
          <p:nvPr/>
        </p:nvSpPr>
        <p:spPr>
          <a:xfrm>
            <a:off x="1371599" y="3077035"/>
            <a:ext cx="966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强行实例化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不在该当前编译文件中实例化模板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92275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Using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（别名）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40105CE-A7A0-43A1-873F-4308381CB001}"/>
              </a:ext>
            </a:extLst>
          </p:cNvPr>
          <p:cNvSpPr/>
          <p:nvPr/>
        </p:nvSpPr>
        <p:spPr>
          <a:xfrm>
            <a:off x="2175932" y="1428421"/>
            <a:ext cx="95842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 dark;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 magic;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(*process)(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NewProcess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FakeDarkMagic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you;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76040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模板默认参数</a:t>
                </a: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33996-6790-4C13-B055-6055176988F5}"/>
              </a:ext>
            </a:extLst>
          </p:cNvPr>
          <p:cNvSpPr/>
          <p:nvPr/>
        </p:nvSpPr>
        <p:spPr>
          <a:xfrm>
            <a:off x="800998" y="170847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Alert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green,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yellow,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3F9C0-F205-400A-BB20-771228056CFD}"/>
              </a:ext>
            </a:extLst>
          </p:cNvPr>
          <p:cNvSpPr/>
          <p:nvPr/>
        </p:nvSpPr>
        <p:spPr>
          <a:xfrm>
            <a:off x="5981700" y="174699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 a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 (as ever in C++)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c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no int-&gt;Color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a2 = 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a3 = Alert::red;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a4 = 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blue not in scope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a5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//error: not Color-&gt;int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a6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47846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“&gt;“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2773681-4896-447E-88E0-BCD7EE604D39}"/>
              </a:ext>
            </a:extLst>
          </p:cNvPr>
          <p:cNvSpPr/>
          <p:nvPr/>
        </p:nvSpPr>
        <p:spPr>
          <a:xfrm>
            <a:off x="3048000" y="2413338"/>
            <a:ext cx="688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magic = 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 main function: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)&gt;&gt; magic;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83083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语言运行期强化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代码运行时的强化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338993"/>
      </p:ext>
    </p:ext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3" name="文本框 28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26644" name="文本框 3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333F4F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rgbClr val="333F4F"/>
              </a:solidFill>
              <a:latin typeface="Impact" panose="020B0806030902050204" pitchFamily="34" charset="0"/>
            </a:endParaRPr>
          </a:p>
        </p:txBody>
      </p:sp>
      <p:sp>
        <p:nvSpPr>
          <p:cNvPr id="20" name="圆角矩形 2"/>
          <p:cNvSpPr/>
          <p:nvPr/>
        </p:nvSpPr>
        <p:spPr>
          <a:xfrm>
            <a:off x="815975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530111" y="1645535"/>
            <a:ext cx="1798637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74963" y="2805113"/>
            <a:ext cx="484187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04409" y="2305977"/>
            <a:ext cx="1665841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lambda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圆角矩形 8"/>
          <p:cNvSpPr/>
          <p:nvPr/>
        </p:nvSpPr>
        <p:spPr>
          <a:xfrm>
            <a:off x="4348163" y="3046413"/>
            <a:ext cx="3179762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圆角矩形 9"/>
          <p:cNvSpPr/>
          <p:nvPr/>
        </p:nvSpPr>
        <p:spPr>
          <a:xfrm>
            <a:off x="7899400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38725" y="1674813"/>
            <a:ext cx="1798638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605838" y="1593850"/>
            <a:ext cx="1798637" cy="1798638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00813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055225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18113" y="2317750"/>
            <a:ext cx="1548822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右值</a:t>
            </a:r>
          </a:p>
        </p:txBody>
      </p:sp>
      <p:sp>
        <p:nvSpPr>
          <p:cNvPr id="37" name="矩形 36"/>
          <p:cNvSpPr/>
          <p:nvPr/>
        </p:nvSpPr>
        <p:spPr>
          <a:xfrm>
            <a:off x="8605838" y="2248255"/>
            <a:ext cx="1850186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function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1166573" y="3544708"/>
            <a:ext cx="2525712" cy="249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/>
              <a:t>Lambda </a:t>
            </a:r>
            <a:r>
              <a:rPr lang="zh-CN" altLang="en-US" sz="1400" dirty="0"/>
              <a:t>表达式是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中最重要的新特性之一，而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，实际上就是提供了一个类似匿名函数的特性，而匿名函数则是在需要一个函数，但是又不想费力去命名一个函数的情况下去使用的。这样的场景其实有很多很多，所以匿名函数几乎是现代编程语言的标配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4675188" y="3748088"/>
            <a:ext cx="2525712" cy="19328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右值引用是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引入的与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表达式齐名的重要特性之一。它的引入解决了 </a:t>
            </a:r>
            <a:r>
              <a:rPr lang="en-US" altLang="zh-CN" sz="1400" dirty="0"/>
              <a:t>C++ </a:t>
            </a:r>
            <a:r>
              <a:rPr lang="zh-CN" altLang="en-US" sz="1400" dirty="0"/>
              <a:t>中大量的历史遗留问题，消除了诸如 </a:t>
            </a:r>
            <a:r>
              <a:rPr lang="en-US" altLang="zh-CN" sz="1400" dirty="0"/>
              <a:t>std::vector</a:t>
            </a:r>
            <a:r>
              <a:rPr lang="zh-CN" altLang="en-US" sz="1400" dirty="0"/>
              <a:t>、</a:t>
            </a:r>
            <a:r>
              <a:rPr lang="en-US" altLang="zh-CN" sz="1400" dirty="0"/>
              <a:t>std::string </a:t>
            </a:r>
            <a:r>
              <a:rPr lang="zh-CN" altLang="en-US" sz="1400" dirty="0"/>
              <a:t>之类的额外开销，也才使得函数对象容器 </a:t>
            </a:r>
            <a:r>
              <a:rPr lang="en-US" altLang="zh-CN" sz="1400" dirty="0"/>
              <a:t>std::function </a:t>
            </a:r>
            <a:r>
              <a:rPr lang="zh-CN" altLang="en-US" sz="1400" dirty="0"/>
              <a:t>成为了可能。</a:t>
            </a:r>
          </a:p>
        </p:txBody>
      </p:sp>
      <p:sp>
        <p:nvSpPr>
          <p:cNvPr id="40" name="TextBox 23"/>
          <p:cNvSpPr txBox="1"/>
          <p:nvPr/>
        </p:nvSpPr>
        <p:spPr>
          <a:xfrm>
            <a:off x="8226425" y="3757613"/>
            <a:ext cx="2525713" cy="109299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这部分内容虽然属于标准库的一部分，但是从本质上来看，它却增强了 </a:t>
            </a:r>
            <a:r>
              <a:rPr lang="en-US" altLang="zh-CN" sz="1400" dirty="0"/>
              <a:t>C++ </a:t>
            </a:r>
            <a:r>
              <a:rPr lang="zh-CN" altLang="en-US" sz="1400" dirty="0"/>
              <a:t>语言运行时的能力，这部分内容也相当重要。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783274"/>
      </p:ext>
    </p:extLst>
  </p:cSld>
  <p:clrMapOvr>
    <a:masterClrMapping/>
  </p:clrMapOvr>
  <p:transition spd="slow" advClick="0" advTm="3161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7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3" grpId="0"/>
      <p:bldP spid="26644" grpId="0"/>
      <p:bldP spid="20" grpId="0" animBg="1"/>
      <p:bldP spid="24" grpId="0" animBg="1"/>
      <p:bldP spid="25" grpId="0"/>
      <p:bldP spid="26" grpId="0" animBg="1"/>
      <p:bldP spid="27" grpId="0" animBg="1"/>
      <p:bldP spid="34" grpId="0" animBg="1"/>
      <p:bldP spid="35" grpId="0" animBg="1"/>
      <p:bldP spid="36" grpId="0"/>
      <p:bldP spid="37" grpId="0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左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右值</a:t>
                </a: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46556-23E2-4675-9B2D-A7DCFFCFA84F}"/>
              </a:ext>
            </a:extLst>
          </p:cNvPr>
          <p:cNvSpPr/>
          <p:nvPr/>
        </p:nvSpPr>
        <p:spPr>
          <a:xfrm>
            <a:off x="406399" y="1637828"/>
            <a:ext cx="11573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左值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left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，顾名思义就是赋值符号左边的值。准确来说，左值是表达式（不一定是赋值表达式）后依然存在的持久对象。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right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，右边的值，是指表达式结束后就不再存在的临时对象。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中为了引入强大的右值引用，将右值的概念进行了进一步的划分，分为：纯右值、将亡值。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纯右值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pure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，纯粹的右值，要么是纯粹的字面量，例如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；要么是求值结果相当于字面量或匿名临时对象，例如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。非引用返回的临时变量、运算表达式产生的临时变量、原始字面量、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表达式都属于纯右值。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将亡值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expiring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，是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为了引入右值引用而提出的概念（因此在传统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中，纯右值和右值是同一个概念），也就是即将被销毁、却能够被移动的值。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412386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239040-AF5B-42E1-833A-4D19F27FB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29006"/>
              </p:ext>
            </p:extLst>
          </p:nvPr>
        </p:nvGraphicFramePr>
        <p:xfrm>
          <a:off x="730250" y="3276935"/>
          <a:ext cx="10515600" cy="182880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1020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9992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31561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实参参数类型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推导后函数形参类型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19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411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707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6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60236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CFE2B32-1840-4DC6-97D2-CE075BE3C4C1}"/>
              </a:ext>
            </a:extLst>
          </p:cNvPr>
          <p:cNvSpPr/>
          <p:nvPr/>
        </p:nvSpPr>
        <p:spPr>
          <a:xfrm>
            <a:off x="5126275" y="19592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引用坍缩规则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051127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CB016B9-BD81-41D6-AEF7-7D1863CC408C}"/>
              </a:ext>
            </a:extLst>
          </p:cNvPr>
          <p:cNvSpPr/>
          <p:nvPr/>
        </p:nvSpPr>
        <p:spPr>
          <a:xfrm>
            <a:off x="200297" y="1345422"/>
            <a:ext cx="1069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左值引用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右值引用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pass(T&amp;&amp;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普通传参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reference(v);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"std::move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reference(std::move(v));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"std::forward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reference(std::forward&lt;T&gt;(v));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8AA1D-5E15-4B54-9E87-B8B2BC4C3ABC}"/>
              </a:ext>
            </a:extLst>
          </p:cNvPr>
          <p:cNvSpPr/>
          <p:nvPr/>
        </p:nvSpPr>
        <p:spPr>
          <a:xfrm>
            <a:off x="6094367" y="14466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传递右值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传递左值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pass(v);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14DF5E7-E187-4946-833B-411AC619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367" y="3835014"/>
            <a:ext cx="54864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传递右值: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传递左值: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传参:左值引用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17737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3373627" y="572746"/>
            <a:ext cx="4241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Warm up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261B86-D255-4EB6-B6CB-256104C3C4D4}"/>
              </a:ext>
            </a:extLst>
          </p:cNvPr>
          <p:cNvSpPr/>
          <p:nvPr/>
        </p:nvSpPr>
        <p:spPr>
          <a:xfrm>
            <a:off x="85822" y="1516925"/>
            <a:ext cx="12351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Y&gt;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add(U x, Y y) -&gt;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x + y;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[out = std::ref(std::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))]() {</a:t>
            </a:r>
          </a:p>
          <a:p>
            <a:pPr lvl="1"/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".\n"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;}();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38320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6E056-DE21-4618-82AB-5DD747ACCDC5}"/>
              </a:ext>
            </a:extLst>
          </p:cNvPr>
          <p:cNvSpPr/>
          <p:nvPr/>
        </p:nvSpPr>
        <p:spPr>
          <a:xfrm>
            <a:off x="457199" y="1489630"/>
            <a:ext cx="11336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Lambda </a:t>
            </a:r>
            <a:r>
              <a:rPr lang="zh-CN" altLang="en-US" dirty="0"/>
              <a:t>表达式的基本语法如下：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[captures] &lt;tparams&gt;(可选)(C++20) ( params ) specifiers(可选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mutalbe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exception attr -&gt; ret requires(可选)(C++20) { body 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63B2B-18E8-45A9-B9CA-7319D27CFDC4}"/>
              </a:ext>
            </a:extLst>
          </p:cNvPr>
          <p:cNvSpPr txBox="1"/>
          <p:nvPr/>
        </p:nvSpPr>
        <p:spPr>
          <a:xfrm>
            <a:off x="201612" y="2465787"/>
            <a:ext cx="6368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捕获：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值捕获</a:t>
            </a:r>
            <a:endParaRPr lang="en-US" altLang="zh-CN" b="1" dirty="0"/>
          </a:p>
          <a:p>
            <a:r>
              <a:rPr lang="zh-CN" altLang="en-US" dirty="0"/>
              <a:t>与参数传值类似，值捕获的前提是变量可以拷贝，不同之处则在于，被捕获的变量在 </a:t>
            </a:r>
            <a:r>
              <a:rPr lang="en-US" altLang="zh-CN" dirty="0"/>
              <a:t>lambda </a:t>
            </a:r>
            <a:r>
              <a:rPr lang="zh-CN" altLang="en-US" dirty="0"/>
              <a:t>表达式被创建时拷贝，而非调用时才拷贝</a:t>
            </a:r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引用捕获</a:t>
            </a:r>
            <a:endParaRPr lang="en-US" altLang="zh-CN" b="1" dirty="0"/>
          </a:p>
          <a:p>
            <a:r>
              <a:rPr lang="zh-CN" altLang="en-US" dirty="0"/>
              <a:t>与引用传参类似，引用捕获保存的是引用，值会发生变化。</a:t>
            </a:r>
            <a:endParaRPr lang="en-US" altLang="zh-CN" b="1" dirty="0"/>
          </a:p>
          <a:p>
            <a:r>
              <a:rPr lang="en-US" altLang="zh-CN" b="1" dirty="0"/>
              <a:t>3. </a:t>
            </a:r>
            <a:r>
              <a:rPr lang="zh-CN" altLang="en-US" b="1" dirty="0"/>
              <a:t>隐式捕获</a:t>
            </a:r>
            <a:endParaRPr lang="en-US" altLang="zh-CN" b="1" dirty="0"/>
          </a:p>
          <a:p>
            <a:r>
              <a:rPr lang="en-US" altLang="zh-CN" dirty="0"/>
              <a:t>[] </a:t>
            </a:r>
            <a:r>
              <a:rPr lang="zh-CN" altLang="en-US" dirty="0"/>
              <a:t>空捕获列表</a:t>
            </a:r>
          </a:p>
          <a:p>
            <a:r>
              <a:rPr lang="en-US" altLang="zh-CN" dirty="0"/>
              <a:t>[name1, name2, ...] </a:t>
            </a:r>
            <a:r>
              <a:rPr lang="zh-CN" altLang="en-US" dirty="0"/>
              <a:t>捕获一系列变量</a:t>
            </a:r>
          </a:p>
          <a:p>
            <a:r>
              <a:rPr lang="en-US" altLang="zh-CN" dirty="0"/>
              <a:t>[&amp;] </a:t>
            </a:r>
            <a:r>
              <a:rPr lang="zh-CN" altLang="en-US" dirty="0"/>
              <a:t>引用捕获</a:t>
            </a:r>
            <a:r>
              <a:rPr lang="en-US" altLang="zh-CN" dirty="0"/>
              <a:t>, </a:t>
            </a:r>
            <a:r>
              <a:rPr lang="zh-CN" altLang="en-US" dirty="0"/>
              <a:t>让编译器自行推导捕获列表</a:t>
            </a:r>
          </a:p>
          <a:p>
            <a:r>
              <a:rPr lang="en-US" altLang="zh-CN" dirty="0"/>
              <a:t>[=] </a:t>
            </a:r>
            <a:r>
              <a:rPr lang="zh-CN" altLang="en-US" dirty="0"/>
              <a:t>值捕获</a:t>
            </a:r>
            <a:r>
              <a:rPr lang="en-US" altLang="zh-CN" dirty="0"/>
              <a:t>, </a:t>
            </a:r>
            <a:r>
              <a:rPr lang="zh-CN" altLang="en-US" dirty="0"/>
              <a:t>让编译器执行推导应用列表</a:t>
            </a:r>
            <a:endParaRPr lang="en-US" altLang="zh-CN" b="1" dirty="0"/>
          </a:p>
          <a:p>
            <a:r>
              <a:rPr lang="en-US" altLang="zh-CN" b="1" dirty="0"/>
              <a:t>4. </a:t>
            </a:r>
            <a:r>
              <a:rPr lang="zh-CN" altLang="en-US" b="1" dirty="0"/>
              <a:t>表达式捕获</a:t>
            </a:r>
            <a:r>
              <a:rPr lang="en-US" altLang="zh-CN" b="1" dirty="0"/>
              <a:t>(C++14)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8BBB5-2599-4F85-A8D0-F987F145338C}"/>
              </a:ext>
            </a:extLst>
          </p:cNvPr>
          <p:cNvSpPr/>
          <p:nvPr/>
        </p:nvSpPr>
        <p:spPr>
          <a:xfrm>
            <a:off x="6396565" y="25110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[v1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v2 = std::move(important)](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x+y+v1+(*v2);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74170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泛型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E3233C7-EA49-488C-8B2D-FF62263BC106}"/>
              </a:ext>
            </a:extLst>
          </p:cNvPr>
          <p:cNvSpPr/>
          <p:nvPr/>
        </p:nvSpPr>
        <p:spPr>
          <a:xfrm>
            <a:off x="3048000" y="25518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after C++14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540035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std::function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81941E3-A342-496B-9885-9F587351A03E}"/>
              </a:ext>
            </a:extLst>
          </p:cNvPr>
          <p:cNvSpPr/>
          <p:nvPr/>
        </p:nvSpPr>
        <p:spPr>
          <a:xfrm>
            <a:off x="222885" y="1446694"/>
            <a:ext cx="1177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std::function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是一种通用、多态的函数封装，它的实例可以对任何可以调用的目标实体进行存储、复制和调用操作，它也是对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中现有的可调用实体的一种类型安全的包裹（相对来说，函数指针的调用不是类型安全的），换句话说，就是函数的容器。当我们有了函数的容器之后便能够更加方便的将函数、函数指针作为对象进行处理。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28191D-5A14-47D2-8E61-189BB960C9B0}"/>
              </a:ext>
            </a:extLst>
          </p:cNvPr>
          <p:cNvSpPr/>
          <p:nvPr/>
        </p:nvSpPr>
        <p:spPr>
          <a:xfrm>
            <a:off x="987425" y="2308781"/>
            <a:ext cx="115908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foo;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func2 = [&amp;](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value) 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+value+important;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func2(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2050753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std::bind/std::placeholder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3BE0200-5B33-408B-BC8B-B880F1D62791}"/>
              </a:ext>
            </a:extLst>
          </p:cNvPr>
          <p:cNvSpPr/>
          <p:nvPr/>
        </p:nvSpPr>
        <p:spPr>
          <a:xfrm>
            <a:off x="114300" y="1060930"/>
            <a:ext cx="1132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goodbye(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"Goodbye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B3B677-2687-47D7-9C72-9C787B9470A1}"/>
              </a:ext>
            </a:extLst>
          </p:cNvPr>
          <p:cNvSpPr/>
          <p:nvPr/>
        </p:nvSpPr>
        <p:spPr>
          <a:xfrm>
            <a:off x="1472565" y="2768834"/>
            <a:ext cx="10605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Object instance;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str(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 = std::bind(&amp;Object::hello, &amp;instance,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 = std::bind(&amp;goodbye, 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56CDC-E05D-4F2F-A00A-50BD895C5653}"/>
              </a:ext>
            </a:extLst>
          </p:cNvPr>
          <p:cNvSpPr/>
          <p:nvPr/>
        </p:nvSpPr>
        <p:spPr>
          <a:xfrm>
            <a:off x="6109335" y="1329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Object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97870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其他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132587"/>
      </p:ext>
    </p:ext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线程与并发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容器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正则表达式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展望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指针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其他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18207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std::thread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AABD453-496B-446D-933D-FECAA0CD3A0C}"/>
              </a:ext>
            </a:extLst>
          </p:cNvPr>
          <p:cNvSpPr/>
          <p:nvPr/>
        </p:nvSpPr>
        <p:spPr>
          <a:xfrm>
            <a:off x="3048000" y="199783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t(foo);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632262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mutex,std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lock_guard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F2AB9C-46A1-462E-A0FB-6A3E5CB396ED}"/>
              </a:ext>
            </a:extLst>
          </p:cNvPr>
          <p:cNvSpPr/>
          <p:nvPr/>
        </p:nvSpPr>
        <p:spPr>
          <a:xfrm>
            <a:off x="261939" y="1210945"/>
            <a:ext cx="57261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protects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lock(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is automatically released when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goes out of scope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66EE1-2636-4CA6-B7E3-2C63EA53DBA6}"/>
              </a:ext>
            </a:extLst>
          </p:cNvPr>
          <p:cNvSpPr/>
          <p:nvPr/>
        </p:nvSpPr>
        <p:spPr>
          <a:xfrm>
            <a:off x="5970041" y="359809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t1(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t2(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t1.join();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t2.join();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177871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00965" y="861447"/>
            <a:ext cx="11990070" cy="5344955"/>
            <a:chOff x="342900" y="844090"/>
            <a:chExt cx="10801350" cy="5344955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122176" y="844090"/>
              <a:ext cx="4851054" cy="524276"/>
              <a:chOff x="1631685" y="1234686"/>
              <a:chExt cx="4851054" cy="524276"/>
            </a:xfrm>
          </p:grpSpPr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1631685" y="1285123"/>
                <a:ext cx="4496755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std::future, 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packaged_task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任意多边形 24">
            <a:extLst>
              <a:ext uri="{FF2B5EF4-FFF2-40B4-BE49-F238E27FC236}">
                <a16:creationId xmlns:a16="http://schemas.microsoft.com/office/drawing/2014/main" id="{35A36AA5-5EDF-4601-8258-B0836033C63B}"/>
              </a:ext>
            </a:extLst>
          </p:cNvPr>
          <p:cNvSpPr/>
          <p:nvPr/>
        </p:nvSpPr>
        <p:spPr>
          <a:xfrm>
            <a:off x="2792819" y="861447"/>
            <a:ext cx="510362" cy="88075"/>
          </a:xfrm>
          <a:custGeom>
            <a:avLst/>
            <a:gdLst>
              <a:gd name="connsiteX0" fmla="*/ 145370 w 318081"/>
              <a:gd name="connsiteY0" fmla="*/ 0 h 130555"/>
              <a:gd name="connsiteX1" fmla="*/ 172710 w 318081"/>
              <a:gd name="connsiteY1" fmla="*/ 0 h 130555"/>
              <a:gd name="connsiteX2" fmla="*/ 209618 w 318081"/>
              <a:gd name="connsiteY2" fmla="*/ 6428 h 130555"/>
              <a:gd name="connsiteX3" fmla="*/ 315757 w 318081"/>
              <a:gd name="connsiteY3" fmla="*/ 117294 h 130555"/>
              <a:gd name="connsiteX4" fmla="*/ 318081 w 318081"/>
              <a:gd name="connsiteY4" fmla="*/ 130555 h 130555"/>
              <a:gd name="connsiteX5" fmla="*/ 0 w 318081"/>
              <a:gd name="connsiteY5" fmla="*/ 130555 h 130555"/>
              <a:gd name="connsiteX6" fmla="*/ 2324 w 318081"/>
              <a:gd name="connsiteY6" fmla="*/ 117294 h 130555"/>
              <a:gd name="connsiteX7" fmla="*/ 108463 w 318081"/>
              <a:gd name="connsiteY7" fmla="*/ 6428 h 13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081" h="130555">
                <a:moveTo>
                  <a:pt x="145370" y="0"/>
                </a:moveTo>
                <a:lnTo>
                  <a:pt x="172710" y="0"/>
                </a:lnTo>
                <a:lnTo>
                  <a:pt x="209618" y="6428"/>
                </a:lnTo>
                <a:cubicBezTo>
                  <a:pt x="257550" y="23604"/>
                  <a:pt x="296392" y="64548"/>
                  <a:pt x="315757" y="117294"/>
                </a:cubicBezTo>
                <a:lnTo>
                  <a:pt x="318081" y="130555"/>
                </a:lnTo>
                <a:lnTo>
                  <a:pt x="0" y="130555"/>
                </a:lnTo>
                <a:lnTo>
                  <a:pt x="2324" y="117294"/>
                </a:lnTo>
                <a:cubicBezTo>
                  <a:pt x="21689" y="64548"/>
                  <a:pt x="60531" y="23604"/>
                  <a:pt x="108463" y="642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3065" b="1" dirty="0">
              <a:latin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42B50-71AE-4195-81C2-6BFE68DC4B1D}"/>
              </a:ext>
            </a:extLst>
          </p:cNvPr>
          <p:cNvSpPr/>
          <p:nvPr/>
        </p:nvSpPr>
        <p:spPr>
          <a:xfrm>
            <a:off x="889000" y="1203355"/>
            <a:ext cx="114130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&lt;future&gt;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将一个返回值为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表达式封装到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中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的模板参数为要封装函数的类型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()&gt; task([](){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获得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future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std::future&lt;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task.get_future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在一个线程中执行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std::thread(std::move(task)).detach();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"Waiting..."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输出执行结果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"Done!"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"Result is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562457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C5BE9E1-55EF-45B2-A463-BAEF1C0648DE}"/>
              </a:ext>
            </a:extLst>
          </p:cNvPr>
          <p:cNvSpPr/>
          <p:nvPr/>
        </p:nvSpPr>
        <p:spPr>
          <a:xfrm>
            <a:off x="114300" y="97632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cv;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data;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56BD2-E45A-4DE4-BD9B-8E5D423DC76D}"/>
              </a:ext>
            </a:extLst>
          </p:cNvPr>
          <p:cNvSpPr/>
          <p:nvPr/>
        </p:nvSpPr>
        <p:spPr>
          <a:xfrm>
            <a:off x="3779792" y="2607786"/>
            <a:ext cx="80725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is processing data\n"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+=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after processing"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signals data processing completed\n"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87122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052888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modern C++ </a:t>
            </a: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简介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6522720" y="5521960"/>
            <a:ext cx="43110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C++98 vs C++11/C++14/C++17...</a:t>
            </a: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9414220-95A1-48F2-BAB0-98D936BED056}"/>
              </a:ext>
            </a:extLst>
          </p:cNvPr>
          <p:cNvSpPr/>
          <p:nvPr/>
        </p:nvSpPr>
        <p:spPr>
          <a:xfrm>
            <a:off x="1067707" y="1348595"/>
            <a:ext cx="98406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worker(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"Example data"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"main() signals data ready for processing\n"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"Back in main(), data =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data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039777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std::array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9414220-95A1-48F2-BAB0-98D936BED056}"/>
              </a:ext>
            </a:extLst>
          </p:cNvPr>
          <p:cNvSpPr/>
          <p:nvPr/>
        </p:nvSpPr>
        <p:spPr>
          <a:xfrm>
            <a:off x="425903" y="1446694"/>
            <a:ext cx="111242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为什么要引入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而不是直接使用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？已经有了传统数组，为什么要用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std::array?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先回答第一个问题，与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对象的大小是固定的，如果容器大小是固定的，那么可以优先考虑使用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容器。另外由于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是自动扩容的，当存入大量的数据后，并且对容器进行了删除操作，容器并不会自动归还被删除元素相应的内存，这时候就需要手动运行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shrink_to_fit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释放这部分内存。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而第二个问题就更加简单，使用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能够让代码变得更加“现代化”，而且封装了一些操作函数，比如获取数组大小以及检查是否非空，同时还能够友好的使用标准库中的容器算法，比如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80B94-04C5-4331-AC2E-AD8B6E3AA046}"/>
              </a:ext>
            </a:extLst>
          </p:cNvPr>
          <p:cNvSpPr/>
          <p:nvPr/>
        </p:nvSpPr>
        <p:spPr>
          <a:xfrm>
            <a:off x="2828776" y="4032017"/>
            <a:ext cx="10490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表达式排序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&lt;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145072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forward_list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9414220-95A1-48F2-BAB0-98D936BED056}"/>
              </a:ext>
            </a:extLst>
          </p:cNvPr>
          <p:cNvSpPr/>
          <p:nvPr/>
        </p:nvSpPr>
        <p:spPr>
          <a:xfrm>
            <a:off x="425903" y="2378511"/>
            <a:ext cx="111242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是一个列表容器，使用方法和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基本类似，因此我们就不花费篇幅进行介绍了。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需要知道的是，和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的双向链表的实现不同，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使用单向链表进行实现，提供了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O(1)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复杂度的元素插入，不支持快速随机访问（这也是链表的特点），也是标准库容器中唯一一个不提供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size()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方法的容器。当不需要双向迭代时，具有比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更高的空间利用率。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67824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无序容器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unordered_xxx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9414220-95A1-48F2-BAB0-98D936BED056}"/>
              </a:ext>
            </a:extLst>
          </p:cNvPr>
          <p:cNvSpPr/>
          <p:nvPr/>
        </p:nvSpPr>
        <p:spPr>
          <a:xfrm>
            <a:off x="1714771" y="2430704"/>
            <a:ext cx="11124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引入了两组无序容器：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unordered_multiset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02779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std::tuple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9414220-95A1-48F2-BAB0-98D936BED056}"/>
              </a:ext>
            </a:extLst>
          </p:cNvPr>
          <p:cNvSpPr/>
          <p:nvPr/>
        </p:nvSpPr>
        <p:spPr>
          <a:xfrm>
            <a:off x="2116137" y="2009614"/>
            <a:ext cx="11124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构造元组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获得元组某个位置的值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元组拆包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88AF0-2838-4CB5-95DE-3423F61DA0C3}"/>
              </a:ext>
            </a:extLst>
          </p:cNvPr>
          <p:cNvSpPr/>
          <p:nvPr/>
        </p:nvSpPr>
        <p:spPr>
          <a:xfrm>
            <a:off x="2978331" y="4073323"/>
            <a:ext cx="6966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auto student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&gt;(student);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gpa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grade, name) = student;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58828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xxx_ptr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9414220-95A1-48F2-BAB0-98D936BED056}"/>
              </a:ext>
            </a:extLst>
          </p:cNvPr>
          <p:cNvSpPr/>
          <p:nvPr/>
        </p:nvSpPr>
        <p:spPr>
          <a:xfrm>
            <a:off x="1158944" y="2942749"/>
            <a:ext cx="9073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引入了智能指针的概念，使用了引用计数的想法，让程序员不再需要关心手动释放内存。这些智能指针就包括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，使用它们需要包含头文件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&lt;memory&gt;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注意：引用计数不是垃圾回收，引用计数能够尽快收回不再被使用的对象，同时在回收的过程中也不会造成长时间的等待，更能够清晰明确的表明资源的生命周期。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8856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shared_ptr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EEF8DA6-EFC6-47B1-9073-72627D29F9D7}"/>
              </a:ext>
            </a:extLst>
          </p:cNvPr>
          <p:cNvSpPr/>
          <p:nvPr/>
        </p:nvSpPr>
        <p:spPr>
          <a:xfrm>
            <a:off x="1032373" y="2266665"/>
            <a:ext cx="10153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(*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auto pointer = new int(10); 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非法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不允许直接赋值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构造了一个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pointer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foo(pointer);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*pointer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11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离开作用域前，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会被析构，从而释放内存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806E2-1341-4ABD-8FAE-5A4990978987}"/>
              </a:ext>
            </a:extLst>
          </p:cNvPr>
          <p:cNvSpPr/>
          <p:nvPr/>
        </p:nvSpPr>
        <p:spPr>
          <a:xfrm>
            <a:off x="114300" y="1344971"/>
            <a:ext cx="11625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是一种智能指针，它能够记录多少个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共同指向一个对象，从而消除显示的调用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，当引用计数变为零的时候就会将对象自动删除。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可以通过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方法来获取原始指针，通过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来减少一个引用计数，并通过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来查看一个对象的引用计数。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826842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unique_ptr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EEF8DA6-EFC6-47B1-9073-72627D29F9D7}"/>
              </a:ext>
            </a:extLst>
          </p:cNvPr>
          <p:cNvSpPr/>
          <p:nvPr/>
        </p:nvSpPr>
        <p:spPr>
          <a:xfrm>
            <a:off x="575469" y="2189058"/>
            <a:ext cx="11990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是一种独占的智能指针，它禁止其他智能指针与其共享同一个对象，从而保证代码的安全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但是，我们可以利用 </a:t>
            </a:r>
            <a:r>
              <a:rPr lang="en-US" altLang="zh-CN" dirty="0">
                <a:latin typeface="Consolas" panose="020B0609020204030204" pitchFamily="49" charset="0"/>
              </a:rPr>
              <a:t>std::move </a:t>
            </a:r>
            <a:r>
              <a:rPr lang="zh-CN" altLang="en-US" dirty="0">
                <a:latin typeface="Consolas" panose="020B0609020204030204" pitchFamily="49" charset="0"/>
              </a:rPr>
              <a:t>将其转移给其他的 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 = std::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&lt;int&gt;(10); // 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从 </a:t>
            </a:r>
            <a:r>
              <a:rPr lang="en-US" altLang="zh-CN" dirty="0">
                <a:latin typeface="Consolas" panose="020B0609020204030204" pitchFamily="49" charset="0"/>
              </a:rPr>
              <a:t>C++14 </a:t>
            </a:r>
            <a:r>
              <a:rPr lang="zh-CN" altLang="en-US" dirty="0">
                <a:latin typeface="Consolas" panose="020B0609020204030204" pitchFamily="49" charset="0"/>
              </a:rPr>
              <a:t>引入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pointer2 = pointer; // </a:t>
            </a:r>
            <a:r>
              <a:rPr lang="zh-CN" altLang="en-US" dirty="0">
                <a:latin typeface="Consolas" panose="020B0609020204030204" pitchFamily="49" charset="0"/>
              </a:rPr>
              <a:t>非法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AA3BF-137C-4425-9216-7E68AB6A6453}"/>
              </a:ext>
            </a:extLst>
          </p:cNvPr>
          <p:cNvSpPr/>
          <p:nvPr/>
        </p:nvSpPr>
        <p:spPr>
          <a:xfrm>
            <a:off x="2499360" y="5248144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 p1(std::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&lt;Foo&gt;());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05172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5FF5990-3826-4456-AD8B-B01532CE5C4B}"/>
              </a:ext>
            </a:extLst>
          </p:cNvPr>
          <p:cNvSpPr/>
          <p:nvPr/>
        </p:nvSpPr>
        <p:spPr>
          <a:xfrm>
            <a:off x="770467" y="1154111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~A()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~B()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61790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BDC2F82-0A9A-4345-953F-DEA2D166C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9" y="1593236"/>
            <a:ext cx="7223774" cy="26791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798632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/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267" name="稻壳儿小白白(http://dwz.cn/Wu2UP)"/>
          <p:cNvPicPr>
            <a:picLocks noChangeArrowheads="1"/>
          </p:cNvPicPr>
          <p:nvPr/>
        </p:nvPicPr>
        <p:blipFill>
          <a:blip r:embed="rId4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40179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稻壳儿小白白(http://dwz.cn/Wu2UP)"/>
          <p:cNvPicPr>
            <a:picLocks noChangeArrowheads="1"/>
          </p:cNvPicPr>
          <p:nvPr/>
        </p:nvPicPr>
        <p:blipFill>
          <a:blip r:embed="rId5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稻壳儿小白白(http://dwz.cn/Wu2UP)"/>
          <p:cNvPicPr>
            <a:picLocks noChangeArrowheads="1"/>
          </p:cNvPicPr>
          <p:nvPr/>
        </p:nvPicPr>
        <p:blipFill>
          <a:blip r:embed="rId6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384300"/>
            <a:ext cx="110966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稻壳儿小白白(http://dwz.cn/Wu2UP)"/>
          <p:cNvPicPr>
            <a:picLocks noChangeArrowheads="1"/>
          </p:cNvPicPr>
          <p:nvPr/>
        </p:nvPicPr>
        <p:blipFill>
          <a:blip r:embed="rId7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稻壳儿小白白(http://dwz.cn/Wu2UP)"/>
          <p:cNvPicPr>
            <a:picLocks noChangeArrowheads="1"/>
          </p:cNvPicPr>
          <p:nvPr/>
        </p:nvPicPr>
        <p:blipFill>
          <a:blip r:embed="rId8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43227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6 w 57"/>
              <a:gd name="T1" fmla="*/ 2147483646 h 46"/>
              <a:gd name="T2" fmla="*/ 2147483646 w 57"/>
              <a:gd name="T3" fmla="*/ 2147483646 h 46"/>
              <a:gd name="T4" fmla="*/ 2147483646 w 57"/>
              <a:gd name="T5" fmla="*/ 2147483646 h 46"/>
              <a:gd name="T6" fmla="*/ 2147483646 w 57"/>
              <a:gd name="T7" fmla="*/ 2147483646 h 46"/>
              <a:gd name="T8" fmla="*/ 2147483646 w 57"/>
              <a:gd name="T9" fmla="*/ 2147483646 h 46"/>
              <a:gd name="T10" fmla="*/ 2147483646 w 57"/>
              <a:gd name="T11" fmla="*/ 2147483646 h 46"/>
              <a:gd name="T12" fmla="*/ 2147483646 w 57"/>
              <a:gd name="T13" fmla="*/ 2147483646 h 46"/>
              <a:gd name="T14" fmla="*/ 2147483646 w 57"/>
              <a:gd name="T15" fmla="*/ 2147483646 h 46"/>
              <a:gd name="T16" fmla="*/ 0 w 57"/>
              <a:gd name="T17" fmla="*/ 2147483646 h 46"/>
              <a:gd name="T18" fmla="*/ 0 w 57"/>
              <a:gd name="T19" fmla="*/ 2147483646 h 46"/>
              <a:gd name="T20" fmla="*/ 2147483646 w 57"/>
              <a:gd name="T21" fmla="*/ 2147483646 h 46"/>
              <a:gd name="T22" fmla="*/ 2147483646 w 57"/>
              <a:gd name="T23" fmla="*/ 2147483646 h 46"/>
              <a:gd name="T24" fmla="*/ 2147483646 w 57"/>
              <a:gd name="T25" fmla="*/ 2147483646 h 46"/>
              <a:gd name="T26" fmla="*/ 2147483646 w 57"/>
              <a:gd name="T27" fmla="*/ 2147483646 h 46"/>
              <a:gd name="T28" fmla="*/ 2147483646 w 57"/>
              <a:gd name="T29" fmla="*/ 0 h 46"/>
              <a:gd name="T30" fmla="*/ 2147483646 w 57"/>
              <a:gd name="T31" fmla="*/ 0 h 46"/>
              <a:gd name="T32" fmla="*/ 2147483646 w 57"/>
              <a:gd name="T33" fmla="*/ 2147483646 h 46"/>
              <a:gd name="T34" fmla="*/ 2147483646 w 57"/>
              <a:gd name="T35" fmla="*/ 2147483646 h 46"/>
              <a:gd name="T36" fmla="*/ 2147483646 w 57"/>
              <a:gd name="T37" fmla="*/ 2147483646 h 46"/>
              <a:gd name="T38" fmla="*/ 2147483646 w 57"/>
              <a:gd name="T39" fmla="*/ 2147483646 h 46"/>
              <a:gd name="T40" fmla="*/ 2147483646 w 57"/>
              <a:gd name="T41" fmla="*/ 2147483646 h 46"/>
              <a:gd name="T42" fmla="*/ 2147483646 w 57"/>
              <a:gd name="T43" fmla="*/ 2147483646 h 46"/>
              <a:gd name="T44" fmla="*/ 2147483646 w 57"/>
              <a:gd name="T45" fmla="*/ 2147483646 h 46"/>
              <a:gd name="T46" fmla="*/ 2147483646 w 57"/>
              <a:gd name="T47" fmla="*/ 2147483646 h 46"/>
              <a:gd name="T48" fmla="*/ 2147483646 w 57"/>
              <a:gd name="T49" fmla="*/ 2147483646 h 46"/>
              <a:gd name="T50" fmla="*/ 2147483646 w 57"/>
              <a:gd name="T51" fmla="*/ 2147483646 h 46"/>
              <a:gd name="T52" fmla="*/ 2147483646 w 57"/>
              <a:gd name="T53" fmla="*/ 2147483646 h 46"/>
              <a:gd name="T54" fmla="*/ 2147483646 w 57"/>
              <a:gd name="T55" fmla="*/ 2147483646 h 46"/>
              <a:gd name="T56" fmla="*/ 2147483646 w 57"/>
              <a:gd name="T57" fmla="*/ 2147483646 h 46"/>
              <a:gd name="T58" fmla="*/ 2147483646 w 57"/>
              <a:gd name="T59" fmla="*/ 2147483646 h 46"/>
              <a:gd name="T60" fmla="*/ 2147483646 w 57"/>
              <a:gd name="T61" fmla="*/ 2147483646 h 46"/>
              <a:gd name="T62" fmla="*/ 2147483646 w 57"/>
              <a:gd name="T63" fmla="*/ 2147483646 h 46"/>
              <a:gd name="T64" fmla="*/ 2147483646 w 57"/>
              <a:gd name="T65" fmla="*/ 2147483646 h 46"/>
              <a:gd name="T66" fmla="*/ 2147483646 w 57"/>
              <a:gd name="T67" fmla="*/ 2147483646 h 46"/>
              <a:gd name="T68" fmla="*/ 2147483646 w 57"/>
              <a:gd name="T69" fmla="*/ 2147483646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7"/>
              <a:gd name="T106" fmla="*/ 0 h 46"/>
              <a:gd name="T107" fmla="*/ 57 w 57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2147483646 w 64"/>
              <a:gd name="T5" fmla="*/ 2147483646 h 63"/>
              <a:gd name="T6" fmla="*/ 2147483646 w 64"/>
              <a:gd name="T7" fmla="*/ 2147483646 h 63"/>
              <a:gd name="T8" fmla="*/ 0 w 64"/>
              <a:gd name="T9" fmla="*/ 2147483646 h 63"/>
              <a:gd name="T10" fmla="*/ 2147483646 w 64"/>
              <a:gd name="T11" fmla="*/ 0 h 63"/>
              <a:gd name="T12" fmla="*/ 2147483646 w 64"/>
              <a:gd name="T13" fmla="*/ 2147483646 h 63"/>
              <a:gd name="T14" fmla="*/ 2147483646 w 64"/>
              <a:gd name="T15" fmla="*/ 2147483646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2147483646 w 64"/>
              <a:gd name="T23" fmla="*/ 2147483646 h 63"/>
              <a:gd name="T24" fmla="*/ 2147483646 w 64"/>
              <a:gd name="T25" fmla="*/ 2147483646 h 63"/>
              <a:gd name="T26" fmla="*/ 2147483646 w 64"/>
              <a:gd name="T27" fmla="*/ 2147483646 h 63"/>
              <a:gd name="T28" fmla="*/ 2147483646 w 64"/>
              <a:gd name="T29" fmla="*/ 2147483646 h 63"/>
              <a:gd name="T30" fmla="*/ 2147483646 w 64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63"/>
              <a:gd name="T50" fmla="*/ 64 w 64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3509963" y="3186113"/>
            <a:ext cx="498475" cy="374650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5" name="稻壳儿小白白(http://dwz.cn/Wu2UP)"/>
          <p:cNvSpPr>
            <a:spLocks noChangeAspect="1" noEditPoints="1"/>
          </p:cNvSpPr>
          <p:nvPr/>
        </p:nvSpPr>
        <p:spPr bwMode="auto">
          <a:xfrm>
            <a:off x="4881563" y="4303713"/>
            <a:ext cx="409575" cy="411162"/>
          </a:xfrm>
          <a:custGeom>
            <a:avLst/>
            <a:gdLst>
              <a:gd name="T0" fmla="*/ 2147483646 w 58"/>
              <a:gd name="T1" fmla="*/ 2147483646 h 58"/>
              <a:gd name="T2" fmla="*/ 2147483646 w 58"/>
              <a:gd name="T3" fmla="*/ 2147483646 h 58"/>
              <a:gd name="T4" fmla="*/ 2147483646 w 58"/>
              <a:gd name="T5" fmla="*/ 2147483646 h 58"/>
              <a:gd name="T6" fmla="*/ 2147483646 w 58"/>
              <a:gd name="T7" fmla="*/ 2147483646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2147483646 w 58"/>
              <a:gd name="T19" fmla="*/ 2147483646 h 58"/>
              <a:gd name="T20" fmla="*/ 2147483646 w 58"/>
              <a:gd name="T21" fmla="*/ 2147483646 h 58"/>
              <a:gd name="T22" fmla="*/ 2147483646 w 58"/>
              <a:gd name="T23" fmla="*/ 2147483646 h 58"/>
              <a:gd name="T24" fmla="*/ 2147483646 w 58"/>
              <a:gd name="T25" fmla="*/ 2147483646 h 58"/>
              <a:gd name="T26" fmla="*/ 2147483646 w 58"/>
              <a:gd name="T27" fmla="*/ 2147483646 h 58"/>
              <a:gd name="T28" fmla="*/ 2147483646 w 58"/>
              <a:gd name="T29" fmla="*/ 2147483646 h 58"/>
              <a:gd name="T30" fmla="*/ 2147483646 w 58"/>
              <a:gd name="T31" fmla="*/ 2147483646 h 58"/>
              <a:gd name="T32" fmla="*/ 2147483646 w 58"/>
              <a:gd name="T33" fmla="*/ 2147483646 h 58"/>
              <a:gd name="T34" fmla="*/ 2147483646 w 58"/>
              <a:gd name="T35" fmla="*/ 2147483646 h 58"/>
              <a:gd name="T36" fmla="*/ 2147483646 w 58"/>
              <a:gd name="T37" fmla="*/ 2147483646 h 58"/>
              <a:gd name="T38" fmla="*/ 2147483646 w 58"/>
              <a:gd name="T39" fmla="*/ 2147483646 h 58"/>
              <a:gd name="T40" fmla="*/ 2147483646 w 58"/>
              <a:gd name="T41" fmla="*/ 2147483646 h 58"/>
              <a:gd name="T42" fmla="*/ 2147483646 w 58"/>
              <a:gd name="T43" fmla="*/ 2147483646 h 58"/>
              <a:gd name="T44" fmla="*/ 2147483646 w 58"/>
              <a:gd name="T45" fmla="*/ 2147483646 h 58"/>
              <a:gd name="T46" fmla="*/ 2147483646 w 58"/>
              <a:gd name="T47" fmla="*/ 2147483646 h 58"/>
              <a:gd name="T48" fmla="*/ 2147483646 w 58"/>
              <a:gd name="T49" fmla="*/ 2147483646 h 58"/>
              <a:gd name="T50" fmla="*/ 2147483646 w 58"/>
              <a:gd name="T51" fmla="*/ 2147483646 h 58"/>
              <a:gd name="T52" fmla="*/ 0 w 58"/>
              <a:gd name="T53" fmla="*/ 2147483646 h 58"/>
              <a:gd name="T54" fmla="*/ 0 w 58"/>
              <a:gd name="T55" fmla="*/ 2147483646 h 58"/>
              <a:gd name="T56" fmla="*/ 2147483646 w 58"/>
              <a:gd name="T57" fmla="*/ 2147483646 h 58"/>
              <a:gd name="T58" fmla="*/ 2147483646 w 58"/>
              <a:gd name="T59" fmla="*/ 2147483646 h 58"/>
              <a:gd name="T60" fmla="*/ 2147483646 w 58"/>
              <a:gd name="T61" fmla="*/ 2147483646 h 58"/>
              <a:gd name="T62" fmla="*/ 2147483646 w 58"/>
              <a:gd name="T63" fmla="*/ 2147483646 h 58"/>
              <a:gd name="T64" fmla="*/ 2147483646 w 58"/>
              <a:gd name="T65" fmla="*/ 2147483646 h 58"/>
              <a:gd name="T66" fmla="*/ 2147483646 w 58"/>
              <a:gd name="T67" fmla="*/ 2147483646 h 58"/>
              <a:gd name="T68" fmla="*/ 2147483646 w 58"/>
              <a:gd name="T69" fmla="*/ 2147483646 h 58"/>
              <a:gd name="T70" fmla="*/ 2147483646 w 58"/>
              <a:gd name="T71" fmla="*/ 2147483646 h 58"/>
              <a:gd name="T72" fmla="*/ 2147483646 w 58"/>
              <a:gd name="T73" fmla="*/ 2147483646 h 58"/>
              <a:gd name="T74" fmla="*/ 2147483646 w 58"/>
              <a:gd name="T75" fmla="*/ 2147483646 h 58"/>
              <a:gd name="T76" fmla="*/ 2147483646 w 58"/>
              <a:gd name="T77" fmla="*/ 2147483646 h 58"/>
              <a:gd name="T78" fmla="*/ 2147483646 w 58"/>
              <a:gd name="T79" fmla="*/ 0 h 58"/>
              <a:gd name="T80" fmla="*/ 2147483646 w 58"/>
              <a:gd name="T81" fmla="*/ 0 h 58"/>
              <a:gd name="T82" fmla="*/ 2147483646 w 58"/>
              <a:gd name="T83" fmla="*/ 2147483646 h 58"/>
              <a:gd name="T84" fmla="*/ 2147483646 w 58"/>
              <a:gd name="T85" fmla="*/ 2147483646 h 58"/>
              <a:gd name="T86" fmla="*/ 2147483646 w 58"/>
              <a:gd name="T87" fmla="*/ 2147483646 h 58"/>
              <a:gd name="T88" fmla="*/ 2147483646 w 58"/>
              <a:gd name="T89" fmla="*/ 2147483646 h 58"/>
              <a:gd name="T90" fmla="*/ 2147483646 w 58"/>
              <a:gd name="T91" fmla="*/ 2147483646 h 58"/>
              <a:gd name="T92" fmla="*/ 2147483646 w 58"/>
              <a:gd name="T93" fmla="*/ 2147483646 h 58"/>
              <a:gd name="T94" fmla="*/ 2147483646 w 58"/>
              <a:gd name="T95" fmla="*/ 2147483646 h 58"/>
              <a:gd name="T96" fmla="*/ 2147483646 w 58"/>
              <a:gd name="T97" fmla="*/ 2147483646 h 58"/>
              <a:gd name="T98" fmla="*/ 2147483646 w 58"/>
              <a:gd name="T99" fmla="*/ 2147483646 h 58"/>
              <a:gd name="T100" fmla="*/ 2147483646 w 58"/>
              <a:gd name="T101" fmla="*/ 2147483646 h 58"/>
              <a:gd name="T102" fmla="*/ 2147483646 w 58"/>
              <a:gd name="T103" fmla="*/ 2147483646 h 58"/>
              <a:gd name="T104" fmla="*/ 2147483646 w 58"/>
              <a:gd name="T105" fmla="*/ 2147483646 h 58"/>
              <a:gd name="T106" fmla="*/ 2147483646 w 58"/>
              <a:gd name="T107" fmla="*/ 2147483646 h 58"/>
              <a:gd name="T108" fmla="*/ 2147483646 w 58"/>
              <a:gd name="T109" fmla="*/ 2147483646 h 58"/>
              <a:gd name="T110" fmla="*/ 2147483646 w 58"/>
              <a:gd name="T111" fmla="*/ 2147483646 h 58"/>
              <a:gd name="T112" fmla="*/ 2147483646 w 58"/>
              <a:gd name="T113" fmla="*/ 2147483646 h 58"/>
              <a:gd name="T114" fmla="*/ 2147483646 w 58"/>
              <a:gd name="T115" fmla="*/ 2147483646 h 58"/>
              <a:gd name="T116" fmla="*/ 2147483646 w 58"/>
              <a:gd name="T117" fmla="*/ 2147483646 h 58"/>
              <a:gd name="T118" fmla="*/ 2147483646 w 58"/>
              <a:gd name="T119" fmla="*/ 2147483646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8"/>
              <a:gd name="T181" fmla="*/ 0 h 58"/>
              <a:gd name="T182" fmla="*/ 58 w 58"/>
              <a:gd name="T183" fmla="*/ 58 h 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6" name="稻壳儿小白白(http://dwz.cn/Wu2UP)"/>
          <p:cNvSpPr>
            <a:spLocks noEditPoints="1"/>
          </p:cNvSpPr>
          <p:nvPr/>
        </p:nvSpPr>
        <p:spPr bwMode="auto">
          <a:xfrm>
            <a:off x="8769350" y="4606925"/>
            <a:ext cx="376238" cy="376238"/>
          </a:xfrm>
          <a:custGeom>
            <a:avLst/>
            <a:gdLst>
              <a:gd name="T0" fmla="*/ 2147483646 w 55"/>
              <a:gd name="T1" fmla="*/ 2147483646 h 55"/>
              <a:gd name="T2" fmla="*/ 0 w 55"/>
              <a:gd name="T3" fmla="*/ 2147483646 h 55"/>
              <a:gd name="T4" fmla="*/ 2147483646 w 55"/>
              <a:gd name="T5" fmla="*/ 0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2147483646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2147483646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2147483646 w 55"/>
              <a:gd name="T35" fmla="*/ 2147483646 h 55"/>
              <a:gd name="T36" fmla="*/ 2147483646 w 55"/>
              <a:gd name="T37" fmla="*/ 2147483646 h 55"/>
              <a:gd name="T38" fmla="*/ 2147483646 w 55"/>
              <a:gd name="T39" fmla="*/ 2147483646 h 55"/>
              <a:gd name="T40" fmla="*/ 2147483646 w 55"/>
              <a:gd name="T41" fmla="*/ 2147483646 h 55"/>
              <a:gd name="T42" fmla="*/ 2147483646 w 55"/>
              <a:gd name="T43" fmla="*/ 214748364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"/>
              <a:gd name="T67" fmla="*/ 0 h 55"/>
              <a:gd name="T68" fmla="*/ 55 w 55"/>
              <a:gd name="T69" fmla="*/ 55 h 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882900" y="1219200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早期 C++</a:t>
            </a:r>
          </a:p>
        </p:txBody>
      </p:sp>
      <p:sp>
        <p:nvSpPr>
          <p:cNvPr id="11278" name="稻壳儿小白白(http://dwz.cn/Wu2UP)"/>
          <p:cNvSpPr txBox="1">
            <a:spLocks noChangeArrowheads="1"/>
          </p:cNvSpPr>
          <p:nvPr/>
        </p:nvSpPr>
        <p:spPr bwMode="auto">
          <a:xfrm>
            <a:off x="2895600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1979 ：首次实现 C with Classes </a:t>
            </a: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6808788" y="1524000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C++11</a:t>
            </a:r>
          </a:p>
        </p:txBody>
      </p:sp>
      <p:sp>
        <p:nvSpPr>
          <p:cNvPr id="11280" name="稻壳儿小白白(http://dwz.cn/Wu2UP)"/>
          <p:cNvSpPr txBox="1">
            <a:spLocks noChangeArrowheads="1"/>
          </p:cNvSpPr>
          <p:nvPr/>
        </p:nvSpPr>
        <p:spPr bwMode="auto">
          <a:xfrm>
            <a:off x="6808788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9"/>
              </a:rPr>
              <a:t>ISO/IEC 14882:2011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1671638" y="3144838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C++14</a:t>
            </a:r>
            <a:endParaRPr lang="en-US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 txBox="1">
            <a:spLocks noChangeArrowheads="1"/>
          </p:cNvSpPr>
          <p:nvPr/>
        </p:nvSpPr>
        <p:spPr bwMode="auto">
          <a:xfrm>
            <a:off x="1509713" y="3432175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0" action="ppaction://hlinkfile"/>
              </a:rPr>
              <a:t>ISO/IEC 14882:2014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C++17</a:t>
            </a:r>
          </a:p>
        </p:txBody>
      </p:sp>
      <p:sp>
        <p:nvSpPr>
          <p:cNvPr id="11284" name="稻壳儿小白白(http://dwz.cn/Wu2UP)"/>
          <p:cNvSpPr txBox="1">
            <a:spLocks noChangeArrowheads="1"/>
          </p:cNvSpPr>
          <p:nvPr/>
        </p:nvSpPr>
        <p:spPr bwMode="auto">
          <a:xfrm>
            <a:off x="5911850" y="4621213"/>
            <a:ext cx="1536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1"/>
              </a:rPr>
              <a:t>ISO/IEC 14882:2017 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5" name="稻壳儿小白白(http://dwz.cn/Wu2UP)"/>
          <p:cNvSpPr txBox="1">
            <a:spLocks noChangeArrowheads="1"/>
          </p:cNvSpPr>
          <p:nvPr/>
        </p:nvSpPr>
        <p:spPr bwMode="auto">
          <a:xfrm>
            <a:off x="9791700" y="4581525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C++20</a:t>
            </a:r>
          </a:p>
        </p:txBody>
      </p:sp>
      <p:sp>
        <p:nvSpPr>
          <p:cNvPr id="11286" name="稻壳儿小白白(http://dwz.cn/Wu2UP)"/>
          <p:cNvSpPr txBox="1">
            <a:spLocks noChangeArrowheads="1"/>
          </p:cNvSpPr>
          <p:nvPr/>
        </p:nvSpPr>
        <p:spPr bwMode="auto">
          <a:xfrm>
            <a:off x="9793288" y="4865688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2"/>
              </a:rPr>
              <a:t>on going</a:t>
            </a:r>
            <a:endParaRPr lang="en-US" sz="1200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7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历史</a:t>
            </a:r>
          </a:p>
        </p:txBody>
      </p:sp>
      <p:sp>
        <p:nvSpPr>
          <p:cNvPr id="11288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122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8" grpId="0"/>
      <p:bldP spid="11279" grpId="0"/>
      <p:bldP spid="11280" grpId="0"/>
      <p:bldP spid="11281" grpId="0"/>
      <p:bldP spid="11282" grpId="0"/>
      <p:bldP spid="11283" grpId="0"/>
      <p:bldP spid="11284" grpId="0"/>
      <p:bldP spid="11285" grpId="0"/>
      <p:bldP spid="11286" grpId="0"/>
      <p:bldP spid="11287" grpId="0"/>
      <p:bldP spid="1128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C5A0C3-D23A-4C3F-BEC6-4D964E276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86" y="2295021"/>
            <a:ext cx="5198927" cy="377986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C7DD3358-2009-4853-BC9D-B79179ED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05" y="1470816"/>
            <a:ext cx="102101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std::weak_ptr 没有 * 运算符和 -&gt; 运算符，所以不能够对资源进行操作，它的唯一作用就是用于检查 std::shared_ptr 是否存在，其 expired() 方法能在资源未被释放时，会返回 true，否则返回 false。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5756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196659A-185E-42F5-BDDF-5DA98B268296}"/>
              </a:ext>
            </a:extLst>
          </p:cNvPr>
          <p:cNvSpPr/>
          <p:nvPr/>
        </p:nvSpPr>
        <p:spPr>
          <a:xfrm>
            <a:off x="2143684" y="1802618"/>
            <a:ext cx="9508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 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 data;};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wp1;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wp2 (wp1);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wp3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"wp1: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wp1.use_count()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"wp2: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wp2.use_count()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"wp3: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wp3.use_count()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04479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正则表达式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字面量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04A51E7-3496-4BDA-A6D7-0F17786222B5}"/>
              </a:ext>
            </a:extLst>
          </p:cNvPr>
          <p:cNvSpPr/>
          <p:nvPr/>
        </p:nvSpPr>
        <p:spPr>
          <a:xfrm>
            <a:off x="3048000" y="2136339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str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R"(C:\\What\\The\\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Fxxk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80489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atomic</a:t>
                </a: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64C4FFA-5A91-49CB-B364-4BAE4DB28A2B}"/>
              </a:ext>
            </a:extLst>
          </p:cNvPr>
          <p:cNvSpPr/>
          <p:nvPr/>
        </p:nvSpPr>
        <p:spPr>
          <a:xfrm>
            <a:off x="114300" y="976328"/>
            <a:ext cx="115744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&lt;atomic&gt;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std::atomic,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ATOMIC_FLAG_INIT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std::thread,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::yield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std::vector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std::atomic&lt;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ready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winner = ATOMIC_FLAG_INIT;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count1m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(!ready)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::yield(); 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wait for the ready signal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go!, count to 1 million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winner.test_and_set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"thread #"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id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won!\n"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std::vector&lt;std::thread&gt; threads;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"spawning 10 threads that count to 1 million...\n"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(std::thread(count1m,i));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threads)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39087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8DC7D7-CE6E-4245-90B3-5392BD9EE933}"/>
              </a:ext>
            </a:extLst>
          </p:cNvPr>
          <p:cNvSpPr/>
          <p:nvPr/>
        </p:nvSpPr>
        <p:spPr>
          <a:xfrm>
            <a:off x="261938" y="979996"/>
            <a:ext cx="11667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最宽松的内存模型，效率也最高。实际上它不属于同步操作，因为它不对内存访问做出任何顺序限制。仅仅保证操作的原子性。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memory_order_consume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//release-acquire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模型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memory_order_acq_rel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memory_order_seq_cst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顺序一致模型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(sequence-consistent)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。任何操作都同时是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操作和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操作。在所有线程上都观察到改变是同一顺序的（与作出修改的线程一致）。这是默认的模型，如果不为原子操作指定参数，则就采用这个模型。性能最差，但是符合逻辑。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这是读操作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(load)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load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同一原子量的线程中的写操作在当前线程可见。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这是写操作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(store)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时可以指定的内存顺序。对作用的内存区域产生如下效果：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store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同一原子量的线程可以看到当前线程的所有写操作。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用人话来讲就是，在两个线程中建立了同步关系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(synchronize-with)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之前发生的所有事，在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之后都是可见的。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573573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32639E9-3319-475B-9A21-A0006A1C3975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spinlock = ATOMIC_FLAG_INIT;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critical area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unlock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spinlock.clear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55499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noexcept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196659A-185E-42F5-BDDF-5DA98B268296}"/>
              </a:ext>
            </a:extLst>
          </p:cNvPr>
          <p:cNvSpPr/>
          <p:nvPr/>
        </p:nvSpPr>
        <p:spPr>
          <a:xfrm>
            <a:off x="704351" y="1428421"/>
            <a:ext cx="95080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相比于 </a:t>
            </a:r>
            <a:r>
              <a:rPr lang="en-US" altLang="zh-CN" dirty="0">
                <a:latin typeface="Consolas" panose="020B0609020204030204" pitchFamily="49" charset="0"/>
              </a:rPr>
              <a:t>C </a:t>
            </a:r>
            <a:r>
              <a:rPr lang="zh-CN" altLang="en-US" dirty="0">
                <a:latin typeface="Consolas" panose="020B0609020204030204" pitchFamily="49" charset="0"/>
              </a:rPr>
              <a:t>的一大优势就在于 </a:t>
            </a:r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本身就定义了一套完整的异常处理机制。然而在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之前，几乎没有人去使用在函数名后书写异常声明表达式，从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开始，这套机制被弃用，所以我们不去讨论也不去介绍以前这套机制是如何工作如何使用，你更不应该主动去了解它。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将异常的声明简化为以下两种情况：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函数可能抛出任何异常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函数不能抛出任何异常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并使用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对这两种行为进行限制，例如：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may_throw</a:t>
            </a:r>
            <a:r>
              <a:rPr lang="en-US" altLang="zh-CN" dirty="0">
                <a:latin typeface="Consolas" panose="020B0609020204030204" pitchFamily="49" charset="0"/>
              </a:rPr>
              <a:t>(); // </a:t>
            </a:r>
            <a:r>
              <a:rPr lang="zh-CN" altLang="en-US" dirty="0">
                <a:latin typeface="Consolas" panose="020B0609020204030204" pitchFamily="49" charset="0"/>
              </a:rPr>
              <a:t>可能抛出异常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no_throw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; // </a:t>
            </a:r>
            <a:r>
              <a:rPr lang="zh-CN" altLang="en-US" dirty="0">
                <a:latin typeface="Consolas" panose="020B0609020204030204" pitchFamily="49" charset="0"/>
              </a:rPr>
              <a:t>不可能抛出异常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修饰过的函数如果抛出异常，编译器会使用 </a:t>
            </a:r>
            <a:r>
              <a:rPr lang="en-US" altLang="zh-CN" dirty="0">
                <a:latin typeface="Consolas" panose="020B0609020204030204" pitchFamily="49" charset="0"/>
              </a:rPr>
              <a:t>std::terminate() </a:t>
            </a:r>
            <a:r>
              <a:rPr lang="zh-CN" altLang="en-US" dirty="0">
                <a:latin typeface="Consolas" panose="020B0609020204030204" pitchFamily="49" charset="0"/>
              </a:rPr>
              <a:t>来立即终止程序运行。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70762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315421"/>
      </p:ext>
    </p:ext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C++20</a:t>
                </a: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8889C2-C79F-43E6-B226-FE43897B7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1023201"/>
            <a:ext cx="10029825" cy="5124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861712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6"/>
          <p:cNvSpPr txBox="1">
            <a:spLocks noChangeArrowheads="1"/>
          </p:cNvSpPr>
          <p:nvPr/>
        </p:nvSpPr>
        <p:spPr bwMode="auto">
          <a:xfrm>
            <a:off x="3049058" y="3723746"/>
            <a:ext cx="96313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000" dirty="0">
                <a:solidFill>
                  <a:schemeClr val="tx2">
                    <a:lumMod val="7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Q&amp;A</a:t>
            </a:r>
            <a:endParaRPr lang="zh-CN" altLang="en-US" sz="8000" dirty="0">
              <a:solidFill>
                <a:schemeClr val="tx2">
                  <a:lumMod val="7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578893" y="1545167"/>
            <a:ext cx="68183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2019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2228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5C1C2D-69DA-4285-9039-70085453D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13" y="1964638"/>
            <a:ext cx="4718073" cy="3528587"/>
          </a:xfrm>
          <a:prstGeom prst="rect">
            <a:avLst/>
          </a:prstGeom>
        </p:spPr>
      </p:pic>
      <p:sp>
        <p:nvSpPr>
          <p:cNvPr id="18" name="TextBox 10">
            <a:extLst>
              <a:ext uri="{FF2B5EF4-FFF2-40B4-BE49-F238E27FC236}">
                <a16:creationId xmlns:a16="http://schemas.microsoft.com/office/drawing/2014/main" id="{8B94C027-7027-4A65-8445-23888BB45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146" y="1203681"/>
            <a:ext cx="4603041" cy="35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Bjarne </a:t>
            </a:r>
            <a:r>
              <a:rPr lang="en-US" altLang="zh-CN" sz="32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Stroustrup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“Surprisingly, C++11 feels like a new language - the pieces just fit together better.“</a:t>
            </a:r>
            <a:endParaRPr lang="zh-CN" altLang="en-US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2355854"/>
      </p:ext>
    </p:ext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语言可用性强化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编写代码或编译器编译代码时的强化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面向对象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控制流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常量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变量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模板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类型推导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850340-D1F6-49CF-8880-80E850787531}"/>
              </a:ext>
            </a:extLst>
          </p:cNvPr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>
              <a:extLst>
                <a:ext uri="{FF2B5EF4-FFF2-40B4-BE49-F238E27FC236}">
                  <a16:creationId xmlns:a16="http://schemas.microsoft.com/office/drawing/2014/main" id="{ED8A3AE6-DC90-4A01-8460-4919C79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48CF0F-A9CB-4B62-A0F2-DEA64FBE92DD}"/>
                </a:ext>
              </a:extLst>
            </p:cNvPr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>
                <a:extLst>
                  <a:ext uri="{FF2B5EF4-FFF2-40B4-BE49-F238E27FC236}">
                    <a16:creationId xmlns:a16="http://schemas.microsoft.com/office/drawing/2014/main" id="{FA4A9423-5765-4E76-82EE-EF796C8AE92C}"/>
                  </a:ext>
                </a:extLst>
              </p:cNvPr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>
                <a:extLst>
                  <a:ext uri="{FF2B5EF4-FFF2-40B4-BE49-F238E27FC236}">
                    <a16:creationId xmlns:a16="http://schemas.microsoft.com/office/drawing/2014/main" id="{D9B3CE7A-A099-4A29-B5C3-2F8995B9E591}"/>
                  </a:ext>
                </a:extLst>
              </p:cNvPr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>
                <a:extLst>
                  <a:ext uri="{FF2B5EF4-FFF2-40B4-BE49-F238E27FC236}">
                    <a16:creationId xmlns:a16="http://schemas.microsoft.com/office/drawing/2014/main" id="{29D89489-82B5-4E86-8BBF-AFC9446AEE97}"/>
                  </a:ext>
                </a:extLst>
              </p:cNvPr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enum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33996-6790-4C13-B055-6055176988F5}"/>
              </a:ext>
            </a:extLst>
          </p:cNvPr>
          <p:cNvSpPr/>
          <p:nvPr/>
        </p:nvSpPr>
        <p:spPr>
          <a:xfrm>
            <a:off x="800998" y="170847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Alert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green,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yellow,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 = 100,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3F9C0-F205-400A-BB20-771228056CFD}"/>
              </a:ext>
            </a:extLst>
          </p:cNvPr>
          <p:cNvSpPr/>
          <p:nvPr/>
        </p:nvSpPr>
        <p:spPr>
          <a:xfrm>
            <a:off x="5981700" y="174699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 a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 (as ever in C++)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c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no int-&gt;Color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a2 = 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a3 = Alert::red;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a4 = 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blue not in scope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a5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//error: not Color-&gt;int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a6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81394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5|1.7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1.1|0.8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3|1.3|0.7|1.3|0.5|1.2|0.4|1.3|0.3|1.1|0.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4585</Words>
  <Application>Microsoft Office PowerPoint</Application>
  <PresentationFormat>Widescreen</PresentationFormat>
  <Paragraphs>832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等线</vt:lpstr>
      <vt:lpstr>方正兰亭超细黑简体</vt:lpstr>
      <vt:lpstr>方正兰亭准黑_GBK</vt:lpstr>
      <vt:lpstr>微软雅黑</vt:lpstr>
      <vt:lpstr>Arial</vt:lpstr>
      <vt:lpstr>Consolas</vt:lpstr>
      <vt:lpstr>Impact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/>
  <cp:keywords>RP</cp:keywords>
  <dc:description>RP</dc:description>
  <cp:lastModifiedBy/>
  <cp:revision>6</cp:revision>
  <dcterms:created xsi:type="dcterms:W3CDTF">2017-04-27T15:08:00Z</dcterms:created>
  <dcterms:modified xsi:type="dcterms:W3CDTF">2019-03-15T08:08:10Z</dcterms:modified>
  <cp:category>RP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2052-11.1.0.8183</vt:lpwstr>
  </property>
</Properties>
</file>