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65" r:id="rId8"/>
    <p:sldId id="268" r:id="rId9"/>
    <p:sldId id="271" r:id="rId10"/>
    <p:sldId id="269" r:id="rId11"/>
    <p:sldId id="267" r:id="rId12"/>
    <p:sldId id="266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537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30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391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21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468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94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664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9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0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444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74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0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94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52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5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60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B4622-AA70-4D66-AB85-F0CC4A3F6755}" type="datetimeFigureOut">
              <a:rPr lang="es-CL" smtClean="0"/>
              <a:t>17/04/2019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5615CC-00D7-40A3-8B30-1EBE39A78B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1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AF650-9453-4677-BB1F-5FE224FE3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Evaluación de proyectos y emprendimiento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AA003-7B20-4FBF-9CB4-7C4E0C4C9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 descr="Resultado de imagen para uar recoleta">
            <a:extLst>
              <a:ext uri="{FF2B5EF4-FFF2-40B4-BE49-F238E27FC236}">
                <a16:creationId xmlns:a16="http://schemas.microsoft.com/office/drawing/2014/main" id="{089C1C2A-3EE4-4B95-BF1F-9172F84D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811821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8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9438-CAE6-4DC7-B77B-AAAEC92A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48FC3-E93B-4F54-A2F3-CD8D8051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¿Cuál de las dos inversiones tiene más riesgosa?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227FEE-364E-4969-91B2-EDF38F8D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467448"/>
            <a:ext cx="5622581" cy="21678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371FF5-4FD5-46B6-863D-350FDD75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8753"/>
            <a:ext cx="6048375" cy="3505200"/>
          </a:xfrm>
          <a:prstGeom prst="rect">
            <a:avLst/>
          </a:prstGeom>
        </p:spPr>
      </p:pic>
      <p:pic>
        <p:nvPicPr>
          <p:cNvPr id="7" name="Picture 2" descr="Resultado de imagen para uar recoleta">
            <a:extLst>
              <a:ext uri="{FF2B5EF4-FFF2-40B4-BE49-F238E27FC236}">
                <a16:creationId xmlns:a16="http://schemas.microsoft.com/office/drawing/2014/main" id="{32EAEC76-CB7F-413A-A4CE-CC909D4C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7CD86-1021-4A56-8A34-946EA8E5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medir el riesgo?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684FD-77AD-438B-840C-B974DB30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Utilizaremos la varianza. (Técnica limitada pero más simple)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58F4691-B650-441D-A3CE-3ECD1CF6D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52073"/>
              </p:ext>
            </p:extLst>
          </p:nvPr>
        </p:nvGraphicFramePr>
        <p:xfrm>
          <a:off x="4343560" y="3070670"/>
          <a:ext cx="2241798" cy="1392275"/>
        </p:xfrm>
        <a:graphic>
          <a:graphicData uri="http://schemas.openxmlformats.org/drawingml/2006/table">
            <a:tbl>
              <a:tblPr/>
              <a:tblGrid>
                <a:gridCol w="1120899">
                  <a:extLst>
                    <a:ext uri="{9D8B030D-6E8A-4147-A177-3AD203B41FA5}">
                      <a16:colId xmlns:a16="http://schemas.microsoft.com/office/drawing/2014/main" val="3036534629"/>
                    </a:ext>
                  </a:extLst>
                </a:gridCol>
                <a:gridCol w="1120899">
                  <a:extLst>
                    <a:ext uri="{9D8B030D-6E8A-4147-A177-3AD203B41FA5}">
                      <a16:colId xmlns:a16="http://schemas.microsoft.com/office/drawing/2014/main" val="1005405124"/>
                    </a:ext>
                  </a:extLst>
                </a:gridCol>
              </a:tblGrid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Rentabilidad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26486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001397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99329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81244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50019"/>
                  </a:ext>
                </a:extLst>
              </a:tr>
            </a:tbl>
          </a:graphicData>
        </a:graphic>
      </p:graphicFrame>
      <p:pic>
        <p:nvPicPr>
          <p:cNvPr id="8" name="Picture 2" descr="Resultado de imagen para uar recoleta">
            <a:extLst>
              <a:ext uri="{FF2B5EF4-FFF2-40B4-BE49-F238E27FC236}">
                <a16:creationId xmlns:a16="http://schemas.microsoft.com/office/drawing/2014/main" id="{3D717301-47A6-47FE-BD54-BB354E1B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35320E9-8D4B-4171-A87F-E6392F37AE91}"/>
                  </a:ext>
                </a:extLst>
              </p:cNvPr>
              <p:cNvSpPr txBox="1"/>
              <p:nvPr/>
            </p:nvSpPr>
            <p:spPr>
              <a:xfrm>
                <a:off x="4343560" y="4917187"/>
                <a:ext cx="206628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35320E9-8D4B-4171-A87F-E6392F37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0" y="4917187"/>
                <a:ext cx="206628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29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93D7-FD08-457C-86E7-16AF7008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Supongan estas situaciones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E89AD-3D9D-4A8C-9377-F34911B8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Disponemos de $1.000.000 para invertir en algún negocio, hemos analizando la rentabilidad contra la variación en sus ingresos podemos ver el siguiente gráfico: 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2050" name="Picture 2" descr="Bala de Markowitz">
            <a:extLst>
              <a:ext uri="{FF2B5EF4-FFF2-40B4-BE49-F238E27FC236}">
                <a16:creationId xmlns:a16="http://schemas.microsoft.com/office/drawing/2014/main" id="{9A87BCA2-9DF2-4EB2-B9D5-980FCFA1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28" y="3429000"/>
            <a:ext cx="4590700" cy="29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uar recoleta">
            <a:extLst>
              <a:ext uri="{FF2B5EF4-FFF2-40B4-BE49-F238E27FC236}">
                <a16:creationId xmlns:a16="http://schemas.microsoft.com/office/drawing/2014/main" id="{575DCCC6-6A90-458D-89CB-F4DCEA2D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5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0A9E-87F1-4FC0-96F6-18C839E0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aprendimos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1A343-8936-47B7-88D0-36D03AB3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Entender los elementos para evaluar cualquier proyecto o negocio</a:t>
            </a:r>
          </a:p>
          <a:p>
            <a:r>
              <a:rPr lang="es-CL" dirty="0"/>
              <a:t>Conceptos de rentabilidad, riesgo y plazo</a:t>
            </a:r>
          </a:p>
          <a:p>
            <a:r>
              <a:rPr lang="es-CL" dirty="0"/>
              <a:t>Hay que buscar decisiones racionales considerando estos aspectos.</a:t>
            </a:r>
          </a:p>
        </p:txBody>
      </p:sp>
    </p:spTree>
    <p:extLst>
      <p:ext uri="{BB962C8B-B14F-4D97-AF65-F5344CB8AC3E}">
        <p14:creationId xmlns:p14="http://schemas.microsoft.com/office/powerpoint/2010/main" val="330430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9A2BF-612D-4AC6-BEB2-C9BD958E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Pensemos un poco….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46792-0A50-4BD7-8C9D-ADE3DC59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Tengo mi negocio cuya rentabilidad anual promedio es de un 25% y, un conocido, me ofrece un negocio donde puedo invertir $100.000, tengo costos mensuales de $85.000 e ingresos de $120.000. </a:t>
            </a:r>
          </a:p>
          <a:p>
            <a:pPr marL="0" indent="0">
              <a:buNone/>
            </a:pPr>
            <a:r>
              <a:rPr lang="es-CL" dirty="0"/>
              <a:t>	¿Me conviene tomar ese negocio?</a:t>
            </a:r>
          </a:p>
        </p:txBody>
      </p:sp>
    </p:spTree>
    <p:extLst>
      <p:ext uri="{BB962C8B-B14F-4D97-AF65-F5344CB8AC3E}">
        <p14:creationId xmlns:p14="http://schemas.microsoft.com/office/powerpoint/2010/main" val="148559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9A2BF-612D-4AC6-BEB2-C9BD958E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Pensemos un poco…. Ahora con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46792-0A50-4BD7-8C9D-ADE3DC59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Tengo mi negocio cuya rentabilidad anual promedio es de un 25% , un conocido, me ofrece un negocio donde puedo invertir $100.000, tengo costos mensuales de $85.000 e ingresos en base a la siguiente tabla.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	¿Me conviene tomar ese negocio?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209EBA7-4790-43C1-A6C1-70BAE384F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85118"/>
              </p:ext>
            </p:extLst>
          </p:nvPr>
        </p:nvGraphicFramePr>
        <p:xfrm>
          <a:off x="185737" y="3648391"/>
          <a:ext cx="11820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3" imgW="11820477" imgH="962010" progId="Excel.Sheet.12">
                  <p:embed/>
                </p:oleObj>
              </mc:Choice>
              <mc:Fallback>
                <p:oleObj name="Worksheet" r:id="rId3" imgW="11820477" imgH="962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" y="3648391"/>
                        <a:ext cx="118205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2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F96F3-2AB1-4D70-9500-F1E2A8D9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Profesor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377D1-6CC6-4598-BC16-0907DC48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Gustavo Adolfo Henríquez Maureira</a:t>
            </a:r>
          </a:p>
          <a:p>
            <a:endParaRPr lang="es-CL" dirty="0"/>
          </a:p>
          <a:p>
            <a:r>
              <a:rPr lang="es-CL" dirty="0"/>
              <a:t>Ingeniero Civil Industrial UDP</a:t>
            </a:r>
          </a:p>
          <a:p>
            <a:r>
              <a:rPr lang="es-CL" dirty="0"/>
              <a:t>MSC (c) en gestión de operaciones U. de Chile</a:t>
            </a:r>
          </a:p>
          <a:p>
            <a:r>
              <a:rPr lang="es-CL" dirty="0"/>
              <a:t>Diplomado en gestión financiera y contable UAI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Subgerente de control de gestión y T.I. – STP Santiago S.A.</a:t>
            </a:r>
          </a:p>
          <a:p>
            <a:r>
              <a:rPr lang="es-CL" dirty="0"/>
              <a:t>Gerente de Administración y Finanzas – H&amp;J Asesorías SPA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632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034C-BE0E-41EA-B2B5-9DE66C30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57C45-06EB-40BE-81F5-F1B10771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4400" dirty="0"/>
              <a:t>Desarrollar habilidades para aplicar la metodología de evaluación de proyectos, a fin de llevar a cabo emprendimientos.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4" name="Picture 2" descr="Resultado de imagen para uar recoleta">
            <a:extLst>
              <a:ext uri="{FF2B5EF4-FFF2-40B4-BE49-F238E27FC236}">
                <a16:creationId xmlns:a16="http://schemas.microsoft.com/office/drawing/2014/main" id="{7E1151F1-914A-46F7-AA4E-B2EF2092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9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034C-BE0E-41EA-B2B5-9DE66C30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57C45-06EB-40BE-81F5-F1B10771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Introducción a la evaluación de proyectos. Conceptos de oferta y demanda, impuestos y fallas de mercado.</a:t>
            </a:r>
          </a:p>
          <a:p>
            <a:r>
              <a:rPr lang="es-CL" dirty="0"/>
              <a:t>Introducción a planilla de cálculo y entender el valor del dinero en el tiempo.</a:t>
            </a:r>
          </a:p>
          <a:p>
            <a:r>
              <a:rPr lang="es-CL" dirty="0"/>
              <a:t>Estudio de mercado y definir una estrategia.</a:t>
            </a:r>
          </a:p>
          <a:p>
            <a:r>
              <a:rPr lang="es-CL" dirty="0"/>
              <a:t>Aspectos administrativos y tributarios.</a:t>
            </a:r>
          </a:p>
          <a:p>
            <a:r>
              <a:rPr lang="es-CL" dirty="0"/>
              <a:t>Costos e inversiones (financiamiento). Estimación de ingresos.</a:t>
            </a:r>
          </a:p>
          <a:p>
            <a:r>
              <a:rPr lang="es-CL" dirty="0"/>
              <a:t>Desarrollo del flujo de caja proyectado y estados financieros básicos.</a:t>
            </a:r>
          </a:p>
          <a:p>
            <a:r>
              <a:rPr lang="es-CL" dirty="0"/>
              <a:t>Tasas de retorno.</a:t>
            </a:r>
          </a:p>
          <a:p>
            <a:r>
              <a:rPr lang="es-CL" dirty="0"/>
              <a:t>Fuentes de financiamiento.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4" name="Picture 2" descr="Resultado de imagen para uar recoleta">
            <a:extLst>
              <a:ext uri="{FF2B5EF4-FFF2-40B4-BE49-F238E27FC236}">
                <a16:creationId xmlns:a16="http://schemas.microsoft.com/office/drawing/2014/main" id="{7E1151F1-914A-46F7-AA4E-B2EF2092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034C-BE0E-41EA-B2B5-9DE66C30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Pregunta….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57C45-06EB-40BE-81F5-F1B10771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sz="4000" dirty="0"/>
              <a:t>¿Qué aspectos creen que son relevantes para iniciar un negocio?</a:t>
            </a:r>
          </a:p>
        </p:txBody>
      </p:sp>
      <p:pic>
        <p:nvPicPr>
          <p:cNvPr id="4" name="Picture 2" descr="Resultado de imagen para uar recoleta">
            <a:extLst>
              <a:ext uri="{FF2B5EF4-FFF2-40B4-BE49-F238E27FC236}">
                <a16:creationId xmlns:a16="http://schemas.microsoft.com/office/drawing/2014/main" id="{7E1151F1-914A-46F7-AA4E-B2EF2092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034C-BE0E-41EA-B2B5-9DE66C30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Pregunta….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57C45-06EB-40BE-81F5-F1B10771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sz="4000" dirty="0"/>
              <a:t>¿Cómo podríamos capturar todos estos elementos y ver si vale la pena?</a:t>
            </a:r>
          </a:p>
        </p:txBody>
      </p:sp>
      <p:pic>
        <p:nvPicPr>
          <p:cNvPr id="4" name="Picture 2" descr="Resultado de imagen para uar recoleta">
            <a:extLst>
              <a:ext uri="{FF2B5EF4-FFF2-40B4-BE49-F238E27FC236}">
                <a16:creationId xmlns:a16="http://schemas.microsoft.com/office/drawing/2014/main" id="{7E1151F1-914A-46F7-AA4E-B2EF2092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09219-6737-4112-99ED-9CF37BF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Algunos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9266D-0065-4369-AB38-BB2A19E6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Rentabilidad:  ”La </a:t>
            </a:r>
            <a:r>
              <a:rPr lang="es-CL" b="1" dirty="0"/>
              <a:t>rentabilidad</a:t>
            </a:r>
            <a:r>
              <a:rPr lang="es-CL" dirty="0"/>
              <a:t> es una condición de aquello que es </a:t>
            </a:r>
            <a:r>
              <a:rPr lang="es-CL" b="1" dirty="0"/>
              <a:t>rentable</a:t>
            </a:r>
            <a:r>
              <a:rPr lang="es-CL" dirty="0"/>
              <a:t>: es decir, que genera renta (provecho, utilidad, ganancia o beneficio). Financiero, por su parte, es lo que se asocia a las </a:t>
            </a:r>
            <a:r>
              <a:rPr lang="es-CL" b="1" dirty="0"/>
              <a:t>finanzas</a:t>
            </a:r>
            <a:r>
              <a:rPr lang="es-CL" dirty="0"/>
              <a:t> (vinculadas a los caudales o el dinero).”</a:t>
            </a:r>
          </a:p>
          <a:p>
            <a:endParaRPr lang="es-CL" dirty="0"/>
          </a:p>
          <a:p>
            <a:r>
              <a:rPr lang="es-CL" dirty="0"/>
              <a:t>Riesgo: “El riesgo financiero hace referencia a la incertidumbre producida en el rendimiento de una inversión” (variabilidad)</a:t>
            </a:r>
          </a:p>
          <a:p>
            <a:endParaRPr lang="es-CL" dirty="0"/>
          </a:p>
          <a:p>
            <a:r>
              <a:rPr lang="es-CL" dirty="0"/>
              <a:t>Plazo: El tiempo definido para el negocio o emprendimiento</a:t>
            </a:r>
          </a:p>
          <a:p>
            <a:endParaRPr lang="es-CL" dirty="0"/>
          </a:p>
          <a:p>
            <a:pPr marL="0" indent="0" algn="ctr">
              <a:buNone/>
            </a:pPr>
            <a:r>
              <a:rPr lang="es-CL" sz="3600" dirty="0"/>
              <a:t>¿Qué importancia tienen?</a:t>
            </a:r>
          </a:p>
          <a:p>
            <a:endParaRPr lang="es-CL" dirty="0"/>
          </a:p>
        </p:txBody>
      </p:sp>
      <p:pic>
        <p:nvPicPr>
          <p:cNvPr id="4" name="Picture 2" descr="Resultado de imagen para uar recoleta">
            <a:extLst>
              <a:ext uri="{FF2B5EF4-FFF2-40B4-BE49-F238E27FC236}">
                <a16:creationId xmlns:a16="http://schemas.microsoft.com/office/drawing/2014/main" id="{2BFB5235-8363-4418-B609-1C81C48D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3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E69D-8E74-4262-B936-37B85DFA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8738C-1803-4925-9598-11D78FBF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Supongan que invierte $100 el 2019 y luego el 2020 tiene $105. ¿Cuál es la rentabilidad?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Y si luego al 2021 tiene $95, ¿Cuál sería la rentabilidad?</a:t>
            </a:r>
          </a:p>
        </p:txBody>
      </p:sp>
      <p:pic>
        <p:nvPicPr>
          <p:cNvPr id="4" name="Picture 2" descr="Resultado de imagen para uar recoleta">
            <a:extLst>
              <a:ext uri="{FF2B5EF4-FFF2-40B4-BE49-F238E27FC236}">
                <a16:creationId xmlns:a16="http://schemas.microsoft.com/office/drawing/2014/main" id="{2123E2B6-BD8E-43F5-B3BB-586C0F28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4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7CD86-1021-4A56-8A34-946EA8E5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medir rentabilidad?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684FD-77AD-438B-840C-B974DB30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¿Cuál es la rentabilidad promedio mensual?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58F4691-B650-441D-A3CE-3ECD1CF6D187}"/>
              </a:ext>
            </a:extLst>
          </p:cNvPr>
          <p:cNvGraphicFramePr>
            <a:graphicFrameLocks noGrp="1"/>
          </p:cNvGraphicFramePr>
          <p:nvPr/>
        </p:nvGraphicFramePr>
        <p:xfrm>
          <a:off x="4343560" y="3070670"/>
          <a:ext cx="2241798" cy="1392275"/>
        </p:xfrm>
        <a:graphic>
          <a:graphicData uri="http://schemas.openxmlformats.org/drawingml/2006/table">
            <a:tbl>
              <a:tblPr/>
              <a:tblGrid>
                <a:gridCol w="1120899">
                  <a:extLst>
                    <a:ext uri="{9D8B030D-6E8A-4147-A177-3AD203B41FA5}">
                      <a16:colId xmlns:a16="http://schemas.microsoft.com/office/drawing/2014/main" val="3036534629"/>
                    </a:ext>
                  </a:extLst>
                </a:gridCol>
                <a:gridCol w="1120899">
                  <a:extLst>
                    <a:ext uri="{9D8B030D-6E8A-4147-A177-3AD203B41FA5}">
                      <a16:colId xmlns:a16="http://schemas.microsoft.com/office/drawing/2014/main" val="1005405124"/>
                    </a:ext>
                  </a:extLst>
                </a:gridCol>
              </a:tblGrid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Rentabilidad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26486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001397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99329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81244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50019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ar recoleta">
            <a:extLst>
              <a:ext uri="{FF2B5EF4-FFF2-40B4-BE49-F238E27FC236}">
                <a16:creationId xmlns:a16="http://schemas.microsoft.com/office/drawing/2014/main" id="{FA5C19A3-A55D-4688-A8BA-A4A796CE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83" y="5705554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011761E-A1A2-4223-BDB3-E658D94F8C13}"/>
                  </a:ext>
                </a:extLst>
              </p:cNvPr>
              <p:cNvSpPr txBox="1"/>
              <p:nvPr/>
            </p:nvSpPr>
            <p:spPr>
              <a:xfrm>
                <a:off x="4343560" y="4917187"/>
                <a:ext cx="206628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011761E-A1A2-4223-BDB3-E658D94F8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0" y="4917187"/>
                <a:ext cx="206628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9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456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Hoja de cálculo de Microsoft Excel</vt:lpstr>
      <vt:lpstr>Evaluación de proyectos y emprendimiento</vt:lpstr>
      <vt:lpstr>Profesor</vt:lpstr>
      <vt:lpstr>OBJETIVO</vt:lpstr>
      <vt:lpstr>CONTENIDO del curso</vt:lpstr>
      <vt:lpstr>Pregunta….</vt:lpstr>
      <vt:lpstr>Pregunta….</vt:lpstr>
      <vt:lpstr>Algunos conceptos</vt:lpstr>
      <vt:lpstr>Ejemplos</vt:lpstr>
      <vt:lpstr>¿Cómo medir rentabilidad?</vt:lpstr>
      <vt:lpstr>Riesgo</vt:lpstr>
      <vt:lpstr>¿Cómo medir el riesgo?</vt:lpstr>
      <vt:lpstr>Supongan estas situaciones</vt:lpstr>
      <vt:lpstr>¿Qué aprendimos hoy?</vt:lpstr>
      <vt:lpstr>Pensemos un poco….</vt:lpstr>
      <vt:lpstr>Pensemos un poco…. Ahora con riesgo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proyectos y emprendimiento</dc:title>
  <dc:creator>Gustavo Adolfo Henriquez Maureira</dc:creator>
  <cp:lastModifiedBy>Gustavo Adolfo Henriquez Maureira</cp:lastModifiedBy>
  <cp:revision>12</cp:revision>
  <dcterms:created xsi:type="dcterms:W3CDTF">2019-04-17T20:10:44Z</dcterms:created>
  <dcterms:modified xsi:type="dcterms:W3CDTF">2019-04-17T22:02:47Z</dcterms:modified>
</cp:coreProperties>
</file>