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3" r:id="rId3"/>
    <p:sldId id="261" r:id="rId4"/>
    <p:sldId id="262" r:id="rId5"/>
    <p:sldId id="294" r:id="rId6"/>
    <p:sldId id="268" r:id="rId7"/>
    <p:sldId id="264" r:id="rId8"/>
    <p:sldId id="265" r:id="rId9"/>
    <p:sldId id="266" r:id="rId10"/>
    <p:sldId id="267" r:id="rId11"/>
    <p:sldId id="291" r:id="rId12"/>
    <p:sldId id="269" r:id="rId13"/>
    <p:sldId id="270" r:id="rId14"/>
    <p:sldId id="282" r:id="rId15"/>
    <p:sldId id="271" r:id="rId16"/>
    <p:sldId id="275" r:id="rId17"/>
    <p:sldId id="276" r:id="rId18"/>
    <p:sldId id="280" r:id="rId19"/>
    <p:sldId id="277" r:id="rId20"/>
    <p:sldId id="279" r:id="rId21"/>
    <p:sldId id="288" r:id="rId22"/>
  </p:sldIdLst>
  <p:sldSz cx="9144000" cy="6858000" type="screen4x3"/>
  <p:notesSz cx="9236075" cy="6950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17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101A8C8-835A-4543-889E-BA62823AAD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5" tIns="46237" rIns="92475" bIns="46237" numCol="1" anchor="t" anchorCtr="0" compatLnSpc="1">
            <a:prstTxWarp prst="textNoShape">
              <a:avLst/>
            </a:prstTxWarp>
          </a:bodyPr>
          <a:lstStyle>
            <a:lvl1pPr defTabSz="92485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1A017BC-D53B-4C89-A683-D6E7787563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3988" y="0"/>
            <a:ext cx="400208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5" tIns="46237" rIns="92475" bIns="46237" numCol="1" anchor="t" anchorCtr="0" compatLnSpc="1">
            <a:prstTxWarp prst="textNoShape">
              <a:avLst/>
            </a:prstTxWarp>
          </a:bodyPr>
          <a:lstStyle>
            <a:lvl1pPr algn="r" defTabSz="92485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F62ADA5-0B87-4F7C-AA68-1C707121653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02413"/>
            <a:ext cx="4002088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5" tIns="46237" rIns="92475" bIns="46237" numCol="1" anchor="b" anchorCtr="0" compatLnSpc="1">
            <a:prstTxWarp prst="textNoShape">
              <a:avLst/>
            </a:prstTxWarp>
          </a:bodyPr>
          <a:lstStyle>
            <a:lvl1pPr defTabSz="92485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CA020F6-934B-4F30-8C98-4505DAE17FE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3988" y="6602413"/>
            <a:ext cx="4002087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5" tIns="46237" rIns="92475" bIns="46237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/>
            </a:lvl1pPr>
          </a:lstStyle>
          <a:p>
            <a:pPr>
              <a:defRPr/>
            </a:pPr>
            <a:fld id="{0F44F816-5BEB-4A0E-9AE3-C673711B2B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6E538E5-41F5-4AD0-996E-806478A390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5" tIns="46237" rIns="92475" bIns="46237" numCol="1" anchor="t" anchorCtr="0" compatLnSpc="1">
            <a:prstTxWarp prst="textNoShape">
              <a:avLst/>
            </a:prstTxWarp>
          </a:bodyPr>
          <a:lstStyle>
            <a:lvl1pPr defTabSz="92485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EA7294-1F35-4024-809C-8D4C04982BD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33988" y="0"/>
            <a:ext cx="400208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5" tIns="46237" rIns="92475" bIns="46237" numCol="1" anchor="t" anchorCtr="0" compatLnSpc="1">
            <a:prstTxWarp prst="textNoShape">
              <a:avLst/>
            </a:prstTxWarp>
          </a:bodyPr>
          <a:lstStyle>
            <a:lvl1pPr algn="r" defTabSz="92485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205C20BC-88D4-4932-946F-291A8E551EC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1313" y="522288"/>
            <a:ext cx="3475037" cy="2605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FB7B4CA-D22A-4E08-B90D-B7893E83009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0313" y="3302000"/>
            <a:ext cx="6775450" cy="312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5" tIns="46237" rIns="92475" bIns="462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657B400-9FAD-44F6-839B-28F2573DD5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02413"/>
            <a:ext cx="4002088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5" tIns="46237" rIns="92475" bIns="46237" numCol="1" anchor="b" anchorCtr="0" compatLnSpc="1">
            <a:prstTxWarp prst="textNoShape">
              <a:avLst/>
            </a:prstTxWarp>
          </a:bodyPr>
          <a:lstStyle>
            <a:lvl1pPr defTabSz="92485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BEE0C10-5639-4500-8431-763100CFA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3988" y="6602413"/>
            <a:ext cx="4002087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5" tIns="46237" rIns="92475" bIns="46237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/>
            </a:lvl1pPr>
          </a:lstStyle>
          <a:p>
            <a:pPr>
              <a:defRPr/>
            </a:pPr>
            <a:fld id="{0AC2185A-34C8-419C-B1A9-57231A209D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ECDB8A7E-2A8D-4AB4-A5BF-B892B6B749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30FBDAC3-5D13-47B4-AE96-A701BE9CD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5BF91831-61E6-45B8-8561-B28006AB8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4E7E1A-D3FC-4136-A16A-FC679427F36B}" type="slidenum">
              <a:rPr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7BCF87D-4BA1-4756-970B-23904C1E1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1200" indent="-2730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788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1938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0088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7288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4488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1688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8888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75A6F99-BFA1-4E75-8BE9-81077B02B767}" type="slidenum">
              <a:rPr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58B3D44-667E-47D4-AAC6-85A61FE4E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95B85CC-84FF-4B9E-BC2E-7419390DD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FD22C17-75B4-47B7-B006-9886D1A10A9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9E39105-D40F-4471-9D63-DC5E4B6F69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71B6C443-7A56-4D17-8F48-FBC109271C5E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grpSp>
            <p:nvGrpSpPr>
              <p:cNvPr id="16" name="Group 5">
                <a:extLst>
                  <a:ext uri="{FF2B5EF4-FFF2-40B4-BE49-F238E27FC236}">
                    <a16:creationId xmlns:a16="http://schemas.microsoft.com/office/drawing/2014/main" id="{F3953FFC-D76A-4A8B-8534-2D7841FAAB02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>
                  <a:extLst>
                    <a:ext uri="{FF2B5EF4-FFF2-40B4-BE49-F238E27FC236}">
                      <a16:creationId xmlns:a16="http://schemas.microsoft.com/office/drawing/2014/main" id="{C56F8BDA-8F44-4355-B56E-326ED0EAD2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>
                  <a:extLst>
                    <a:ext uri="{FF2B5EF4-FFF2-40B4-BE49-F238E27FC236}">
                      <a16:creationId xmlns:a16="http://schemas.microsoft.com/office/drawing/2014/main" id="{B01C02BA-4531-409D-9EB1-F2B0DC2517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>
                  <a:extLst>
                    <a:ext uri="{FF2B5EF4-FFF2-40B4-BE49-F238E27FC236}">
                      <a16:creationId xmlns:a16="http://schemas.microsoft.com/office/drawing/2014/main" id="{98362298-FFD2-4653-8853-9D9C72AB7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>
                  <a:extLst>
                    <a:ext uri="{FF2B5EF4-FFF2-40B4-BE49-F238E27FC236}">
                      <a16:creationId xmlns:a16="http://schemas.microsoft.com/office/drawing/2014/main" id="{BBDA12FE-3D9E-4A22-A33B-F719D5F5F4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>
                  <a:extLst>
                    <a:ext uri="{FF2B5EF4-FFF2-40B4-BE49-F238E27FC236}">
                      <a16:creationId xmlns:a16="http://schemas.microsoft.com/office/drawing/2014/main" id="{409BC984-89DA-4B22-8EB2-BFC25E1D6A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>
                  <a:extLst>
                    <a:ext uri="{FF2B5EF4-FFF2-40B4-BE49-F238E27FC236}">
                      <a16:creationId xmlns:a16="http://schemas.microsoft.com/office/drawing/2014/main" id="{79EC6D5C-851C-4F37-95AB-617A04C282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>
                  <a:extLst>
                    <a:ext uri="{FF2B5EF4-FFF2-40B4-BE49-F238E27FC236}">
                      <a16:creationId xmlns:a16="http://schemas.microsoft.com/office/drawing/2014/main" id="{3A6D4025-0F6D-444F-A8F7-921B8947E7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>
                  <a:extLst>
                    <a:ext uri="{FF2B5EF4-FFF2-40B4-BE49-F238E27FC236}">
                      <a16:creationId xmlns:a16="http://schemas.microsoft.com/office/drawing/2014/main" id="{E9603869-21AB-4854-A1CE-71735F1C2E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>
                  <a:extLst>
                    <a:ext uri="{FF2B5EF4-FFF2-40B4-BE49-F238E27FC236}">
                      <a16:creationId xmlns:a16="http://schemas.microsoft.com/office/drawing/2014/main" id="{A364F0F8-BC17-4A28-B385-AC8344BE1A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>
                  <a:extLst>
                    <a:ext uri="{FF2B5EF4-FFF2-40B4-BE49-F238E27FC236}">
                      <a16:creationId xmlns:a16="http://schemas.microsoft.com/office/drawing/2014/main" id="{BEFB40FD-A3C1-49C2-9E10-172D6A60BA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>
                  <a:extLst>
                    <a:ext uri="{FF2B5EF4-FFF2-40B4-BE49-F238E27FC236}">
                      <a16:creationId xmlns:a16="http://schemas.microsoft.com/office/drawing/2014/main" id="{E7D81E4F-CA9F-4407-8AC3-AE502CA6CB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>
                  <a:extLst>
                    <a:ext uri="{FF2B5EF4-FFF2-40B4-BE49-F238E27FC236}">
                      <a16:creationId xmlns:a16="http://schemas.microsoft.com/office/drawing/2014/main" id="{E319E093-94AB-4DA8-AF8E-B1EDEBC79F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>
                  <a:extLst>
                    <a:ext uri="{FF2B5EF4-FFF2-40B4-BE49-F238E27FC236}">
                      <a16:creationId xmlns:a16="http://schemas.microsoft.com/office/drawing/2014/main" id="{94BAADC0-7C86-4F6F-BD0B-298060A0DA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>
                  <a:extLst>
                    <a:ext uri="{FF2B5EF4-FFF2-40B4-BE49-F238E27FC236}">
                      <a16:creationId xmlns:a16="http://schemas.microsoft.com/office/drawing/2014/main" id="{51672B49-A41C-4C0F-9CC9-BF09B907E3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>
                  <a:extLst>
                    <a:ext uri="{FF2B5EF4-FFF2-40B4-BE49-F238E27FC236}">
                      <a16:creationId xmlns:a16="http://schemas.microsoft.com/office/drawing/2014/main" id="{62998881-5946-42A5-8852-0B7874F207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>
                  <a:extLst>
                    <a:ext uri="{FF2B5EF4-FFF2-40B4-BE49-F238E27FC236}">
                      <a16:creationId xmlns:a16="http://schemas.microsoft.com/office/drawing/2014/main" id="{06C5955C-6E08-43B1-A7D5-4B598754A0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>
                  <a:extLst>
                    <a:ext uri="{FF2B5EF4-FFF2-40B4-BE49-F238E27FC236}">
                      <a16:creationId xmlns:a16="http://schemas.microsoft.com/office/drawing/2014/main" id="{FBAC25CE-584C-47AF-B9AC-C2F3C5CB78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>
                  <a:extLst>
                    <a:ext uri="{FF2B5EF4-FFF2-40B4-BE49-F238E27FC236}">
                      <a16:creationId xmlns:a16="http://schemas.microsoft.com/office/drawing/2014/main" id="{23BA4E3C-83A7-4949-AAF6-EA46D200A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>
                  <a:extLst>
                    <a:ext uri="{FF2B5EF4-FFF2-40B4-BE49-F238E27FC236}">
                      <a16:creationId xmlns:a16="http://schemas.microsoft.com/office/drawing/2014/main" id="{D8F09048-BEE8-4B79-8900-AF20C33435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>
                  <a:extLst>
                    <a:ext uri="{FF2B5EF4-FFF2-40B4-BE49-F238E27FC236}">
                      <a16:creationId xmlns:a16="http://schemas.microsoft.com/office/drawing/2014/main" id="{AD055FB3-9BFC-4362-9AEC-9D7196BEED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>
                  <a:extLst>
                    <a:ext uri="{FF2B5EF4-FFF2-40B4-BE49-F238E27FC236}">
                      <a16:creationId xmlns:a16="http://schemas.microsoft.com/office/drawing/2014/main" id="{B9796B1D-9560-407A-A3BC-297624651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>
                  <a:extLst>
                    <a:ext uri="{FF2B5EF4-FFF2-40B4-BE49-F238E27FC236}">
                      <a16:creationId xmlns:a16="http://schemas.microsoft.com/office/drawing/2014/main" id="{FC17E136-5D4E-4D1D-80AE-85590A7FFA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>
                  <a:extLst>
                    <a:ext uri="{FF2B5EF4-FFF2-40B4-BE49-F238E27FC236}">
                      <a16:creationId xmlns:a16="http://schemas.microsoft.com/office/drawing/2014/main" id="{3463CDCE-B6C8-4D3D-8AD3-9818C2623A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>
                  <a:extLst>
                    <a:ext uri="{FF2B5EF4-FFF2-40B4-BE49-F238E27FC236}">
                      <a16:creationId xmlns:a16="http://schemas.microsoft.com/office/drawing/2014/main" id="{3A665143-D792-4B0B-9A7F-907E696948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>
                  <a:extLst>
                    <a:ext uri="{FF2B5EF4-FFF2-40B4-BE49-F238E27FC236}">
                      <a16:creationId xmlns:a16="http://schemas.microsoft.com/office/drawing/2014/main" id="{064C44B1-3797-4192-83D1-172B492D23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>
                  <a:extLst>
                    <a:ext uri="{FF2B5EF4-FFF2-40B4-BE49-F238E27FC236}">
                      <a16:creationId xmlns:a16="http://schemas.microsoft.com/office/drawing/2014/main" id="{F1F9E9AF-E6B1-4939-B4D5-3C122049ED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>
                  <a:extLst>
                    <a:ext uri="{FF2B5EF4-FFF2-40B4-BE49-F238E27FC236}">
                      <a16:creationId xmlns:a16="http://schemas.microsoft.com/office/drawing/2014/main" id="{FCFB78F6-2B0F-4505-BE6D-A4761490E9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>
                  <a:extLst>
                    <a:ext uri="{FF2B5EF4-FFF2-40B4-BE49-F238E27FC236}">
                      <a16:creationId xmlns:a16="http://schemas.microsoft.com/office/drawing/2014/main" id="{579C1ABE-CAF6-43FC-A59A-6E518FA426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>
                  <a:extLst>
                    <a:ext uri="{FF2B5EF4-FFF2-40B4-BE49-F238E27FC236}">
                      <a16:creationId xmlns:a16="http://schemas.microsoft.com/office/drawing/2014/main" id="{9BDA47F3-C09A-478E-B4A8-EB3AE05032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>
                  <a:extLst>
                    <a:ext uri="{FF2B5EF4-FFF2-40B4-BE49-F238E27FC236}">
                      <a16:creationId xmlns:a16="http://schemas.microsoft.com/office/drawing/2014/main" id="{32407D4B-1F6C-46AD-B077-447DF0DFC8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>
                  <a:extLst>
                    <a:ext uri="{FF2B5EF4-FFF2-40B4-BE49-F238E27FC236}">
                      <a16:creationId xmlns:a16="http://schemas.microsoft.com/office/drawing/2014/main" id="{825ACD7F-6689-41AD-8894-E5EB3109E2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>
                  <a:extLst>
                    <a:ext uri="{FF2B5EF4-FFF2-40B4-BE49-F238E27FC236}">
                      <a16:creationId xmlns:a16="http://schemas.microsoft.com/office/drawing/2014/main" id="{2C98EF0D-530A-4A13-BB22-986567837E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>
                  <a:extLst>
                    <a:ext uri="{FF2B5EF4-FFF2-40B4-BE49-F238E27FC236}">
                      <a16:creationId xmlns:a16="http://schemas.microsoft.com/office/drawing/2014/main" id="{952C5DE2-2178-47D0-B8A9-3F969A6BD3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>
                  <a:extLst>
                    <a:ext uri="{FF2B5EF4-FFF2-40B4-BE49-F238E27FC236}">
                      <a16:creationId xmlns:a16="http://schemas.microsoft.com/office/drawing/2014/main" id="{050F1557-8AB0-45B3-8A9D-B5F157EA82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>
                  <a:extLst>
                    <a:ext uri="{FF2B5EF4-FFF2-40B4-BE49-F238E27FC236}">
                      <a16:creationId xmlns:a16="http://schemas.microsoft.com/office/drawing/2014/main" id="{49166E31-B736-4D90-AE59-391FB6C910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>
                  <a:extLst>
                    <a:ext uri="{FF2B5EF4-FFF2-40B4-BE49-F238E27FC236}">
                      <a16:creationId xmlns:a16="http://schemas.microsoft.com/office/drawing/2014/main" id="{FBB4BBF3-4019-419C-9381-8518AEC389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>
                  <a:extLst>
                    <a:ext uri="{FF2B5EF4-FFF2-40B4-BE49-F238E27FC236}">
                      <a16:creationId xmlns:a16="http://schemas.microsoft.com/office/drawing/2014/main" id="{ED98D8D2-27F0-4C6D-80AC-DB8C159F8A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>
                  <a:extLst>
                    <a:ext uri="{FF2B5EF4-FFF2-40B4-BE49-F238E27FC236}">
                      <a16:creationId xmlns:a16="http://schemas.microsoft.com/office/drawing/2014/main" id="{2933B92F-70E8-4CD1-847D-5252913BA1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>
                  <a:extLst>
                    <a:ext uri="{FF2B5EF4-FFF2-40B4-BE49-F238E27FC236}">
                      <a16:creationId xmlns:a16="http://schemas.microsoft.com/office/drawing/2014/main" id="{8DE7EDE5-B337-422E-BCBA-C3EBB05FDC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>
                  <a:extLst>
                    <a:ext uri="{FF2B5EF4-FFF2-40B4-BE49-F238E27FC236}">
                      <a16:creationId xmlns:a16="http://schemas.microsoft.com/office/drawing/2014/main" id="{B106DAE3-6686-4BF5-8676-CF2EBEBA0F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>
                  <a:extLst>
                    <a:ext uri="{FF2B5EF4-FFF2-40B4-BE49-F238E27FC236}">
                      <a16:creationId xmlns:a16="http://schemas.microsoft.com/office/drawing/2014/main" id="{8DAA4507-72AC-4759-A3F6-B34B90E972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>
                  <a:extLst>
                    <a:ext uri="{FF2B5EF4-FFF2-40B4-BE49-F238E27FC236}">
                      <a16:creationId xmlns:a16="http://schemas.microsoft.com/office/drawing/2014/main" id="{3AA9C61A-3F14-4CC4-8620-E97FB5C13C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>
                  <a:extLst>
                    <a:ext uri="{FF2B5EF4-FFF2-40B4-BE49-F238E27FC236}">
                      <a16:creationId xmlns:a16="http://schemas.microsoft.com/office/drawing/2014/main" id="{29163D14-C591-4FA8-9A6A-9B19A9005A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>
                  <a:extLst>
                    <a:ext uri="{FF2B5EF4-FFF2-40B4-BE49-F238E27FC236}">
                      <a16:creationId xmlns:a16="http://schemas.microsoft.com/office/drawing/2014/main" id="{F049D8DC-D0C5-42D1-BFD1-B697FD860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>
                  <a:extLst>
                    <a:ext uri="{FF2B5EF4-FFF2-40B4-BE49-F238E27FC236}">
                      <a16:creationId xmlns:a16="http://schemas.microsoft.com/office/drawing/2014/main" id="{3F5BE917-22E0-4D7B-AEAF-25AEE4BB0C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>
                  <a:extLst>
                    <a:ext uri="{FF2B5EF4-FFF2-40B4-BE49-F238E27FC236}">
                      <a16:creationId xmlns:a16="http://schemas.microsoft.com/office/drawing/2014/main" id="{0D8F1FDB-23F6-426E-83AC-EBC6CAD017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>
                  <a:extLst>
                    <a:ext uri="{FF2B5EF4-FFF2-40B4-BE49-F238E27FC236}">
                      <a16:creationId xmlns:a16="http://schemas.microsoft.com/office/drawing/2014/main" id="{5868B42D-CA24-4FDF-8795-B1E165A7F6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>
                  <a:extLst>
                    <a:ext uri="{FF2B5EF4-FFF2-40B4-BE49-F238E27FC236}">
                      <a16:creationId xmlns:a16="http://schemas.microsoft.com/office/drawing/2014/main" id="{99499C07-3359-4770-A901-B79947B32D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>
                  <a:extLst>
                    <a:ext uri="{FF2B5EF4-FFF2-40B4-BE49-F238E27FC236}">
                      <a16:creationId xmlns:a16="http://schemas.microsoft.com/office/drawing/2014/main" id="{4356EDFA-7287-4A9A-9818-5C7953FBEA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>
                  <a:extLst>
                    <a:ext uri="{FF2B5EF4-FFF2-40B4-BE49-F238E27FC236}">
                      <a16:creationId xmlns:a16="http://schemas.microsoft.com/office/drawing/2014/main" id="{93B6C30D-5F2E-48CE-B50F-7606BEF8BF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>
                  <a:extLst>
                    <a:ext uri="{FF2B5EF4-FFF2-40B4-BE49-F238E27FC236}">
                      <a16:creationId xmlns:a16="http://schemas.microsoft.com/office/drawing/2014/main" id="{0C294EA7-0D3D-47C8-AD07-1C16495A8F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>
                <a:extLst>
                  <a:ext uri="{FF2B5EF4-FFF2-40B4-BE49-F238E27FC236}">
                    <a16:creationId xmlns:a16="http://schemas.microsoft.com/office/drawing/2014/main" id="{56CAD91B-745C-467F-B6B3-0A73AAB0935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>
              <a:extLst>
                <a:ext uri="{FF2B5EF4-FFF2-40B4-BE49-F238E27FC236}">
                  <a16:creationId xmlns:a16="http://schemas.microsoft.com/office/drawing/2014/main" id="{A76207D8-0A65-49B6-A5E9-E2AE622A9DD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>
                <a:extLst>
                  <a:ext uri="{FF2B5EF4-FFF2-40B4-BE49-F238E27FC236}">
                    <a16:creationId xmlns:a16="http://schemas.microsoft.com/office/drawing/2014/main" id="{A0E49E2B-6BB4-49A9-B4B5-CFB1183D787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>
                <a:extLst>
                  <a:ext uri="{FF2B5EF4-FFF2-40B4-BE49-F238E27FC236}">
                    <a16:creationId xmlns:a16="http://schemas.microsoft.com/office/drawing/2014/main" id="{8985A457-4B47-460C-880A-E5623FBE7A6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>
                <a:extLst>
                  <a:ext uri="{FF2B5EF4-FFF2-40B4-BE49-F238E27FC236}">
                    <a16:creationId xmlns:a16="http://schemas.microsoft.com/office/drawing/2014/main" id="{44105541-10FA-436A-8E6D-F9A001C30D4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>
                <a:extLst>
                  <a:ext uri="{FF2B5EF4-FFF2-40B4-BE49-F238E27FC236}">
                    <a16:creationId xmlns:a16="http://schemas.microsoft.com/office/drawing/2014/main" id="{D4447F3C-2374-43FD-B040-9EBE85DF139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>
              <a:extLst>
                <a:ext uri="{FF2B5EF4-FFF2-40B4-BE49-F238E27FC236}">
                  <a16:creationId xmlns:a16="http://schemas.microsoft.com/office/drawing/2014/main" id="{AB211559-B88F-48C2-B363-72D9870374A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>
                <a:extLst>
                  <a:ext uri="{FF2B5EF4-FFF2-40B4-BE49-F238E27FC236}">
                    <a16:creationId xmlns:a16="http://schemas.microsoft.com/office/drawing/2014/main" id="{113B8E82-8FF3-43F6-8067-6060602F934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>
                <a:extLst>
                  <a:ext uri="{FF2B5EF4-FFF2-40B4-BE49-F238E27FC236}">
                    <a16:creationId xmlns:a16="http://schemas.microsoft.com/office/drawing/2014/main" id="{E5D932A8-CB48-49BA-BCA9-E3DDE4FBB63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>
                <a:extLst>
                  <a:ext uri="{FF2B5EF4-FFF2-40B4-BE49-F238E27FC236}">
                    <a16:creationId xmlns:a16="http://schemas.microsoft.com/office/drawing/2014/main" id="{E92A0153-3CDF-4DED-942C-B301C78DCAB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Slide Number Placeholder 73">
            <a:extLst>
              <a:ext uri="{FF2B5EF4-FFF2-40B4-BE49-F238E27FC236}">
                <a16:creationId xmlns:a16="http://schemas.microsoft.com/office/drawing/2014/main" id="{067BA3B6-AB3B-47E5-A19E-DD1F023437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287B2-1A18-41A4-9450-C4E2B58E17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0" name="Footer Placeholder 74">
            <a:extLst>
              <a:ext uri="{FF2B5EF4-FFF2-40B4-BE49-F238E27FC236}">
                <a16:creationId xmlns:a16="http://schemas.microsoft.com/office/drawing/2014/main" id="{382E9991-5375-4C3F-A5B3-1102D1D8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68987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DE85CD27-1FEF-4154-958F-16F5522B3F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F58BFA76-4773-48D8-9C9A-66911F8B92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7FBC6-6466-443F-A586-35811E3AC1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55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C85952AA-1DDE-4D47-A5FE-4AF1BD4C52E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DAB31A05-A500-4A16-9605-607CB15627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491D2-061B-4CDB-816E-0C3F4B113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88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>
            <a:extLst>
              <a:ext uri="{FF2B5EF4-FFF2-40B4-BE49-F238E27FC236}">
                <a16:creationId xmlns:a16="http://schemas.microsoft.com/office/drawing/2014/main" id="{EF847805-D9B1-4782-A887-EA6CB7FB90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3" name="Rectangle 67">
            <a:extLst>
              <a:ext uri="{FF2B5EF4-FFF2-40B4-BE49-F238E27FC236}">
                <a16:creationId xmlns:a16="http://schemas.microsoft.com/office/drawing/2014/main" id="{6941BD57-4C88-4F03-9DF5-C8FD7FD421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33D80-38E1-4DBC-9FFF-0CD2B411D3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91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0CC580AC-DDD6-46DE-B264-D4511C2576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C4FCC7CB-11AF-407C-8E24-AF905D0FE6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5ECF9-E051-447C-85EC-1FB731B47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43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8422B404-005F-4F23-BE55-19EF6710F6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BE1EE8DB-3A8F-4761-B1EB-C24D44189C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DB24E-A823-451D-9871-1CAE5BA26A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15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56766D9-1D75-4572-B494-88A3EFA7584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FE2B4812-BBAF-4D6F-9CF6-6E76C9BBF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>
                <a:extLst>
                  <a:ext uri="{FF2B5EF4-FFF2-40B4-BE49-F238E27FC236}">
                    <a16:creationId xmlns:a16="http://schemas.microsoft.com/office/drawing/2014/main" id="{34976187-E024-4B2A-97B6-1F739A5979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>
                  <a:extLst>
                    <a:ext uri="{FF2B5EF4-FFF2-40B4-BE49-F238E27FC236}">
                      <a16:creationId xmlns:a16="http://schemas.microsoft.com/office/drawing/2014/main" id="{F110CA06-AC1F-486A-87B9-AFA5FF4BB6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>
                  <a:extLst>
                    <a:ext uri="{FF2B5EF4-FFF2-40B4-BE49-F238E27FC236}">
                      <a16:creationId xmlns:a16="http://schemas.microsoft.com/office/drawing/2014/main" id="{73DFC019-5F6A-457A-BED0-CD92247373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>
                  <a:extLst>
                    <a:ext uri="{FF2B5EF4-FFF2-40B4-BE49-F238E27FC236}">
                      <a16:creationId xmlns:a16="http://schemas.microsoft.com/office/drawing/2014/main" id="{9193DF12-1FA9-4568-B50B-5AC68C674E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>
                  <a:extLst>
                    <a:ext uri="{FF2B5EF4-FFF2-40B4-BE49-F238E27FC236}">
                      <a16:creationId xmlns:a16="http://schemas.microsoft.com/office/drawing/2014/main" id="{1A7B3E6B-B8C1-44CB-8F13-E10A561B04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>
                  <a:extLst>
                    <a:ext uri="{FF2B5EF4-FFF2-40B4-BE49-F238E27FC236}">
                      <a16:creationId xmlns:a16="http://schemas.microsoft.com/office/drawing/2014/main" id="{EC57207E-C8E0-4782-8B39-286BE3767F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>
                  <a:extLst>
                    <a:ext uri="{FF2B5EF4-FFF2-40B4-BE49-F238E27FC236}">
                      <a16:creationId xmlns:a16="http://schemas.microsoft.com/office/drawing/2014/main" id="{73AFC323-DCD1-4810-B53E-7B85D9EB3E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>
                  <a:extLst>
                    <a:ext uri="{FF2B5EF4-FFF2-40B4-BE49-F238E27FC236}">
                      <a16:creationId xmlns:a16="http://schemas.microsoft.com/office/drawing/2014/main" id="{5E0989FB-9D07-4F59-BA39-49FC90CB5F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>
                  <a:extLst>
                    <a:ext uri="{FF2B5EF4-FFF2-40B4-BE49-F238E27FC236}">
                      <a16:creationId xmlns:a16="http://schemas.microsoft.com/office/drawing/2014/main" id="{2F788F37-E3E0-4890-81B9-8711845C88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>
                  <a:extLst>
                    <a:ext uri="{FF2B5EF4-FFF2-40B4-BE49-F238E27FC236}">
                      <a16:creationId xmlns:a16="http://schemas.microsoft.com/office/drawing/2014/main" id="{1733F515-FA29-435B-B094-39A6B01401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>
                  <a:extLst>
                    <a:ext uri="{FF2B5EF4-FFF2-40B4-BE49-F238E27FC236}">
                      <a16:creationId xmlns:a16="http://schemas.microsoft.com/office/drawing/2014/main" id="{0B7FC855-0898-4485-8B15-1DBE2808F3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>
                  <a:extLst>
                    <a:ext uri="{FF2B5EF4-FFF2-40B4-BE49-F238E27FC236}">
                      <a16:creationId xmlns:a16="http://schemas.microsoft.com/office/drawing/2014/main" id="{A6CE36FE-D50B-4175-A42E-363A117CCC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>
                  <a:extLst>
                    <a:ext uri="{FF2B5EF4-FFF2-40B4-BE49-F238E27FC236}">
                      <a16:creationId xmlns:a16="http://schemas.microsoft.com/office/drawing/2014/main" id="{AFFF4DDF-08A6-4EF2-86A8-39284AA354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>
                  <a:extLst>
                    <a:ext uri="{FF2B5EF4-FFF2-40B4-BE49-F238E27FC236}">
                      <a16:creationId xmlns:a16="http://schemas.microsoft.com/office/drawing/2014/main" id="{0977D306-C082-4D7D-9924-9AE15D6A5D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>
                  <a:extLst>
                    <a:ext uri="{FF2B5EF4-FFF2-40B4-BE49-F238E27FC236}">
                      <a16:creationId xmlns:a16="http://schemas.microsoft.com/office/drawing/2014/main" id="{CFB373EE-3896-4D3F-8A68-56FDEEB9BB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>
                  <a:extLst>
                    <a:ext uri="{FF2B5EF4-FFF2-40B4-BE49-F238E27FC236}">
                      <a16:creationId xmlns:a16="http://schemas.microsoft.com/office/drawing/2014/main" id="{1F50B069-30D2-4752-A20F-30DDB8B918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>
                  <a:extLst>
                    <a:ext uri="{FF2B5EF4-FFF2-40B4-BE49-F238E27FC236}">
                      <a16:creationId xmlns:a16="http://schemas.microsoft.com/office/drawing/2014/main" id="{79909711-C363-43DD-8831-ED05B10B25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>
                  <a:extLst>
                    <a:ext uri="{FF2B5EF4-FFF2-40B4-BE49-F238E27FC236}">
                      <a16:creationId xmlns:a16="http://schemas.microsoft.com/office/drawing/2014/main" id="{5B65B295-2F53-43E4-B96B-303780B13F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>
                  <a:extLst>
                    <a:ext uri="{FF2B5EF4-FFF2-40B4-BE49-F238E27FC236}">
                      <a16:creationId xmlns:a16="http://schemas.microsoft.com/office/drawing/2014/main" id="{2AEE83E4-55F8-4D90-910D-62DF6F4169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>
                  <a:extLst>
                    <a:ext uri="{FF2B5EF4-FFF2-40B4-BE49-F238E27FC236}">
                      <a16:creationId xmlns:a16="http://schemas.microsoft.com/office/drawing/2014/main" id="{FB625703-4469-4231-80FE-33699BE663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>
                  <a:extLst>
                    <a:ext uri="{FF2B5EF4-FFF2-40B4-BE49-F238E27FC236}">
                      <a16:creationId xmlns:a16="http://schemas.microsoft.com/office/drawing/2014/main" id="{52640FD4-EB8A-4726-9C4A-45CBED8222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>
                  <a:extLst>
                    <a:ext uri="{FF2B5EF4-FFF2-40B4-BE49-F238E27FC236}">
                      <a16:creationId xmlns:a16="http://schemas.microsoft.com/office/drawing/2014/main" id="{4D2B3FAC-6B10-48F8-B83F-542859E9E3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>
                  <a:extLst>
                    <a:ext uri="{FF2B5EF4-FFF2-40B4-BE49-F238E27FC236}">
                      <a16:creationId xmlns:a16="http://schemas.microsoft.com/office/drawing/2014/main" id="{9C8C9E60-A21D-40BC-ADE8-B1F5933AA0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06C9432E-A467-4DB5-8F82-874CE1229E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>
                  <a:extLst>
                    <a:ext uri="{FF2B5EF4-FFF2-40B4-BE49-F238E27FC236}">
                      <a16:creationId xmlns:a16="http://schemas.microsoft.com/office/drawing/2014/main" id="{F3B8857D-FD0A-4BE1-8DF5-4E646E6381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>
                  <a:extLst>
                    <a:ext uri="{FF2B5EF4-FFF2-40B4-BE49-F238E27FC236}">
                      <a16:creationId xmlns:a16="http://schemas.microsoft.com/office/drawing/2014/main" id="{874BC797-81DC-46A2-8ED6-C9F06E4E5A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>
                  <a:extLst>
                    <a:ext uri="{FF2B5EF4-FFF2-40B4-BE49-F238E27FC236}">
                      <a16:creationId xmlns:a16="http://schemas.microsoft.com/office/drawing/2014/main" id="{23057E8B-DF13-413C-9E0B-7862A9831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>
                  <a:extLst>
                    <a:ext uri="{FF2B5EF4-FFF2-40B4-BE49-F238E27FC236}">
                      <a16:creationId xmlns:a16="http://schemas.microsoft.com/office/drawing/2014/main" id="{55E901AB-B5A4-4847-92BA-94E2599BFD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>
                  <a:extLst>
                    <a:ext uri="{FF2B5EF4-FFF2-40B4-BE49-F238E27FC236}">
                      <a16:creationId xmlns:a16="http://schemas.microsoft.com/office/drawing/2014/main" id="{04712178-B11B-45AF-B27F-1E9CCA40E1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>
                  <a:extLst>
                    <a:ext uri="{FF2B5EF4-FFF2-40B4-BE49-F238E27FC236}">
                      <a16:creationId xmlns:a16="http://schemas.microsoft.com/office/drawing/2014/main" id="{6D4FC259-12C8-4E0C-905A-DBA6324BA0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>
                  <a:extLst>
                    <a:ext uri="{FF2B5EF4-FFF2-40B4-BE49-F238E27FC236}">
                      <a16:creationId xmlns:a16="http://schemas.microsoft.com/office/drawing/2014/main" id="{0D421FF9-7D0A-4DCF-85FC-CE6F8B009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>
                  <a:extLst>
                    <a:ext uri="{FF2B5EF4-FFF2-40B4-BE49-F238E27FC236}">
                      <a16:creationId xmlns:a16="http://schemas.microsoft.com/office/drawing/2014/main" id="{527867FD-314C-4D25-BF25-EE92ED2CE6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>
                  <a:extLst>
                    <a:ext uri="{FF2B5EF4-FFF2-40B4-BE49-F238E27FC236}">
                      <a16:creationId xmlns:a16="http://schemas.microsoft.com/office/drawing/2014/main" id="{5ED29040-52D3-484B-B685-7C7C2F79D6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>
                  <a:extLst>
                    <a:ext uri="{FF2B5EF4-FFF2-40B4-BE49-F238E27FC236}">
                      <a16:creationId xmlns:a16="http://schemas.microsoft.com/office/drawing/2014/main" id="{1C43B325-53FC-42DC-AC4F-8C84CE4AAF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>
                  <a:extLst>
                    <a:ext uri="{FF2B5EF4-FFF2-40B4-BE49-F238E27FC236}">
                      <a16:creationId xmlns:a16="http://schemas.microsoft.com/office/drawing/2014/main" id="{4CBF99AB-6EBF-4557-A9E6-773DE394D5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>
                  <a:extLst>
                    <a:ext uri="{FF2B5EF4-FFF2-40B4-BE49-F238E27FC236}">
                      <a16:creationId xmlns:a16="http://schemas.microsoft.com/office/drawing/2014/main" id="{8AEECC19-B987-48B5-A44A-4CC22E8878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>
                  <a:extLst>
                    <a:ext uri="{FF2B5EF4-FFF2-40B4-BE49-F238E27FC236}">
                      <a16:creationId xmlns:a16="http://schemas.microsoft.com/office/drawing/2014/main" id="{BCB9278F-647F-4C05-A194-FC5824D6C7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>
                  <a:extLst>
                    <a:ext uri="{FF2B5EF4-FFF2-40B4-BE49-F238E27FC236}">
                      <a16:creationId xmlns:a16="http://schemas.microsoft.com/office/drawing/2014/main" id="{0AA3CC7A-878E-44EB-95E1-20FF6A9A30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>
                  <a:extLst>
                    <a:ext uri="{FF2B5EF4-FFF2-40B4-BE49-F238E27FC236}">
                      <a16:creationId xmlns:a16="http://schemas.microsoft.com/office/drawing/2014/main" id="{FC56C756-1DD5-41DD-83CB-C9E26F9D09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>
                  <a:extLst>
                    <a:ext uri="{FF2B5EF4-FFF2-40B4-BE49-F238E27FC236}">
                      <a16:creationId xmlns:a16="http://schemas.microsoft.com/office/drawing/2014/main" id="{A9C030FE-EE1F-410B-AEE3-1E2E23E81E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>
                  <a:extLst>
                    <a:ext uri="{FF2B5EF4-FFF2-40B4-BE49-F238E27FC236}">
                      <a16:creationId xmlns:a16="http://schemas.microsoft.com/office/drawing/2014/main" id="{0B6F9FC5-3AED-4AAD-A8C0-0506B26179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>
                  <a:extLst>
                    <a:ext uri="{FF2B5EF4-FFF2-40B4-BE49-F238E27FC236}">
                      <a16:creationId xmlns:a16="http://schemas.microsoft.com/office/drawing/2014/main" id="{4FF6D863-D4A3-427C-AE88-CEB563295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>
                  <a:extLst>
                    <a:ext uri="{FF2B5EF4-FFF2-40B4-BE49-F238E27FC236}">
                      <a16:creationId xmlns:a16="http://schemas.microsoft.com/office/drawing/2014/main" id="{011C2155-B295-4E2B-9796-87321DC0F3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>
                  <a:extLst>
                    <a:ext uri="{FF2B5EF4-FFF2-40B4-BE49-F238E27FC236}">
                      <a16:creationId xmlns:a16="http://schemas.microsoft.com/office/drawing/2014/main" id="{582959D9-A97D-47B5-9717-1B25D34D10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>
                  <a:extLst>
                    <a:ext uri="{FF2B5EF4-FFF2-40B4-BE49-F238E27FC236}">
                      <a16:creationId xmlns:a16="http://schemas.microsoft.com/office/drawing/2014/main" id="{9A3D6270-2AD7-4A89-B128-5F743823FB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>
                  <a:extLst>
                    <a:ext uri="{FF2B5EF4-FFF2-40B4-BE49-F238E27FC236}">
                      <a16:creationId xmlns:a16="http://schemas.microsoft.com/office/drawing/2014/main" id="{B2C0495D-05E9-4198-B859-94966BEB4B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>
                  <a:extLst>
                    <a:ext uri="{FF2B5EF4-FFF2-40B4-BE49-F238E27FC236}">
                      <a16:creationId xmlns:a16="http://schemas.microsoft.com/office/drawing/2014/main" id="{493D06D7-D5A5-40E2-8AAB-77D8902E0F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>
                  <a:extLst>
                    <a:ext uri="{FF2B5EF4-FFF2-40B4-BE49-F238E27FC236}">
                      <a16:creationId xmlns:a16="http://schemas.microsoft.com/office/drawing/2014/main" id="{97E8ECCA-2E5D-4FBA-B77E-5D59197638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>
                  <a:extLst>
                    <a:ext uri="{FF2B5EF4-FFF2-40B4-BE49-F238E27FC236}">
                      <a16:creationId xmlns:a16="http://schemas.microsoft.com/office/drawing/2014/main" id="{860BF678-B9B9-4DB3-82DD-94A1612953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>
                  <a:extLst>
                    <a:ext uri="{FF2B5EF4-FFF2-40B4-BE49-F238E27FC236}">
                      <a16:creationId xmlns:a16="http://schemas.microsoft.com/office/drawing/2014/main" id="{D48418A7-CD4C-4F93-BC62-2825EE8979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>
                  <a:extLst>
                    <a:ext uri="{FF2B5EF4-FFF2-40B4-BE49-F238E27FC236}">
                      <a16:creationId xmlns:a16="http://schemas.microsoft.com/office/drawing/2014/main" id="{3320516A-0A7A-4026-9C97-FF2825C999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>
                  <a:extLst>
                    <a:ext uri="{FF2B5EF4-FFF2-40B4-BE49-F238E27FC236}">
                      <a16:creationId xmlns:a16="http://schemas.microsoft.com/office/drawing/2014/main" id="{3EBB9276-B98C-4545-B6DA-FB96FBBF6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>
                  <a:extLst>
                    <a:ext uri="{FF2B5EF4-FFF2-40B4-BE49-F238E27FC236}">
                      <a16:creationId xmlns:a16="http://schemas.microsoft.com/office/drawing/2014/main" id="{9E761836-F744-4626-B9FB-606706BE46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>
              <a:extLst>
                <a:ext uri="{FF2B5EF4-FFF2-40B4-BE49-F238E27FC236}">
                  <a16:creationId xmlns:a16="http://schemas.microsoft.com/office/drawing/2014/main" id="{CFF707A8-8D03-4BA7-8B6A-E14290487E0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34" name="Line 58">
              <a:extLst>
                <a:ext uri="{FF2B5EF4-FFF2-40B4-BE49-F238E27FC236}">
                  <a16:creationId xmlns:a16="http://schemas.microsoft.com/office/drawing/2014/main" id="{50EDCB96-D44A-4A8F-A407-5ACD77B8DD0D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>
              <a:extLst>
                <a:ext uri="{FF2B5EF4-FFF2-40B4-BE49-F238E27FC236}">
                  <a16:creationId xmlns:a16="http://schemas.microsoft.com/office/drawing/2014/main" id="{34BC7394-4C68-421D-AA7F-42012028F0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>
                <a:extLst>
                  <a:ext uri="{FF2B5EF4-FFF2-40B4-BE49-F238E27FC236}">
                    <a16:creationId xmlns:a16="http://schemas.microsoft.com/office/drawing/2014/main" id="{998832CD-8DD0-4E38-8BCF-F689FA071FD5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>
                <a:extLst>
                  <a:ext uri="{FF2B5EF4-FFF2-40B4-BE49-F238E27FC236}">
                    <a16:creationId xmlns:a16="http://schemas.microsoft.com/office/drawing/2014/main" id="{F6CA3453-5857-47EB-AB02-2C58A8FFAE2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>
                <a:extLst>
                  <a:ext uri="{FF2B5EF4-FFF2-40B4-BE49-F238E27FC236}">
                    <a16:creationId xmlns:a16="http://schemas.microsoft.com/office/drawing/2014/main" id="{D0E73D1C-8385-4E62-9177-A6CA2CEEDE96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>
            <a:extLst>
              <a:ext uri="{FF2B5EF4-FFF2-40B4-BE49-F238E27FC236}">
                <a16:creationId xmlns:a16="http://schemas.microsoft.com/office/drawing/2014/main" id="{57A739BA-01B8-4401-A857-9F24E9AE3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08EADCE-80DC-4DFD-88A5-8A04F83D0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>
            <a:extLst>
              <a:ext uri="{FF2B5EF4-FFF2-40B4-BE49-F238E27FC236}">
                <a16:creationId xmlns:a16="http://schemas.microsoft.com/office/drawing/2014/main" id="{FA226203-950C-4F10-B519-E489E1F824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4162" name="Rectangle 66">
            <a:extLst>
              <a:ext uri="{FF2B5EF4-FFF2-40B4-BE49-F238E27FC236}">
                <a16:creationId xmlns:a16="http://schemas.microsoft.com/office/drawing/2014/main" id="{55C60A25-AB7A-4D7E-9BD4-7E235CAFBA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4163" name="Rectangle 67">
            <a:extLst>
              <a:ext uri="{FF2B5EF4-FFF2-40B4-BE49-F238E27FC236}">
                <a16:creationId xmlns:a16="http://schemas.microsoft.com/office/drawing/2014/main" id="{D2C0A3AA-B8BA-4682-8BAD-99D43335C56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998B645-FAB0-4DA9-8A23-D2738F2C23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Colored beads on a skewer">
            <a:extLst>
              <a:ext uri="{FF2B5EF4-FFF2-40B4-BE49-F238E27FC236}">
                <a16:creationId xmlns:a16="http://schemas.microsoft.com/office/drawing/2014/main" id="{52F9959F-F585-4CF0-870C-6EC426A08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>
            <a:extLst>
              <a:ext uri="{FF2B5EF4-FFF2-40B4-BE49-F238E27FC236}">
                <a16:creationId xmlns:a16="http://schemas.microsoft.com/office/drawing/2014/main" id="{956275BE-5357-417D-92DF-2EE4A4EBB5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Analysis of Algorithms</a:t>
            </a:r>
          </a:p>
        </p:txBody>
      </p:sp>
      <p:sp>
        <p:nvSpPr>
          <p:cNvPr id="10244" name="Slide Number Placeholder 136">
            <a:extLst>
              <a:ext uri="{FF2B5EF4-FFF2-40B4-BE49-F238E27FC236}">
                <a16:creationId xmlns:a16="http://schemas.microsoft.com/office/drawing/2014/main" id="{5A3B6930-4F65-4836-8C37-391A6F4AA1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6B40D6-6913-41B7-A65D-C273399E2CB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10245" name="TextBox 135">
            <a:extLst>
              <a:ext uri="{FF2B5EF4-FFF2-40B4-BE49-F238E27FC236}">
                <a16:creationId xmlns:a16="http://schemas.microsoft.com/office/drawing/2014/main" id="{EC75F8D4-595F-4249-BCEE-D4F520EBE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341688"/>
            <a:ext cx="45767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COMP 272/400C: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Data Structures II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Prof. Silva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4AE7601-D9B4-4350-A18F-C0C54F5F875D}"/>
              </a:ext>
            </a:extLst>
          </p:cNvPr>
          <p:cNvSpPr txBox="1"/>
          <p:nvPr/>
        </p:nvSpPr>
        <p:spPr>
          <a:xfrm>
            <a:off x="268288" y="6146800"/>
            <a:ext cx="823277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1400" dirty="0">
                <a:latin typeface="+mj-lt"/>
              </a:rPr>
              <a:t>These slides were prepared by Prof. Silva adapting the slides from Data Structures &amp; Algorithms in Java (Goodrich et al.) and Data Structures and Algorithm Analysis in Java (Weiss)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500577C4-1EA1-456C-A982-9F1A6012B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Analysis of Algorithms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46A1C58D-80AF-4EED-8B69-6C77BA4BF3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DF2674-BDEF-455C-A6C4-8F9FEACD496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834A446F-8267-4C0D-B2A5-90F7AC345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Growth Rate of Running Time</a:t>
            </a:r>
          </a:p>
        </p:txBody>
      </p:sp>
      <p:sp>
        <p:nvSpPr>
          <p:cNvPr id="2048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6B27635-C4D7-492B-BB15-69B411EBD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620000" cy="4419600"/>
          </a:xfrm>
        </p:spPr>
        <p:txBody>
          <a:bodyPr/>
          <a:lstStyle/>
          <a:p>
            <a:pPr eaLnBrk="1" hangingPunct="1"/>
            <a:r>
              <a:rPr lang="en-US" altLang="en-US"/>
              <a:t>Changing the hardware/ software environment </a:t>
            </a:r>
          </a:p>
          <a:p>
            <a:pPr lvl="1" eaLnBrk="1" hangingPunct="1"/>
            <a:r>
              <a:rPr lang="en-US" altLang="en-US"/>
              <a:t>Affects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/>
              <a:t> by a constant factor, but</a:t>
            </a:r>
          </a:p>
          <a:p>
            <a:pPr lvl="1" eaLnBrk="1" hangingPunct="1"/>
            <a:r>
              <a:rPr lang="en-US" altLang="en-US"/>
              <a:t>Does not alter the growth rate of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/>
          </a:p>
          <a:p>
            <a:pPr eaLnBrk="1" hangingPunct="1"/>
            <a:r>
              <a:rPr lang="en-US" altLang="en-US"/>
              <a:t>The linear growth rate of the running time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/>
              <a:t> is an intrinsic property of algorithm </a:t>
            </a:r>
            <a:r>
              <a:rPr lang="en-US" altLang="en-US" b="1" i="1">
                <a:latin typeface="Times New Roman" panose="02020603050405020304" pitchFamily="18" charset="0"/>
              </a:rPr>
              <a:t>arrayMax</a:t>
            </a:r>
            <a:endParaRPr lang="en-US" altLang="en-US"/>
          </a:p>
        </p:txBody>
      </p:sp>
      <p:graphicFrame>
        <p:nvGraphicFramePr>
          <p:cNvPr id="20486" name="Object 4">
            <a:extLst>
              <a:ext uri="{FF2B5EF4-FFF2-40B4-BE49-F238E27FC236}">
                <a16:creationId xmlns:a16="http://schemas.microsoft.com/office/drawing/2014/main" id="{BEC1D754-B8D1-434D-A507-B3ED2B27B6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4800600"/>
          <a:ext cx="20574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3660618" imgH="3423719" progId="MS_ClipArt_Gallery.2">
                  <p:embed/>
                </p:oleObj>
              </mc:Choice>
              <mc:Fallback>
                <p:oleObj name="Clip" r:id="rId2" imgW="3660618" imgH="342371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20574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B1AF-11AA-474B-A881-9A320214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/>
            </a:br>
            <a:r>
              <a:rPr lang="en-US" dirty="0"/>
              <a:t>Comparison of Two Algorithms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94C8B7A3-6F57-4526-81F9-FA2AF94FCE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E0CED9-A4BB-4C85-97A6-F880F267C31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1508" name="Footer Placeholder 5">
            <a:extLst>
              <a:ext uri="{FF2B5EF4-FFF2-40B4-BE49-F238E27FC236}">
                <a16:creationId xmlns:a16="http://schemas.microsoft.com/office/drawing/2014/main" id="{B7A3131E-A549-42D5-ADA2-CBED40E6BB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Analysis of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AEE89-C7C4-40A1-9D1E-74119744F143}"/>
              </a:ext>
            </a:extLst>
          </p:cNvPr>
          <p:cNvSpPr txBox="1"/>
          <p:nvPr/>
        </p:nvSpPr>
        <p:spPr>
          <a:xfrm>
            <a:off x="7153275" y="228600"/>
            <a:ext cx="1609725" cy="4000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000" dirty="0">
                <a:solidFill>
                  <a:schemeClr val="tx2"/>
                </a:solidFill>
              </a:rPr>
              <a:t>Slide by Matt Stallmann included with permission.</a:t>
            </a:r>
          </a:p>
        </p:txBody>
      </p:sp>
      <p:pic>
        <p:nvPicPr>
          <p:cNvPr id="21510" name="Picture 7">
            <a:extLst>
              <a:ext uri="{FF2B5EF4-FFF2-40B4-BE49-F238E27FC236}">
                <a16:creationId xmlns:a16="http://schemas.microsoft.com/office/drawing/2014/main" id="{9166520C-04E8-4648-8320-C32FC0ADB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752600"/>
            <a:ext cx="41560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Rectangle 8">
            <a:extLst>
              <a:ext uri="{FF2B5EF4-FFF2-40B4-BE49-F238E27FC236}">
                <a16:creationId xmlns:a16="http://schemas.microsoft.com/office/drawing/2014/main" id="{EF74E7A8-AEC1-42BA-B069-D42287D62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526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insertion sort 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	n</a:t>
            </a:r>
            <a:r>
              <a:rPr lang="en-US" altLang="en-US" sz="2000" baseline="30000"/>
              <a:t>2</a:t>
            </a:r>
            <a:r>
              <a:rPr lang="en-US" altLang="en-US" sz="2000"/>
              <a:t> / 4</a:t>
            </a:r>
          </a:p>
        </p:txBody>
      </p:sp>
      <p:sp>
        <p:nvSpPr>
          <p:cNvPr id="21512" name="Rectangle 9">
            <a:extLst>
              <a:ext uri="{FF2B5EF4-FFF2-40B4-BE49-F238E27FC236}">
                <a16:creationId xmlns:a16="http://schemas.microsoft.com/office/drawing/2014/main" id="{2354AFCF-2571-4B97-AEFB-41BA56D6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66975"/>
            <a:ext cx="2276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merge sort 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	2 n lg n</a:t>
            </a:r>
            <a:endParaRPr lang="en-US" altLang="en-US" sz="2400"/>
          </a:p>
        </p:txBody>
      </p:sp>
      <p:sp>
        <p:nvSpPr>
          <p:cNvPr id="21513" name="Rectangle 10">
            <a:extLst>
              <a:ext uri="{FF2B5EF4-FFF2-40B4-BE49-F238E27FC236}">
                <a16:creationId xmlns:a16="http://schemas.microsoft.com/office/drawing/2014/main" id="{AC3BB945-5357-4F78-B341-CF21408D5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152775"/>
            <a:ext cx="32956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sort a million items?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</a:t>
            </a:r>
            <a:r>
              <a:rPr lang="en-US" altLang="en-US" sz="2000"/>
              <a:t>insertion sort takes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	roughly </a:t>
            </a:r>
            <a:r>
              <a:rPr lang="en-US" altLang="en-US" sz="2000">
                <a:solidFill>
                  <a:srgbClr val="C00000"/>
                </a:solidFill>
              </a:rPr>
              <a:t>70 hours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while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	merge sort takes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	roughly </a:t>
            </a:r>
            <a:r>
              <a:rPr lang="en-US" altLang="en-US" sz="2000">
                <a:solidFill>
                  <a:srgbClr val="C00000"/>
                </a:solidFill>
              </a:rPr>
              <a:t>40 seconds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F5E4A3C3-7A28-49C1-8EF5-2FB5D33CF3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Analysis of Algorithms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48686A05-5290-47B6-8BF0-DC6ACB465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BA2BA6-F028-4BB3-ADCD-7F446043FD9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C71DB085-DDAE-44B4-96F1-72B8F7DCC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Constant Factors</a:t>
            </a:r>
          </a:p>
        </p:txBody>
      </p:sp>
      <p:sp>
        <p:nvSpPr>
          <p:cNvPr id="2253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4CC7DBE-E005-425A-97C9-0EE517904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5438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The growth rate is not affected by</a:t>
            </a:r>
          </a:p>
          <a:p>
            <a:pPr lvl="1" eaLnBrk="1" hangingPunct="1"/>
            <a:r>
              <a:rPr lang="en-US" altLang="en-US" sz="2000"/>
              <a:t>constant factors or </a:t>
            </a:r>
          </a:p>
          <a:p>
            <a:pPr lvl="1" eaLnBrk="1" hangingPunct="1"/>
            <a:r>
              <a:rPr lang="en-US" altLang="en-US" sz="2000"/>
              <a:t>lower-order terms</a:t>
            </a:r>
          </a:p>
          <a:p>
            <a:pPr eaLnBrk="1" hangingPunct="1"/>
            <a:r>
              <a:rPr lang="en-US" altLang="en-US" sz="2400"/>
              <a:t>Examples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/>
              <a:t>is a linear function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10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/>
              <a:t>is a quadratic function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067E591F-A858-4296-BD1A-465DDAAFD1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Analysis of Algorithms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6376E2A7-E6BF-40BF-8F35-5229F24FA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924921-4A40-4CD6-BCBA-E04A0C8AB7F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9742A70-5A02-4D79-BF5B-F5EED76FD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Big-Oh Notation</a:t>
            </a:r>
          </a:p>
        </p:txBody>
      </p:sp>
      <p:sp>
        <p:nvSpPr>
          <p:cNvPr id="2355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BAFDA32-22CC-4330-AB28-E2EE5D419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620000" cy="4419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Given functions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 dirty="0"/>
              <a:t>and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dirty="0"/>
              <a:t>we say that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 dirty="0"/>
              <a:t>is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/>
              <a:t>if there are positive constants</a:t>
            </a:r>
            <a:br>
              <a:rPr lang="en-US" altLang="en-US" sz="2400" dirty="0"/>
            </a:b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400" dirty="0"/>
              <a:t> and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400" dirty="0"/>
              <a:t> such that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400" dirty="0"/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cg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en-US" altLang="en-US" sz="2400" dirty="0"/>
              <a:t>for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 sz="2400" dirty="0"/>
              <a:t>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eaLnBrk="1" hangingPunct="1"/>
            <a:r>
              <a:rPr lang="en-US" altLang="en-US" sz="2400" dirty="0"/>
              <a:t>Example: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400" dirty="0">
                <a:sym typeface="Symbol" panose="05050102010706020507" pitchFamily="18" charset="2"/>
              </a:rPr>
              <a:t> is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10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000" dirty="0"/>
              <a:t> 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12n, n</a:t>
            </a:r>
            <a:r>
              <a:rPr lang="en-US" altLang="en-US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1, c=12</a:t>
            </a:r>
            <a:endParaRPr lang="en-US" altLang="en-US" sz="20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3558" name="Object 2">
            <a:extLst>
              <a:ext uri="{FF2B5EF4-FFF2-40B4-BE49-F238E27FC236}">
                <a16:creationId xmlns:a16="http://schemas.microsoft.com/office/drawing/2014/main" id="{E6BD8CB4-1EDA-4566-942A-E9DB41BC3B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2590800"/>
          <a:ext cx="3970337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10928" imgH="2680823" progId="Visio.Drawing.11">
                  <p:embed/>
                </p:oleObj>
              </mc:Choice>
              <mc:Fallback>
                <p:oleObj name="Visio" r:id="rId2" imgW="3310928" imgH="2680823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590800"/>
                        <a:ext cx="3970337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>
            <a:extLst>
              <a:ext uri="{FF2B5EF4-FFF2-40B4-BE49-F238E27FC236}">
                <a16:creationId xmlns:a16="http://schemas.microsoft.com/office/drawing/2014/main" id="{9C281BF3-3BAE-4B4D-BD44-9DCB20F505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Analysis of Algorithms</a:t>
            </a: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FA6B2D7A-9644-4554-85E4-FA6F14E8F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AEFE72-C819-4DC8-9992-2256F6A1C65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4580" name="Rectangle 1026">
            <a:extLst>
              <a:ext uri="{FF2B5EF4-FFF2-40B4-BE49-F238E27FC236}">
                <a16:creationId xmlns:a16="http://schemas.microsoft.com/office/drawing/2014/main" id="{830EF9DA-9AA3-4844-B68C-CF9B612C4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"/>
            <a:ext cx="624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More Big-Oh Examples</a:t>
            </a:r>
          </a:p>
        </p:txBody>
      </p:sp>
      <p:sp>
        <p:nvSpPr>
          <p:cNvPr id="24581" name="Rectangle 1027">
            <a:extLst>
              <a:ext uri="{FF2B5EF4-FFF2-40B4-BE49-F238E27FC236}">
                <a16:creationId xmlns:a16="http://schemas.microsoft.com/office/drawing/2014/main" id="{936E7189-5D36-4723-86A9-F7790032F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/>
              <a:t>7n-2</a:t>
            </a:r>
          </a:p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en-US" altLang="en-US" sz="2800"/>
          </a:p>
        </p:txBody>
      </p:sp>
      <p:sp>
        <p:nvSpPr>
          <p:cNvPr id="39940" name="Rectangle 1028">
            <a:extLst>
              <a:ext uri="{FF2B5EF4-FFF2-40B4-BE49-F238E27FC236}">
                <a16:creationId xmlns:a16="http://schemas.microsoft.com/office/drawing/2014/main" id="{09650519-3582-4C12-AFE5-C6D9370E2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3" y="1930400"/>
            <a:ext cx="78184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/>
              <a:t>7n-2 is O(n)</a:t>
            </a: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/>
              <a:t>need c &gt; 0 and n</a:t>
            </a:r>
            <a:r>
              <a:rPr lang="en-US" altLang="en-US" sz="2000" baseline="-25000"/>
              <a:t>0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 1 such that</a:t>
            </a:r>
            <a:r>
              <a:rPr lang="en-US" altLang="en-US" sz="2000"/>
              <a:t> 7n-2 </a:t>
            </a:r>
            <a:r>
              <a:rPr lang="en-US" altLang="en-US" sz="2000">
                <a:sym typeface="Symbol" panose="05050102010706020507" pitchFamily="18" charset="2"/>
              </a:rPr>
              <a:t> c</a:t>
            </a:r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•n for n </a:t>
            </a:r>
            <a:r>
              <a:rPr lang="en-US" altLang="en-US" sz="2000">
                <a:sym typeface="Symbol" panose="05050102010706020507" pitchFamily="18" charset="2"/>
              </a:rPr>
              <a:t> n</a:t>
            </a:r>
            <a:r>
              <a:rPr lang="en-US" altLang="en-US" sz="2000" baseline="-25000">
                <a:sym typeface="Symbol" panose="05050102010706020507" pitchFamily="18" charset="2"/>
              </a:rPr>
              <a:t>0</a:t>
            </a:r>
            <a:endParaRPr lang="en-US" altLang="en-US" sz="2000">
              <a:sym typeface="Symbol" panose="05050102010706020507" pitchFamily="18" charset="2"/>
            </a:endParaRPr>
          </a:p>
          <a:p>
            <a:pPr lvl="1" eaLnBrk="1" hangingPunct="1">
              <a:buClr>
                <a:schemeClr val="accent2"/>
              </a:buClr>
              <a:buSzPct val="75000"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this is true for c = 7 and </a:t>
            </a:r>
            <a:r>
              <a:rPr lang="en-US" altLang="en-US" sz="2000"/>
              <a:t>n</a:t>
            </a:r>
            <a:r>
              <a:rPr lang="en-US" altLang="en-US" sz="2000" baseline="-25000"/>
              <a:t>0</a:t>
            </a:r>
            <a:r>
              <a:rPr lang="en-US" altLang="en-US" sz="2000">
                <a:sym typeface="Symbol" panose="05050102010706020507" pitchFamily="18" charset="2"/>
              </a:rPr>
              <a:t> = 1 </a:t>
            </a:r>
            <a:r>
              <a:rPr lang="en-US" altLang="en-US" sz="2000">
                <a:solidFill>
                  <a:srgbClr val="00B050"/>
                </a:solidFill>
                <a:sym typeface="Symbol" panose="05050102010706020507" pitchFamily="18" charset="2"/>
              </a:rPr>
              <a:t>(7n-2 &lt; </a:t>
            </a:r>
            <a:r>
              <a:rPr lang="en-US" altLang="en-US" sz="2000">
                <a:solidFill>
                  <a:srgbClr val="00B050"/>
                </a:solidFill>
              </a:rPr>
              <a:t>7n</a:t>
            </a:r>
            <a:r>
              <a:rPr lang="en-US" altLang="en-US" sz="2000">
                <a:solidFill>
                  <a:srgbClr val="00B050"/>
                </a:solidFill>
                <a:sym typeface="Symbol" panose="05050102010706020507" pitchFamily="18" charset="2"/>
              </a:rPr>
              <a:t>, n1)</a:t>
            </a:r>
            <a:endParaRPr lang="en-US" altLang="en-US" sz="2000" baseline="-25000"/>
          </a:p>
          <a:p>
            <a:pPr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endParaRPr lang="en-US" altLang="en-US" sz="2000"/>
          </a:p>
        </p:txBody>
      </p:sp>
      <p:sp>
        <p:nvSpPr>
          <p:cNvPr id="24583" name="Rectangle 1029">
            <a:extLst>
              <a:ext uri="{FF2B5EF4-FFF2-40B4-BE49-F238E27FC236}">
                <a16:creationId xmlns:a16="http://schemas.microsoft.com/office/drawing/2014/main" id="{76739C61-61F2-47CB-963D-D4958BA38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242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800"/>
              <a:t>3n</a:t>
            </a:r>
            <a:r>
              <a:rPr lang="en-US" altLang="en-US" sz="2800" baseline="30000"/>
              <a:t>3</a:t>
            </a:r>
            <a:r>
              <a:rPr lang="en-US" altLang="en-US" sz="2800"/>
              <a:t> + 20n</a:t>
            </a:r>
            <a:r>
              <a:rPr lang="en-US" altLang="en-US" sz="2800" baseline="30000"/>
              <a:t>2</a:t>
            </a:r>
            <a:r>
              <a:rPr lang="en-US" altLang="en-US" sz="2800"/>
              <a:t> + 5</a:t>
            </a:r>
          </a:p>
          <a:p>
            <a:pPr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39942" name="Rectangle 1030">
            <a:extLst>
              <a:ext uri="{FF2B5EF4-FFF2-40B4-BE49-F238E27FC236}">
                <a16:creationId xmlns:a16="http://schemas.microsoft.com/office/drawing/2014/main" id="{77916A63-9D17-4101-B6ED-6BBE4235D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814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/>
              <a:t>3n</a:t>
            </a:r>
            <a:r>
              <a:rPr lang="en-US" altLang="en-US" sz="2000" baseline="30000"/>
              <a:t>3</a:t>
            </a:r>
            <a:r>
              <a:rPr lang="en-US" altLang="en-US" sz="2000"/>
              <a:t> + 20n</a:t>
            </a:r>
            <a:r>
              <a:rPr lang="en-US" altLang="en-US" sz="2000" baseline="30000"/>
              <a:t>2</a:t>
            </a:r>
            <a:r>
              <a:rPr lang="en-US" altLang="en-US" sz="2000"/>
              <a:t> + 5 is O(n</a:t>
            </a:r>
            <a:r>
              <a:rPr lang="en-US" altLang="en-US" sz="2000" baseline="30000"/>
              <a:t>3</a:t>
            </a:r>
            <a:r>
              <a:rPr lang="en-US" altLang="en-US" sz="2000"/>
              <a:t>)</a:t>
            </a: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/>
              <a:t>need c &gt; 0 and n</a:t>
            </a:r>
            <a:r>
              <a:rPr lang="en-US" altLang="en-US" sz="2000" baseline="-25000"/>
              <a:t>0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 1 such that</a:t>
            </a:r>
            <a:r>
              <a:rPr lang="en-US" altLang="en-US" sz="2000"/>
              <a:t> 3n</a:t>
            </a:r>
            <a:r>
              <a:rPr lang="en-US" altLang="en-US" sz="2000" baseline="30000"/>
              <a:t>3</a:t>
            </a:r>
            <a:r>
              <a:rPr lang="en-US" altLang="en-US" sz="2000"/>
              <a:t> + 20n</a:t>
            </a:r>
            <a:r>
              <a:rPr lang="en-US" altLang="en-US" sz="2000" baseline="30000"/>
              <a:t>2</a:t>
            </a:r>
            <a:r>
              <a:rPr lang="en-US" altLang="en-US" sz="2000"/>
              <a:t> + 5 </a:t>
            </a:r>
            <a:r>
              <a:rPr lang="en-US" altLang="en-US" sz="2000">
                <a:sym typeface="Symbol" panose="05050102010706020507" pitchFamily="18" charset="2"/>
              </a:rPr>
              <a:t> c</a:t>
            </a:r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•n</a:t>
            </a:r>
            <a:r>
              <a:rPr lang="en-US" altLang="en-US" sz="2000" baseline="30000"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 for n </a:t>
            </a:r>
            <a:r>
              <a:rPr lang="en-US" altLang="en-US" sz="2000">
                <a:sym typeface="Symbol" panose="05050102010706020507" pitchFamily="18" charset="2"/>
              </a:rPr>
              <a:t> n</a:t>
            </a:r>
            <a:r>
              <a:rPr lang="en-US" altLang="en-US" sz="2000" baseline="-25000">
                <a:sym typeface="Symbol" panose="05050102010706020507" pitchFamily="18" charset="2"/>
              </a:rPr>
              <a:t>0</a:t>
            </a:r>
            <a:endParaRPr lang="en-US" altLang="en-US" sz="2000">
              <a:sym typeface="Symbol" panose="05050102010706020507" pitchFamily="18" charset="2"/>
            </a:endParaRPr>
          </a:p>
          <a:p>
            <a:pPr lvl="1" eaLnBrk="1" hangingPunct="1">
              <a:buClr>
                <a:schemeClr val="accent2"/>
              </a:buClr>
              <a:buSzPct val="75000"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this is true for c = 28 and </a:t>
            </a:r>
            <a:r>
              <a:rPr lang="en-US" altLang="en-US" sz="2000"/>
              <a:t>n</a:t>
            </a:r>
            <a:r>
              <a:rPr lang="en-US" altLang="en-US" sz="2000" baseline="-25000"/>
              <a:t>0</a:t>
            </a:r>
            <a:r>
              <a:rPr lang="en-US" altLang="en-US" sz="2000">
                <a:sym typeface="Symbol" panose="05050102010706020507" pitchFamily="18" charset="2"/>
              </a:rPr>
              <a:t> = 1.  </a:t>
            </a:r>
            <a:r>
              <a:rPr lang="en-US" altLang="en-US" sz="2000">
                <a:solidFill>
                  <a:srgbClr val="00B05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000">
                <a:solidFill>
                  <a:srgbClr val="00B050"/>
                </a:solidFill>
              </a:rPr>
              <a:t>3n</a:t>
            </a:r>
            <a:r>
              <a:rPr lang="en-US" altLang="en-US" sz="2000" baseline="30000">
                <a:solidFill>
                  <a:srgbClr val="00B050"/>
                </a:solidFill>
              </a:rPr>
              <a:t>3</a:t>
            </a:r>
            <a:r>
              <a:rPr lang="en-US" altLang="en-US" sz="2000">
                <a:solidFill>
                  <a:srgbClr val="00B050"/>
                </a:solidFill>
              </a:rPr>
              <a:t> + 20n</a:t>
            </a:r>
            <a:r>
              <a:rPr lang="en-US" altLang="en-US" sz="2000" baseline="30000">
                <a:solidFill>
                  <a:srgbClr val="00B050"/>
                </a:solidFill>
              </a:rPr>
              <a:t>2</a:t>
            </a:r>
            <a:r>
              <a:rPr lang="en-US" altLang="en-US" sz="2000">
                <a:solidFill>
                  <a:srgbClr val="00B050"/>
                </a:solidFill>
              </a:rPr>
              <a:t> + 5 &lt; 28n</a:t>
            </a:r>
            <a:r>
              <a:rPr lang="en-US" altLang="en-US" sz="2000" baseline="30000">
                <a:solidFill>
                  <a:srgbClr val="00B050"/>
                </a:solidFill>
              </a:rPr>
              <a:t>3</a:t>
            </a:r>
            <a:r>
              <a:rPr lang="en-US" altLang="en-US" sz="2000">
                <a:solidFill>
                  <a:srgbClr val="00B050"/>
                </a:solidFill>
                <a:sym typeface="Symbol" panose="05050102010706020507" pitchFamily="18" charset="2"/>
              </a:rPr>
              <a:t>, n1)</a:t>
            </a:r>
            <a:endParaRPr lang="en-US" altLang="en-US" sz="2000">
              <a:solidFill>
                <a:srgbClr val="00B050"/>
              </a:solidFill>
            </a:endParaRPr>
          </a:p>
        </p:txBody>
      </p:sp>
      <p:sp>
        <p:nvSpPr>
          <p:cNvPr id="24585" name="Rectangle 1031">
            <a:extLst>
              <a:ext uri="{FF2B5EF4-FFF2-40B4-BE49-F238E27FC236}">
                <a16:creationId xmlns:a16="http://schemas.microsoft.com/office/drawing/2014/main" id="{A1D971F0-0C99-4842-8C3B-3C72E7340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244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800"/>
              <a:t>3 log n + 5</a:t>
            </a:r>
          </a:p>
        </p:txBody>
      </p:sp>
      <p:sp>
        <p:nvSpPr>
          <p:cNvPr id="39944" name="Rectangle 1032">
            <a:extLst>
              <a:ext uri="{FF2B5EF4-FFF2-40B4-BE49-F238E27FC236}">
                <a16:creationId xmlns:a16="http://schemas.microsoft.com/office/drawing/2014/main" id="{2167A677-92C7-4A01-B8EE-293A952D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57800"/>
            <a:ext cx="861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/>
              <a:t>3 log n + 5 is O(log n)</a:t>
            </a: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/>
              <a:t>need c &gt; 0 and n</a:t>
            </a:r>
            <a:r>
              <a:rPr lang="en-US" altLang="en-US" sz="2000" baseline="-25000"/>
              <a:t>0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 1 such that</a:t>
            </a:r>
            <a:r>
              <a:rPr lang="en-US" altLang="en-US" sz="2000"/>
              <a:t> 3 log n + 5 </a:t>
            </a:r>
            <a:r>
              <a:rPr lang="en-US" altLang="en-US" sz="2000">
                <a:sym typeface="Symbol" panose="05050102010706020507" pitchFamily="18" charset="2"/>
              </a:rPr>
              <a:t> c</a:t>
            </a:r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•log n for n </a:t>
            </a:r>
            <a:r>
              <a:rPr lang="en-US" altLang="en-US" sz="2000">
                <a:sym typeface="Symbol" panose="05050102010706020507" pitchFamily="18" charset="2"/>
              </a:rPr>
              <a:t> n</a:t>
            </a:r>
            <a:r>
              <a:rPr lang="en-US" altLang="en-US" sz="2000" baseline="-25000">
                <a:sym typeface="Symbol" panose="05050102010706020507" pitchFamily="18" charset="2"/>
              </a:rPr>
              <a:t>0</a:t>
            </a:r>
            <a:endParaRPr lang="en-US" altLang="en-US" sz="2000">
              <a:sym typeface="Symbol" panose="05050102010706020507" pitchFamily="18" charset="2"/>
            </a:endParaRPr>
          </a:p>
          <a:p>
            <a:pPr lvl="1" eaLnBrk="1" hangingPunct="1">
              <a:buClr>
                <a:schemeClr val="accent2"/>
              </a:buClr>
              <a:buSzPct val="75000"/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this is true for c = 8 and </a:t>
            </a:r>
            <a:r>
              <a:rPr lang="en-US" altLang="en-US" sz="2000"/>
              <a:t>n</a:t>
            </a:r>
            <a:r>
              <a:rPr lang="en-US" altLang="en-US" sz="2000" baseline="-25000"/>
              <a:t>0</a:t>
            </a:r>
            <a:r>
              <a:rPr lang="en-US" altLang="en-US" sz="2000">
                <a:sym typeface="Symbol" panose="05050102010706020507" pitchFamily="18" charset="2"/>
              </a:rPr>
              <a:t> = 2.  </a:t>
            </a:r>
            <a:r>
              <a:rPr lang="en-US" altLang="en-US" sz="2000">
                <a:solidFill>
                  <a:srgbClr val="00B05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000">
                <a:solidFill>
                  <a:srgbClr val="00B050"/>
                </a:solidFill>
              </a:rPr>
              <a:t>3 log n + 5 &lt; 8 log n, n&gt;1)</a:t>
            </a:r>
          </a:p>
        </p:txBody>
      </p:sp>
      <p:graphicFrame>
        <p:nvGraphicFramePr>
          <p:cNvPr id="24587" name="Object 1033">
            <a:extLst>
              <a:ext uri="{FF2B5EF4-FFF2-40B4-BE49-F238E27FC236}">
                <a16:creationId xmlns:a16="http://schemas.microsoft.com/office/drawing/2014/main" id="{64ABE187-8BD9-43A2-B16A-07CB8E018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228600"/>
          <a:ext cx="20574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804111" imgH="1189634" progId="MS_ClipArt_Gallery.5">
                  <p:embed/>
                </p:oleObj>
              </mc:Choice>
              <mc:Fallback>
                <p:oleObj name="Clip" r:id="rId3" imgW="1804111" imgH="1189634" progId="MS_ClipArt_Gallery.5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8600"/>
                        <a:ext cx="20574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2" grpId="0" autoUpdateAnimBg="0"/>
      <p:bldP spid="3994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D1A17E32-3432-45EA-B183-4BE3631BDA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Analysis of Algorithms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2B414595-E51C-4458-9340-70EF564031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3DB243-C02D-4ACB-BDD5-929E735582B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65179272-2679-404B-A4EE-7A066F303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Big-Oh and Growth Rate</a:t>
            </a:r>
          </a:p>
        </p:txBody>
      </p:sp>
      <p:sp>
        <p:nvSpPr>
          <p:cNvPr id="2560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D0EEFFC-58ED-4E3A-A9AB-EE66D5445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01000" cy="2590800"/>
          </a:xfrm>
        </p:spPr>
        <p:txBody>
          <a:bodyPr/>
          <a:lstStyle/>
          <a:p>
            <a:pPr eaLnBrk="1" hangingPunct="1"/>
            <a:r>
              <a:rPr lang="en-US" altLang="en-US" sz="2400"/>
              <a:t>The big-Oh notation gives an upper bound on the growth rate of a function</a:t>
            </a:r>
          </a:p>
          <a:p>
            <a:pPr eaLnBrk="1" hangingPunct="1"/>
            <a:r>
              <a:rPr lang="en-US" altLang="en-US" sz="2400"/>
              <a:t>The statement “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en-US" sz="2400"/>
              <a:t>” means that the growth rate of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is no more than the growth rate of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977FDA18-92CF-47C0-8817-300FA83FA0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Analysis of Algorithms</a:t>
            </a: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C2ABC698-8B13-49BF-AC3A-66722296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12DD14-16DD-4861-B44E-6121474E921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2DAAB85D-81C3-43B6-A88F-CE6B60839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3962400" cy="1143000"/>
          </a:xfrm>
        </p:spPr>
        <p:txBody>
          <a:bodyPr/>
          <a:lstStyle/>
          <a:p>
            <a:pPr eaLnBrk="1" hangingPunct="1"/>
            <a:r>
              <a:rPr lang="en-US" altLang="en-US"/>
              <a:t>Big-Oh Rules</a:t>
            </a:r>
          </a:p>
        </p:txBody>
      </p:sp>
      <p:sp>
        <p:nvSpPr>
          <p:cNvPr id="2662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D540CED-C312-4330-982D-55DA7F787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924800" cy="4114800"/>
          </a:xfrm>
        </p:spPr>
        <p:txBody>
          <a:bodyPr/>
          <a:lstStyle/>
          <a:p>
            <a:pPr eaLnBrk="1" hangingPunct="1">
              <a:tabLst>
                <a:tab pos="1028700" algn="l"/>
              </a:tabLst>
            </a:pPr>
            <a:r>
              <a:rPr lang="en-US" altLang="en-US" sz="2800"/>
              <a:t>If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/>
              <a:t> is a polynomial of degree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en-US" sz="2800"/>
              <a:t>, then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/>
              <a:t> is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/>
              <a:t>, i.e.,</a:t>
            </a:r>
          </a:p>
          <a:p>
            <a:pPr marL="1028700" lvl="1" eaLnBrk="1" hangingPunct="1">
              <a:buFont typeface="Wingdings" panose="05000000000000000000" pitchFamily="2" charset="2"/>
              <a:buAutoNum type="arabicPeriod"/>
              <a:tabLst>
                <a:tab pos="1028700" algn="l"/>
              </a:tabLst>
            </a:pPr>
            <a:r>
              <a:rPr lang="en-US" altLang="en-US" sz="2400"/>
              <a:t>Drop lower-order terms</a:t>
            </a:r>
          </a:p>
          <a:p>
            <a:pPr marL="1028700" lvl="1" eaLnBrk="1" hangingPunct="1">
              <a:buFont typeface="Wingdings" panose="05000000000000000000" pitchFamily="2" charset="2"/>
              <a:buAutoNum type="arabicPeriod"/>
              <a:tabLst>
                <a:tab pos="1028700" algn="l"/>
              </a:tabLst>
            </a:pPr>
            <a:r>
              <a:rPr lang="en-US" altLang="en-US" sz="2400"/>
              <a:t>Drop constant factors</a:t>
            </a:r>
          </a:p>
          <a:p>
            <a:pPr eaLnBrk="1" hangingPunct="1">
              <a:tabLst>
                <a:tab pos="1028700" algn="l"/>
              </a:tabLst>
            </a:pPr>
            <a:r>
              <a:rPr lang="en-US" altLang="en-US" sz="2800"/>
              <a:t>Use the smallest possible class of functions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altLang="en-US" sz="2400"/>
              <a:t>Say “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ym typeface="Symbol" panose="05050102010706020507" pitchFamily="18" charset="2"/>
              </a:rPr>
              <a:t> 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”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/>
              <a:t>instead of “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ym typeface="Symbol" panose="05050102010706020507" pitchFamily="18" charset="2"/>
              </a:rPr>
              <a:t> 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”</a:t>
            </a:r>
          </a:p>
          <a:p>
            <a:pPr eaLnBrk="1" hangingPunct="1">
              <a:tabLst>
                <a:tab pos="1028700" algn="l"/>
              </a:tabLst>
            </a:pPr>
            <a:r>
              <a:rPr lang="en-US" altLang="en-US" sz="2800">
                <a:sym typeface="Symbol" panose="05050102010706020507" pitchFamily="18" charset="2"/>
              </a:rPr>
              <a:t>Use the simplest expression of the class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altLang="en-US" sz="2400"/>
              <a:t>Say “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400">
                <a:sym typeface="Symbol" panose="05050102010706020507" pitchFamily="18" charset="2"/>
              </a:rPr>
              <a:t> 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”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/>
              <a:t>instead of “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400">
                <a:sym typeface="Symbol" panose="05050102010706020507" pitchFamily="18" charset="2"/>
              </a:rPr>
              <a:t> is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(3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>
                <a:sym typeface="Symbol" panose="05050102010706020507" pitchFamily="18" charset="2"/>
              </a:rPr>
              <a:t>”</a:t>
            </a:r>
          </a:p>
        </p:txBody>
      </p:sp>
      <p:graphicFrame>
        <p:nvGraphicFramePr>
          <p:cNvPr id="26630" name="Object 4">
            <a:extLst>
              <a:ext uri="{FF2B5EF4-FFF2-40B4-BE49-F238E27FC236}">
                <a16:creationId xmlns:a16="http://schemas.microsoft.com/office/drawing/2014/main" id="{D987F9B8-1E6A-40BA-93D2-E84FDE6D6F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4688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593799" imgH="1798625" progId="MS_ClipArt_Gallery.2">
                  <p:embed/>
                </p:oleObj>
              </mc:Choice>
              <mc:Fallback>
                <p:oleObj name="Clip" r:id="rId2" imgW="1593799" imgH="1798625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88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A3C24C6E-2309-41ED-819B-84CB956C3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Analysis of Algorithms</a:t>
            </a: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D82D08B6-B873-4CA9-A5AD-9E78F0F749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263449-71F0-4598-B25A-D6417583916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69268FCE-07E6-4C2A-97E2-BC045CDC6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Asymptotic Algorithm Analysis</a:t>
            </a:r>
          </a:p>
        </p:txBody>
      </p:sp>
      <p:sp>
        <p:nvSpPr>
          <p:cNvPr id="2765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29A76B8-84DC-4CBE-A2F3-4D56FADE34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asymptotic analysis of an algorithm determines the running time in big-Oh 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To perform the asymptotic analysis</a:t>
            </a:r>
          </a:p>
          <a:p>
            <a:pPr marL="1028700" lvl="1" indent="-228600" eaLnBrk="1" hangingPunct="1">
              <a:lnSpc>
                <a:spcPct val="90000"/>
              </a:lnSpc>
            </a:pPr>
            <a:r>
              <a:rPr lang="en-US" altLang="en-US" sz="2000"/>
              <a:t>We find the worst-case number of primitive operations executed as a function of the input size</a:t>
            </a:r>
          </a:p>
          <a:p>
            <a:pPr marL="1028700" lvl="1" indent="-228600" eaLnBrk="1" hangingPunct="1">
              <a:lnSpc>
                <a:spcPct val="90000"/>
              </a:lnSpc>
            </a:pPr>
            <a:r>
              <a:rPr lang="en-US" altLang="en-US" sz="2000"/>
              <a:t>We express this function with big-Oh 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Example:</a:t>
            </a:r>
          </a:p>
          <a:p>
            <a:pPr marL="1028700" lvl="1" indent="-228600" eaLnBrk="1" hangingPunct="1">
              <a:lnSpc>
                <a:spcPct val="90000"/>
              </a:lnSpc>
            </a:pPr>
            <a:r>
              <a:rPr lang="en-US" altLang="en-US" sz="2000"/>
              <a:t>We determine that algorithm </a:t>
            </a:r>
            <a:r>
              <a:rPr lang="en-US" altLang="en-US" sz="2000" b="1" i="1">
                <a:latin typeface="Times New Roman" panose="02020603050405020304" pitchFamily="18" charset="0"/>
              </a:rPr>
              <a:t>arrayMax</a:t>
            </a:r>
            <a:r>
              <a:rPr lang="en-US" altLang="en-US" sz="2000"/>
              <a:t> executes at most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1 </a:t>
            </a:r>
            <a:r>
              <a:rPr lang="en-US" altLang="en-US" sz="2000"/>
              <a:t>primitive operations</a:t>
            </a:r>
          </a:p>
          <a:p>
            <a:pPr marL="1028700" lvl="1" indent="-228600" eaLnBrk="1" hangingPunct="1">
              <a:lnSpc>
                <a:spcPct val="90000"/>
              </a:lnSpc>
            </a:pPr>
            <a:r>
              <a:rPr lang="en-US" altLang="en-US" sz="2000"/>
              <a:t>We say that algorithm </a:t>
            </a:r>
            <a:r>
              <a:rPr lang="en-US" altLang="en-US" sz="2000" b="1" i="1">
                <a:latin typeface="Times New Roman" panose="02020603050405020304" pitchFamily="18" charset="0"/>
              </a:rPr>
              <a:t>arrayMax</a:t>
            </a:r>
            <a:r>
              <a:rPr lang="en-US" altLang="en-US" sz="2000"/>
              <a:t> “runs in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000"/>
              <a:t>time”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Since constant factors and lower-order terms are eventually dropped anyhow, we can disregard them when counting primitive operations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B1EC7640-3138-4164-9FE3-2B4C19084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Analysis of Algorithms</a:t>
            </a: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C65C69AA-80DF-47E3-9194-0FD1A27FEC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32F55D-6350-4EF1-B4B9-ACE840BF355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7A532EAB-2882-449A-BD42-95645613B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Computing Prefix Averages</a:t>
            </a:r>
          </a:p>
        </p:txBody>
      </p:sp>
      <p:sp>
        <p:nvSpPr>
          <p:cNvPr id="2970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05130BE-DB94-43C7-BA4C-4A0456BE9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4495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further illustrate asymptotic analysis with two algorithms for prefix averages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dirty="0" err="1"/>
              <a:t>-th</a:t>
            </a:r>
            <a:r>
              <a:rPr lang="en-US" altLang="en-US" sz="2400" dirty="0"/>
              <a:t> prefix average of an array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/>
              <a:t> is the average of the first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1) </a:t>
            </a:r>
            <a:r>
              <a:rPr lang="en-US" altLang="en-US" sz="2400" dirty="0"/>
              <a:t>elements of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400" b="1" dirty="0">
                <a:latin typeface="Times New Roman" panose="02020603050405020304" pitchFamily="18" charset="0"/>
              </a:rPr>
              <a:t>:</a:t>
            </a:r>
            <a:endParaRPr lang="en-US" altLang="en-US" sz="24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= (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[0]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[1]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…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0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])/(</a:t>
            </a:r>
            <a:r>
              <a:rPr lang="en-US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+1)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Computing the array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2400" dirty="0"/>
              <a:t> of prefix averages of another array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/>
              <a:t> has applications to financial analysis</a:t>
            </a:r>
          </a:p>
        </p:txBody>
      </p:sp>
      <p:graphicFrame>
        <p:nvGraphicFramePr>
          <p:cNvPr id="29702" name="Object 5">
            <a:extLst>
              <a:ext uri="{FF2B5EF4-FFF2-40B4-BE49-F238E27FC236}">
                <a16:creationId xmlns:a16="http://schemas.microsoft.com/office/drawing/2014/main" id="{1C6A9A4D-E733-4BAF-82B2-5D50C0AD46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676400"/>
          <a:ext cx="3605213" cy="427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078571" imgH="4023288" progId="Excel.Sheet.8">
                  <p:embed/>
                </p:oleObj>
              </mc:Choice>
              <mc:Fallback>
                <p:oleObj name="Worksheet" r:id="rId2" imgW="3078571" imgH="4023288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76400"/>
                        <a:ext cx="3605213" cy="427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>
            <a:extLst>
              <a:ext uri="{FF2B5EF4-FFF2-40B4-BE49-F238E27FC236}">
                <a16:creationId xmlns:a16="http://schemas.microsoft.com/office/drawing/2014/main" id="{02F45C1C-22C5-44AD-BB63-2B4F6DB657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Analysis of Algorithms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4765B382-9597-4CF8-BFCA-DC13437060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362AE0-08EE-47D0-95EF-FF4000867DA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BD8B98A1-1F6F-4EE4-840F-3554AF0C5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Prefix Averages (Quadratic)</a:t>
            </a:r>
          </a:p>
        </p:txBody>
      </p:sp>
      <p:sp>
        <p:nvSpPr>
          <p:cNvPr id="3072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841E7A8-E3AE-49F4-B2A6-F1CE06B30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002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/>
              <a:t>The following algorithm computes prefix averages in quadratic time by applying the definition</a:t>
            </a:r>
          </a:p>
        </p:txBody>
      </p:sp>
      <p:sp>
        <p:nvSpPr>
          <p:cNvPr id="30726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E63E4C8-A4D0-4A2D-8B3D-E6116B49D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8400"/>
            <a:ext cx="7772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200">
                <a:latin typeface="Times New Roman" panose="02020603050405020304" pitchFamily="18" charset="0"/>
              </a:rPr>
              <a:t> </a:t>
            </a:r>
            <a:r>
              <a:rPr lang="en-US" altLang="en-US" sz="2200" b="1" i="1">
                <a:solidFill>
                  <a:schemeClr val="tx2"/>
                </a:solidFill>
                <a:latin typeface="Times New Roman" panose="02020603050405020304" pitchFamily="18" charset="0"/>
              </a:rPr>
              <a:t>prefixAverages1</a:t>
            </a:r>
            <a:r>
              <a:rPr lang="en-US" altLang="en-US" sz="22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200" b="1" i="1">
                <a:solidFill>
                  <a:schemeClr val="tx2"/>
                </a:solidFill>
                <a:latin typeface="Times New Roman" panose="02020603050405020304" pitchFamily="18" charset="0"/>
              </a:rPr>
              <a:t>X, n</a:t>
            </a:r>
            <a:r>
              <a:rPr lang="en-US" altLang="en-US" sz="22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2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2200">
                <a:latin typeface="Times New Roman" panose="02020603050405020304" pitchFamily="18" charset="0"/>
              </a:rPr>
              <a:t> 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en-US" sz="2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en-US" sz="2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</a:rPr>
              <a:t> integers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2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2200">
                <a:latin typeface="Times New Roman" panose="02020603050405020304" pitchFamily="18" charset="0"/>
              </a:rPr>
              <a:t> 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en-US" sz="2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</a:rPr>
              <a:t> of prefix averages of </a:t>
            </a:r>
            <a:r>
              <a:rPr lang="en-US" altLang="en-US" sz="22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	</a:t>
            </a:r>
            <a:r>
              <a:rPr lang="en-US" altLang="en-US" sz="2200">
                <a:sym typeface="Symbol" panose="05050102010706020507" pitchFamily="18" charset="2"/>
              </a:rPr>
              <a:t>#operations</a:t>
            </a:r>
            <a:endParaRPr lang="en-US" altLang="en-US" sz="22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200">
                <a:latin typeface="Times New Roman" panose="02020603050405020304" pitchFamily="18" charset="0"/>
              </a:rPr>
              <a:t> </a:t>
            </a:r>
            <a:r>
              <a:rPr lang="en-US" altLang="en-US" sz="2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2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</a:rPr>
              <a:t>new array of </a:t>
            </a:r>
            <a:r>
              <a:rPr lang="en-US" altLang="en-US" sz="2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</a:rPr>
              <a:t> integers		                  </a:t>
            </a:r>
            <a:r>
              <a:rPr lang="en-US" altLang="en-US"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2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</a:rPr>
              <a:t>	</a:t>
            </a:r>
            <a:r>
              <a:rPr lang="en-US" altLang="en-US" sz="22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200">
                <a:latin typeface="Times New Roman" panose="02020603050405020304" pitchFamily="18" charset="0"/>
              </a:rPr>
              <a:t> </a:t>
            </a:r>
            <a:r>
              <a:rPr lang="en-US" altLang="en-US" sz="2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2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		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</a:rPr>
              <a:t>	                  </a:t>
            </a:r>
            <a:r>
              <a:rPr lang="en-US" altLang="en-US"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2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[0] 			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en-US"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2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</a:rPr>
              <a:t>		</a:t>
            </a:r>
            <a:r>
              <a:rPr lang="en-US" altLang="en-US" sz="22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200">
                <a:latin typeface="Times New Roman" panose="02020603050405020304" pitchFamily="18" charset="0"/>
              </a:rPr>
              <a:t> </a:t>
            </a:r>
            <a:r>
              <a:rPr lang="en-US" altLang="en-US" sz="22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2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		    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sz="220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220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22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en-US"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  <a:endParaRPr lang="en-US" altLang="en-US" sz="22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22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2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		    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sz="220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220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sz="22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en-US"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  <a:endParaRPr lang="en-US" altLang="en-US" sz="22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2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2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en-US" sz="22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2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		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en-US" sz="22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2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			      	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0727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EEFA463-1295-4873-914A-76636328E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96265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/>
              <a:t>Algorithm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prefixAverages1 </a:t>
            </a:r>
            <a:r>
              <a:rPr lang="en-US" altLang="en-US" sz="2400"/>
              <a:t>runs in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time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5">
            <a:extLst>
              <a:ext uri="{FF2B5EF4-FFF2-40B4-BE49-F238E27FC236}">
                <a16:creationId xmlns:a16="http://schemas.microsoft.com/office/drawing/2014/main" id="{0AE0839F-8E4A-4D87-A0C7-998C247D64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Analysis of Algorithms</a:t>
            </a:r>
          </a:p>
        </p:txBody>
      </p:sp>
      <p:sp>
        <p:nvSpPr>
          <p:cNvPr id="11267" name="Slide Number Placeholder 6">
            <a:extLst>
              <a:ext uri="{FF2B5EF4-FFF2-40B4-BE49-F238E27FC236}">
                <a16:creationId xmlns:a16="http://schemas.microsoft.com/office/drawing/2014/main" id="{40C72B39-251E-4275-852E-3293D1122A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73F883-9099-4807-B202-E0821777646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33332B21-6C63-4C5E-B363-C4944FAFD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Time</a:t>
            </a:r>
          </a:p>
        </p:txBody>
      </p:sp>
      <p:sp>
        <p:nvSpPr>
          <p:cNvPr id="1126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3995E1-74D5-422F-9D71-7D13032B78B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441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Most algorithms transform input objects into output objects.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running time of an algorithm typically grows with the input size.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Average case time is often difficult to determine.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We focus on the worst case running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Easier to analyze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Crucial to applications such as games, finance and robotics</a:t>
            </a:r>
          </a:p>
        </p:txBody>
      </p:sp>
      <p:graphicFrame>
        <p:nvGraphicFramePr>
          <p:cNvPr id="11270" name="Object 4">
            <a:extLst>
              <a:ext uri="{FF2B5EF4-FFF2-40B4-BE49-F238E27FC236}">
                <a16:creationId xmlns:a16="http://schemas.microsoft.com/office/drawing/2014/main" id="{30A62C0E-EF02-4EC6-9FFF-9B6EC9EA98C7}"/>
              </a:ext>
            </a:extLst>
          </p:cNvPr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4724400" y="1676400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3943731" imgH="4200957" progId="MSGraph.Chart.8">
                  <p:embed followColorScheme="full"/>
                </p:oleObj>
              </mc:Choice>
              <mc:Fallback>
                <p:oleObj name="Chart" r:id="rId2" imgW="3943731" imgH="4200957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943350" cy="420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>
            <a:extLst>
              <a:ext uri="{FF2B5EF4-FFF2-40B4-BE49-F238E27FC236}">
                <a16:creationId xmlns:a16="http://schemas.microsoft.com/office/drawing/2014/main" id="{A6B83A60-7637-4985-A278-96FDB9A1D2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Analysis of Algorithms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AA216067-3A64-4360-AD0B-CB62EF3B8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EC81D8-D30D-4A05-BA69-8D1C25EB1A8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182BC84C-14CF-40B0-9AF1-14B5F259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Prefix Averages (Linear)</a:t>
            </a:r>
          </a:p>
        </p:txBody>
      </p:sp>
      <p:sp>
        <p:nvSpPr>
          <p:cNvPr id="3174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4CE1A8D-64ED-44EC-BDF7-24EC30A04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002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/>
              <a:t>The following algorithm computes prefix averages in linear time by keeping a running sum</a:t>
            </a:r>
            <a:endParaRPr lang="en-US" altLang="en-US" sz="24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1750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180BF80-893A-4BED-9D95-EE8CF6919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38400"/>
            <a:ext cx="75438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prefixAverages2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X, n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 integers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 of prefix averages of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	    </a:t>
            </a:r>
            <a:r>
              <a:rPr lang="en-US" altLang="en-US" sz="2000">
                <a:sym typeface="Symbol" panose="05050102010706020507" pitchFamily="18" charset="2"/>
              </a:rPr>
              <a:t>#operations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new array of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 integers			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4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0 						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24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				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		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4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				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4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			      			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1751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422F720-90B6-4954-82EC-DA82E6F72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867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/>
              <a:t>Algorithm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prefixAverages2 </a:t>
            </a:r>
            <a:r>
              <a:rPr lang="en-US" altLang="en-US" sz="2400"/>
              <a:t>runs in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400"/>
              <a:t>time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31AF5574-3A05-4613-B5FF-9168E054AA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Analysis of Algorithms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3D4A0F15-87E1-4823-89B4-6DA6744BA7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E7A130-CEFD-4CD7-BD97-3F77332699A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5EAA811B-C639-462A-8495-9DFA6D5C5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53200" cy="1295400"/>
          </a:xfrm>
        </p:spPr>
        <p:txBody>
          <a:bodyPr/>
          <a:lstStyle/>
          <a:p>
            <a:pPr eaLnBrk="1" hangingPunct="1"/>
            <a:r>
              <a:rPr lang="en-US" altLang="en-US"/>
              <a:t>Relatives of Big-Oh</a:t>
            </a: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67619D75-F038-4BB0-B70B-032BAB74F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676400"/>
            <a:ext cx="6553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/>
              <a:t>	</a:t>
            </a:r>
            <a:r>
              <a:rPr lang="en-US" altLang="en-US" sz="2400" b="1">
                <a:solidFill>
                  <a:schemeClr val="tx2"/>
                </a:solidFill>
              </a:rPr>
              <a:t>Big-Oh</a:t>
            </a:r>
            <a:endParaRPr lang="en-US" altLang="en-US" sz="2400" b="1"/>
          </a:p>
          <a:p>
            <a:pPr lvl="1" eaLnBrk="1" hangingPunct="1"/>
            <a:r>
              <a:rPr lang="en-US" altLang="en-US" sz="2400"/>
              <a:t>f(n) is </a:t>
            </a:r>
            <a:r>
              <a:rPr lang="en-US" altLang="en-US" sz="2400">
                <a:sym typeface="Symbol" panose="05050102010706020507" pitchFamily="18" charset="2"/>
              </a:rPr>
              <a:t>O(g(n)) if f(n) is asymptotically </a:t>
            </a:r>
            <a:r>
              <a:rPr lang="en-US" altLang="en-US" sz="2400" b="1">
                <a:sym typeface="Symbol" panose="05050102010706020507" pitchFamily="18" charset="2"/>
              </a:rPr>
              <a:t>less than or equal</a:t>
            </a:r>
            <a:r>
              <a:rPr lang="en-US" altLang="en-US" sz="2400">
                <a:sym typeface="Symbol" panose="05050102010706020507" pitchFamily="18" charset="2"/>
              </a:rPr>
              <a:t> to g(n)</a:t>
            </a:r>
            <a:endParaRPr lang="en-US" altLang="en-US" sz="2000" b="1"/>
          </a:p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/>
              <a:t>	</a:t>
            </a:r>
            <a:r>
              <a:rPr lang="en-US" altLang="en-US" sz="2400" b="1">
                <a:solidFill>
                  <a:schemeClr val="tx2"/>
                </a:solidFill>
              </a:rPr>
              <a:t>big-Omega</a:t>
            </a:r>
            <a:endParaRPr lang="en-US" altLang="en-US" sz="2400" b="1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f(n) is </a:t>
            </a:r>
            <a:r>
              <a:rPr lang="en-US" altLang="en-US" sz="2400">
                <a:sym typeface="Symbol" panose="05050102010706020507" pitchFamily="18" charset="2"/>
              </a:rPr>
              <a:t>(g(n)) if f(n) is asymptotically </a:t>
            </a:r>
            <a:r>
              <a:rPr lang="en-US" altLang="en-US" sz="2400" b="1">
                <a:sym typeface="Symbol" panose="05050102010706020507" pitchFamily="18" charset="2"/>
              </a:rPr>
              <a:t>greater than or equal</a:t>
            </a:r>
            <a:r>
              <a:rPr lang="en-US" altLang="en-US" sz="2400">
                <a:sym typeface="Symbol" panose="05050102010706020507" pitchFamily="18" charset="2"/>
              </a:rPr>
              <a:t> to g(n)</a:t>
            </a:r>
            <a:endParaRPr lang="en-US" altLang="en-US" sz="2400" baseline="-25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/>
              <a:t>	</a:t>
            </a:r>
            <a:r>
              <a:rPr lang="en-US" altLang="en-US" sz="2400" b="1">
                <a:solidFill>
                  <a:schemeClr val="tx2"/>
                </a:solidFill>
              </a:rPr>
              <a:t>big-Theta</a:t>
            </a:r>
            <a:endParaRPr lang="en-US" altLang="en-US" sz="2400" b="1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f(n) is </a:t>
            </a:r>
            <a:r>
              <a:rPr lang="en-US" altLang="en-US" sz="2400">
                <a:sym typeface="Symbol" panose="05050102010706020507" pitchFamily="18" charset="2"/>
              </a:rPr>
              <a:t>(g(n)) if f(n) is asymptotically </a:t>
            </a:r>
            <a:r>
              <a:rPr lang="en-US" altLang="en-US" sz="2400" b="1">
                <a:sym typeface="Symbol" panose="05050102010706020507" pitchFamily="18" charset="2"/>
              </a:rPr>
              <a:t>equal</a:t>
            </a:r>
            <a:r>
              <a:rPr lang="en-US" altLang="en-US" sz="2400">
                <a:sym typeface="Symbol" panose="05050102010706020507" pitchFamily="18" charset="2"/>
              </a:rPr>
              <a:t> to g(n)</a:t>
            </a:r>
            <a:endParaRPr lang="en-US" altLang="en-US" sz="2400"/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en-US" sz="2800">
              <a:sym typeface="Symbol" panose="05050102010706020507" pitchFamily="18" charset="2"/>
            </a:endParaRPr>
          </a:p>
        </p:txBody>
      </p:sp>
      <p:graphicFrame>
        <p:nvGraphicFramePr>
          <p:cNvPr id="32774" name="Object 6">
            <a:extLst>
              <a:ext uri="{FF2B5EF4-FFF2-40B4-BE49-F238E27FC236}">
                <a16:creationId xmlns:a16="http://schemas.microsoft.com/office/drawing/2014/main" id="{9E12AF3E-70C0-4A82-9B3C-1D79BAFB4B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152400"/>
          <a:ext cx="17526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878738" imgH="876910" progId="MS_ClipArt_Gallery.2">
                  <p:embed/>
                </p:oleObj>
              </mc:Choice>
              <mc:Fallback>
                <p:oleObj name="Clip" r:id="rId2" imgW="878738" imgH="87691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52400"/>
                        <a:ext cx="17526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F6F1BDA8-0803-4C86-A05D-D44418AB15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Analysis of Algorithms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43337D9D-2D66-4FA1-A9C3-8C6697D1DC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0AEA30-5E69-4DAA-A61E-0908DC94E0F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54C4C4A2-5C61-49A8-AAEE-6C9BB0323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Theoretical Analysis</a:t>
            </a:r>
          </a:p>
        </p:txBody>
      </p:sp>
      <p:sp>
        <p:nvSpPr>
          <p:cNvPr id="1229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609473F-7E37-4E8C-8582-E329C9E98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en-US"/>
              <a:t>Uses a high-level description of the algorithm instead of an implementation</a:t>
            </a:r>
          </a:p>
          <a:p>
            <a:pPr eaLnBrk="1" hangingPunct="1"/>
            <a:r>
              <a:rPr lang="en-US" altLang="en-US"/>
              <a:t>Characterizes running time as a function of the input size, </a:t>
            </a:r>
            <a:r>
              <a:rPr lang="en-US" altLang="en-US" i="1"/>
              <a:t>n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Takes into account all possible inputs</a:t>
            </a:r>
          </a:p>
          <a:p>
            <a:pPr eaLnBrk="1" hangingPunct="1"/>
            <a:r>
              <a:rPr lang="en-US" altLang="en-US"/>
              <a:t>Allows us to evaluate the speed of an algorithm independent of the hardware/software environment</a:t>
            </a:r>
          </a:p>
        </p:txBody>
      </p:sp>
      <p:graphicFrame>
        <p:nvGraphicFramePr>
          <p:cNvPr id="12294" name="Object 4">
            <a:extLst>
              <a:ext uri="{FF2B5EF4-FFF2-40B4-BE49-F238E27FC236}">
                <a16:creationId xmlns:a16="http://schemas.microsoft.com/office/drawing/2014/main" id="{2A5699B6-1F48-4DAF-8B1D-1E30496465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228600"/>
          <a:ext cx="14954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309813" imgH="3176588" progId="MS_ClipArt_Gallery.2">
                  <p:embed/>
                </p:oleObj>
              </mc:Choice>
              <mc:Fallback>
                <p:oleObj name="Clip" r:id="rId2" imgW="2309813" imgH="3176588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8600"/>
                        <a:ext cx="14954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id="{C2110202-3911-4EFD-8085-41F77CEFBF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Analysis of Algorithms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8955D511-B8F5-40AD-B051-B7CF043AB6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26F502-4E33-41D7-9D44-9E806E02105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76AA22BD-AE9B-44DA-A10A-942D631AF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Pseudocode</a:t>
            </a:r>
          </a:p>
        </p:txBody>
      </p:sp>
      <p:sp>
        <p:nvSpPr>
          <p:cNvPr id="1331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4FC6004-4765-4FC7-A423-1B758630A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36576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High-level description of an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More structured than English prose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Less detailed than a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Preferred notation for describing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Hides program design issues</a:t>
            </a:r>
          </a:p>
        </p:txBody>
      </p:sp>
      <p:sp>
        <p:nvSpPr>
          <p:cNvPr id="13318" name="Rectangle 6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2D908A2-5300-49EF-BCC1-3FE57053B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10200"/>
            <a:ext cx="381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/>
              <a:t>	</a:t>
            </a:r>
          </a:p>
        </p:txBody>
      </p:sp>
      <p:grpSp>
        <p:nvGrpSpPr>
          <p:cNvPr id="13319" name="Group 10">
            <a:extLst>
              <a:ext uri="{FF2B5EF4-FFF2-40B4-BE49-F238E27FC236}">
                <a16:creationId xmlns:a16="http://schemas.microsoft.com/office/drawing/2014/main" id="{EDC19E18-B782-479B-8BB3-8A06E037E64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595438"/>
            <a:ext cx="4495800" cy="4119562"/>
            <a:chOff x="2688" y="1056"/>
            <a:chExt cx="2832" cy="2595"/>
          </a:xfrm>
        </p:grpSpPr>
        <p:sp>
          <p:nvSpPr>
            <p:cNvPr id="13320" name="Text Box 7">
              <a:extLst>
                <a:ext uri="{FF2B5EF4-FFF2-40B4-BE49-F238E27FC236}">
                  <a16:creationId xmlns:a16="http://schemas.microsoft.com/office/drawing/2014/main" id="{E70808B2-EA1A-46CC-9F02-7F6E85C7F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632"/>
              <a:ext cx="2832" cy="201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defTabSz="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Algorithm</a:t>
              </a:r>
              <a:r>
                <a:rPr lang="en-US" altLang="en-US" sz="2400">
                  <a:latin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arrayMax</a:t>
              </a:r>
              <a:r>
                <a:rPr lang="en-US" alt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en-US" sz="24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en-US" sz="24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	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Input</a:t>
              </a:r>
              <a:r>
                <a:rPr lang="en-US" altLang="en-US" sz="2400">
                  <a:latin typeface="Times New Roman" panose="02020603050405020304" pitchFamily="18" charset="0"/>
                </a:rPr>
                <a:t> 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array 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of 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integers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	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Output</a:t>
              </a:r>
              <a:r>
                <a:rPr lang="en-US" altLang="en-US" sz="2400">
                  <a:latin typeface="Times New Roman" panose="02020603050405020304" pitchFamily="18" charset="0"/>
                </a:rPr>
                <a:t> 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maximum element of 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	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currentMax</a:t>
              </a:r>
              <a:r>
                <a:rPr lang="en-US" alt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lang="en-US" altLang="en-US" sz="24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[0]</a:t>
              </a:r>
              <a:endPara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	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for</a:t>
              </a:r>
              <a:r>
                <a:rPr lang="en-US" altLang="en-US" sz="2400">
                  <a:latin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lang="en-US" altLang="en-US" sz="24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to</a:t>
              </a:r>
              <a:r>
                <a:rPr lang="en-US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 1</a:t>
              </a:r>
              <a:r>
                <a:rPr lang="en-US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do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		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if</a:t>
              </a:r>
              <a:r>
                <a:rPr lang="en-US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en-US" sz="2400" i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]  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r>
                <a:rPr lang="en-US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then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			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r>
                <a:rPr lang="en-US" altLang="en-US" sz="24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return</a:t>
              </a:r>
              <a:r>
                <a:rPr lang="en-US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r>
                <a:rPr lang="en-US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321" name="Text Box 9">
              <a:extLst>
                <a:ext uri="{FF2B5EF4-FFF2-40B4-BE49-F238E27FC236}">
                  <a16:creationId xmlns:a16="http://schemas.microsoft.com/office/drawing/2014/main" id="{F94549F6-2916-40E0-8BFC-92B521A8F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" y="1056"/>
              <a:ext cx="182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Example: find max element of an array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>
            <a:extLst>
              <a:ext uri="{FF2B5EF4-FFF2-40B4-BE49-F238E27FC236}">
                <a16:creationId xmlns:a16="http://schemas.microsoft.com/office/drawing/2014/main" id="{56552570-66C5-4ED8-9793-FCC7930DFF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Analysis of Algorithms</a:t>
            </a:r>
          </a:p>
        </p:txBody>
      </p:sp>
      <p:sp>
        <p:nvSpPr>
          <p:cNvPr id="14339" name="Slide Number Placeholder 6">
            <a:extLst>
              <a:ext uri="{FF2B5EF4-FFF2-40B4-BE49-F238E27FC236}">
                <a16:creationId xmlns:a16="http://schemas.microsoft.com/office/drawing/2014/main" id="{D31AA5D8-458F-4286-B03B-639B215AA0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BDD819-A0E7-4ECE-8C72-8E0FBDF1FB9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434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2A00E13-D874-4E6D-8D88-08BBAE654EB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800600" y="2438400"/>
            <a:ext cx="4114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3028FF"/>
                </a:solidFill>
              </a:rPr>
              <a:t>properties of logarithms: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(xy) = log</a:t>
            </a:r>
            <a:r>
              <a:rPr lang="en-US" altLang="en-US" sz="2000" baseline="-25000"/>
              <a:t>b</a:t>
            </a:r>
            <a:r>
              <a:rPr lang="en-US" altLang="en-US" sz="2000"/>
              <a:t>x + log</a:t>
            </a:r>
            <a:r>
              <a:rPr lang="en-US" altLang="en-US" sz="2000" baseline="-25000"/>
              <a:t>b</a:t>
            </a:r>
            <a:r>
              <a:rPr lang="en-US" altLang="en-US" sz="2000"/>
              <a:t>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 (x/y) = log</a:t>
            </a:r>
            <a:r>
              <a:rPr lang="en-US" altLang="en-US" sz="2000" baseline="-25000"/>
              <a:t>b</a:t>
            </a:r>
            <a:r>
              <a:rPr lang="en-US" altLang="en-US" sz="2000"/>
              <a:t>x - log</a:t>
            </a:r>
            <a:r>
              <a:rPr lang="en-US" altLang="en-US" sz="2000" baseline="-25000"/>
              <a:t>b</a:t>
            </a:r>
            <a:r>
              <a:rPr lang="en-US" altLang="en-US" sz="2000"/>
              <a:t>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x</a:t>
            </a:r>
            <a:r>
              <a:rPr lang="en-US" altLang="en-US" sz="2000" baseline="30000"/>
              <a:t>a</a:t>
            </a:r>
            <a:r>
              <a:rPr lang="en-US" altLang="en-US" sz="2000"/>
              <a:t> = alog</a:t>
            </a:r>
            <a:r>
              <a:rPr lang="en-US" altLang="en-US" sz="2000" baseline="-25000"/>
              <a:t>b</a:t>
            </a:r>
            <a:r>
              <a:rPr lang="en-US" altLang="en-US" sz="2000"/>
              <a:t>x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log</a:t>
            </a:r>
            <a:r>
              <a:rPr lang="en-US" altLang="en-US" sz="2000" baseline="-25000"/>
              <a:t>b</a:t>
            </a:r>
            <a:r>
              <a:rPr lang="en-US" altLang="en-US" sz="2000"/>
              <a:t>a = log</a:t>
            </a:r>
            <a:r>
              <a:rPr lang="en-US" altLang="en-US" sz="2000" baseline="-25000"/>
              <a:t>x</a:t>
            </a:r>
            <a:r>
              <a:rPr lang="en-US" altLang="en-US" sz="2000"/>
              <a:t>a/log</a:t>
            </a:r>
            <a:r>
              <a:rPr lang="en-US" altLang="en-US" sz="2000" baseline="-25000"/>
              <a:t>x</a:t>
            </a:r>
            <a:r>
              <a:rPr lang="en-US" altLang="en-US" sz="200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3028FF"/>
                </a:solidFill>
              </a:rPr>
              <a:t>properties of exponentials</a:t>
            </a:r>
            <a:r>
              <a:rPr lang="en-US" altLang="en-US" sz="2000">
                <a:solidFill>
                  <a:srgbClr val="3028FF"/>
                </a:solidFill>
              </a:rPr>
              <a:t>: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(b+c)</a:t>
            </a:r>
            <a:r>
              <a:rPr lang="en-US" altLang="en-US" sz="2000"/>
              <a:t> = a</a:t>
            </a:r>
            <a:r>
              <a:rPr lang="en-US" altLang="en-US" sz="2000" baseline="30000"/>
              <a:t>b</a:t>
            </a:r>
            <a:r>
              <a:rPr lang="en-US" altLang="en-US" sz="2000"/>
              <a:t>a </a:t>
            </a:r>
            <a:r>
              <a:rPr lang="en-US" altLang="en-US" sz="2000" baseline="30000"/>
              <a:t>c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bc</a:t>
            </a:r>
            <a:r>
              <a:rPr lang="en-US" altLang="en-US" sz="2000"/>
              <a:t> = (a</a:t>
            </a:r>
            <a:r>
              <a:rPr lang="en-US" altLang="en-US" sz="2000" baseline="30000"/>
              <a:t>b</a:t>
            </a:r>
            <a:r>
              <a:rPr lang="en-US" altLang="en-US" sz="2000"/>
              <a:t>)</a:t>
            </a:r>
            <a:r>
              <a:rPr lang="en-US" altLang="en-US" sz="2000" baseline="30000"/>
              <a:t>c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a</a:t>
            </a:r>
            <a:r>
              <a:rPr lang="en-US" altLang="en-US" sz="2000" baseline="30000"/>
              <a:t>b</a:t>
            </a:r>
            <a:r>
              <a:rPr lang="en-US" altLang="en-US" sz="2000"/>
              <a:t> /a</a:t>
            </a:r>
            <a:r>
              <a:rPr lang="en-US" altLang="en-US" sz="2000" baseline="30000"/>
              <a:t>c</a:t>
            </a:r>
            <a:r>
              <a:rPr lang="en-US" altLang="en-US" sz="2000"/>
              <a:t> = a</a:t>
            </a:r>
            <a:r>
              <a:rPr lang="en-US" altLang="en-US" sz="2000" baseline="30000"/>
              <a:t>(b-c)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b = a </a:t>
            </a:r>
            <a:r>
              <a:rPr lang="en-US" altLang="en-US" sz="2000" baseline="30000"/>
              <a:t>log</a:t>
            </a:r>
            <a:r>
              <a:rPr lang="en-US" altLang="en-US" sz="2000" baseline="-11000"/>
              <a:t>a</a:t>
            </a:r>
            <a:r>
              <a:rPr lang="en-US" altLang="en-US" sz="2000" baseline="30000"/>
              <a:t>b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b</a:t>
            </a:r>
            <a:r>
              <a:rPr lang="en-US" altLang="en-US" sz="2000" baseline="30000"/>
              <a:t>c</a:t>
            </a:r>
            <a:r>
              <a:rPr lang="en-US" altLang="en-US" sz="2000"/>
              <a:t> = a </a:t>
            </a:r>
            <a:r>
              <a:rPr lang="en-US" altLang="en-US" sz="2000" baseline="30000"/>
              <a:t>c*log</a:t>
            </a:r>
            <a:r>
              <a:rPr lang="en-US" altLang="en-US" sz="2000" baseline="-11000"/>
              <a:t>a</a:t>
            </a:r>
            <a:r>
              <a:rPr lang="en-US" altLang="en-US" sz="2000" baseline="30000"/>
              <a:t>b</a:t>
            </a:r>
            <a:endParaRPr lang="en-US" altLang="en-US" sz="2000"/>
          </a:p>
        </p:txBody>
      </p:sp>
      <p:graphicFrame>
        <p:nvGraphicFramePr>
          <p:cNvPr id="14341" name="Object 7">
            <a:extLst>
              <a:ext uri="{FF2B5EF4-FFF2-40B4-BE49-F238E27FC236}">
                <a16:creationId xmlns:a16="http://schemas.microsoft.com/office/drawing/2014/main" id="{07C25AD3-4130-4546-B9B1-DF4F2B6160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3675" y="228600"/>
          <a:ext cx="8731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579545" imgH="10382816" progId="MS_ClipArt_Gallery.2">
                  <p:embed/>
                </p:oleObj>
              </mc:Choice>
              <mc:Fallback>
                <p:oleObj name="Clip" r:id="rId2" imgW="4579545" imgH="10382816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675" y="228600"/>
                        <a:ext cx="87312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CC0D276-A438-4407-AEAC-DC551BA83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00200"/>
            <a:ext cx="8077200" cy="4800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/>
            </a:pPr>
            <a:r>
              <a:rPr lang="en-US" altLang="en-US" dirty="0"/>
              <a:t>Summations</a:t>
            </a:r>
          </a:p>
          <a:p>
            <a:pPr eaLnBrk="1" hangingPunct="1">
              <a:defRPr/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1 </a:t>
            </a:r>
            <a:r>
              <a:rPr lang="en-US" dirty="0">
                <a:latin typeface="Symbol" pitchFamily="18" charset="2"/>
                <a:sym typeface="Symbol" pitchFamily="18" charset="2"/>
              </a:rPr>
              <a:t>+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2 </a:t>
            </a:r>
            <a:r>
              <a:rPr lang="en-US" dirty="0">
                <a:latin typeface="Symbol" pitchFamily="18" charset="2"/>
                <a:sym typeface="Symbol" pitchFamily="18" charset="2"/>
              </a:rPr>
              <a:t>+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…</a:t>
            </a:r>
            <a:r>
              <a:rPr lang="en-US" dirty="0">
                <a:latin typeface="Symbol" pitchFamily="18" charset="2"/>
                <a:sym typeface="Symbol" pitchFamily="18" charset="2"/>
              </a:rPr>
              <a:t>+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n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Symbol" pitchFamily="18" charset="2"/>
                <a:sym typeface="Symbol" pitchFamily="18" charset="2"/>
              </a:rPr>
              <a:t>+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1) </a:t>
            </a:r>
            <a:r>
              <a:rPr lang="en-US" dirty="0">
                <a:latin typeface="Symbol" pitchFamily="18" charset="2"/>
                <a:sym typeface="Symbol" pitchFamily="18" charset="2"/>
              </a:rPr>
              <a:t>/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2</a:t>
            </a:r>
            <a:endParaRPr lang="en-US" altLang="en-US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/>
            </a:pPr>
            <a:r>
              <a:rPr lang="en-US" altLang="en-US" dirty="0"/>
              <a:t>Logarithms and Exponents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/>
            </a:pPr>
            <a:endParaRPr lang="en-US" altLang="en-US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/>
            </a:pPr>
            <a:endParaRPr lang="en-US" altLang="en-US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/>
            </a:pPr>
            <a:endParaRPr lang="en-US" altLang="en-US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/>
            </a:pPr>
            <a:endParaRPr lang="en-US" altLang="en-US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/>
            </a:pPr>
            <a:endParaRPr lang="en-US" altLang="en-US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/>
            </a:pPr>
            <a:endParaRPr lang="en-US" altLang="en-US" dirty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/>
            </a:pPr>
            <a:r>
              <a:rPr lang="en-US" altLang="en-US" dirty="0"/>
              <a:t>Proof techniques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/>
            </a:pPr>
            <a:r>
              <a:rPr lang="en-US" altLang="en-US" dirty="0"/>
              <a:t>Basic probability</a:t>
            </a:r>
            <a:br>
              <a:rPr lang="en-US" altLang="en-US" dirty="0"/>
            </a:br>
            <a:endParaRPr lang="en-US" sz="1600" dirty="0"/>
          </a:p>
        </p:txBody>
      </p:sp>
      <p:sp>
        <p:nvSpPr>
          <p:cNvPr id="14343" name="Rectangle 9">
            <a:extLst>
              <a:ext uri="{FF2B5EF4-FFF2-40B4-BE49-F238E27FC236}">
                <a16:creationId xmlns:a16="http://schemas.microsoft.com/office/drawing/2014/main" id="{3BABAB2F-61C5-4AD2-8D85-E62754A07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 you need to Review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2">
            <a:extLst>
              <a:ext uri="{FF2B5EF4-FFF2-40B4-BE49-F238E27FC236}">
                <a16:creationId xmlns:a16="http://schemas.microsoft.com/office/drawing/2014/main" id="{3620F07E-D4EC-4CAD-9000-01445477B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6" t="55135" r="57848" b="12823"/>
          <a:stretch>
            <a:fillRect/>
          </a:stretch>
        </p:blipFill>
        <p:spPr bwMode="auto">
          <a:xfrm>
            <a:off x="4184650" y="2101850"/>
            <a:ext cx="420370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Footer Placeholder 5">
            <a:extLst>
              <a:ext uri="{FF2B5EF4-FFF2-40B4-BE49-F238E27FC236}">
                <a16:creationId xmlns:a16="http://schemas.microsoft.com/office/drawing/2014/main" id="{A3252EAC-3AAE-4BE7-94A2-42C5CE6E9C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Analysis of Algorithms</a:t>
            </a:r>
          </a:p>
        </p:txBody>
      </p:sp>
      <p:sp>
        <p:nvSpPr>
          <p:cNvPr id="15364" name="Slide Number Placeholder 6">
            <a:extLst>
              <a:ext uri="{FF2B5EF4-FFF2-40B4-BE49-F238E27FC236}">
                <a16:creationId xmlns:a16="http://schemas.microsoft.com/office/drawing/2014/main" id="{B4540E63-7EC0-4342-B5F1-C0E062C74C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D6691C-BD73-4259-929F-B575C1A0B36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59A4A149-0139-4862-88BC-5F32348CA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Seven Important Functions</a:t>
            </a:r>
          </a:p>
        </p:txBody>
      </p:sp>
      <p:sp>
        <p:nvSpPr>
          <p:cNvPr id="1536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EF8193F-5AFD-4F4C-8A8D-042B9C5A47F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600200"/>
            <a:ext cx="7620000" cy="4876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Seven functions that often appear in algorithm analysis: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Constant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Logarithmic </a:t>
            </a:r>
            <a:r>
              <a:rPr lang="en-US" altLang="en-US" sz="2000">
                <a:sym typeface="Symbol" panose="05050102010706020507" pitchFamily="18" charset="2"/>
              </a:rPr>
              <a:t> log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000"/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Linear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N-Log-N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000">
                <a:sym typeface="Symbol" panose="05050102010706020507" pitchFamily="18" charset="2"/>
              </a:rPr>
              <a:t>log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Quadratic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Cubic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Exponential </a:t>
            </a:r>
            <a:r>
              <a:rPr lang="en-US" altLang="en-US" sz="2000">
                <a:sym typeface="Symbol" panose="05050102010706020507" pitchFamily="18" charset="2"/>
              </a:rPr>
              <a:t> 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</p:txBody>
      </p:sp>
      <p:sp>
        <p:nvSpPr>
          <p:cNvPr id="15367" name="TextBox 1">
            <a:extLst>
              <a:ext uri="{FF2B5EF4-FFF2-40B4-BE49-F238E27FC236}">
                <a16:creationId xmlns:a16="http://schemas.microsoft.com/office/drawing/2014/main" id="{951D2290-58BD-4F56-9F3B-072637FEA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2286000"/>
            <a:ext cx="100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f(n)=2</a:t>
            </a:r>
            <a:r>
              <a:rPr lang="en-US" altLang="en-US" sz="1800" baseline="300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5368" name="TextBox 11">
            <a:extLst>
              <a:ext uri="{FF2B5EF4-FFF2-40B4-BE49-F238E27FC236}">
                <a16:creationId xmlns:a16="http://schemas.microsoft.com/office/drawing/2014/main" id="{DAF12D84-B739-4E71-8CC4-41CD833D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0" y="2286000"/>
            <a:ext cx="100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f(n)=n</a:t>
            </a:r>
            <a:r>
              <a:rPr lang="en-US" altLang="en-US" sz="1800" baseline="30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369" name="TextBox 12">
            <a:extLst>
              <a:ext uri="{FF2B5EF4-FFF2-40B4-BE49-F238E27FC236}">
                <a16:creationId xmlns:a16="http://schemas.microsoft.com/office/drawing/2014/main" id="{F5CD16B0-FF30-4095-8D95-477C1F3E8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935413"/>
            <a:ext cx="1531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f(n)=n log n</a:t>
            </a:r>
            <a:endParaRPr lang="en-US" altLang="en-US" sz="1800" baseline="30000">
              <a:solidFill>
                <a:schemeClr val="bg1"/>
              </a:solidFill>
            </a:endParaRPr>
          </a:p>
        </p:txBody>
      </p:sp>
      <p:sp>
        <p:nvSpPr>
          <p:cNvPr id="15370" name="TextBox 13">
            <a:extLst>
              <a:ext uri="{FF2B5EF4-FFF2-40B4-BE49-F238E27FC236}">
                <a16:creationId xmlns:a16="http://schemas.microsoft.com/office/drawing/2014/main" id="{BF4206BB-FF1C-435F-AB72-4D072949D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325" y="495300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f(n)=n</a:t>
            </a:r>
            <a:endParaRPr lang="en-US" altLang="en-US" sz="1800" baseline="30000">
              <a:solidFill>
                <a:schemeClr val="bg1"/>
              </a:solidFill>
            </a:endParaRPr>
          </a:p>
        </p:txBody>
      </p:sp>
      <p:sp>
        <p:nvSpPr>
          <p:cNvPr id="15371" name="TextBox 14">
            <a:extLst>
              <a:ext uri="{FF2B5EF4-FFF2-40B4-BE49-F238E27FC236}">
                <a16:creationId xmlns:a16="http://schemas.microsoft.com/office/drawing/2014/main" id="{C1E1E8AA-C4BF-4BC6-BCAB-5DB0F046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3" y="5486400"/>
            <a:ext cx="1531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f(n)=log n</a:t>
            </a:r>
            <a:endParaRPr lang="en-US" altLang="en-US" sz="1800" baseline="30000">
              <a:solidFill>
                <a:schemeClr val="bg1"/>
              </a:solidFill>
            </a:endParaRPr>
          </a:p>
        </p:txBody>
      </p:sp>
      <p:sp>
        <p:nvSpPr>
          <p:cNvPr id="15372" name="TextBox 15">
            <a:extLst>
              <a:ext uri="{FF2B5EF4-FFF2-40B4-BE49-F238E27FC236}">
                <a16:creationId xmlns:a16="http://schemas.microsoft.com/office/drawing/2014/main" id="{5B7F0C51-BA1D-4AA5-B691-1D0CDF370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895975"/>
            <a:ext cx="1014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f(n)=c</a:t>
            </a:r>
            <a:endParaRPr lang="en-US" altLang="en-US" sz="1800" baseline="30000">
              <a:solidFill>
                <a:schemeClr val="bg1"/>
              </a:solidFill>
            </a:endParaRPr>
          </a:p>
        </p:txBody>
      </p:sp>
      <p:sp>
        <p:nvSpPr>
          <p:cNvPr id="18" name="Date Placeholder 6">
            <a:extLst>
              <a:ext uri="{FF2B5EF4-FFF2-40B4-BE49-F238E27FC236}">
                <a16:creationId xmlns:a16="http://schemas.microsoft.com/office/drawing/2014/main" id="{54AA9644-839A-41D1-B450-DA423FA36E21}"/>
              </a:ext>
            </a:extLst>
          </p:cNvPr>
          <p:cNvSpPr txBox="1">
            <a:spLocks/>
          </p:cNvSpPr>
          <p:nvPr/>
        </p:nvSpPr>
        <p:spPr bwMode="auto">
          <a:xfrm>
            <a:off x="533400" y="57912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Graph created with coolmath.com/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graphit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0024A67E-2770-4BAE-BC52-1175265B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183313"/>
            <a:ext cx="379413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n</a:t>
            </a:r>
            <a:endParaRPr lang="en-US" sz="1800" baseline="30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784A0E95-9410-42E2-9174-9D872A953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4202113"/>
            <a:ext cx="60325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f(n)</a:t>
            </a:r>
            <a:endParaRPr lang="en-US" sz="1800" baseline="30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>
            <a:extLst>
              <a:ext uri="{FF2B5EF4-FFF2-40B4-BE49-F238E27FC236}">
                <a16:creationId xmlns:a16="http://schemas.microsoft.com/office/drawing/2014/main" id="{7F4B588C-4319-4D0A-A341-02B84683B6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Analysis of Algorithms</a:t>
            </a:r>
          </a:p>
        </p:txBody>
      </p:sp>
      <p:sp>
        <p:nvSpPr>
          <p:cNvPr id="17411" name="Slide Number Placeholder 6">
            <a:extLst>
              <a:ext uri="{FF2B5EF4-FFF2-40B4-BE49-F238E27FC236}">
                <a16:creationId xmlns:a16="http://schemas.microsoft.com/office/drawing/2014/main" id="{582A53B6-9794-4C2D-9B08-3FADE7531F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5B91B6-8998-4D8C-B217-9188B8BD965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7FF54796-5C1A-4203-99A0-40816F254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Operations</a:t>
            </a:r>
          </a:p>
        </p:txBody>
      </p:sp>
      <p:sp>
        <p:nvSpPr>
          <p:cNvPr id="1741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4EDF998-C2A5-4B9F-817B-C9D56C634D7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876800" cy="4343400"/>
          </a:xfrm>
        </p:spPr>
        <p:txBody>
          <a:bodyPr/>
          <a:lstStyle/>
          <a:p>
            <a:pPr eaLnBrk="1" hangingPunct="1"/>
            <a:r>
              <a:rPr lang="en-US" altLang="en-US" sz="2600"/>
              <a:t>Basic computations performed by an algorithm</a:t>
            </a:r>
          </a:p>
          <a:p>
            <a:pPr eaLnBrk="1" hangingPunct="1"/>
            <a:r>
              <a:rPr lang="en-US" altLang="en-US" sz="2600"/>
              <a:t>Identifiable in pseudocode</a:t>
            </a:r>
          </a:p>
          <a:p>
            <a:pPr eaLnBrk="1" hangingPunct="1"/>
            <a:r>
              <a:rPr lang="en-US" altLang="en-US" sz="2600"/>
              <a:t>Largely independent from the programming language</a:t>
            </a:r>
          </a:p>
          <a:p>
            <a:pPr eaLnBrk="1" hangingPunct="1"/>
            <a:r>
              <a:rPr lang="en-US" altLang="en-US" sz="2600"/>
              <a:t>Exact definition not important (we will see why later)</a:t>
            </a:r>
          </a:p>
          <a:p>
            <a:pPr eaLnBrk="1" hangingPunct="1"/>
            <a:r>
              <a:rPr lang="en-US" altLang="en-US" sz="2600"/>
              <a:t>Assumed to take a constant amount of time</a:t>
            </a:r>
            <a:endParaRPr lang="en-US" altLang="en-US" sz="3000"/>
          </a:p>
        </p:txBody>
      </p:sp>
      <p:sp>
        <p:nvSpPr>
          <p:cNvPr id="1741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DBC360E-BA25-422D-A2F2-3CB9E85C101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1905000"/>
            <a:ext cx="31242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Examples:</a:t>
            </a:r>
          </a:p>
          <a:p>
            <a:pPr lvl="1" eaLnBrk="1" hangingPunct="1"/>
            <a:r>
              <a:rPr lang="en-US" altLang="en-US" sz="2000"/>
              <a:t>Evaluating an expression</a:t>
            </a:r>
          </a:p>
          <a:p>
            <a:pPr lvl="1" eaLnBrk="1" hangingPunct="1"/>
            <a:r>
              <a:rPr lang="en-US" altLang="en-US" sz="2000"/>
              <a:t>Assigning a value to a variable</a:t>
            </a:r>
          </a:p>
          <a:p>
            <a:pPr lvl="1" eaLnBrk="1" hangingPunct="1"/>
            <a:r>
              <a:rPr lang="en-US" altLang="en-US" sz="2000"/>
              <a:t>Indexing into an array</a:t>
            </a:r>
          </a:p>
          <a:p>
            <a:pPr lvl="1" eaLnBrk="1" hangingPunct="1"/>
            <a:r>
              <a:rPr lang="en-US" altLang="en-US" sz="2000"/>
              <a:t>Calling a method</a:t>
            </a:r>
          </a:p>
          <a:p>
            <a:pPr lvl="1" eaLnBrk="1" hangingPunct="1"/>
            <a:r>
              <a:rPr lang="en-US" altLang="en-US" sz="2000"/>
              <a:t>Returning from a method</a:t>
            </a:r>
          </a:p>
        </p:txBody>
      </p:sp>
      <p:graphicFrame>
        <p:nvGraphicFramePr>
          <p:cNvPr id="17415" name="Object 5">
            <a:extLst>
              <a:ext uri="{FF2B5EF4-FFF2-40B4-BE49-F238E27FC236}">
                <a16:creationId xmlns:a16="http://schemas.microsoft.com/office/drawing/2014/main" id="{36BA4AD2-0196-4098-A443-AEBFE3FAF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381000"/>
          <a:ext cx="2058988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117818" imgH="3468986" progId="MS_ClipArt_Gallery.2">
                  <p:embed/>
                </p:oleObj>
              </mc:Choice>
              <mc:Fallback>
                <p:oleObj name="Clip" r:id="rId2" imgW="4117818" imgH="3468986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1000"/>
                        <a:ext cx="2058988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>
            <a:extLst>
              <a:ext uri="{FF2B5EF4-FFF2-40B4-BE49-F238E27FC236}">
                <a16:creationId xmlns:a16="http://schemas.microsoft.com/office/drawing/2014/main" id="{9303B633-9581-4FD6-8013-4A0720C1AF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Analysis of Algorithms</a:t>
            </a:r>
          </a:p>
        </p:txBody>
      </p:sp>
      <p:sp>
        <p:nvSpPr>
          <p:cNvPr id="18435" name="Slide Number Placeholder 6">
            <a:extLst>
              <a:ext uri="{FF2B5EF4-FFF2-40B4-BE49-F238E27FC236}">
                <a16:creationId xmlns:a16="http://schemas.microsoft.com/office/drawing/2014/main" id="{AEB7003A-66D3-4D81-BE71-47D9FAA3D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D8794F-7D2D-452A-AD97-2D6A1B22B0E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2929940C-41AD-4715-A3C1-1ADAAC4A8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/>
              <a:t>Counting Primitive Operations</a:t>
            </a:r>
          </a:p>
        </p:txBody>
      </p:sp>
      <p:sp>
        <p:nvSpPr>
          <p:cNvPr id="1843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07F4BB2-91D9-46B0-970F-5F52E6957B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81534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18438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244B48D-161B-4A39-9E4B-13FB3899440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371600" y="29718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arrayMax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en-US" sz="2400"/>
              <a:t># operations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currentMax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[0]			    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(i=1; i&lt;n; i++) 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   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B05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			(i=1 once, i&lt;n  n times, i++ (n-1) times)</a:t>
            </a:r>
            <a:endParaRPr lang="en-US" altLang="en-US" sz="2400" b="1">
              <a:solidFill>
                <a:srgbClr val="00B05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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		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2(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  <a:endParaRPr lang="en-US" altLang="en-US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		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2(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  <a:endParaRPr lang="en-US" altLang="en-US" sz="24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			     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					</a:t>
            </a:r>
            <a:r>
              <a:rPr lang="en-US" altLang="en-US" sz="2400">
                <a:sym typeface="Symbol" panose="05050102010706020507" pitchFamily="18" charset="2"/>
              </a:rPr>
              <a:t>Total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 6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5">
            <a:extLst>
              <a:ext uri="{FF2B5EF4-FFF2-40B4-BE49-F238E27FC236}">
                <a16:creationId xmlns:a16="http://schemas.microsoft.com/office/drawing/2014/main" id="{05344592-13BE-42C0-9DA8-B90936730F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Analysis of Algorithms</a:t>
            </a:r>
          </a:p>
        </p:txBody>
      </p:sp>
      <p:sp>
        <p:nvSpPr>
          <p:cNvPr id="19459" name="Slide Number Placeholder 6">
            <a:extLst>
              <a:ext uri="{FF2B5EF4-FFF2-40B4-BE49-F238E27FC236}">
                <a16:creationId xmlns:a16="http://schemas.microsoft.com/office/drawing/2014/main" id="{A03ACB81-3B5F-4794-A9FB-279537DEDD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988C56-E1BA-4F21-855A-7D7745BB38B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F557F64A-AC5F-40F3-8967-FE968DA0D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Estimating Running Time</a:t>
            </a:r>
          </a:p>
        </p:txBody>
      </p:sp>
      <p:sp>
        <p:nvSpPr>
          <p:cNvPr id="1946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6DC4897-9133-4DB5-A5EE-FFB82A7A15C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8305800" cy="4648200"/>
          </a:xfrm>
        </p:spPr>
        <p:txBody>
          <a:bodyPr/>
          <a:lstStyle/>
          <a:p>
            <a:pPr eaLnBrk="1" hangingPunct="1"/>
            <a:r>
              <a:rPr lang="en-US" altLang="en-US"/>
              <a:t>Algorithm </a:t>
            </a:r>
            <a:r>
              <a:rPr lang="en-US" altLang="en-US" b="1" i="1">
                <a:latin typeface="Times New Roman" panose="02020603050405020304" pitchFamily="18" charset="0"/>
              </a:rPr>
              <a:t>arrayMax</a:t>
            </a:r>
            <a:r>
              <a:rPr lang="en-US" altLang="en-US"/>
              <a:t> executes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1 </a:t>
            </a:r>
            <a:r>
              <a:rPr lang="en-US" altLang="en-US"/>
              <a:t>primitive operations in the worst case.  Define:</a:t>
            </a:r>
          </a:p>
          <a:p>
            <a:pPr lvl="1" eaLnBrk="1" hangingPunct="1">
              <a:buSzTx/>
              <a:buFont typeface="Times New Roman" panose="02020603050405020304" pitchFamily="18" charset="0"/>
              <a:buNone/>
            </a:pPr>
            <a:r>
              <a:rPr lang="en-US" altLang="en-US" b="1" i="1">
                <a:latin typeface="Times New Roman" panose="02020603050405020304" pitchFamily="18" charset="0"/>
              </a:rPr>
              <a:t>a</a:t>
            </a:r>
            <a:r>
              <a:rPr lang="en-US" altLang="en-US"/>
              <a:t>	= Time taken by the fastest primitive operation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i="1">
                <a:latin typeface="Times New Roman" panose="02020603050405020304" pitchFamily="18" charset="0"/>
              </a:rPr>
              <a:t>b</a:t>
            </a:r>
            <a:r>
              <a:rPr lang="en-US" altLang="en-US"/>
              <a:t> 	= Time taken by the slowest primitive operation</a:t>
            </a:r>
          </a:p>
          <a:p>
            <a:pPr eaLnBrk="1" hangingPunct="1"/>
            <a:r>
              <a:rPr lang="en-US" altLang="en-US"/>
              <a:t>Let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/>
              <a:t> be worst-case time of </a:t>
            </a:r>
            <a:r>
              <a:rPr lang="en-US" altLang="en-US" b="1" i="1">
                <a:latin typeface="Times New Roman" panose="02020603050405020304" pitchFamily="18" charset="0"/>
              </a:rPr>
              <a:t>arrayMax.</a:t>
            </a:r>
            <a:r>
              <a:rPr lang="en-US" altLang="en-US" b="1">
                <a:latin typeface="Times New Roman" panose="02020603050405020304" pitchFamily="18" charset="0"/>
              </a:rPr>
              <a:t> </a:t>
            </a:r>
            <a:r>
              <a:rPr lang="en-US" altLang="en-US"/>
              <a:t>Then</a:t>
            </a:r>
            <a:br>
              <a:rPr lang="en-US" altLang="en-US"/>
            </a:br>
            <a:r>
              <a:rPr lang="en-US" altLang="en-US"/>
              <a:t>		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(6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1)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/>
              <a:t>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/>
              <a:t>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(6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</a:p>
          <a:p>
            <a:pPr eaLnBrk="1" hangingPunct="1"/>
            <a:r>
              <a:rPr lang="en-US" altLang="en-US"/>
              <a:t>Hence, the running time 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/>
              <a:t> is bounded by two linear functions</a:t>
            </a:r>
            <a:endParaRPr lang="en-US" altLang="en-US">
              <a:sym typeface="Symbol" panose="05050102010706020507" pitchFamily="18" charset="2"/>
            </a:endParaRPr>
          </a:p>
        </p:txBody>
      </p:sp>
      <p:graphicFrame>
        <p:nvGraphicFramePr>
          <p:cNvPr id="19462" name="Object 117">
            <a:extLst>
              <a:ext uri="{FF2B5EF4-FFF2-40B4-BE49-F238E27FC236}">
                <a16:creationId xmlns:a16="http://schemas.microsoft.com/office/drawing/2014/main" id="{C60A8AF9-D6D5-4FD3-9571-1DD94CA96C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8975" y="152400"/>
          <a:ext cx="17240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943225" imgH="2628900" progId="MS_ClipArt_Gallery.2">
                  <p:embed/>
                </p:oleObj>
              </mc:Choice>
              <mc:Fallback>
                <p:oleObj name="Clip" r:id="rId2" imgW="2943225" imgH="2628900" progId="MS_ClipArt_Gallery.2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152400"/>
                        <a:ext cx="172402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1783</TotalTime>
  <Words>1897</Words>
  <Application>Microsoft Office PowerPoint</Application>
  <PresentationFormat>On-screen Show (4:3)</PresentationFormat>
  <Paragraphs>246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Symbol</vt:lpstr>
      <vt:lpstr>Tahoma</vt:lpstr>
      <vt:lpstr>Times New Roman</vt:lpstr>
      <vt:lpstr>Wingdings</vt:lpstr>
      <vt:lpstr>Blueprint</vt:lpstr>
      <vt:lpstr>Chart</vt:lpstr>
      <vt:lpstr>Clip</vt:lpstr>
      <vt:lpstr>Visio</vt:lpstr>
      <vt:lpstr>Worksheet</vt:lpstr>
      <vt:lpstr>Analysis of Algorithms</vt:lpstr>
      <vt:lpstr>Running Time</vt:lpstr>
      <vt:lpstr>Theoretical Analysis</vt:lpstr>
      <vt:lpstr>Pseudocode</vt:lpstr>
      <vt:lpstr>Math you need to Review</vt:lpstr>
      <vt:lpstr>Seven Important Functions</vt:lpstr>
      <vt:lpstr>Primitive Operations</vt:lpstr>
      <vt:lpstr>Counting Primitive Operations</vt:lpstr>
      <vt:lpstr>Estimating Running Time</vt:lpstr>
      <vt:lpstr>Growth Rate of Running Time</vt:lpstr>
      <vt:lpstr> Comparison of Two Algorithms</vt:lpstr>
      <vt:lpstr>Constant Factors</vt:lpstr>
      <vt:lpstr>Big-Oh Notation</vt:lpstr>
      <vt:lpstr>PowerPoint Presentation</vt:lpstr>
      <vt:lpstr>Big-Oh and Growth Rate</vt:lpstr>
      <vt:lpstr>Big-Oh Rules</vt:lpstr>
      <vt:lpstr>Asymptotic Algorithm Analysis</vt:lpstr>
      <vt:lpstr>Computing Prefix Averages</vt:lpstr>
      <vt:lpstr>PowerPoint Presentation</vt:lpstr>
      <vt:lpstr>PowerPoint Presentation</vt:lpstr>
      <vt:lpstr>Relatives of Big-Oh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Silva, Yasin</cp:lastModifiedBy>
  <cp:revision>174</cp:revision>
  <cp:lastPrinted>2019-08-20T20:42:04Z</cp:lastPrinted>
  <dcterms:created xsi:type="dcterms:W3CDTF">2002-01-21T02:22:10Z</dcterms:created>
  <dcterms:modified xsi:type="dcterms:W3CDTF">2022-09-07T21:36:16Z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