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9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565-FB7A-4073-B596-C016780354A7}" v="5" dt="2020-09-07T12:50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sc\OneDrive\Documents\ISEN%20M2\BUISNESS%20INTELLIGENCE\Stats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sc\OneDrive\Documents\ISEN%20M2\BUISNESS%20INTELLIGENCE\Stats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sc\OneDrive\Documents\ISEN%20M2\BUISNESS%20INTELLIGENCE\Stats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/>
              <a:t>Classement Constructeurs 2018</a:t>
            </a:r>
          </a:p>
        </c:rich>
      </c:tx>
      <c:layout>
        <c:manualLayout>
          <c:xMode val="edge"/>
          <c:yMode val="edge"/>
          <c:x val="0.1520971128608923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'2018'!$B$1</c:f>
              <c:strCache>
                <c:ptCount val="1"/>
                <c:pt idx="0">
                  <c:v>Budget saison en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'2018'!$A$2:$A$11</c:f>
              <c:strCache>
                <c:ptCount val="10"/>
                <c:pt idx="0">
                  <c:v>Mercedes (1er)</c:v>
                </c:pt>
                <c:pt idx="1">
                  <c:v>Ferrari (2eme)</c:v>
                </c:pt>
                <c:pt idx="2">
                  <c:v>Red bull racing (3eme)</c:v>
                </c:pt>
                <c:pt idx="3">
                  <c:v>Renault (4 eme)</c:v>
                </c:pt>
                <c:pt idx="4">
                  <c:v>Haas (5 eme)</c:v>
                </c:pt>
                <c:pt idx="5">
                  <c:v>McLaren (6 eme)</c:v>
                </c:pt>
                <c:pt idx="6">
                  <c:v>Force India (7 eme)</c:v>
                </c:pt>
                <c:pt idx="7">
                  <c:v>Alfa Romeo (8 eme)</c:v>
                </c:pt>
                <c:pt idx="8">
                  <c:v>Scuderia Toro Rosso (9 eme)</c:v>
                </c:pt>
                <c:pt idx="9">
                  <c:v>williams(10 eme</c:v>
                </c:pt>
              </c:strCache>
            </c:strRef>
          </c:cat>
          <c:val>
            <c:numRef>
              <c:f>'2018'!$B$2:$B$11</c:f>
              <c:numCache>
                <c:formatCode>General</c:formatCode>
                <c:ptCount val="10"/>
                <c:pt idx="0">
                  <c:v>352</c:v>
                </c:pt>
                <c:pt idx="1">
                  <c:v>361</c:v>
                </c:pt>
                <c:pt idx="2">
                  <c:v>272</c:v>
                </c:pt>
                <c:pt idx="3">
                  <c:v>167</c:v>
                </c:pt>
                <c:pt idx="4">
                  <c:v>115</c:v>
                </c:pt>
                <c:pt idx="5">
                  <c:v>194</c:v>
                </c:pt>
                <c:pt idx="6">
                  <c:v>105</c:v>
                </c:pt>
                <c:pt idx="7">
                  <c:v>119</c:v>
                </c:pt>
                <c:pt idx="8">
                  <c:v>132</c:v>
                </c:pt>
                <c:pt idx="9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7E-4EB9-AD16-A1C01644928C}"/>
            </c:ext>
          </c:extLst>
        </c:ser>
        <c:ser>
          <c:idx val="1"/>
          <c:order val="1"/>
          <c:tx>
            <c:strRef>
              <c:f>'2018'!$C$1</c:f>
              <c:strCache>
                <c:ptCount val="1"/>
                <c:pt idx="0">
                  <c:v>Nombre d'employés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'2018'!$A$2:$A$11</c:f>
              <c:strCache>
                <c:ptCount val="10"/>
                <c:pt idx="0">
                  <c:v>Mercedes (1er)</c:v>
                </c:pt>
                <c:pt idx="1">
                  <c:v>Ferrari (2eme)</c:v>
                </c:pt>
                <c:pt idx="2">
                  <c:v>Red bull racing (3eme)</c:v>
                </c:pt>
                <c:pt idx="3">
                  <c:v>Renault (4 eme)</c:v>
                </c:pt>
                <c:pt idx="4">
                  <c:v>Haas (5 eme)</c:v>
                </c:pt>
                <c:pt idx="5">
                  <c:v>McLaren (6 eme)</c:v>
                </c:pt>
                <c:pt idx="6">
                  <c:v>Force India (7 eme)</c:v>
                </c:pt>
                <c:pt idx="7">
                  <c:v>Alfa Romeo (8 eme)</c:v>
                </c:pt>
                <c:pt idx="8">
                  <c:v>Scuderia Toro Rosso (9 eme)</c:v>
                </c:pt>
                <c:pt idx="9">
                  <c:v>williams(10 eme</c:v>
                </c:pt>
              </c:strCache>
            </c:strRef>
          </c:cat>
          <c:val>
            <c:numRef>
              <c:f>'2018'!$C$2:$C$11</c:f>
              <c:numCache>
                <c:formatCode>General</c:formatCode>
                <c:ptCount val="10"/>
                <c:pt idx="0">
                  <c:v>950</c:v>
                </c:pt>
                <c:pt idx="1">
                  <c:v>950</c:v>
                </c:pt>
                <c:pt idx="2">
                  <c:v>860</c:v>
                </c:pt>
                <c:pt idx="3">
                  <c:v>680</c:v>
                </c:pt>
                <c:pt idx="4">
                  <c:v>250</c:v>
                </c:pt>
                <c:pt idx="5">
                  <c:v>760</c:v>
                </c:pt>
                <c:pt idx="6">
                  <c:v>405</c:v>
                </c:pt>
                <c:pt idx="7">
                  <c:v>400</c:v>
                </c:pt>
                <c:pt idx="8">
                  <c:v>460</c:v>
                </c:pt>
                <c:pt idx="9">
                  <c:v>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7E-4EB9-AD16-A1C016449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139704"/>
        <c:axId val="696142264"/>
      </c:barChart>
      <c:catAx>
        <c:axId val="696139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6142264"/>
        <c:crosses val="autoZero"/>
        <c:auto val="1"/>
        <c:lblAlgn val="ctr"/>
        <c:lblOffset val="100"/>
        <c:noMultiLvlLbl val="0"/>
      </c:catAx>
      <c:valAx>
        <c:axId val="69614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613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124956255468074"/>
          <c:y val="0.90381415864683579"/>
          <c:w val="0.59861198600174981"/>
          <c:h val="7.7667322834645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>
                <a:effectLst/>
              </a:rPr>
              <a:t>Classement Constructeurs 2016</a:t>
            </a:r>
            <a:endParaRPr lang="fr-FR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>
                    <a:lumMod val="65000"/>
                    <a:lumOff val="35000"/>
                  </a:prstClr>
                </a:solidFill>
              </a:defRPr>
            </a:pPr>
            <a:endParaRPr lang="fr-FR" dirty="0"/>
          </a:p>
        </c:rich>
      </c:tx>
      <c:layout>
        <c:manualLayout>
          <c:xMode val="edge"/>
          <c:yMode val="edge"/>
          <c:x val="0.161840113735783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'2016'!$B$1</c:f>
              <c:strCache>
                <c:ptCount val="1"/>
                <c:pt idx="0">
                  <c:v>Budget saison en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'2016'!$A$2:$A$12</c:f>
              <c:strCache>
                <c:ptCount val="11"/>
                <c:pt idx="0">
                  <c:v>Mercedes (1er)</c:v>
                </c:pt>
                <c:pt idx="1">
                  <c:v>Red bull racing (2 eme)</c:v>
                </c:pt>
                <c:pt idx="2">
                  <c:v>Ferrari (3eme)</c:v>
                </c:pt>
                <c:pt idx="3">
                  <c:v>Force India (4 eme)</c:v>
                </c:pt>
                <c:pt idx="4">
                  <c:v>Williams (5 eme)</c:v>
                </c:pt>
                <c:pt idx="5">
                  <c:v>McLaren (6 eme)</c:v>
                </c:pt>
                <c:pt idx="6">
                  <c:v>Toro Rosso (7 eme)</c:v>
                </c:pt>
                <c:pt idx="7">
                  <c:v>Haas (8 eme)</c:v>
                </c:pt>
                <c:pt idx="8">
                  <c:v>Renault (9 eme)</c:v>
                </c:pt>
                <c:pt idx="9">
                  <c:v>Sauber (10 eme</c:v>
                </c:pt>
                <c:pt idx="10">
                  <c:v>MRT (11 eme)</c:v>
                </c:pt>
              </c:strCache>
            </c:strRef>
          </c:cat>
          <c:val>
            <c:numRef>
              <c:f>'2016'!$B$2:$B$12</c:f>
              <c:numCache>
                <c:formatCode>General</c:formatCode>
                <c:ptCount val="11"/>
                <c:pt idx="0">
                  <c:v>305</c:v>
                </c:pt>
                <c:pt idx="1">
                  <c:v>247</c:v>
                </c:pt>
                <c:pt idx="2">
                  <c:v>380</c:v>
                </c:pt>
                <c:pt idx="3">
                  <c:v>104</c:v>
                </c:pt>
                <c:pt idx="4">
                  <c:v>121</c:v>
                </c:pt>
                <c:pt idx="5">
                  <c:v>213</c:v>
                </c:pt>
                <c:pt idx="6">
                  <c:v>115</c:v>
                </c:pt>
                <c:pt idx="7">
                  <c:v>115</c:v>
                </c:pt>
                <c:pt idx="8">
                  <c:v>173</c:v>
                </c:pt>
                <c:pt idx="9">
                  <c:v>109</c:v>
                </c:pt>
                <c:pt idx="1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5-46F6-9507-CC761F090009}"/>
            </c:ext>
          </c:extLst>
        </c:ser>
        <c:ser>
          <c:idx val="1"/>
          <c:order val="1"/>
          <c:tx>
            <c:strRef>
              <c:f>'2016'!$C$1</c:f>
              <c:strCache>
                <c:ptCount val="1"/>
                <c:pt idx="0">
                  <c:v>nombre d'employés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'2016'!$A$2:$A$12</c:f>
              <c:strCache>
                <c:ptCount val="11"/>
                <c:pt idx="0">
                  <c:v>Mercedes (1er)</c:v>
                </c:pt>
                <c:pt idx="1">
                  <c:v>Red bull racing (2 eme)</c:v>
                </c:pt>
                <c:pt idx="2">
                  <c:v>Ferrari (3eme)</c:v>
                </c:pt>
                <c:pt idx="3">
                  <c:v>Force India (4 eme)</c:v>
                </c:pt>
                <c:pt idx="4">
                  <c:v>Williams (5 eme)</c:v>
                </c:pt>
                <c:pt idx="5">
                  <c:v>McLaren (6 eme)</c:v>
                </c:pt>
                <c:pt idx="6">
                  <c:v>Toro Rosso (7 eme)</c:v>
                </c:pt>
                <c:pt idx="7">
                  <c:v>Haas (8 eme)</c:v>
                </c:pt>
                <c:pt idx="8">
                  <c:v>Renault (9 eme)</c:v>
                </c:pt>
                <c:pt idx="9">
                  <c:v>Sauber (10 eme</c:v>
                </c:pt>
                <c:pt idx="10">
                  <c:v>MRT (11 eme)</c:v>
                </c:pt>
              </c:strCache>
            </c:strRef>
          </c:cat>
          <c:val>
            <c:numRef>
              <c:f>'2016'!$C$2:$C$12</c:f>
              <c:numCache>
                <c:formatCode>General</c:formatCode>
                <c:ptCount val="11"/>
                <c:pt idx="0">
                  <c:v>850</c:v>
                </c:pt>
                <c:pt idx="1">
                  <c:v>740</c:v>
                </c:pt>
                <c:pt idx="2">
                  <c:v>900</c:v>
                </c:pt>
                <c:pt idx="3">
                  <c:v>380</c:v>
                </c:pt>
                <c:pt idx="4">
                  <c:v>530</c:v>
                </c:pt>
                <c:pt idx="5">
                  <c:v>730</c:v>
                </c:pt>
                <c:pt idx="6">
                  <c:v>350</c:v>
                </c:pt>
                <c:pt idx="7">
                  <c:v>210</c:v>
                </c:pt>
                <c:pt idx="8">
                  <c:v>570</c:v>
                </c:pt>
                <c:pt idx="9">
                  <c:v>320</c:v>
                </c:pt>
                <c:pt idx="10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D5-46F6-9507-CC761F090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720376"/>
        <c:axId val="529721336"/>
      </c:barChart>
      <c:catAx>
        <c:axId val="529720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1336"/>
        <c:crosses val="autoZero"/>
        <c:auto val="1"/>
        <c:lblAlgn val="ctr"/>
        <c:lblOffset val="100"/>
        <c:noMultiLvlLbl val="0"/>
      </c:catAx>
      <c:valAx>
        <c:axId val="52972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Budget constructeurs saison 2019 en millions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'2019'!$B$1</c:f>
              <c:strCache>
                <c:ptCount val="1"/>
                <c:pt idx="0">
                  <c:v>Budget saison en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'2019'!$A$2:$A$11</c:f>
              <c:strCache>
                <c:ptCount val="10"/>
                <c:pt idx="0">
                  <c:v>Mercedes (1er)</c:v>
                </c:pt>
                <c:pt idx="1">
                  <c:v>Ferrari (2eme)</c:v>
                </c:pt>
                <c:pt idx="2">
                  <c:v>Red bull racing (3eme)</c:v>
                </c:pt>
                <c:pt idx="3">
                  <c:v>McLaren (4 eme)</c:v>
                </c:pt>
                <c:pt idx="4">
                  <c:v>Renault(5 eme)</c:v>
                </c:pt>
                <c:pt idx="5">
                  <c:v>Scuderia Toro Rosso (6 eme)</c:v>
                </c:pt>
                <c:pt idx="6">
                  <c:v>Racing Point (7 eme)</c:v>
                </c:pt>
                <c:pt idx="7">
                  <c:v>Alfa Romeo (8 eme)</c:v>
                </c:pt>
                <c:pt idx="8">
                  <c:v>Haas(9 eme)</c:v>
                </c:pt>
                <c:pt idx="9">
                  <c:v>williams(10 eme</c:v>
                </c:pt>
              </c:strCache>
            </c:strRef>
          </c:cat>
          <c:val>
            <c:numRef>
              <c:f>'2019'!$B$2:$B$11</c:f>
              <c:numCache>
                <c:formatCode>General</c:formatCode>
                <c:ptCount val="10"/>
                <c:pt idx="0">
                  <c:v>450</c:v>
                </c:pt>
                <c:pt idx="1">
                  <c:v>450</c:v>
                </c:pt>
                <c:pt idx="2">
                  <c:v>350</c:v>
                </c:pt>
                <c:pt idx="3">
                  <c:v>250</c:v>
                </c:pt>
                <c:pt idx="4">
                  <c:v>200</c:v>
                </c:pt>
                <c:pt idx="5">
                  <c:v>140</c:v>
                </c:pt>
                <c:pt idx="6">
                  <c:v>190</c:v>
                </c:pt>
                <c:pt idx="7">
                  <c:v>250</c:v>
                </c:pt>
                <c:pt idx="8">
                  <c:v>170</c:v>
                </c:pt>
                <c:pt idx="9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7-48D5-A5F1-4F389E86D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728376"/>
        <c:axId val="529727096"/>
      </c:barChart>
      <c:catAx>
        <c:axId val="52972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7096"/>
        <c:crosses val="autoZero"/>
        <c:auto val="1"/>
        <c:lblAlgn val="ctr"/>
        <c:lblOffset val="100"/>
        <c:noMultiLvlLbl val="0"/>
      </c:catAx>
      <c:valAx>
        <c:axId val="52972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636E4-69AA-4063-9CE2-A184ABD2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Formula One Race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F0754-D978-4E47-A92B-A016E79D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Nils CHARRIER</a:t>
            </a:r>
          </a:p>
          <a:p>
            <a:pPr algn="l"/>
            <a:r>
              <a:rPr lang="fr-FR" sz="1500"/>
              <a:t>Pierre-Maxime COSTA</a:t>
            </a:r>
          </a:p>
          <a:p>
            <a:pPr algn="l"/>
            <a:r>
              <a:rPr lang="fr-FR" sz="1500"/>
              <a:t>Edouard DANSETTE</a:t>
            </a:r>
          </a:p>
          <a:p>
            <a:pPr algn="l"/>
            <a:r>
              <a:rPr lang="fr-FR" sz="1500"/>
              <a:t>Jules ROUSSEAU</a:t>
            </a:r>
          </a:p>
          <a:p>
            <a:pPr algn="l"/>
            <a:r>
              <a:rPr lang="fr-FR" sz="1500"/>
              <a:t>Maxime THOOR</a:t>
            </a:r>
          </a:p>
          <a:p>
            <a:pPr algn="l"/>
            <a:r>
              <a:rPr lang="fr-FR" sz="1500"/>
              <a:t>Louis TINEL</a:t>
            </a:r>
          </a:p>
          <a:p>
            <a:pPr algn="l"/>
            <a:endParaRPr lang="fr-FR" sz="1500"/>
          </a:p>
          <a:p>
            <a:pPr algn="l"/>
            <a:endParaRPr lang="fr-FR" sz="1500"/>
          </a:p>
          <a:p>
            <a:pPr algn="l"/>
            <a:endParaRPr lang="fr-FR" sz="1500"/>
          </a:p>
        </p:txBody>
      </p:sp>
      <p:pic>
        <p:nvPicPr>
          <p:cNvPr id="1026" name="Picture 2" descr="2017 New Formula 1 logo vector Free Download | Pixellogo">
            <a:extLst>
              <a:ext uri="{FF2B5EF4-FFF2-40B4-BE49-F238E27FC236}">
                <a16:creationId xmlns:a16="http://schemas.microsoft.com/office/drawing/2014/main" id="{4E76EC8F-6867-419F-BD8E-78CF6A4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1" y="2183130"/>
            <a:ext cx="304799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A76DC-C5A0-42C4-AFAC-28ADBABF9014}"/>
              </a:ext>
            </a:extLst>
          </p:cNvPr>
          <p:cNvSpPr txBox="1"/>
          <p:nvPr/>
        </p:nvSpPr>
        <p:spPr>
          <a:xfrm>
            <a:off x="4962525" y="1726683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dernière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08B452-C929-454A-9F48-0212F5AB92D5}"/>
              </a:ext>
            </a:extLst>
          </p:cNvPr>
          <p:cNvSpPr txBox="1"/>
          <p:nvPr/>
        </p:nvSpPr>
        <p:spPr>
          <a:xfrm>
            <a:off x="1404938" y="2311398"/>
            <a:ext cx="93821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2 </a:t>
            </a:r>
            <a:r>
              <a:rPr lang="fr-FR" dirty="0"/>
              <a:t>(du 14/09/2020 au 20/09/2020)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600" dirty="0"/>
              <a:t>Elaboration de la stratégie d’extraction et de réception des données avec la description des données sources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Elaboration de la stratégie de qualification des données. Génération de 6 CSV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Documentation : étude réalisée sur les constructeurs et les écuries de F1, leurs investissements, leurs rentabilités et leur avenir.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Etude du besoin en terme d’analyse prédictive avec la recherche de modèles statistiques ou de modèles de Machine Learning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Réalisation de l’introduction du rapport final avec un état de l’art sur les recherches de la semaine dernière</a:t>
            </a:r>
          </a:p>
        </p:txBody>
      </p:sp>
    </p:spTree>
    <p:extLst>
      <p:ext uri="{BB962C8B-B14F-4D97-AF65-F5344CB8AC3E}">
        <p14:creationId xmlns:p14="http://schemas.microsoft.com/office/powerpoint/2010/main" val="71265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54DD66-A7DF-4EB0-B4C4-B3131A34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20" y="932734"/>
            <a:ext cx="1313986" cy="26189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29C6B9-F33C-4C8B-A620-62C2B240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62" y="964607"/>
            <a:ext cx="1313985" cy="24441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390F241-B56B-4577-84B8-56B49573D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084" y="4679875"/>
            <a:ext cx="1948326" cy="1237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98F092-E094-4CFE-AE5A-E6DC52D27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410" y="4637763"/>
            <a:ext cx="1942070" cy="164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9F3181-33E7-461D-937D-92ED52BDC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948" y="4679875"/>
            <a:ext cx="1638136" cy="14768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921BF9A-2BFF-4ACC-93E1-5A3DC980F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71" y="4315955"/>
            <a:ext cx="1593683" cy="24156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48F4B06-2D4F-486C-8887-BC2BAAC0A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9047" y="964607"/>
            <a:ext cx="1571682" cy="27147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6822B0-5740-4BA9-9A91-D797996D2C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8126" y="4679875"/>
            <a:ext cx="2068367" cy="17461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62833A1-7EEA-416C-B92F-FDF932342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1803" y="932734"/>
            <a:ext cx="1229222" cy="7358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97A41B-EC0F-45AE-BA26-6E9E1F4696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5851" y="576947"/>
            <a:ext cx="1653850" cy="17916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F54575D-77B8-4E66-A99E-DDB623FB96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9134" y="1778005"/>
            <a:ext cx="1615513" cy="19670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155ACE1-83FB-4D92-B283-14E492DA0B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87474" y="1363984"/>
            <a:ext cx="1615513" cy="2444196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3BC97E69-7C50-498C-B888-16423296FF9B}"/>
              </a:ext>
            </a:extLst>
          </p:cNvPr>
          <p:cNvSpPr/>
          <p:nvPr/>
        </p:nvSpPr>
        <p:spPr>
          <a:xfrm>
            <a:off x="533400" y="304801"/>
            <a:ext cx="5562600" cy="3440280"/>
          </a:xfrm>
          <a:prstGeom prst="ellipse">
            <a:avLst/>
          </a:prstGeom>
          <a:solidFill>
            <a:srgbClr val="3FB96C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D99DE89-686C-4AFA-9B9B-9D267982A14A}"/>
              </a:ext>
            </a:extLst>
          </p:cNvPr>
          <p:cNvSpPr/>
          <p:nvPr/>
        </p:nvSpPr>
        <p:spPr>
          <a:xfrm>
            <a:off x="5903399" y="4098745"/>
            <a:ext cx="4705695" cy="2718623"/>
          </a:xfrm>
          <a:prstGeom prst="ellipse">
            <a:avLst/>
          </a:prstGeom>
          <a:solidFill>
            <a:srgbClr val="3FB96C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9288074-22F8-4B08-A230-C38DF577F294}"/>
              </a:ext>
            </a:extLst>
          </p:cNvPr>
          <p:cNvSpPr/>
          <p:nvPr/>
        </p:nvSpPr>
        <p:spPr>
          <a:xfrm>
            <a:off x="452747" y="4541650"/>
            <a:ext cx="4071968" cy="1986074"/>
          </a:xfrm>
          <a:prstGeom prst="ellipse">
            <a:avLst/>
          </a:prstGeom>
          <a:solidFill>
            <a:srgbClr val="3FB96C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C24611F-A941-4E67-B685-23B326FCCCEC}"/>
              </a:ext>
            </a:extLst>
          </p:cNvPr>
          <p:cNvSpPr/>
          <p:nvPr/>
        </p:nvSpPr>
        <p:spPr>
          <a:xfrm>
            <a:off x="6008143" y="2206475"/>
            <a:ext cx="2157708" cy="1601705"/>
          </a:xfrm>
          <a:prstGeom prst="ellipse">
            <a:avLst/>
          </a:prstGeom>
          <a:solidFill>
            <a:srgbClr val="3FB96C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EBD0064-0F42-4896-B5C9-A75B5103F8BF}"/>
              </a:ext>
            </a:extLst>
          </p:cNvPr>
          <p:cNvSpPr/>
          <p:nvPr/>
        </p:nvSpPr>
        <p:spPr>
          <a:xfrm>
            <a:off x="7953998" y="640515"/>
            <a:ext cx="2157708" cy="1601705"/>
          </a:xfrm>
          <a:prstGeom prst="ellipse">
            <a:avLst/>
          </a:prstGeom>
          <a:solidFill>
            <a:srgbClr val="3FB96C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C2AA8D2-1D07-492C-A263-41FA3905081A}"/>
              </a:ext>
            </a:extLst>
          </p:cNvPr>
          <p:cNvSpPr/>
          <p:nvPr/>
        </p:nvSpPr>
        <p:spPr>
          <a:xfrm>
            <a:off x="9828824" y="2173235"/>
            <a:ext cx="2157708" cy="1601705"/>
          </a:xfrm>
          <a:prstGeom prst="ellipse">
            <a:avLst/>
          </a:prstGeom>
          <a:solidFill>
            <a:srgbClr val="3FB96C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58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D27B0-B0BF-4445-8F5A-C436FB0A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59" y="152399"/>
            <a:ext cx="8025539" cy="669011"/>
          </a:xfrm>
        </p:spPr>
        <p:txBody>
          <a:bodyPr>
            <a:noAutofit/>
          </a:bodyPr>
          <a:lstStyle/>
          <a:p>
            <a:r>
              <a:rPr lang="fr-FR" sz="3200" dirty="0"/>
              <a:t>L’Etude du marché automobile pour une meilleure prédiction: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F558B99-214C-4604-80A2-006CA7125C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3228" t="17832" r="42240" b="10249"/>
          <a:stretch>
            <a:fillRect/>
          </a:stretch>
        </p:blipFill>
        <p:spPr>
          <a:xfrm>
            <a:off x="873760" y="3824681"/>
            <a:ext cx="4886707" cy="2886559"/>
          </a:xfrm>
          <a:prstGeom prst="rect">
            <a:avLst/>
          </a:prstGeom>
          <a:noFill/>
          <a:ln>
            <a:noFill/>
            <a:prstDash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5A63419-7B10-4E17-96B7-9D1C6AF73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683745"/>
              </p:ext>
            </p:extLst>
          </p:nvPr>
        </p:nvGraphicFramePr>
        <p:xfrm>
          <a:off x="6899156" y="9514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66BDE09-80D2-4FE5-B102-1C9F73A1A6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542782"/>
              </p:ext>
            </p:extLst>
          </p:nvPr>
        </p:nvGraphicFramePr>
        <p:xfrm>
          <a:off x="6940313" y="3896361"/>
          <a:ext cx="44896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55BDB5E4-05D8-4063-A129-D9C469D33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995429"/>
              </p:ext>
            </p:extLst>
          </p:nvPr>
        </p:nvGraphicFramePr>
        <p:xfrm>
          <a:off x="873760" y="11531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2743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4A48A-531A-4041-A230-2221D554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487" y="3005137"/>
            <a:ext cx="5153025" cy="847725"/>
          </a:xfrm>
        </p:spPr>
        <p:txBody>
          <a:bodyPr/>
          <a:lstStyle/>
          <a:p>
            <a:r>
              <a:rPr lang="fr-FR" dirty="0"/>
              <a:t>Analyse prédictive</a:t>
            </a:r>
          </a:p>
        </p:txBody>
      </p:sp>
    </p:spTree>
    <p:extLst>
      <p:ext uri="{BB962C8B-B14F-4D97-AF65-F5344CB8AC3E}">
        <p14:creationId xmlns:p14="http://schemas.microsoft.com/office/powerpoint/2010/main" val="207749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6C01B-E898-4F01-AF0C-26C88EC16340}"/>
              </a:ext>
            </a:extLst>
          </p:cNvPr>
          <p:cNvSpPr txBox="1"/>
          <p:nvPr/>
        </p:nvSpPr>
        <p:spPr>
          <a:xfrm>
            <a:off x="1019175" y="2520948"/>
            <a:ext cx="5038725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3 </a:t>
            </a:r>
            <a:r>
              <a:rPr lang="fr-FR" dirty="0"/>
              <a:t>(du 21/09/2020 au 28/09/2020)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Rédaction de l’élaboration des stratégies adoptées pour la gestion des données 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Elaboration de la base de données et réflexion sur le rafraichissement de celle-ci. </a:t>
            </a:r>
            <a:r>
              <a:rPr lang="fr-FR" sz="1600"/>
              <a:t>Réalisation du MCD</a:t>
            </a:r>
            <a:endParaRPr lang="fr-FR" sz="1600" dirty="0"/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Continuer la partie documentation avec une étude sur l’expression des besoins détaillée à partir du travail fait la semaine dernière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6579EC-D314-4D24-8029-2934FD4B3166}"/>
              </a:ext>
            </a:extLst>
          </p:cNvPr>
          <p:cNvSpPr txBox="1"/>
          <p:nvPr/>
        </p:nvSpPr>
        <p:spPr>
          <a:xfrm>
            <a:off x="2886079" y="1923016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semaine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71530F-DAE8-4D4C-9415-CB6A1BD9D1A9}"/>
              </a:ext>
            </a:extLst>
          </p:cNvPr>
          <p:cNvSpPr txBox="1"/>
          <p:nvPr/>
        </p:nvSpPr>
        <p:spPr>
          <a:xfrm>
            <a:off x="6486522" y="2520948"/>
            <a:ext cx="4810128" cy="283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4 </a:t>
            </a:r>
            <a:r>
              <a:rPr lang="fr-FR" dirty="0"/>
              <a:t>(du 29/09/2020 au 04/10/2020)</a:t>
            </a:r>
            <a:endParaRPr lang="fr-FR" sz="2800" dirty="0"/>
          </a:p>
          <a:p>
            <a:endParaRPr lang="fr-FR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Commencer l'analyse prédictive à partir de la base de données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Avec le travail de la semaine 3, voir ce qu'il est déjà possible de faire (graphiques simples sur différentes évolutions par exemple...) pour lotir le projet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Validation intermédiaire de la conception et de la réalisation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BD12C-715D-4B1E-8946-26C5120B7012}"/>
              </a:ext>
            </a:extLst>
          </p:cNvPr>
          <p:cNvSpPr txBox="1"/>
          <p:nvPr/>
        </p:nvSpPr>
        <p:spPr>
          <a:xfrm>
            <a:off x="7662860" y="1923016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prochaine :</a:t>
            </a:r>
          </a:p>
        </p:txBody>
      </p:sp>
    </p:spTree>
    <p:extLst>
      <p:ext uri="{BB962C8B-B14F-4D97-AF65-F5344CB8AC3E}">
        <p14:creationId xmlns:p14="http://schemas.microsoft.com/office/powerpoint/2010/main" val="40613796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CA58AEA67DE46B8842B73E9BA612D" ma:contentTypeVersion="11" ma:contentTypeDescription="Crée un document." ma:contentTypeScope="" ma:versionID="a9fb925ac88f6f75396dc2d054661b1d">
  <xsd:schema xmlns:xsd="http://www.w3.org/2001/XMLSchema" xmlns:xs="http://www.w3.org/2001/XMLSchema" xmlns:p="http://schemas.microsoft.com/office/2006/metadata/properties" xmlns:ns3="c3d0b6cf-9588-47cf-a0bc-cf1957bdb512" xmlns:ns4="514b1ae2-3eed-4298-a95d-bd37742bc99c" targetNamespace="http://schemas.microsoft.com/office/2006/metadata/properties" ma:root="true" ma:fieldsID="a4b4deb9d201fd1586da5e3a26dd47a6" ns3:_="" ns4:_="">
    <xsd:import namespace="c3d0b6cf-9588-47cf-a0bc-cf1957bdb512"/>
    <xsd:import namespace="514b1ae2-3eed-4298-a95d-bd37742bc9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0b6cf-9588-47cf-a0bc-cf1957bdb5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b1ae2-3eed-4298-a95d-bd37742b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CC9305-FEE6-4A65-BC1A-C2E65F6DE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CBACE0-89BA-4A4D-838C-B101B4435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0b6cf-9588-47cf-a0bc-cf1957bdb512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2B707-F9B2-424F-BDF6-55458FE271D1}">
  <ds:schemaRefs>
    <ds:schemaRef ds:uri="c3d0b6cf-9588-47cf-a0bc-cf1957bdb512"/>
    <ds:schemaRef ds:uri="http://purl.org/dc/terms/"/>
    <ds:schemaRef ds:uri="http://schemas.openxmlformats.org/package/2006/metadata/core-properties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260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Arial Nova Cond</vt:lpstr>
      <vt:lpstr>Modern Love</vt:lpstr>
      <vt:lpstr>TornVTI</vt:lpstr>
      <vt:lpstr>Formula One Race Data</vt:lpstr>
      <vt:lpstr>Planification</vt:lpstr>
      <vt:lpstr>Présentation PowerPoint</vt:lpstr>
      <vt:lpstr>L’Etude du marché automobile pour une meilleure prédiction:</vt:lpstr>
      <vt:lpstr>Analyse prédictive</vt:lpstr>
      <vt:lpstr>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 Race Data</dc:title>
  <dc:creator>Maxime THOOR</dc:creator>
  <cp:lastModifiedBy>Maxime THOOR</cp:lastModifiedBy>
  <cp:revision>32</cp:revision>
  <dcterms:created xsi:type="dcterms:W3CDTF">2020-09-07T12:22:48Z</dcterms:created>
  <dcterms:modified xsi:type="dcterms:W3CDTF">2020-09-21T15:13:47Z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0x010100F91CA58AEA67DE46B8842B73E9BA612D</vt:lpwstr>
  </property>
</Properties>
</file>