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9" r:id="rId6"/>
    <p:sldId id="263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sc\OneDrive\Documents\ISEN%20M2\BUISNESS%20INTELLIGENCE\Stat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sc\OneDrive\Documents\ISEN%20M2\BUISNESS%20INTELLIGENCE\Stats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sc\OneDrive\Documents\ISEN%20M2\BUISNESS%20INTELLIGENCE\Stats.od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/>
              <a:t>Classement Constructeurs 2018</a:t>
            </a:r>
          </a:p>
        </c:rich>
      </c:tx>
      <c:layout>
        <c:manualLayout>
          <c:xMode val="edge"/>
          <c:yMode val="edge"/>
          <c:x val="0.1520971128608923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'2018'!$B$1</c:f>
              <c:strCache>
                <c:ptCount val="1"/>
                <c:pt idx="0">
                  <c:v>Budget saison en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'2018'!$A$2:$A$11</c:f>
              <c:strCache>
                <c:ptCount val="10"/>
                <c:pt idx="0">
                  <c:v>Mercedes (1er)</c:v>
                </c:pt>
                <c:pt idx="1">
                  <c:v>Ferrari (2eme)</c:v>
                </c:pt>
                <c:pt idx="2">
                  <c:v>Red bull racing (3eme)</c:v>
                </c:pt>
                <c:pt idx="3">
                  <c:v>Renault (4 eme)</c:v>
                </c:pt>
                <c:pt idx="4">
                  <c:v>Haas (5 eme)</c:v>
                </c:pt>
                <c:pt idx="5">
                  <c:v>McLaren (6 eme)</c:v>
                </c:pt>
                <c:pt idx="6">
                  <c:v>Force India (7 eme)</c:v>
                </c:pt>
                <c:pt idx="7">
                  <c:v>Alfa Romeo (8 eme)</c:v>
                </c:pt>
                <c:pt idx="8">
                  <c:v>Scuderia Toro Rosso (9 eme)</c:v>
                </c:pt>
                <c:pt idx="9">
                  <c:v>williams(10 eme</c:v>
                </c:pt>
              </c:strCache>
            </c:strRef>
          </c:cat>
          <c:val>
            <c:numRef>
              <c:f>'2018'!$B$2:$B$11</c:f>
              <c:numCache>
                <c:formatCode>General</c:formatCode>
                <c:ptCount val="10"/>
                <c:pt idx="0">
                  <c:v>352</c:v>
                </c:pt>
                <c:pt idx="1">
                  <c:v>361</c:v>
                </c:pt>
                <c:pt idx="2">
                  <c:v>272</c:v>
                </c:pt>
                <c:pt idx="3">
                  <c:v>167</c:v>
                </c:pt>
                <c:pt idx="4">
                  <c:v>115</c:v>
                </c:pt>
                <c:pt idx="5">
                  <c:v>194</c:v>
                </c:pt>
                <c:pt idx="6">
                  <c:v>105</c:v>
                </c:pt>
                <c:pt idx="7">
                  <c:v>119</c:v>
                </c:pt>
                <c:pt idx="8">
                  <c:v>132</c:v>
                </c:pt>
                <c:pt idx="9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7E-4EB9-AD16-A1C01644928C}"/>
            </c:ext>
          </c:extLst>
        </c:ser>
        <c:ser>
          <c:idx val="1"/>
          <c:order val="1"/>
          <c:tx>
            <c:strRef>
              <c:f>'2018'!$C$1</c:f>
              <c:strCache>
                <c:ptCount val="1"/>
                <c:pt idx="0">
                  <c:v>Nombre d'employés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'2018'!$A$2:$A$11</c:f>
              <c:strCache>
                <c:ptCount val="10"/>
                <c:pt idx="0">
                  <c:v>Mercedes (1er)</c:v>
                </c:pt>
                <c:pt idx="1">
                  <c:v>Ferrari (2eme)</c:v>
                </c:pt>
                <c:pt idx="2">
                  <c:v>Red bull racing (3eme)</c:v>
                </c:pt>
                <c:pt idx="3">
                  <c:v>Renault (4 eme)</c:v>
                </c:pt>
                <c:pt idx="4">
                  <c:v>Haas (5 eme)</c:v>
                </c:pt>
                <c:pt idx="5">
                  <c:v>McLaren (6 eme)</c:v>
                </c:pt>
                <c:pt idx="6">
                  <c:v>Force India (7 eme)</c:v>
                </c:pt>
                <c:pt idx="7">
                  <c:v>Alfa Romeo (8 eme)</c:v>
                </c:pt>
                <c:pt idx="8">
                  <c:v>Scuderia Toro Rosso (9 eme)</c:v>
                </c:pt>
                <c:pt idx="9">
                  <c:v>williams(10 eme</c:v>
                </c:pt>
              </c:strCache>
            </c:strRef>
          </c:cat>
          <c:val>
            <c:numRef>
              <c:f>'2018'!$C$2:$C$11</c:f>
              <c:numCache>
                <c:formatCode>General</c:formatCode>
                <c:ptCount val="10"/>
                <c:pt idx="0">
                  <c:v>950</c:v>
                </c:pt>
                <c:pt idx="1">
                  <c:v>950</c:v>
                </c:pt>
                <c:pt idx="2">
                  <c:v>860</c:v>
                </c:pt>
                <c:pt idx="3">
                  <c:v>680</c:v>
                </c:pt>
                <c:pt idx="4">
                  <c:v>250</c:v>
                </c:pt>
                <c:pt idx="5">
                  <c:v>760</c:v>
                </c:pt>
                <c:pt idx="6">
                  <c:v>405</c:v>
                </c:pt>
                <c:pt idx="7">
                  <c:v>400</c:v>
                </c:pt>
                <c:pt idx="8">
                  <c:v>460</c:v>
                </c:pt>
                <c:pt idx="9">
                  <c:v>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7E-4EB9-AD16-A1C016449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139704"/>
        <c:axId val="696142264"/>
      </c:barChart>
      <c:catAx>
        <c:axId val="696139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6142264"/>
        <c:crosses val="autoZero"/>
        <c:auto val="1"/>
        <c:lblAlgn val="ctr"/>
        <c:lblOffset val="100"/>
        <c:noMultiLvlLbl val="0"/>
      </c:catAx>
      <c:valAx>
        <c:axId val="69614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613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124956255468074"/>
          <c:y val="0.90381415864683579"/>
          <c:w val="0.59861198600174981"/>
          <c:h val="7.7667322834645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>
                <a:effectLst/>
              </a:rPr>
              <a:t>Classement Constructeurs 2016</a:t>
            </a:r>
            <a:endParaRPr lang="fr-FR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endParaRPr lang="fr-FR" dirty="0"/>
          </a:p>
        </c:rich>
      </c:tx>
      <c:layout>
        <c:manualLayout>
          <c:xMode val="edge"/>
          <c:yMode val="edge"/>
          <c:x val="0.161840113735783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'2016'!$B$1</c:f>
              <c:strCache>
                <c:ptCount val="1"/>
                <c:pt idx="0">
                  <c:v>Budget saison en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'2016'!$A$2:$A$12</c:f>
              <c:strCache>
                <c:ptCount val="11"/>
                <c:pt idx="0">
                  <c:v>Mercedes (1er)</c:v>
                </c:pt>
                <c:pt idx="1">
                  <c:v>Red bull racing (2 eme)</c:v>
                </c:pt>
                <c:pt idx="2">
                  <c:v>Ferrari (3eme)</c:v>
                </c:pt>
                <c:pt idx="3">
                  <c:v>Force India (4 eme)</c:v>
                </c:pt>
                <c:pt idx="4">
                  <c:v>Williams (5 eme)</c:v>
                </c:pt>
                <c:pt idx="5">
                  <c:v>McLaren (6 eme)</c:v>
                </c:pt>
                <c:pt idx="6">
                  <c:v>Toro Rosso (7 eme)</c:v>
                </c:pt>
                <c:pt idx="7">
                  <c:v>Haas (8 eme)</c:v>
                </c:pt>
                <c:pt idx="8">
                  <c:v>Renault (9 eme)</c:v>
                </c:pt>
                <c:pt idx="9">
                  <c:v>Sauber (10 eme</c:v>
                </c:pt>
                <c:pt idx="10">
                  <c:v>MRT (11 eme)</c:v>
                </c:pt>
              </c:strCache>
            </c:strRef>
          </c:cat>
          <c:val>
            <c:numRef>
              <c:f>'2016'!$B$2:$B$12</c:f>
              <c:numCache>
                <c:formatCode>General</c:formatCode>
                <c:ptCount val="11"/>
                <c:pt idx="0">
                  <c:v>305</c:v>
                </c:pt>
                <c:pt idx="1">
                  <c:v>247</c:v>
                </c:pt>
                <c:pt idx="2">
                  <c:v>380</c:v>
                </c:pt>
                <c:pt idx="3">
                  <c:v>104</c:v>
                </c:pt>
                <c:pt idx="4">
                  <c:v>121</c:v>
                </c:pt>
                <c:pt idx="5">
                  <c:v>213</c:v>
                </c:pt>
                <c:pt idx="6">
                  <c:v>115</c:v>
                </c:pt>
                <c:pt idx="7">
                  <c:v>115</c:v>
                </c:pt>
                <c:pt idx="8">
                  <c:v>173</c:v>
                </c:pt>
                <c:pt idx="9">
                  <c:v>109</c:v>
                </c:pt>
                <c:pt idx="1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5-46F6-9507-CC761F090009}"/>
            </c:ext>
          </c:extLst>
        </c:ser>
        <c:ser>
          <c:idx val="1"/>
          <c:order val="1"/>
          <c:tx>
            <c:strRef>
              <c:f>'2016'!$C$1</c:f>
              <c:strCache>
                <c:ptCount val="1"/>
                <c:pt idx="0">
                  <c:v>nombre d'employés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'2016'!$A$2:$A$12</c:f>
              <c:strCache>
                <c:ptCount val="11"/>
                <c:pt idx="0">
                  <c:v>Mercedes (1er)</c:v>
                </c:pt>
                <c:pt idx="1">
                  <c:v>Red bull racing (2 eme)</c:v>
                </c:pt>
                <c:pt idx="2">
                  <c:v>Ferrari (3eme)</c:v>
                </c:pt>
                <c:pt idx="3">
                  <c:v>Force India (4 eme)</c:v>
                </c:pt>
                <c:pt idx="4">
                  <c:v>Williams (5 eme)</c:v>
                </c:pt>
                <c:pt idx="5">
                  <c:v>McLaren (6 eme)</c:v>
                </c:pt>
                <c:pt idx="6">
                  <c:v>Toro Rosso (7 eme)</c:v>
                </c:pt>
                <c:pt idx="7">
                  <c:v>Haas (8 eme)</c:v>
                </c:pt>
                <c:pt idx="8">
                  <c:v>Renault (9 eme)</c:v>
                </c:pt>
                <c:pt idx="9">
                  <c:v>Sauber (10 eme</c:v>
                </c:pt>
                <c:pt idx="10">
                  <c:v>MRT (11 eme)</c:v>
                </c:pt>
              </c:strCache>
            </c:strRef>
          </c:cat>
          <c:val>
            <c:numRef>
              <c:f>'2016'!$C$2:$C$12</c:f>
              <c:numCache>
                <c:formatCode>General</c:formatCode>
                <c:ptCount val="11"/>
                <c:pt idx="0">
                  <c:v>850</c:v>
                </c:pt>
                <c:pt idx="1">
                  <c:v>740</c:v>
                </c:pt>
                <c:pt idx="2">
                  <c:v>900</c:v>
                </c:pt>
                <c:pt idx="3">
                  <c:v>380</c:v>
                </c:pt>
                <c:pt idx="4">
                  <c:v>530</c:v>
                </c:pt>
                <c:pt idx="5">
                  <c:v>730</c:v>
                </c:pt>
                <c:pt idx="6">
                  <c:v>350</c:v>
                </c:pt>
                <c:pt idx="7">
                  <c:v>210</c:v>
                </c:pt>
                <c:pt idx="8">
                  <c:v>570</c:v>
                </c:pt>
                <c:pt idx="9">
                  <c:v>320</c:v>
                </c:pt>
                <c:pt idx="10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D5-46F6-9507-CC761F090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720376"/>
        <c:axId val="529721336"/>
      </c:barChart>
      <c:catAx>
        <c:axId val="52972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1336"/>
        <c:crosses val="autoZero"/>
        <c:auto val="1"/>
        <c:lblAlgn val="ctr"/>
        <c:lblOffset val="100"/>
        <c:noMultiLvlLbl val="0"/>
      </c:catAx>
      <c:valAx>
        <c:axId val="52972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Budget constructeurs saison 2019 en millions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'2019'!$B$1</c:f>
              <c:strCache>
                <c:ptCount val="1"/>
                <c:pt idx="0">
                  <c:v>Budget saison en million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'2019'!$A$2:$A$11</c:f>
              <c:strCache>
                <c:ptCount val="10"/>
                <c:pt idx="0">
                  <c:v>Mercedes (1er)</c:v>
                </c:pt>
                <c:pt idx="1">
                  <c:v>Ferrari (2eme)</c:v>
                </c:pt>
                <c:pt idx="2">
                  <c:v>Red bull racing (3eme)</c:v>
                </c:pt>
                <c:pt idx="3">
                  <c:v>McLaren (4 eme)</c:v>
                </c:pt>
                <c:pt idx="4">
                  <c:v>Renault(5 eme)</c:v>
                </c:pt>
                <c:pt idx="5">
                  <c:v>Scuderia Toro Rosso (6 eme)</c:v>
                </c:pt>
                <c:pt idx="6">
                  <c:v>Racing Point (7 eme)</c:v>
                </c:pt>
                <c:pt idx="7">
                  <c:v>Alfa Romeo (8 eme)</c:v>
                </c:pt>
                <c:pt idx="8">
                  <c:v>Haas(9 eme)</c:v>
                </c:pt>
                <c:pt idx="9">
                  <c:v>williams(10 eme</c:v>
                </c:pt>
              </c:strCache>
            </c:strRef>
          </c:cat>
          <c:val>
            <c:numRef>
              <c:f>'2019'!$B$2:$B$11</c:f>
              <c:numCache>
                <c:formatCode>General</c:formatCode>
                <c:ptCount val="10"/>
                <c:pt idx="0">
                  <c:v>450</c:v>
                </c:pt>
                <c:pt idx="1">
                  <c:v>450</c:v>
                </c:pt>
                <c:pt idx="2">
                  <c:v>350</c:v>
                </c:pt>
                <c:pt idx="3">
                  <c:v>250</c:v>
                </c:pt>
                <c:pt idx="4">
                  <c:v>200</c:v>
                </c:pt>
                <c:pt idx="5">
                  <c:v>140</c:v>
                </c:pt>
                <c:pt idx="6">
                  <c:v>190</c:v>
                </c:pt>
                <c:pt idx="7">
                  <c:v>250</c:v>
                </c:pt>
                <c:pt idx="8">
                  <c:v>170</c:v>
                </c:pt>
                <c:pt idx="9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7-48D5-A5F1-4F389E86D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728376"/>
        <c:axId val="529727096"/>
      </c:barChart>
      <c:catAx>
        <c:axId val="52972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7096"/>
        <c:crosses val="autoZero"/>
        <c:auto val="1"/>
        <c:lblAlgn val="ctr"/>
        <c:lblOffset val="100"/>
        <c:noMultiLvlLbl val="0"/>
      </c:catAx>
      <c:valAx>
        <c:axId val="52972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972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4962525" y="1726683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8B452-C929-454A-9F48-0212F5AB92D5}"/>
              </a:ext>
            </a:extLst>
          </p:cNvPr>
          <p:cNvSpPr txBox="1"/>
          <p:nvPr/>
        </p:nvSpPr>
        <p:spPr>
          <a:xfrm>
            <a:off x="1404938" y="2311398"/>
            <a:ext cx="9382124" cy="372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3 </a:t>
            </a:r>
            <a:r>
              <a:rPr lang="fr-FR" dirty="0"/>
              <a:t>(du 20/09/2020 au 27/09/2020)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dirty="0"/>
              <a:t>Ecriture de l’introduction du rapport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Faire une étude préalable du fonctionnement des écuries de F1 et dans le monde automobile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Rechercher des modèles statistiques ou des réseaux de neurones pour notre projet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Elaboration du MCD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Compréhension du fonctionnement d’un ETL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126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9FAD27-ED8C-48E2-B6D9-18BF48C8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3810001" cy="1524000"/>
          </a:xfrm>
        </p:spPr>
        <p:txBody>
          <a:bodyPr>
            <a:normAutofit/>
          </a:bodyPr>
          <a:lstStyle/>
          <a:p>
            <a:r>
              <a:rPr lang="fr-FR" dirty="0"/>
              <a:t>Introduction du rapport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53F6D7E-AC98-4731-AC87-17A9DE63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0151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D27B0-B0BF-4445-8F5A-C436FB0A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59" y="152399"/>
            <a:ext cx="8025539" cy="669011"/>
          </a:xfrm>
        </p:spPr>
        <p:txBody>
          <a:bodyPr>
            <a:noAutofit/>
          </a:bodyPr>
          <a:lstStyle/>
          <a:p>
            <a:r>
              <a:rPr lang="fr-FR" sz="3200" dirty="0"/>
              <a:t>L’Etude du marché automobile pour une meilleure prédiction: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F558B99-214C-4604-80A2-006CA7125C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3228" t="17832" r="42240" b="10249"/>
          <a:stretch>
            <a:fillRect/>
          </a:stretch>
        </p:blipFill>
        <p:spPr>
          <a:xfrm>
            <a:off x="873760" y="3824681"/>
            <a:ext cx="4886707" cy="2886559"/>
          </a:xfrm>
          <a:prstGeom prst="rect">
            <a:avLst/>
          </a:prstGeom>
          <a:noFill/>
          <a:ln>
            <a:noFill/>
            <a:prstDash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5A63419-7B10-4E17-96B7-9D1C6AF73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683745"/>
              </p:ext>
            </p:extLst>
          </p:nvPr>
        </p:nvGraphicFramePr>
        <p:xfrm>
          <a:off x="6899156" y="9514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66BDE09-80D2-4FE5-B102-1C9F73A1A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542782"/>
              </p:ext>
            </p:extLst>
          </p:nvPr>
        </p:nvGraphicFramePr>
        <p:xfrm>
          <a:off x="6940313" y="3896361"/>
          <a:ext cx="44896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55BDB5E4-05D8-4063-A129-D9C469D33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995429"/>
              </p:ext>
            </p:extLst>
          </p:nvPr>
        </p:nvGraphicFramePr>
        <p:xfrm>
          <a:off x="873760" y="11531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2743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5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0AD13C-BB0A-4A2A-A3EA-DD020F37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990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Elaboration du MCD</a:t>
            </a:r>
          </a:p>
        </p:txBody>
      </p:sp>
    </p:spTree>
    <p:extLst>
      <p:ext uri="{BB962C8B-B14F-4D97-AF65-F5344CB8AC3E}">
        <p14:creationId xmlns:p14="http://schemas.microsoft.com/office/powerpoint/2010/main" val="219457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1019175" y="2520948"/>
            <a:ext cx="50387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4 </a:t>
            </a:r>
            <a:r>
              <a:rPr lang="fr-FR" dirty="0"/>
              <a:t>(du 28/09/2020 au 04/09/2020)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Finir la préparation des données 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Comprendre l’ETL et réaliser notre Base De Données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Ecrire la stratégie de manipulation des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2886079" y="192301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6486522" y="2520948"/>
            <a:ext cx="4810128" cy="283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5 </a:t>
            </a:r>
            <a:r>
              <a:rPr lang="fr-FR" dirty="0"/>
              <a:t>(du 05/09/2020 au 11/10/2020)</a:t>
            </a:r>
            <a:endParaRPr lang="fr-FR" sz="2800" dirty="0"/>
          </a:p>
          <a:p>
            <a:endParaRPr lang="fr-FR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Commencer l'analyse prédictive à partir de la base de données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Avec le travail de la semaine 3, voir ce qu'il est déjà possible de faire (graphiques simples sur différentes évolutions par exemple...) pour lotir le projet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Validation intermédiaire de la conception et de la réalisation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7662860" y="1923016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188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Arial Nova Cond</vt:lpstr>
      <vt:lpstr>Modern Love</vt:lpstr>
      <vt:lpstr>TornVTI</vt:lpstr>
      <vt:lpstr>Formula One Race Data</vt:lpstr>
      <vt:lpstr>Planification</vt:lpstr>
      <vt:lpstr>Introduction du rapport</vt:lpstr>
      <vt:lpstr>L’Etude du marché automobile pour une meilleure prédiction:</vt:lpstr>
      <vt:lpstr>Elaboration du MCD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2</cp:revision>
  <dcterms:created xsi:type="dcterms:W3CDTF">2020-09-28T09:38:19Z</dcterms:created>
  <dcterms:modified xsi:type="dcterms:W3CDTF">2020-09-28T09:44:22Z</dcterms:modified>
</cp:coreProperties>
</file>