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9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Classement Constructeurs 2018</a:t>
            </a:r>
          </a:p>
        </c:rich>
      </c:tx>
      <c:layout>
        <c:manualLayout>
          <c:xMode val="edge"/>
          <c:yMode val="edge"/>
          <c:x val="0.1520971128608923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'2018'!$A$2:$A$11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Renault (4 eme)</c:v>
                </c:pt>
                <c:pt idx="4">
                  <c:v>Haas (5 eme)</c:v>
                </c:pt>
                <c:pt idx="5">
                  <c:v>McLaren (6 eme)</c:v>
                </c:pt>
                <c:pt idx="6">
                  <c:v>Force India (7 eme)</c:v>
                </c:pt>
                <c:pt idx="7">
                  <c:v>Alfa Romeo (8 eme)</c:v>
                </c:pt>
                <c:pt idx="8">
                  <c:v>Scuderia Toro Rosso (9 eme)</c:v>
                </c:pt>
                <c:pt idx="9">
                  <c:v>williams(10 eme</c:v>
                </c:pt>
              </c:strCache>
            </c:strRef>
          </c:cat>
          <c:val>
            <c:numRef>
              <c:f>'2018'!$B$2:$B$11</c:f>
              <c:numCache>
                <c:formatCode>General</c:formatCode>
                <c:ptCount val="10"/>
                <c:pt idx="0">
                  <c:v>352</c:v>
                </c:pt>
                <c:pt idx="1">
                  <c:v>361</c:v>
                </c:pt>
                <c:pt idx="2">
                  <c:v>272</c:v>
                </c:pt>
                <c:pt idx="3">
                  <c:v>167</c:v>
                </c:pt>
                <c:pt idx="4">
                  <c:v>115</c:v>
                </c:pt>
                <c:pt idx="5">
                  <c:v>194</c:v>
                </c:pt>
                <c:pt idx="6">
                  <c:v>105</c:v>
                </c:pt>
                <c:pt idx="7">
                  <c:v>119</c:v>
                </c:pt>
                <c:pt idx="8">
                  <c:v>132</c:v>
                </c:pt>
                <c:pt idx="9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E-4EB9-AD16-A1C01644928C}"/>
            </c:ext>
          </c:extLst>
        </c:ser>
        <c:ser>
          <c:idx val="1"/>
          <c:order val="1"/>
          <c:tx>
            <c:strRef>
              <c:f>'2018'!$C$1</c:f>
              <c:strCache>
                <c:ptCount val="1"/>
                <c:pt idx="0">
                  <c:v>Nombre d'employés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'2018'!$A$2:$A$11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Renault (4 eme)</c:v>
                </c:pt>
                <c:pt idx="4">
                  <c:v>Haas (5 eme)</c:v>
                </c:pt>
                <c:pt idx="5">
                  <c:v>McLaren (6 eme)</c:v>
                </c:pt>
                <c:pt idx="6">
                  <c:v>Force India (7 eme)</c:v>
                </c:pt>
                <c:pt idx="7">
                  <c:v>Alfa Romeo (8 eme)</c:v>
                </c:pt>
                <c:pt idx="8">
                  <c:v>Scuderia Toro Rosso (9 eme)</c:v>
                </c:pt>
                <c:pt idx="9">
                  <c:v>williams(10 eme</c:v>
                </c:pt>
              </c:strCache>
            </c:strRef>
          </c:cat>
          <c:val>
            <c:numRef>
              <c:f>'2018'!$C$2:$C$11</c:f>
              <c:numCache>
                <c:formatCode>General</c:formatCode>
                <c:ptCount val="10"/>
                <c:pt idx="0">
                  <c:v>950</c:v>
                </c:pt>
                <c:pt idx="1">
                  <c:v>950</c:v>
                </c:pt>
                <c:pt idx="2">
                  <c:v>860</c:v>
                </c:pt>
                <c:pt idx="3">
                  <c:v>680</c:v>
                </c:pt>
                <c:pt idx="4">
                  <c:v>250</c:v>
                </c:pt>
                <c:pt idx="5">
                  <c:v>760</c:v>
                </c:pt>
                <c:pt idx="6">
                  <c:v>405</c:v>
                </c:pt>
                <c:pt idx="7">
                  <c:v>400</c:v>
                </c:pt>
                <c:pt idx="8">
                  <c:v>460</c:v>
                </c:pt>
                <c:pt idx="9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7E-4EB9-AD16-A1C016449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139704"/>
        <c:axId val="696142264"/>
      </c:barChart>
      <c:catAx>
        <c:axId val="69613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6142264"/>
        <c:crosses val="autoZero"/>
        <c:auto val="1"/>
        <c:lblAlgn val="ctr"/>
        <c:lblOffset val="100"/>
        <c:noMultiLvlLbl val="0"/>
      </c:catAx>
      <c:valAx>
        <c:axId val="69614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613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124956255468074"/>
          <c:y val="0.90381415864683579"/>
          <c:w val="0.59861198600174981"/>
          <c:h val="7.7667322834645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Classement Constructeurs 2016</a:t>
            </a:r>
            <a:endParaRPr lang="fr-FR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fr-FR" dirty="0"/>
          </a:p>
        </c:rich>
      </c:tx>
      <c:layout>
        <c:manualLayout>
          <c:xMode val="edge"/>
          <c:yMode val="edge"/>
          <c:x val="0.161840113735783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'2016'!$B$1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'2016'!$A$2:$A$12</c:f>
              <c:strCache>
                <c:ptCount val="11"/>
                <c:pt idx="0">
                  <c:v>Mercedes (1er)</c:v>
                </c:pt>
                <c:pt idx="1">
                  <c:v>Red bull racing (2 eme)</c:v>
                </c:pt>
                <c:pt idx="2">
                  <c:v>Ferrari (3eme)</c:v>
                </c:pt>
                <c:pt idx="3">
                  <c:v>Force India (4 eme)</c:v>
                </c:pt>
                <c:pt idx="4">
                  <c:v>Williams (5 eme)</c:v>
                </c:pt>
                <c:pt idx="5">
                  <c:v>McLaren (6 eme)</c:v>
                </c:pt>
                <c:pt idx="6">
                  <c:v>Toro Rosso (7 eme)</c:v>
                </c:pt>
                <c:pt idx="7">
                  <c:v>Haas (8 eme)</c:v>
                </c:pt>
                <c:pt idx="8">
                  <c:v>Renault (9 eme)</c:v>
                </c:pt>
                <c:pt idx="9">
                  <c:v>Sauber (10 eme</c:v>
                </c:pt>
                <c:pt idx="10">
                  <c:v>MRT (11 eme)</c:v>
                </c:pt>
              </c:strCache>
            </c:strRef>
          </c:cat>
          <c:val>
            <c:numRef>
              <c:f>'2016'!$B$2:$B$12</c:f>
              <c:numCache>
                <c:formatCode>General</c:formatCode>
                <c:ptCount val="11"/>
                <c:pt idx="0">
                  <c:v>305</c:v>
                </c:pt>
                <c:pt idx="1">
                  <c:v>247</c:v>
                </c:pt>
                <c:pt idx="2">
                  <c:v>380</c:v>
                </c:pt>
                <c:pt idx="3">
                  <c:v>104</c:v>
                </c:pt>
                <c:pt idx="4">
                  <c:v>121</c:v>
                </c:pt>
                <c:pt idx="5">
                  <c:v>213</c:v>
                </c:pt>
                <c:pt idx="6">
                  <c:v>115</c:v>
                </c:pt>
                <c:pt idx="7">
                  <c:v>115</c:v>
                </c:pt>
                <c:pt idx="8">
                  <c:v>173</c:v>
                </c:pt>
                <c:pt idx="9">
                  <c:v>109</c:v>
                </c:pt>
                <c:pt idx="1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5-46F6-9507-CC761F090009}"/>
            </c:ext>
          </c:extLst>
        </c:ser>
        <c:ser>
          <c:idx val="1"/>
          <c:order val="1"/>
          <c:tx>
            <c:strRef>
              <c:f>'2016'!$C$1</c:f>
              <c:strCache>
                <c:ptCount val="1"/>
                <c:pt idx="0">
                  <c:v>nombre d'employés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'2016'!$A$2:$A$12</c:f>
              <c:strCache>
                <c:ptCount val="11"/>
                <c:pt idx="0">
                  <c:v>Mercedes (1er)</c:v>
                </c:pt>
                <c:pt idx="1">
                  <c:v>Red bull racing (2 eme)</c:v>
                </c:pt>
                <c:pt idx="2">
                  <c:v>Ferrari (3eme)</c:v>
                </c:pt>
                <c:pt idx="3">
                  <c:v>Force India (4 eme)</c:v>
                </c:pt>
                <c:pt idx="4">
                  <c:v>Williams (5 eme)</c:v>
                </c:pt>
                <c:pt idx="5">
                  <c:v>McLaren (6 eme)</c:v>
                </c:pt>
                <c:pt idx="6">
                  <c:v>Toro Rosso (7 eme)</c:v>
                </c:pt>
                <c:pt idx="7">
                  <c:v>Haas (8 eme)</c:v>
                </c:pt>
                <c:pt idx="8">
                  <c:v>Renault (9 eme)</c:v>
                </c:pt>
                <c:pt idx="9">
                  <c:v>Sauber (10 eme</c:v>
                </c:pt>
                <c:pt idx="10">
                  <c:v>MRT (11 eme)</c:v>
                </c:pt>
              </c:strCache>
            </c:strRef>
          </c:cat>
          <c:val>
            <c:numRef>
              <c:f>'2016'!$C$2:$C$12</c:f>
              <c:numCache>
                <c:formatCode>General</c:formatCode>
                <c:ptCount val="11"/>
                <c:pt idx="0">
                  <c:v>850</c:v>
                </c:pt>
                <c:pt idx="1">
                  <c:v>740</c:v>
                </c:pt>
                <c:pt idx="2">
                  <c:v>900</c:v>
                </c:pt>
                <c:pt idx="3">
                  <c:v>380</c:v>
                </c:pt>
                <c:pt idx="4">
                  <c:v>530</c:v>
                </c:pt>
                <c:pt idx="5">
                  <c:v>730</c:v>
                </c:pt>
                <c:pt idx="6">
                  <c:v>350</c:v>
                </c:pt>
                <c:pt idx="7">
                  <c:v>210</c:v>
                </c:pt>
                <c:pt idx="8">
                  <c:v>570</c:v>
                </c:pt>
                <c:pt idx="9">
                  <c:v>320</c:v>
                </c:pt>
                <c:pt idx="10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D5-46F6-9507-CC761F090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720376"/>
        <c:axId val="529721336"/>
      </c:barChart>
      <c:catAx>
        <c:axId val="52972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1336"/>
        <c:crosses val="autoZero"/>
        <c:auto val="1"/>
        <c:lblAlgn val="ctr"/>
        <c:lblOffset val="100"/>
        <c:noMultiLvlLbl val="0"/>
      </c:catAx>
      <c:valAx>
        <c:axId val="52972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Budget constructeurs saison 2019 en millions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'2019'!$B$1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'2019'!$A$2:$A$11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McLaren (4 eme)</c:v>
                </c:pt>
                <c:pt idx="4">
                  <c:v>Renault(5 eme)</c:v>
                </c:pt>
                <c:pt idx="5">
                  <c:v>Scuderia Toro Rosso (6 eme)</c:v>
                </c:pt>
                <c:pt idx="6">
                  <c:v>Racing Point (7 eme)</c:v>
                </c:pt>
                <c:pt idx="7">
                  <c:v>Alfa Romeo (8 eme)</c:v>
                </c:pt>
                <c:pt idx="8">
                  <c:v>Haas(9 eme)</c:v>
                </c:pt>
                <c:pt idx="9">
                  <c:v>williams(10 eme</c:v>
                </c:pt>
              </c:strCache>
            </c:strRef>
          </c:cat>
          <c:val>
            <c:numRef>
              <c:f>'2019'!$B$2:$B$11</c:f>
              <c:numCache>
                <c:formatCode>General</c:formatCode>
                <c:ptCount val="10"/>
                <c:pt idx="0">
                  <c:v>450</c:v>
                </c:pt>
                <c:pt idx="1">
                  <c:v>450</c:v>
                </c:pt>
                <c:pt idx="2">
                  <c:v>350</c:v>
                </c:pt>
                <c:pt idx="3">
                  <c:v>250</c:v>
                </c:pt>
                <c:pt idx="4">
                  <c:v>200</c:v>
                </c:pt>
                <c:pt idx="5">
                  <c:v>140</c:v>
                </c:pt>
                <c:pt idx="6">
                  <c:v>190</c:v>
                </c:pt>
                <c:pt idx="7">
                  <c:v>250</c:v>
                </c:pt>
                <c:pt idx="8">
                  <c:v>170</c:v>
                </c:pt>
                <c:pt idx="9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7-48D5-A5F1-4F389E86D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728376"/>
        <c:axId val="529727096"/>
      </c:barChart>
      <c:catAx>
        <c:axId val="52972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7096"/>
        <c:crosses val="autoZero"/>
        <c:auto val="1"/>
        <c:lblAlgn val="ctr"/>
        <c:lblOffset val="100"/>
        <c:noMultiLvlLbl val="0"/>
      </c:catAx>
      <c:valAx>
        <c:axId val="52972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62525" y="1726683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404938" y="2311398"/>
            <a:ext cx="9382124" cy="393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stratégie d’extraction et de réception des données avec la description des données sources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stratégie de qualification des données. Génération de 2 CSV qui prend en compte d’un côté les pilotes et de l’autre les écuries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Documentation : étude réalisée sur les constructeurs et les écuries de F1, leurs investissements, leurs rentabilités et leur avenir.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Etude du besoin en terme d’analyse prédictive avec la recherche de modèles statistiques ou de modèles de Machine Learning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Réalisation de l’introduction du rapport final avec un état de l’art sur les recherches de la semaine dernière</a:t>
            </a:r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D27B0-B0BF-4445-8F5A-C436FB0A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59" y="152399"/>
            <a:ext cx="8025539" cy="669011"/>
          </a:xfrm>
        </p:spPr>
        <p:txBody>
          <a:bodyPr>
            <a:noAutofit/>
          </a:bodyPr>
          <a:lstStyle/>
          <a:p>
            <a:r>
              <a:rPr lang="fr-FR" sz="3200" dirty="0"/>
              <a:t>L’Etude du marché automobile pour une meilleure prédiction: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F558B99-214C-4604-80A2-006CA7125C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3228" t="17832" r="42240" b="10249"/>
          <a:stretch>
            <a:fillRect/>
          </a:stretch>
        </p:blipFill>
        <p:spPr>
          <a:xfrm>
            <a:off x="873760" y="3824681"/>
            <a:ext cx="4886707" cy="2886559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5A63419-7B10-4E17-96B7-9D1C6AF73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683745"/>
              </p:ext>
            </p:extLst>
          </p:nvPr>
        </p:nvGraphicFramePr>
        <p:xfrm>
          <a:off x="6899156" y="9514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66BDE09-80D2-4FE5-B102-1C9F73A1A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42782"/>
              </p:ext>
            </p:extLst>
          </p:nvPr>
        </p:nvGraphicFramePr>
        <p:xfrm>
          <a:off x="6940313" y="3896361"/>
          <a:ext cx="44896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55BDB5E4-05D8-4063-A129-D9C469D33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995429"/>
              </p:ext>
            </p:extLst>
          </p:nvPr>
        </p:nvGraphicFramePr>
        <p:xfrm>
          <a:off x="873760" y="1153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743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54DD66-A7DF-4EB0-B4C4-B3131A34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0" y="932734"/>
            <a:ext cx="1313986" cy="26189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29C6B9-F33C-4C8B-A620-62C2B240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47" y="1107511"/>
            <a:ext cx="1313985" cy="24441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90F241-B56B-4577-84B8-56B49573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37" y="3868754"/>
            <a:ext cx="1948326" cy="1237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98F092-E094-4CFE-AE5A-E6DC52D2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997" y="3808653"/>
            <a:ext cx="1942070" cy="164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9F3181-33E7-461D-937D-92ED52BDC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96" y="3891864"/>
            <a:ext cx="1638136" cy="14768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21BF9A-2BFF-4ACC-93E1-5A3DC980F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26" y="3764702"/>
            <a:ext cx="1593683" cy="24156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8F4B06-2D4F-486C-8887-BC2BAAC0A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712" y="714276"/>
            <a:ext cx="1571682" cy="27147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6822B0-5740-4BA9-9A91-D797996D2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374" y="3845053"/>
            <a:ext cx="2068367" cy="17461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2833A1-7EEA-416C-B92F-FDF932342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5669" y="3894437"/>
            <a:ext cx="1229222" cy="735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7A41B-EC0F-45AE-BA26-6E9E1F469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215" y="1593581"/>
            <a:ext cx="1653850" cy="17916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54575D-77B8-4E66-A99E-DDB623FB9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8783" y="1505880"/>
            <a:ext cx="1615513" cy="19670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155ACE1-83FB-4D92-B283-14E492DA0B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8351" y="1099871"/>
            <a:ext cx="1615513" cy="2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21/09/2020 au 28/09/2020)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Rédaction de l’élaboration des stratégies adoptées pour la gestion des données 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base de données et réflexion sur le rafraichissement de celle-ci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Continuer la partie documentation avec une étude sur l’expression des besoins détaillée à partir du travail fait la semaine dernière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4 </a:t>
            </a:r>
            <a:r>
              <a:rPr lang="fr-FR" dirty="0"/>
              <a:t>(du 29/09/2020 au 04/10/2020)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Commencer l'analyse prédictive à partir de la base de données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3, voir ce qu'il est déjà possible de faire (graphiques simples sur différentes évolutions par exemple...) pour lotir le projet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Validation intermédiaire de la conception et de la réalisation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267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Modern Love</vt:lpstr>
      <vt:lpstr>TornVTI</vt:lpstr>
      <vt:lpstr>Formula One Race Data</vt:lpstr>
      <vt:lpstr>Planification</vt:lpstr>
      <vt:lpstr>L’Etude du marché automobile pour une meilleure prédiction:</vt:lpstr>
      <vt:lpstr>Présentation PowerPoint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28</cp:revision>
  <dcterms:created xsi:type="dcterms:W3CDTF">2020-09-07T12:22:48Z</dcterms:created>
  <dcterms:modified xsi:type="dcterms:W3CDTF">2020-09-21T12:06:40Z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