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00" r:id="rId3"/>
    <p:sldId id="257" r:id="rId4"/>
    <p:sldId id="261" r:id="rId5"/>
    <p:sldId id="258" r:id="rId6"/>
    <p:sldId id="259" r:id="rId7"/>
    <p:sldId id="260" r:id="rId8"/>
    <p:sldId id="268" r:id="rId9"/>
    <p:sldId id="269" r:id="rId10"/>
    <p:sldId id="263" r:id="rId11"/>
    <p:sldId id="265" r:id="rId12"/>
    <p:sldId id="264"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90" r:id="rId33"/>
    <p:sldId id="288" r:id="rId34"/>
    <p:sldId id="291" r:id="rId35"/>
    <p:sldId id="289" r:id="rId36"/>
    <p:sldId id="292" r:id="rId37"/>
    <p:sldId id="293" r:id="rId38"/>
    <p:sldId id="294" r:id="rId39"/>
    <p:sldId id="295" r:id="rId40"/>
    <p:sldId id="296" r:id="rId41"/>
    <p:sldId id="297" r:id="rId42"/>
    <p:sldId id="299" r:id="rId43"/>
    <p:sldId id="298" r:id="rId44"/>
    <p:sldId id="26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BE9CF-6C14-415A-ACBD-E8671B0F4570}" type="datetimeFigureOut">
              <a:rPr lang="en-US" smtClean="0"/>
              <a:t>11/23/2019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75215-39D3-4658-AFFD-F448FD8EF883}" type="slidenum">
              <a:rPr lang="en-US" smtClean="0"/>
              <a:t>‹Nº›</a:t>
            </a:fld>
            <a:endParaRPr lang="en-US"/>
          </a:p>
        </p:txBody>
      </p:sp>
    </p:spTree>
    <p:extLst>
      <p:ext uri="{BB962C8B-B14F-4D97-AF65-F5344CB8AC3E}">
        <p14:creationId xmlns:p14="http://schemas.microsoft.com/office/powerpoint/2010/main" val="3819300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p:txBody>
      </p:sp>
      <p:sp>
        <p:nvSpPr>
          <p:cNvPr id="4" name="Marcador de número de diapositiva 3"/>
          <p:cNvSpPr>
            <a:spLocks noGrp="1"/>
          </p:cNvSpPr>
          <p:nvPr>
            <p:ph type="sldNum" sz="quarter" idx="10"/>
          </p:nvPr>
        </p:nvSpPr>
        <p:spPr/>
        <p:txBody>
          <a:bodyPr/>
          <a:lstStyle/>
          <a:p>
            <a:fld id="{AB975215-39D3-4658-AFFD-F448FD8EF883}" type="slidenum">
              <a:rPr lang="en-US" smtClean="0"/>
              <a:t>3</a:t>
            </a:fld>
            <a:endParaRPr lang="en-US"/>
          </a:p>
        </p:txBody>
      </p:sp>
    </p:spTree>
    <p:extLst>
      <p:ext uri="{BB962C8B-B14F-4D97-AF65-F5344CB8AC3E}">
        <p14:creationId xmlns:p14="http://schemas.microsoft.com/office/powerpoint/2010/main" val="1617046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El concepto de paginación es simple, tenemos 1,000 recursos del tipo Post, queremos acceder al </a:t>
            </a:r>
            <a:r>
              <a:rPr lang="es-ES" sz="1200" kern="1200" dirty="0" err="1" smtClean="0">
                <a:solidFill>
                  <a:schemeClr val="tx1"/>
                </a:solidFill>
                <a:effectLst/>
                <a:latin typeface="+mn-lt"/>
                <a:ea typeface="+mn-ea"/>
                <a:cs typeface="+mn-cs"/>
              </a:rPr>
              <a:t>endpoint</a:t>
            </a:r>
            <a:r>
              <a:rPr lang="es-ES" sz="1200" kern="1200" dirty="0" smtClean="0">
                <a:solidFill>
                  <a:schemeClr val="tx1"/>
                </a:solidFill>
                <a:effectLst/>
                <a:latin typeface="+mn-lt"/>
                <a:ea typeface="+mn-ea"/>
                <a:cs typeface="+mn-cs"/>
              </a:rPr>
              <a:t> GET /</a:t>
            </a:r>
            <a:r>
              <a:rPr lang="es-ES" sz="1200" kern="1200" dirty="0" err="1" smtClean="0">
                <a:solidFill>
                  <a:schemeClr val="tx1"/>
                </a:solidFill>
                <a:effectLst/>
                <a:latin typeface="+mn-lt"/>
                <a:ea typeface="+mn-ea"/>
                <a:cs typeface="+mn-cs"/>
              </a:rPr>
              <a:t>posts</a:t>
            </a:r>
            <a:r>
              <a:rPr lang="es-ES" sz="1200" kern="1200" dirty="0" smtClean="0">
                <a:solidFill>
                  <a:schemeClr val="tx1"/>
                </a:solidFill>
                <a:effectLst/>
                <a:latin typeface="+mn-lt"/>
                <a:ea typeface="+mn-ea"/>
                <a:cs typeface="+mn-cs"/>
              </a:rPr>
              <a:t> pero como cliente no estamos interesados en mostrar 1,000 </a:t>
            </a:r>
            <a:r>
              <a:rPr lang="es-ES" sz="1200" kern="1200" dirty="0" err="1" smtClean="0">
                <a:solidFill>
                  <a:schemeClr val="tx1"/>
                </a:solidFill>
                <a:effectLst/>
                <a:latin typeface="+mn-lt"/>
                <a:ea typeface="+mn-ea"/>
                <a:cs typeface="+mn-cs"/>
              </a:rPr>
              <a:t>posts</a:t>
            </a:r>
            <a:r>
              <a:rPr lang="es-ES" sz="1200" kern="1200" dirty="0" smtClean="0">
                <a:solidFill>
                  <a:schemeClr val="tx1"/>
                </a:solidFill>
                <a:effectLst/>
                <a:latin typeface="+mn-lt"/>
                <a:ea typeface="+mn-ea"/>
                <a:cs typeface="+mn-cs"/>
              </a:rPr>
              <a:t> al mismo tiempo, así que decidimos que de alguna forma queremos dividirlos, digamos en colecciones de 25 recursos por petición. La manera que expresamos estos en un API REST es mediante un parámetro en la URL que podemos llamar </a:t>
            </a:r>
            <a:r>
              <a:rPr lang="es-ES" sz="1200" kern="1200" dirty="0" err="1" smtClean="0">
                <a:solidFill>
                  <a:schemeClr val="tx1"/>
                </a:solidFill>
                <a:effectLst/>
                <a:latin typeface="+mn-lt"/>
                <a:ea typeface="+mn-ea"/>
                <a:cs typeface="+mn-cs"/>
              </a:rPr>
              <a:t>number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limit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perPage</a:t>
            </a:r>
            <a:r>
              <a:rPr lang="es-ES" sz="1200" kern="1200" dirty="0" smtClean="0">
                <a:solidFill>
                  <a:schemeClr val="tx1"/>
                </a:solidFill>
                <a:effectLst/>
                <a:latin typeface="+mn-lt"/>
                <a:ea typeface="+mn-ea"/>
                <a:cs typeface="+mn-cs"/>
              </a:rPr>
              <a:t>, o como queramos siempre y cuando seamos consistentes.</a:t>
            </a:r>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30</a:t>
            </a:fld>
            <a:endParaRPr lang="en-US"/>
          </a:p>
        </p:txBody>
      </p:sp>
    </p:spTree>
    <p:extLst>
      <p:ext uri="{BB962C8B-B14F-4D97-AF65-F5344CB8AC3E}">
        <p14:creationId xmlns:p14="http://schemas.microsoft.com/office/powerpoint/2010/main" val="593083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latin typeface="Roboto" panose="02000000000000000000" pitchFamily="2" charset="0"/>
                <a:ea typeface="Roboto" panose="02000000000000000000" pitchFamily="2" charset="0"/>
                <a:cs typeface="Roboto" panose="02000000000000000000" pitchFamily="2" charset="0"/>
              </a:rPr>
              <a:t>Muchas </a:t>
            </a:r>
            <a:r>
              <a:rPr lang="es-ES" dirty="0" err="1" smtClean="0">
                <a:latin typeface="Roboto" panose="02000000000000000000" pitchFamily="2" charset="0"/>
                <a:ea typeface="Roboto" panose="02000000000000000000" pitchFamily="2" charset="0"/>
                <a:cs typeface="Roboto" panose="02000000000000000000" pitchFamily="2" charset="0"/>
              </a:rPr>
              <a:t>APIs</a:t>
            </a:r>
            <a:r>
              <a:rPr lang="es-ES" dirty="0" smtClean="0">
                <a:latin typeface="Roboto" panose="02000000000000000000" pitchFamily="2" charset="0"/>
                <a:ea typeface="Roboto" panose="02000000000000000000" pitchFamily="2" charset="0"/>
                <a:cs typeface="Roboto" panose="02000000000000000000" pitchFamily="2" charset="0"/>
              </a:rPr>
              <a:t> </a:t>
            </a:r>
            <a:r>
              <a:rPr lang="es-ES" dirty="0" err="1" smtClean="0">
                <a:latin typeface="Roboto" panose="02000000000000000000" pitchFamily="2" charset="0"/>
                <a:ea typeface="Roboto" panose="02000000000000000000" pitchFamily="2" charset="0"/>
                <a:cs typeface="Roboto" panose="02000000000000000000" pitchFamily="2" charset="0"/>
              </a:rPr>
              <a:t>espefican</a:t>
            </a:r>
            <a:r>
              <a:rPr lang="es-ES" dirty="0" smtClean="0">
                <a:latin typeface="Roboto" panose="02000000000000000000" pitchFamily="2" charset="0"/>
                <a:ea typeface="Roboto" panose="02000000000000000000" pitchFamily="2" charset="0"/>
                <a:cs typeface="Roboto" panose="02000000000000000000" pitchFamily="2" charset="0"/>
              </a:rPr>
              <a:t> el formato en el que los datos serán devueltos al cliente en la URI, esta práctica viola varios principios de REST, la URI debe usarse única y exclusivamente para identificar el recurso.</a:t>
            </a:r>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33</a:t>
            </a:fld>
            <a:endParaRPr lang="en-US"/>
          </a:p>
        </p:txBody>
      </p:sp>
    </p:spTree>
    <p:extLst>
      <p:ext uri="{BB962C8B-B14F-4D97-AF65-F5344CB8AC3E}">
        <p14:creationId xmlns:p14="http://schemas.microsoft.com/office/powerpoint/2010/main" val="148677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Los controles de </a:t>
            </a:r>
            <a:r>
              <a:rPr lang="es-ES" sz="1200" kern="1200" dirty="0" err="1" smtClean="0">
                <a:solidFill>
                  <a:schemeClr val="tx1"/>
                </a:solidFill>
                <a:effectLst/>
                <a:latin typeface="+mn-lt"/>
                <a:ea typeface="+mn-ea"/>
                <a:cs typeface="+mn-cs"/>
              </a:rPr>
              <a:t>Hypermedia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Hypermedia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Controls</a:t>
            </a:r>
            <a:r>
              <a:rPr lang="es-ES" sz="1200" kern="1200" dirty="0" smtClean="0">
                <a:solidFill>
                  <a:schemeClr val="tx1"/>
                </a:solidFill>
                <a:effectLst/>
                <a:latin typeface="+mn-lt"/>
                <a:ea typeface="+mn-ea"/>
                <a:cs typeface="+mn-cs"/>
              </a:rPr>
              <a:t>) definen que así como en una página web navegamos a través de enlaces relacionados entre páginas, de igual manera debe funcionar un API REST, proporcionando enlaces relacionados dentro de los recursos para facilitar la navegación entre recursos de los clientes.</a:t>
            </a:r>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37</a:t>
            </a:fld>
            <a:endParaRPr lang="en-US"/>
          </a:p>
        </p:txBody>
      </p:sp>
    </p:spTree>
    <p:extLst>
      <p:ext uri="{BB962C8B-B14F-4D97-AF65-F5344CB8AC3E}">
        <p14:creationId xmlns:p14="http://schemas.microsoft.com/office/powerpoint/2010/main" val="229529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Los controles de </a:t>
            </a:r>
            <a:r>
              <a:rPr lang="es-ES" sz="1200" kern="1200" dirty="0" err="1" smtClean="0">
                <a:solidFill>
                  <a:schemeClr val="tx1"/>
                </a:solidFill>
                <a:effectLst/>
                <a:latin typeface="+mn-lt"/>
                <a:ea typeface="+mn-ea"/>
                <a:cs typeface="+mn-cs"/>
              </a:rPr>
              <a:t>Hypermedia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Hypermedia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Controls</a:t>
            </a:r>
            <a:r>
              <a:rPr lang="es-ES" sz="1200" kern="1200" dirty="0" smtClean="0">
                <a:solidFill>
                  <a:schemeClr val="tx1"/>
                </a:solidFill>
                <a:effectLst/>
                <a:latin typeface="+mn-lt"/>
                <a:ea typeface="+mn-ea"/>
                <a:cs typeface="+mn-cs"/>
              </a:rPr>
              <a:t>) definen que así como en una página web navegamos a través de enlaces relacionados entre páginas, de igual manera debe funcionar un API REST, proporcionando enlaces relacionados dentro de los recursos para facilitar la navegación entre recursos de los clientes.</a:t>
            </a:r>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38</a:t>
            </a:fld>
            <a:endParaRPr lang="en-US"/>
          </a:p>
        </p:txBody>
      </p:sp>
    </p:spTree>
    <p:extLst>
      <p:ext uri="{BB962C8B-B14F-4D97-AF65-F5344CB8AC3E}">
        <p14:creationId xmlns:p14="http://schemas.microsoft.com/office/powerpoint/2010/main" val="212696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5</a:t>
            </a:fld>
            <a:endParaRPr lang="en-US"/>
          </a:p>
        </p:txBody>
      </p:sp>
    </p:spTree>
    <p:extLst>
      <p:ext uri="{BB962C8B-B14F-4D97-AF65-F5344CB8AC3E}">
        <p14:creationId xmlns:p14="http://schemas.microsoft.com/office/powerpoint/2010/main" val="165025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err="1" smtClean="0">
                <a:solidFill>
                  <a:schemeClr val="tx1"/>
                </a:solidFill>
                <a:effectLst/>
                <a:latin typeface="+mn-lt"/>
                <a:ea typeface="+mn-ea"/>
                <a:cs typeface="+mn-cs"/>
              </a:rPr>
              <a:t>Tips</a:t>
            </a:r>
            <a:endParaRPr lang="en-U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Nombra tus entidades en plural, se lee más natural tener /</a:t>
            </a:r>
            <a:r>
              <a:rPr lang="es-ES" sz="1200" kern="1200" dirty="0" err="1" smtClean="0">
                <a:solidFill>
                  <a:schemeClr val="tx1"/>
                </a:solidFill>
                <a:effectLst/>
                <a:latin typeface="+mn-lt"/>
                <a:ea typeface="+mn-ea"/>
                <a:cs typeface="+mn-cs"/>
              </a:rPr>
              <a:t>users</a:t>
            </a:r>
            <a:r>
              <a:rPr lang="es-ES" sz="1200" kern="1200" dirty="0" smtClean="0">
                <a:solidFill>
                  <a:schemeClr val="tx1"/>
                </a:solidFill>
                <a:effectLst/>
                <a:latin typeface="+mn-lt"/>
                <a:ea typeface="+mn-ea"/>
                <a:cs typeface="+mn-cs"/>
              </a:rPr>
              <a:t> y /</a:t>
            </a:r>
            <a:r>
              <a:rPr lang="es-ES" sz="1200" kern="1200" dirty="0" err="1" smtClean="0">
                <a:solidFill>
                  <a:schemeClr val="tx1"/>
                </a:solidFill>
                <a:effectLst/>
                <a:latin typeface="+mn-lt"/>
                <a:ea typeface="+mn-ea"/>
                <a:cs typeface="+mn-cs"/>
              </a:rPr>
              <a:t>users</a:t>
            </a:r>
            <a:r>
              <a:rPr lang="es-ES" sz="1200" kern="1200" dirty="0" smtClean="0">
                <a:solidFill>
                  <a:schemeClr val="tx1"/>
                </a:solidFill>
                <a:effectLst/>
                <a:latin typeface="+mn-lt"/>
                <a:ea typeface="+mn-ea"/>
                <a:cs typeface="+mn-cs"/>
              </a:rPr>
              <a:t>/1 que /</a:t>
            </a:r>
            <a:r>
              <a:rPr lang="es-ES" sz="1200" kern="1200" dirty="0" err="1" smtClean="0">
                <a:solidFill>
                  <a:schemeClr val="tx1"/>
                </a:solidFill>
                <a:effectLst/>
                <a:latin typeface="+mn-lt"/>
                <a:ea typeface="+mn-ea"/>
                <a:cs typeface="+mn-cs"/>
              </a:rPr>
              <a:t>user</a:t>
            </a:r>
            <a:r>
              <a:rPr lang="es-ES" sz="1200" kern="1200" dirty="0" smtClean="0">
                <a:solidFill>
                  <a:schemeClr val="tx1"/>
                </a:solidFill>
                <a:effectLst/>
                <a:latin typeface="+mn-lt"/>
                <a:ea typeface="+mn-ea"/>
                <a:cs typeface="+mn-cs"/>
              </a:rPr>
              <a:t> y /</a:t>
            </a:r>
            <a:r>
              <a:rPr lang="es-ES" sz="1200" kern="1200" dirty="0" err="1" smtClean="0">
                <a:solidFill>
                  <a:schemeClr val="tx1"/>
                </a:solidFill>
                <a:effectLst/>
                <a:latin typeface="+mn-lt"/>
                <a:ea typeface="+mn-ea"/>
                <a:cs typeface="+mn-cs"/>
              </a:rPr>
              <a:t>user</a:t>
            </a:r>
            <a:r>
              <a:rPr lang="es-ES" sz="1200" kern="1200" dirty="0" smtClean="0">
                <a:solidFill>
                  <a:schemeClr val="tx1"/>
                </a:solidFill>
                <a:effectLst/>
                <a:latin typeface="+mn-lt"/>
                <a:ea typeface="+mn-ea"/>
                <a:cs typeface="+mn-cs"/>
              </a:rPr>
              <a:t>/1. Si decides no hacerlo al menos sé consistente a lo largo de tu API.</a:t>
            </a:r>
            <a:endParaRPr lang="en-U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No uses </a:t>
            </a:r>
            <a:r>
              <a:rPr lang="es-ES" sz="1200" kern="1200" dirty="0" err="1" smtClean="0">
                <a:solidFill>
                  <a:schemeClr val="tx1"/>
                </a:solidFill>
                <a:effectLst/>
                <a:latin typeface="+mn-lt"/>
                <a:ea typeface="+mn-ea"/>
                <a:cs typeface="+mn-cs"/>
              </a:rPr>
              <a:t>ids</a:t>
            </a:r>
            <a:r>
              <a:rPr lang="es-ES" sz="1200" kern="1200" dirty="0" smtClean="0">
                <a:solidFill>
                  <a:schemeClr val="tx1"/>
                </a:solidFill>
                <a:effectLst/>
                <a:latin typeface="+mn-lt"/>
                <a:ea typeface="+mn-ea"/>
                <a:cs typeface="+mn-cs"/>
              </a:rPr>
              <a:t> de tipo entero autoincremento como identificador de recursos, eso haría más fácil que usuarios maliciosos intenten acceder a datos que no les pertenecen. Usa </a:t>
            </a:r>
            <a:r>
              <a:rPr lang="es-ES" sz="1200" kern="1200" dirty="0" err="1" smtClean="0">
                <a:solidFill>
                  <a:schemeClr val="tx1"/>
                </a:solidFill>
                <a:effectLst/>
                <a:latin typeface="+mn-lt"/>
                <a:ea typeface="+mn-ea"/>
                <a:cs typeface="+mn-cs"/>
              </a:rPr>
              <a:t>UUIDs</a:t>
            </a:r>
            <a:r>
              <a:rPr lang="es-E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6</a:t>
            </a:fld>
            <a:endParaRPr lang="en-US"/>
          </a:p>
        </p:txBody>
      </p:sp>
    </p:spTree>
    <p:extLst>
      <p:ext uri="{BB962C8B-B14F-4D97-AF65-F5344CB8AC3E}">
        <p14:creationId xmlns:p14="http://schemas.microsoft.com/office/powerpoint/2010/main" val="1171403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err="1" smtClean="0">
                <a:solidFill>
                  <a:schemeClr val="tx1"/>
                </a:solidFill>
                <a:effectLst/>
                <a:latin typeface="+mn-lt"/>
                <a:ea typeface="+mn-ea"/>
                <a:cs typeface="+mn-cs"/>
              </a:rPr>
              <a:t>Tips</a:t>
            </a:r>
            <a:endParaRPr lang="en-U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Encapsula tus datos dentro de un “</a:t>
            </a:r>
            <a:r>
              <a:rPr lang="es-ES" sz="1200" kern="1200" dirty="0" err="1" smtClean="0">
                <a:solidFill>
                  <a:schemeClr val="tx1"/>
                </a:solidFill>
                <a:effectLst/>
                <a:latin typeface="+mn-lt"/>
                <a:ea typeface="+mn-ea"/>
                <a:cs typeface="+mn-cs"/>
              </a:rPr>
              <a:t>namespace</a:t>
            </a:r>
            <a:r>
              <a:rPr lang="es-ES" sz="1200" kern="1200" dirty="0" smtClean="0">
                <a:solidFill>
                  <a:schemeClr val="tx1"/>
                </a:solidFill>
                <a:effectLst/>
                <a:latin typeface="+mn-lt"/>
                <a:ea typeface="+mn-ea"/>
                <a:cs typeface="+mn-cs"/>
              </a:rPr>
              <a:t>”, de esa manera los clientes recibirán siempre la misma estructura.</a:t>
            </a:r>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11</a:t>
            </a:fld>
            <a:endParaRPr lang="en-US"/>
          </a:p>
        </p:txBody>
      </p:sp>
    </p:spTree>
    <p:extLst>
      <p:ext uri="{BB962C8B-B14F-4D97-AF65-F5344CB8AC3E}">
        <p14:creationId xmlns:p14="http://schemas.microsoft.com/office/powerpoint/2010/main" val="121561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El estándar JSON API abunda más en cómo deberían estructurarse los mensajes de error.</a:t>
            </a:r>
            <a:endParaRPr lang="en-US" sz="1200" kern="1200" dirty="0" smtClean="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10"/>
          </p:nvPr>
        </p:nvSpPr>
        <p:spPr/>
        <p:txBody>
          <a:bodyPr/>
          <a:lstStyle/>
          <a:p>
            <a:fld id="{AB975215-39D3-4658-AFFD-F448FD8EF883}" type="slidenum">
              <a:rPr lang="en-US" smtClean="0"/>
              <a:t>18</a:t>
            </a:fld>
            <a:endParaRPr lang="en-US"/>
          </a:p>
        </p:txBody>
      </p:sp>
    </p:spTree>
    <p:extLst>
      <p:ext uri="{BB962C8B-B14F-4D97-AF65-F5344CB8AC3E}">
        <p14:creationId xmlns:p14="http://schemas.microsoft.com/office/powerpoint/2010/main" val="4154908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Los 3 conceptos se refieren a lo mismo, una capa intermedia entre la base de datos y los datos que se entregan al cliente, la finalidad es tanto formatear como esconder la estructura de la base de datos de nuestros clientes.</a:t>
            </a:r>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23</a:t>
            </a:fld>
            <a:endParaRPr lang="en-US"/>
          </a:p>
        </p:txBody>
      </p:sp>
    </p:spTree>
    <p:extLst>
      <p:ext uri="{BB962C8B-B14F-4D97-AF65-F5344CB8AC3E}">
        <p14:creationId xmlns:p14="http://schemas.microsoft.com/office/powerpoint/2010/main" val="427849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Una de mis técnicas favoritas para cargar relaciones es lo que se conoce como documentos </a:t>
            </a:r>
            <a:r>
              <a:rPr lang="es-ES" sz="1200" kern="1200" dirty="0" err="1" smtClean="0">
                <a:solidFill>
                  <a:schemeClr val="tx1"/>
                </a:solidFill>
                <a:effectLst/>
                <a:latin typeface="+mn-lt"/>
                <a:ea typeface="+mn-ea"/>
                <a:cs typeface="+mn-cs"/>
              </a:rPr>
              <a:t>enmbebidos</a:t>
            </a:r>
            <a:r>
              <a:rPr lang="es-ES" sz="1200" kern="1200" dirty="0" smtClean="0">
                <a:solidFill>
                  <a:schemeClr val="tx1"/>
                </a:solidFill>
                <a:effectLst/>
                <a:latin typeface="+mn-lt"/>
                <a:ea typeface="+mn-ea"/>
                <a:cs typeface="+mn-cs"/>
              </a:rPr>
              <a:t> o (</a:t>
            </a:r>
            <a:r>
              <a:rPr lang="es-ES" sz="1200" kern="1200" dirty="0" err="1" smtClean="0">
                <a:solidFill>
                  <a:schemeClr val="tx1"/>
                </a:solidFill>
                <a:effectLst/>
                <a:latin typeface="+mn-lt"/>
                <a:ea typeface="+mn-ea"/>
                <a:cs typeface="+mn-cs"/>
              </a:rPr>
              <a:t>nesting</a:t>
            </a:r>
            <a:r>
              <a:rPr lang="es-ES" sz="1200" kern="1200" dirty="0" smtClean="0">
                <a:solidFill>
                  <a:schemeClr val="tx1"/>
                </a:solidFill>
                <a:effectLst/>
                <a:latin typeface="+mn-lt"/>
                <a:ea typeface="+mn-ea"/>
                <a:cs typeface="+mn-cs"/>
              </a:rPr>
              <a:t>), la idea es especificar cuáles relaciones se quieren cargar junto a un recurso </a:t>
            </a:r>
            <a:r>
              <a:rPr lang="es-ES" sz="1200" kern="1200" dirty="0" err="1" smtClean="0">
                <a:solidFill>
                  <a:schemeClr val="tx1"/>
                </a:solidFill>
                <a:effectLst/>
                <a:latin typeface="+mn-lt"/>
                <a:ea typeface="+mn-ea"/>
                <a:cs typeface="+mn-cs"/>
              </a:rPr>
              <a:t>específco</a:t>
            </a:r>
            <a:r>
              <a:rPr lang="es-E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25</a:t>
            </a:fld>
            <a:endParaRPr lang="en-US"/>
          </a:p>
        </p:txBody>
      </p:sp>
    </p:spTree>
    <p:extLst>
      <p:ext uri="{BB962C8B-B14F-4D97-AF65-F5344CB8AC3E}">
        <p14:creationId xmlns:p14="http://schemas.microsoft.com/office/powerpoint/2010/main" val="94191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JSON Web </a:t>
            </a:r>
            <a:r>
              <a:rPr lang="es-ES" sz="1200" kern="1200" dirty="0" err="1" smtClean="0">
                <a:solidFill>
                  <a:schemeClr val="tx1"/>
                </a:solidFill>
                <a:effectLst/>
                <a:latin typeface="+mn-lt"/>
                <a:ea typeface="+mn-ea"/>
                <a:cs typeface="+mn-cs"/>
              </a:rPr>
              <a:t>Tokens</a:t>
            </a:r>
            <a:r>
              <a:rPr lang="es-ES" sz="1200" kern="1200" dirty="0" smtClean="0">
                <a:solidFill>
                  <a:schemeClr val="tx1"/>
                </a:solidFill>
                <a:effectLst/>
                <a:latin typeface="+mn-lt"/>
                <a:ea typeface="+mn-ea"/>
                <a:cs typeface="+mn-cs"/>
              </a:rPr>
              <a:t> es solo un formato de </a:t>
            </a:r>
            <a:r>
              <a:rPr lang="es-ES" sz="1200" kern="1200" dirty="0" err="1" smtClean="0">
                <a:solidFill>
                  <a:schemeClr val="tx1"/>
                </a:solidFill>
                <a:effectLst/>
                <a:latin typeface="+mn-lt"/>
                <a:ea typeface="+mn-ea"/>
                <a:cs typeface="+mn-cs"/>
              </a:rPr>
              <a:t>tokens</a:t>
            </a:r>
            <a:r>
              <a:rPr lang="es-ES" sz="1200" kern="1200" dirty="0" smtClean="0">
                <a:solidFill>
                  <a:schemeClr val="tx1"/>
                </a:solidFill>
                <a:effectLst/>
                <a:latin typeface="+mn-lt"/>
                <a:ea typeface="+mn-ea"/>
                <a:cs typeface="+mn-cs"/>
              </a:rPr>
              <a:t>, así lo define la especificación, un </a:t>
            </a:r>
            <a:r>
              <a:rPr lang="es-ES" sz="1200" kern="1200" dirty="0" err="1" smtClean="0">
                <a:solidFill>
                  <a:schemeClr val="tx1"/>
                </a:solidFill>
                <a:effectLst/>
                <a:latin typeface="+mn-lt"/>
                <a:ea typeface="+mn-ea"/>
                <a:cs typeface="+mn-cs"/>
              </a:rPr>
              <a:t>token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autofirmado</a:t>
            </a:r>
            <a:r>
              <a:rPr lang="es-ES" sz="1200" kern="1200" dirty="0" smtClean="0">
                <a:solidFill>
                  <a:schemeClr val="tx1"/>
                </a:solidFill>
                <a:effectLst/>
                <a:latin typeface="+mn-lt"/>
                <a:ea typeface="+mn-ea"/>
                <a:cs typeface="+mn-cs"/>
              </a:rPr>
              <a:t> con una serie de datos contenido en el mismo.</a:t>
            </a:r>
            <a:r>
              <a:rPr lang="es-ES" sz="1200" b="1" kern="1200" dirty="0" smtClean="0">
                <a:solidFill>
                  <a:schemeClr val="tx1"/>
                </a:solidFill>
                <a:effectLst/>
                <a:latin typeface="+mn-lt"/>
                <a:ea typeface="+mn-ea"/>
                <a:cs typeface="+mn-cs"/>
              </a:rPr>
              <a:t> No tiene absolutamente nada que ver con autenticación.</a:t>
            </a:r>
            <a:r>
              <a:rPr lang="en-US" sz="1200" b="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27</a:t>
            </a:fld>
            <a:endParaRPr lang="en-US"/>
          </a:p>
        </p:txBody>
      </p:sp>
    </p:spTree>
    <p:extLst>
      <p:ext uri="{BB962C8B-B14F-4D97-AF65-F5344CB8AC3E}">
        <p14:creationId xmlns:p14="http://schemas.microsoft.com/office/powerpoint/2010/main" val="2850696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El concepto de paginación es simple, tenemos 1,000 recursos del tipo Post, queremos acceder al </a:t>
            </a:r>
            <a:r>
              <a:rPr lang="es-ES" sz="1200" kern="1200" dirty="0" err="1" smtClean="0">
                <a:solidFill>
                  <a:schemeClr val="tx1"/>
                </a:solidFill>
                <a:effectLst/>
                <a:latin typeface="+mn-lt"/>
                <a:ea typeface="+mn-ea"/>
                <a:cs typeface="+mn-cs"/>
              </a:rPr>
              <a:t>endpoint</a:t>
            </a:r>
            <a:r>
              <a:rPr lang="es-ES" sz="1200" kern="1200" dirty="0" smtClean="0">
                <a:solidFill>
                  <a:schemeClr val="tx1"/>
                </a:solidFill>
                <a:effectLst/>
                <a:latin typeface="+mn-lt"/>
                <a:ea typeface="+mn-ea"/>
                <a:cs typeface="+mn-cs"/>
              </a:rPr>
              <a:t> GET /</a:t>
            </a:r>
            <a:r>
              <a:rPr lang="es-ES" sz="1200" kern="1200" dirty="0" err="1" smtClean="0">
                <a:solidFill>
                  <a:schemeClr val="tx1"/>
                </a:solidFill>
                <a:effectLst/>
                <a:latin typeface="+mn-lt"/>
                <a:ea typeface="+mn-ea"/>
                <a:cs typeface="+mn-cs"/>
              </a:rPr>
              <a:t>posts</a:t>
            </a:r>
            <a:r>
              <a:rPr lang="es-ES" sz="1200" kern="1200" dirty="0" smtClean="0">
                <a:solidFill>
                  <a:schemeClr val="tx1"/>
                </a:solidFill>
                <a:effectLst/>
                <a:latin typeface="+mn-lt"/>
                <a:ea typeface="+mn-ea"/>
                <a:cs typeface="+mn-cs"/>
              </a:rPr>
              <a:t> pero como cliente no estamos interesados en mostrar 1,000 </a:t>
            </a:r>
            <a:r>
              <a:rPr lang="es-ES" sz="1200" kern="1200" dirty="0" err="1" smtClean="0">
                <a:solidFill>
                  <a:schemeClr val="tx1"/>
                </a:solidFill>
                <a:effectLst/>
                <a:latin typeface="+mn-lt"/>
                <a:ea typeface="+mn-ea"/>
                <a:cs typeface="+mn-cs"/>
              </a:rPr>
              <a:t>posts</a:t>
            </a:r>
            <a:r>
              <a:rPr lang="es-ES" sz="1200" kern="1200" dirty="0" smtClean="0">
                <a:solidFill>
                  <a:schemeClr val="tx1"/>
                </a:solidFill>
                <a:effectLst/>
                <a:latin typeface="+mn-lt"/>
                <a:ea typeface="+mn-ea"/>
                <a:cs typeface="+mn-cs"/>
              </a:rPr>
              <a:t> al mismo tiempo, así que decidimos que de alguna forma queremos dividirlos, digamos en colecciones de 25 recursos por petición. La manera que expresamos estos en un API REST es mediante un parámetro en la URL que podemos llamar </a:t>
            </a:r>
            <a:r>
              <a:rPr lang="es-ES" sz="1200" kern="1200" dirty="0" err="1" smtClean="0">
                <a:solidFill>
                  <a:schemeClr val="tx1"/>
                </a:solidFill>
                <a:effectLst/>
                <a:latin typeface="+mn-lt"/>
                <a:ea typeface="+mn-ea"/>
                <a:cs typeface="+mn-cs"/>
              </a:rPr>
              <a:t>number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limit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perPage</a:t>
            </a:r>
            <a:r>
              <a:rPr lang="es-ES" sz="1200" kern="1200" dirty="0" smtClean="0">
                <a:solidFill>
                  <a:schemeClr val="tx1"/>
                </a:solidFill>
                <a:effectLst/>
                <a:latin typeface="+mn-lt"/>
                <a:ea typeface="+mn-ea"/>
                <a:cs typeface="+mn-cs"/>
              </a:rPr>
              <a:t>, o como queramos siempre y cuando seamos consistentes.</a:t>
            </a:r>
            <a:endParaRPr lang="en-US"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AB975215-39D3-4658-AFFD-F448FD8EF883}" type="slidenum">
              <a:rPr lang="en-US" smtClean="0"/>
              <a:t>29</a:t>
            </a:fld>
            <a:endParaRPr lang="en-US"/>
          </a:p>
        </p:txBody>
      </p:sp>
    </p:spTree>
    <p:extLst>
      <p:ext uri="{BB962C8B-B14F-4D97-AF65-F5344CB8AC3E}">
        <p14:creationId xmlns:p14="http://schemas.microsoft.com/office/powerpoint/2010/main" val="215587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132C28E6-2972-4923-BAFB-31225E6B7F0C}" type="datetimeFigureOut">
              <a:rPr lang="en-US" smtClean="0"/>
              <a:t>11/23/2019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191562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32C28E6-2972-4923-BAFB-31225E6B7F0C}" type="datetimeFigureOut">
              <a:rPr lang="en-US" smtClean="0"/>
              <a:t>11/23/2019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423444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32C28E6-2972-4923-BAFB-31225E6B7F0C}" type="datetimeFigureOut">
              <a:rPr lang="en-US" smtClean="0"/>
              <a:t>11/23/2019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313200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32C28E6-2972-4923-BAFB-31225E6B7F0C}" type="datetimeFigureOut">
              <a:rPr lang="en-US" smtClean="0"/>
              <a:t>11/23/2019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284251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32C28E6-2972-4923-BAFB-31225E6B7F0C}" type="datetimeFigureOut">
              <a:rPr lang="en-US" smtClean="0"/>
              <a:t>11/23/2019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255680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132C28E6-2972-4923-BAFB-31225E6B7F0C}" type="datetimeFigureOut">
              <a:rPr lang="en-US" smtClean="0"/>
              <a:t>11/23/2019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148076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132C28E6-2972-4923-BAFB-31225E6B7F0C}" type="datetimeFigureOut">
              <a:rPr lang="en-US" smtClean="0"/>
              <a:t>11/23/2019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297782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132C28E6-2972-4923-BAFB-31225E6B7F0C}" type="datetimeFigureOut">
              <a:rPr lang="en-US" smtClean="0"/>
              <a:t>11/23/2019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141226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32C28E6-2972-4923-BAFB-31225E6B7F0C}" type="datetimeFigureOut">
              <a:rPr lang="en-US" smtClean="0"/>
              <a:t>11/23/2019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409642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32C28E6-2972-4923-BAFB-31225E6B7F0C}" type="datetimeFigureOut">
              <a:rPr lang="en-US" smtClean="0"/>
              <a:t>11/23/2019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15863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32C28E6-2972-4923-BAFB-31225E6B7F0C}" type="datetimeFigureOut">
              <a:rPr lang="en-US" smtClean="0"/>
              <a:t>11/23/2019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36D31B-1F18-4839-80BB-EF339AE626BD}" type="slidenum">
              <a:rPr lang="en-US" smtClean="0"/>
              <a:t>‹Nº›</a:t>
            </a:fld>
            <a:endParaRPr lang="en-US"/>
          </a:p>
        </p:txBody>
      </p:sp>
    </p:spTree>
    <p:extLst>
      <p:ext uri="{BB962C8B-B14F-4D97-AF65-F5344CB8AC3E}">
        <p14:creationId xmlns:p14="http://schemas.microsoft.com/office/powerpoint/2010/main" val="189135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C28E6-2972-4923-BAFB-31225E6B7F0C}" type="datetimeFigureOut">
              <a:rPr lang="en-US" smtClean="0"/>
              <a:t>11/23/2019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6D31B-1F18-4839-80BB-EF339AE626BD}" type="slidenum">
              <a:rPr lang="en-US" smtClean="0"/>
              <a:t>‹Nº›</a:t>
            </a:fld>
            <a:endParaRPr lang="en-US"/>
          </a:p>
        </p:txBody>
      </p:sp>
    </p:spTree>
    <p:extLst>
      <p:ext uri="{BB962C8B-B14F-4D97-AF65-F5344CB8AC3E}">
        <p14:creationId xmlns:p14="http://schemas.microsoft.com/office/powerpoint/2010/main" val="109233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hyperlink" Target="https://swagger.io/" TargetMode="External"/><Relationship Id="rId3" Type="http://schemas.openxmlformats.org/officeDocument/2006/relationships/hyperlink" Target="https://en.wikipedia.org/wiki/Web_service" TargetMode="External"/><Relationship Id="rId7" Type="http://schemas.openxmlformats.org/officeDocument/2006/relationships/hyperlink" Target="https://jwt.io/" TargetMode="External"/><Relationship Id="rId2" Type="http://schemas.openxmlformats.org/officeDocument/2006/relationships/hyperlink" Target="https://www.restapitutorial.com/" TargetMode="External"/><Relationship Id="rId1" Type="http://schemas.openxmlformats.org/officeDocument/2006/relationships/slideLayout" Target="../slideLayouts/slideLayout2.xml"/><Relationship Id="rId6" Type="http://schemas.openxmlformats.org/officeDocument/2006/relationships/hyperlink" Target="https://oauth.net/2/" TargetMode="External"/><Relationship Id="rId5" Type="http://schemas.openxmlformats.org/officeDocument/2006/relationships/hyperlink" Target="https://jsonapi.org/" TargetMode="External"/><Relationship Id="rId4" Type="http://schemas.openxmlformats.org/officeDocument/2006/relationships/hyperlink" Target="https://en.wikipedia.org/wiki/Representational_state_transfer" TargetMode="External"/><Relationship Id="rId9" Type="http://schemas.openxmlformats.org/officeDocument/2006/relationships/hyperlink" Target="https://devalmonte.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b="1" dirty="0" err="1" smtClean="0">
                <a:latin typeface="Roboto" panose="02000000000000000000" pitchFamily="2" charset="0"/>
                <a:ea typeface="Roboto" panose="02000000000000000000" pitchFamily="2" charset="0"/>
                <a:cs typeface="Roboto" panose="02000000000000000000" pitchFamily="2" charset="0"/>
              </a:rPr>
              <a:t>Mejores</a:t>
            </a:r>
            <a:r>
              <a:rPr lang="en-US" b="1" dirty="0" smtClean="0">
                <a:latin typeface="Roboto" panose="02000000000000000000" pitchFamily="2" charset="0"/>
                <a:ea typeface="Roboto" panose="02000000000000000000" pitchFamily="2" charset="0"/>
                <a:cs typeface="Roboto" panose="02000000000000000000" pitchFamily="2" charset="0"/>
              </a:rPr>
              <a:t> </a:t>
            </a:r>
            <a:r>
              <a:rPr lang="en-US" b="1" dirty="0" err="1" smtClean="0">
                <a:latin typeface="Roboto" panose="02000000000000000000" pitchFamily="2" charset="0"/>
                <a:ea typeface="Roboto" panose="02000000000000000000" pitchFamily="2" charset="0"/>
                <a:cs typeface="Roboto" panose="02000000000000000000" pitchFamily="2" charset="0"/>
              </a:rPr>
              <a:t>pr</a:t>
            </a:r>
            <a:r>
              <a:rPr lang="es-ES" b="1" dirty="0" err="1" smtClean="0">
                <a:latin typeface="Roboto" panose="02000000000000000000" pitchFamily="2" charset="0"/>
                <a:ea typeface="Roboto" panose="02000000000000000000" pitchFamily="2" charset="0"/>
                <a:cs typeface="Roboto" panose="02000000000000000000" pitchFamily="2" charset="0"/>
              </a:rPr>
              <a:t>ácticas</a:t>
            </a:r>
            <a:r>
              <a:rPr lang="es-ES" b="1" dirty="0" smtClean="0">
                <a:latin typeface="Roboto" panose="02000000000000000000" pitchFamily="2" charset="0"/>
                <a:ea typeface="Roboto" panose="02000000000000000000" pitchFamily="2" charset="0"/>
                <a:cs typeface="Roboto" panose="02000000000000000000" pitchFamily="2" charset="0"/>
              </a:rPr>
              <a:t> en el desarrollo de </a:t>
            </a:r>
            <a:r>
              <a:rPr lang="es-ES" b="1" dirty="0" err="1" smtClean="0">
                <a:latin typeface="Roboto" panose="02000000000000000000" pitchFamily="2" charset="0"/>
                <a:ea typeface="Roboto" panose="02000000000000000000" pitchFamily="2" charset="0"/>
                <a:cs typeface="Roboto" panose="02000000000000000000" pitchFamily="2" charset="0"/>
              </a:rPr>
              <a:t>APIs</a:t>
            </a:r>
            <a:r>
              <a:rPr lang="es-ES" b="1" dirty="0" smtClean="0">
                <a:latin typeface="Roboto" panose="02000000000000000000" pitchFamily="2" charset="0"/>
                <a:ea typeface="Roboto" panose="02000000000000000000" pitchFamily="2" charset="0"/>
                <a:cs typeface="Roboto" panose="02000000000000000000" pitchFamily="2" charset="0"/>
              </a:rPr>
              <a:t> REST</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3" name="Subtítulo 2"/>
          <p:cNvSpPr>
            <a:spLocks noGrp="1"/>
          </p:cNvSpPr>
          <p:nvPr>
            <p:ph type="subTitle" idx="1"/>
          </p:nvPr>
        </p:nvSpPr>
        <p:spPr/>
        <p:txBody>
          <a:bodyPr/>
          <a:lstStyle/>
          <a:p>
            <a:pPr algn="r"/>
            <a:r>
              <a:rPr lang="es-ES" dirty="0" smtClean="0">
                <a:latin typeface="Roboto" panose="02000000000000000000" pitchFamily="2" charset="0"/>
                <a:ea typeface="Roboto" panose="02000000000000000000" pitchFamily="2" charset="0"/>
                <a:cs typeface="Roboto" panose="02000000000000000000" pitchFamily="2" charset="0"/>
              </a:rPr>
              <a:t>Max Almonte</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7586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normAutofit/>
          </a:bodyPr>
          <a:lstStyle/>
          <a:p>
            <a:r>
              <a:rPr lang="en-US" sz="4200" b="1" dirty="0" smtClean="0">
                <a:latin typeface="Roboto" panose="02000000000000000000" pitchFamily="2" charset="0"/>
                <a:ea typeface="Roboto" panose="02000000000000000000" pitchFamily="2" charset="0"/>
                <a:cs typeface="Roboto" panose="02000000000000000000" pitchFamily="2" charset="0"/>
              </a:rPr>
              <a:t>Entrada y </a:t>
            </a:r>
            <a:r>
              <a:rPr lang="en-US" sz="4200" b="1" dirty="0" err="1" smtClean="0">
                <a:latin typeface="Roboto" panose="02000000000000000000" pitchFamily="2" charset="0"/>
                <a:ea typeface="Roboto" panose="02000000000000000000" pitchFamily="2" charset="0"/>
                <a:cs typeface="Roboto" panose="02000000000000000000" pitchFamily="2" charset="0"/>
              </a:rPr>
              <a:t>salida</a:t>
            </a:r>
            <a:r>
              <a:rPr lang="en-US" sz="4200" b="1" dirty="0" smtClean="0">
                <a:latin typeface="Roboto" panose="02000000000000000000" pitchFamily="2" charset="0"/>
                <a:ea typeface="Roboto" panose="02000000000000000000" pitchFamily="2" charset="0"/>
                <a:cs typeface="Roboto" panose="02000000000000000000" pitchFamily="2" charset="0"/>
              </a:rPr>
              <a:t> de </a:t>
            </a:r>
            <a:r>
              <a:rPr lang="en-US" sz="4200" b="1" dirty="0" err="1" smtClean="0">
                <a:latin typeface="Roboto" panose="02000000000000000000" pitchFamily="2" charset="0"/>
                <a:ea typeface="Roboto" panose="02000000000000000000" pitchFamily="2" charset="0"/>
                <a:cs typeface="Roboto" panose="02000000000000000000" pitchFamily="2" charset="0"/>
              </a:rPr>
              <a:t>datos</a:t>
            </a:r>
            <a:r>
              <a:rPr lang="en-US" sz="4200" b="1" dirty="0" smtClean="0">
                <a:latin typeface="Roboto" panose="02000000000000000000" pitchFamily="2" charset="0"/>
                <a:ea typeface="Roboto" panose="02000000000000000000" pitchFamily="2" charset="0"/>
                <a:cs typeface="Roboto" panose="02000000000000000000" pitchFamily="2" charset="0"/>
              </a:rPr>
              <a:t>: </a:t>
            </a:r>
            <a:r>
              <a:rPr lang="en-US" sz="4200" b="1" dirty="0" err="1" smtClean="0">
                <a:latin typeface="Roboto" panose="02000000000000000000" pitchFamily="2" charset="0"/>
                <a:ea typeface="Roboto" panose="02000000000000000000" pitchFamily="2" charset="0"/>
                <a:cs typeface="Roboto" panose="02000000000000000000" pitchFamily="2" charset="0"/>
              </a:rPr>
              <a:t>recursos</a:t>
            </a:r>
            <a:r>
              <a:rPr lang="en-US" sz="4200" b="1" dirty="0" smtClean="0">
                <a:latin typeface="Roboto" panose="02000000000000000000" pitchFamily="2" charset="0"/>
                <a:ea typeface="Roboto" panose="02000000000000000000" pitchFamily="2" charset="0"/>
                <a:cs typeface="Roboto" panose="02000000000000000000" pitchFamily="2" charset="0"/>
              </a:rPr>
              <a:t> </a:t>
            </a:r>
            <a:r>
              <a:rPr lang="es-ES" sz="4200" b="1" dirty="0" smtClean="0">
                <a:latin typeface="Roboto" panose="02000000000000000000" pitchFamily="2" charset="0"/>
                <a:ea typeface="Roboto" panose="02000000000000000000" pitchFamily="2" charset="0"/>
                <a:cs typeface="Roboto" panose="02000000000000000000" pitchFamily="2" charset="0"/>
              </a:rPr>
              <a:t>únicos</a:t>
            </a:r>
            <a:endParaRPr lang="en-US" sz="4200" b="1" dirty="0">
              <a:latin typeface="Roboto" panose="02000000000000000000" pitchFamily="2" charset="0"/>
              <a:ea typeface="Roboto" panose="02000000000000000000" pitchFamily="2" charset="0"/>
              <a:cs typeface="Roboto" panose="02000000000000000000" pitchFamily="2" charset="0"/>
            </a:endParaRPr>
          </a:p>
        </p:txBody>
      </p:sp>
      <p:pic>
        <p:nvPicPr>
          <p:cNvPr id="3" name="Marcador de contenid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3983" y="1825625"/>
            <a:ext cx="7624034" cy="4351338"/>
          </a:xfrm>
        </p:spPr>
      </p:pic>
    </p:spTree>
    <p:extLst>
      <p:ext uri="{BB962C8B-B14F-4D97-AF65-F5344CB8AC3E}">
        <p14:creationId xmlns:p14="http://schemas.microsoft.com/office/powerpoint/2010/main" val="2892062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sz="4200" b="1" dirty="0">
                <a:latin typeface="Roboto" panose="02000000000000000000" pitchFamily="2" charset="0"/>
                <a:ea typeface="Roboto" panose="02000000000000000000" pitchFamily="2" charset="0"/>
                <a:cs typeface="Roboto" panose="02000000000000000000" pitchFamily="2" charset="0"/>
              </a:rPr>
              <a:t>Entrada y </a:t>
            </a:r>
            <a:r>
              <a:rPr lang="en-US" sz="4200" b="1" dirty="0" err="1">
                <a:latin typeface="Roboto" panose="02000000000000000000" pitchFamily="2" charset="0"/>
                <a:ea typeface="Roboto" panose="02000000000000000000" pitchFamily="2" charset="0"/>
                <a:cs typeface="Roboto" panose="02000000000000000000" pitchFamily="2" charset="0"/>
              </a:rPr>
              <a:t>salida</a:t>
            </a:r>
            <a:r>
              <a:rPr lang="en-US" sz="4200" b="1" dirty="0">
                <a:latin typeface="Roboto" panose="02000000000000000000" pitchFamily="2" charset="0"/>
                <a:ea typeface="Roboto" panose="02000000000000000000" pitchFamily="2" charset="0"/>
                <a:cs typeface="Roboto" panose="02000000000000000000" pitchFamily="2" charset="0"/>
              </a:rPr>
              <a:t> de </a:t>
            </a:r>
            <a:r>
              <a:rPr lang="en-US" sz="4200" b="1" dirty="0" err="1">
                <a:latin typeface="Roboto" panose="02000000000000000000" pitchFamily="2" charset="0"/>
                <a:ea typeface="Roboto" panose="02000000000000000000" pitchFamily="2" charset="0"/>
                <a:cs typeface="Roboto" panose="02000000000000000000" pitchFamily="2" charset="0"/>
              </a:rPr>
              <a:t>datos</a:t>
            </a:r>
            <a:r>
              <a:rPr lang="en-US" sz="4200" b="1" dirty="0">
                <a:latin typeface="Roboto" panose="02000000000000000000" pitchFamily="2" charset="0"/>
                <a:ea typeface="Roboto" panose="02000000000000000000" pitchFamily="2" charset="0"/>
                <a:cs typeface="Roboto" panose="02000000000000000000" pitchFamily="2" charset="0"/>
              </a:rPr>
              <a:t>: </a:t>
            </a:r>
            <a:r>
              <a:rPr lang="en-US" sz="4200" b="1" dirty="0" err="1">
                <a:latin typeface="Roboto" panose="02000000000000000000" pitchFamily="2" charset="0"/>
                <a:ea typeface="Roboto" panose="02000000000000000000" pitchFamily="2" charset="0"/>
                <a:cs typeface="Roboto" panose="02000000000000000000" pitchFamily="2" charset="0"/>
              </a:rPr>
              <a:t>recursos</a:t>
            </a:r>
            <a:r>
              <a:rPr lang="en-US" sz="4200" b="1" dirty="0">
                <a:latin typeface="Roboto" panose="02000000000000000000" pitchFamily="2" charset="0"/>
                <a:ea typeface="Roboto" panose="02000000000000000000" pitchFamily="2" charset="0"/>
                <a:cs typeface="Roboto" panose="02000000000000000000" pitchFamily="2" charset="0"/>
              </a:rPr>
              <a:t> </a:t>
            </a:r>
            <a:r>
              <a:rPr lang="es-ES" sz="4200" b="1" dirty="0">
                <a:latin typeface="Roboto" panose="02000000000000000000" pitchFamily="2" charset="0"/>
                <a:ea typeface="Roboto" panose="02000000000000000000" pitchFamily="2" charset="0"/>
                <a:cs typeface="Roboto" panose="02000000000000000000" pitchFamily="2" charset="0"/>
              </a:rPr>
              <a:t>únicos</a:t>
            </a:r>
            <a:endParaRPr lang="en-US" sz="4200" dirty="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83983" y="1825625"/>
            <a:ext cx="7624034" cy="4351338"/>
          </a:xfrm>
        </p:spPr>
      </p:pic>
    </p:spTree>
    <p:extLst>
      <p:ext uri="{BB962C8B-B14F-4D97-AF65-F5344CB8AC3E}">
        <p14:creationId xmlns:p14="http://schemas.microsoft.com/office/powerpoint/2010/main" val="1463381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latin typeface="Roboto" panose="02000000000000000000" pitchFamily="2" charset="0"/>
                <a:ea typeface="Roboto" panose="02000000000000000000" pitchFamily="2" charset="0"/>
                <a:cs typeface="Roboto" panose="02000000000000000000" pitchFamily="2" charset="0"/>
              </a:rPr>
              <a:t>Entrada y </a:t>
            </a:r>
            <a:r>
              <a:rPr lang="en-US" b="1" dirty="0" err="1" smtClean="0">
                <a:latin typeface="Roboto" panose="02000000000000000000" pitchFamily="2" charset="0"/>
                <a:ea typeface="Roboto" panose="02000000000000000000" pitchFamily="2" charset="0"/>
                <a:cs typeface="Roboto" panose="02000000000000000000" pitchFamily="2" charset="0"/>
              </a:rPr>
              <a:t>salida</a:t>
            </a:r>
            <a:r>
              <a:rPr lang="en-US" b="1" dirty="0" smtClean="0">
                <a:latin typeface="Roboto" panose="02000000000000000000" pitchFamily="2" charset="0"/>
                <a:ea typeface="Roboto" panose="02000000000000000000" pitchFamily="2" charset="0"/>
                <a:cs typeface="Roboto" panose="02000000000000000000" pitchFamily="2" charset="0"/>
              </a:rPr>
              <a:t> de </a:t>
            </a:r>
            <a:r>
              <a:rPr lang="en-US" b="1" dirty="0" err="1" smtClean="0">
                <a:latin typeface="Roboto" panose="02000000000000000000" pitchFamily="2" charset="0"/>
                <a:ea typeface="Roboto" panose="02000000000000000000" pitchFamily="2" charset="0"/>
                <a:cs typeface="Roboto" panose="02000000000000000000" pitchFamily="2" charset="0"/>
              </a:rPr>
              <a:t>datos</a:t>
            </a:r>
            <a:r>
              <a:rPr lang="en-US" b="1" dirty="0" smtClean="0">
                <a:latin typeface="Roboto" panose="02000000000000000000" pitchFamily="2" charset="0"/>
                <a:ea typeface="Roboto" panose="02000000000000000000" pitchFamily="2" charset="0"/>
                <a:cs typeface="Roboto" panose="02000000000000000000" pitchFamily="2" charset="0"/>
              </a:rPr>
              <a:t>: </a:t>
            </a:r>
            <a:r>
              <a:rPr lang="en-US" b="1" dirty="0" err="1" smtClean="0">
                <a:latin typeface="Roboto" panose="02000000000000000000" pitchFamily="2" charset="0"/>
                <a:ea typeface="Roboto" panose="02000000000000000000" pitchFamily="2" charset="0"/>
                <a:cs typeface="Roboto" panose="02000000000000000000" pitchFamily="2" charset="0"/>
              </a:rPr>
              <a:t>colecciones</a:t>
            </a:r>
            <a:endParaRPr lang="en-US"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83528" y="1825625"/>
            <a:ext cx="7024943" cy="4351338"/>
          </a:xfrm>
        </p:spPr>
      </p:pic>
    </p:spTree>
    <p:extLst>
      <p:ext uri="{BB962C8B-B14F-4D97-AF65-F5344CB8AC3E}">
        <p14:creationId xmlns:p14="http://schemas.microsoft.com/office/powerpoint/2010/main" val="2062638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latin typeface="Roboto" panose="02000000000000000000" pitchFamily="2" charset="0"/>
                <a:ea typeface="Roboto" panose="02000000000000000000" pitchFamily="2" charset="0"/>
                <a:cs typeface="Roboto" panose="02000000000000000000" pitchFamily="2" charset="0"/>
              </a:rPr>
              <a:t>Entrada y </a:t>
            </a:r>
            <a:r>
              <a:rPr lang="en-US" b="1" dirty="0" err="1" smtClean="0">
                <a:latin typeface="Roboto" panose="02000000000000000000" pitchFamily="2" charset="0"/>
                <a:ea typeface="Roboto" panose="02000000000000000000" pitchFamily="2" charset="0"/>
                <a:cs typeface="Roboto" panose="02000000000000000000" pitchFamily="2" charset="0"/>
              </a:rPr>
              <a:t>salida</a:t>
            </a:r>
            <a:r>
              <a:rPr lang="en-US" b="1" dirty="0" smtClean="0">
                <a:latin typeface="Roboto" panose="02000000000000000000" pitchFamily="2" charset="0"/>
                <a:ea typeface="Roboto" panose="02000000000000000000" pitchFamily="2" charset="0"/>
                <a:cs typeface="Roboto" panose="02000000000000000000" pitchFamily="2" charset="0"/>
              </a:rPr>
              <a:t> de </a:t>
            </a:r>
            <a:r>
              <a:rPr lang="en-US" b="1" dirty="0" err="1" smtClean="0">
                <a:latin typeface="Roboto" panose="02000000000000000000" pitchFamily="2" charset="0"/>
                <a:ea typeface="Roboto" panose="02000000000000000000" pitchFamily="2" charset="0"/>
                <a:cs typeface="Roboto" panose="02000000000000000000" pitchFamily="2" charset="0"/>
              </a:rPr>
              <a:t>datos</a:t>
            </a:r>
            <a:r>
              <a:rPr lang="en-US" b="1" dirty="0" smtClean="0">
                <a:latin typeface="Roboto" panose="02000000000000000000" pitchFamily="2" charset="0"/>
                <a:ea typeface="Roboto" panose="02000000000000000000" pitchFamily="2" charset="0"/>
                <a:cs typeface="Roboto" panose="02000000000000000000" pitchFamily="2" charset="0"/>
              </a:rPr>
              <a:t>: </a:t>
            </a:r>
            <a:r>
              <a:rPr lang="en-US" b="1" dirty="0" err="1" smtClean="0">
                <a:latin typeface="Roboto" panose="02000000000000000000" pitchFamily="2" charset="0"/>
                <a:ea typeface="Roboto" panose="02000000000000000000" pitchFamily="2" charset="0"/>
                <a:cs typeface="Roboto" panose="02000000000000000000" pitchFamily="2" charset="0"/>
              </a:rPr>
              <a:t>colecciones</a:t>
            </a:r>
            <a:endParaRPr lang="en-US"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83528" y="1825625"/>
            <a:ext cx="7024943" cy="4351338"/>
          </a:xfrm>
        </p:spPr>
      </p:pic>
    </p:spTree>
    <p:extLst>
      <p:ext uri="{BB962C8B-B14F-4D97-AF65-F5344CB8AC3E}">
        <p14:creationId xmlns:p14="http://schemas.microsoft.com/office/powerpoint/2010/main" val="3686340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Códigos de estado, mensajes y </a:t>
            </a:r>
            <a:r>
              <a:rPr lang="es-ES" b="1" dirty="0" smtClean="0">
                <a:latin typeface="Roboto" panose="02000000000000000000" pitchFamily="2" charset="0"/>
                <a:ea typeface="Roboto" panose="02000000000000000000" pitchFamily="2" charset="0"/>
                <a:cs typeface="Roboto" panose="02000000000000000000" pitchFamily="2" charset="0"/>
              </a:rPr>
              <a:t>errores: lo que no debes hacer</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6" name="Marcador de texto 5"/>
          <p:cNvSpPr>
            <a:spLocks noGrp="1"/>
          </p:cNvSpPr>
          <p:nvPr>
            <p:ph type="body" idx="1"/>
          </p:nvPr>
        </p:nvSpPr>
        <p:spPr/>
        <p:txBody>
          <a:bodyPr/>
          <a:lstStyle/>
          <a:p>
            <a:pPr algn="ctr"/>
            <a:r>
              <a:rPr lang="es-ES" dirty="0" smtClean="0"/>
              <a:t>Lo que veo</a:t>
            </a:r>
            <a:endParaRPr lang="en-US" dirty="0"/>
          </a:p>
        </p:txBody>
      </p:sp>
      <p:pic>
        <p:nvPicPr>
          <p:cNvPr id="10" name="Marcador de contenido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97158" y="2505075"/>
            <a:ext cx="2843046" cy="3684588"/>
          </a:xfrm>
        </p:spPr>
      </p:pic>
      <p:sp>
        <p:nvSpPr>
          <p:cNvPr id="8" name="Marcador de texto 7"/>
          <p:cNvSpPr>
            <a:spLocks noGrp="1"/>
          </p:cNvSpPr>
          <p:nvPr>
            <p:ph type="body" sz="quarter" idx="3"/>
          </p:nvPr>
        </p:nvSpPr>
        <p:spPr/>
        <p:txBody>
          <a:bodyPr/>
          <a:lstStyle/>
          <a:p>
            <a:pPr algn="ctr"/>
            <a:r>
              <a:rPr lang="es-ES" dirty="0" smtClean="0"/>
              <a:t>Mi reacción</a:t>
            </a:r>
            <a:endParaRPr lang="en-US" dirty="0"/>
          </a:p>
        </p:txBody>
      </p:sp>
      <p:pic>
        <p:nvPicPr>
          <p:cNvPr id="3" name="Marcador de contenido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2964841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Códigos de estado, mensajes y </a:t>
            </a:r>
            <a:r>
              <a:rPr lang="es-ES" b="1" dirty="0" smtClean="0">
                <a:latin typeface="Roboto" panose="02000000000000000000" pitchFamily="2" charset="0"/>
                <a:ea typeface="Roboto" panose="02000000000000000000" pitchFamily="2" charset="0"/>
                <a:cs typeface="Roboto" panose="02000000000000000000" pitchFamily="2" charset="0"/>
              </a:rPr>
              <a:t>errores</a:t>
            </a:r>
            <a:endParaRPr lang="en-US" dirty="0"/>
          </a:p>
        </p:txBody>
      </p:sp>
      <p:sp>
        <p:nvSpPr>
          <p:cNvPr id="8" name="Marcador de contenido 7"/>
          <p:cNvSpPr>
            <a:spLocks noGrp="1"/>
          </p:cNvSpPr>
          <p:nvPr>
            <p:ph idx="1"/>
          </p:nvPr>
        </p:nvSpPr>
        <p:spPr/>
        <p:txBody>
          <a:bodyPr/>
          <a:lstStyle/>
          <a:p>
            <a:pPr marL="0" indent="0">
              <a:buNone/>
            </a:pPr>
            <a:r>
              <a:rPr lang="es-ES" dirty="0">
                <a:latin typeface="Roboto" panose="02000000000000000000" pitchFamily="2" charset="0"/>
                <a:ea typeface="Roboto" panose="02000000000000000000" pitchFamily="2" charset="0"/>
                <a:cs typeface="Roboto" panose="02000000000000000000" pitchFamily="2" charset="0"/>
              </a:rPr>
              <a:t>Las respuestas de un API REST deberían poseer el código HTTP que mejor describa el resultado de la interacción </a:t>
            </a:r>
            <a:r>
              <a:rPr lang="es-ES" dirty="0" smtClean="0">
                <a:latin typeface="Roboto" panose="02000000000000000000" pitchFamily="2" charset="0"/>
                <a:ea typeface="Roboto" panose="02000000000000000000" pitchFamily="2" charset="0"/>
                <a:cs typeface="Roboto" panose="02000000000000000000" pitchFamily="2" charset="0"/>
              </a:rPr>
              <a:t>cliente-servidor</a:t>
            </a:r>
            <a:r>
              <a:rPr lang="es-ES" dirty="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200s: Ok</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300s: Redirecciones</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400s: Error del cliente</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500s: Error del </a:t>
            </a:r>
            <a:r>
              <a:rPr lang="es-ES" dirty="0" smtClean="0">
                <a:latin typeface="Roboto" panose="02000000000000000000" pitchFamily="2" charset="0"/>
                <a:ea typeface="Roboto" panose="02000000000000000000" pitchFamily="2" charset="0"/>
                <a:cs typeface="Roboto" panose="02000000000000000000" pitchFamily="2" charset="0"/>
              </a:rPr>
              <a:t>servidor</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03497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Códigos de estado, mensajes y </a:t>
            </a:r>
            <a:r>
              <a:rPr lang="es-ES" b="1" dirty="0" smtClean="0">
                <a:latin typeface="Roboto" panose="02000000000000000000" pitchFamily="2" charset="0"/>
                <a:ea typeface="Roboto" panose="02000000000000000000" pitchFamily="2" charset="0"/>
                <a:cs typeface="Roboto" panose="02000000000000000000" pitchFamily="2" charset="0"/>
              </a:rPr>
              <a:t>errores: códigos de estado comunes</a:t>
            </a:r>
            <a:endParaRPr lang="en-US" dirty="0"/>
          </a:p>
        </p:txBody>
      </p:sp>
      <p:sp>
        <p:nvSpPr>
          <p:cNvPr id="3" name="Marcador de contenido 2"/>
          <p:cNvSpPr>
            <a:spLocks noGrp="1"/>
          </p:cNvSpPr>
          <p:nvPr>
            <p:ph idx="1"/>
          </p:nvPr>
        </p:nvSpPr>
        <p:spPr/>
        <p:txBody>
          <a:bodyPr>
            <a:normAutofit fontScale="70000" lnSpcReduction="20000"/>
          </a:bodyPr>
          <a:lstStyle/>
          <a:p>
            <a:pPr lvl="0"/>
            <a:r>
              <a:rPr lang="es-ES" dirty="0">
                <a:latin typeface="Roboto" panose="02000000000000000000" pitchFamily="2" charset="0"/>
                <a:ea typeface="Roboto" panose="02000000000000000000" pitchFamily="2" charset="0"/>
                <a:cs typeface="Roboto" panose="02000000000000000000" pitchFamily="2" charset="0"/>
              </a:rPr>
              <a:t>200 – OK, genérico en casos de éxito</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n-US" dirty="0">
                <a:latin typeface="Roboto" panose="02000000000000000000" pitchFamily="2" charset="0"/>
                <a:ea typeface="Roboto" panose="02000000000000000000" pitchFamily="2" charset="0"/>
                <a:cs typeface="Roboto" panose="02000000000000000000" pitchFamily="2" charset="0"/>
              </a:rPr>
              <a:t>201 – </a:t>
            </a:r>
            <a:r>
              <a:rPr lang="en-US" dirty="0" err="1">
                <a:latin typeface="Roboto" panose="02000000000000000000" pitchFamily="2" charset="0"/>
                <a:ea typeface="Roboto" panose="02000000000000000000" pitchFamily="2" charset="0"/>
                <a:cs typeface="Roboto" panose="02000000000000000000" pitchFamily="2" charset="0"/>
              </a:rPr>
              <a:t>Recurso</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creado</a:t>
            </a:r>
            <a:r>
              <a:rPr lang="en-US" dirty="0">
                <a:latin typeface="Roboto" panose="02000000000000000000" pitchFamily="2" charset="0"/>
                <a:ea typeface="Roboto" panose="02000000000000000000" pitchFamily="2" charset="0"/>
                <a:cs typeface="Roboto" panose="02000000000000000000" pitchFamily="2" charset="0"/>
              </a:rPr>
              <a:t> con </a:t>
            </a:r>
            <a:r>
              <a:rPr lang="en-US" dirty="0" err="1">
                <a:latin typeface="Roboto" panose="02000000000000000000" pitchFamily="2" charset="0"/>
                <a:ea typeface="Roboto" panose="02000000000000000000" pitchFamily="2" charset="0"/>
                <a:cs typeface="Roboto" panose="02000000000000000000" pitchFamily="2" charset="0"/>
              </a:rPr>
              <a:t>éxito</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202 – Aceptado pero está ejecutando una tarea de manera asíncrona</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n-US" dirty="0">
                <a:latin typeface="Roboto" panose="02000000000000000000" pitchFamily="2" charset="0"/>
                <a:ea typeface="Roboto" panose="02000000000000000000" pitchFamily="2" charset="0"/>
                <a:cs typeface="Roboto" panose="02000000000000000000" pitchFamily="2" charset="0"/>
              </a:rPr>
              <a:t>204 – No </a:t>
            </a:r>
            <a:r>
              <a:rPr lang="en-US" dirty="0" err="1">
                <a:latin typeface="Roboto" panose="02000000000000000000" pitchFamily="2" charset="0"/>
                <a:ea typeface="Roboto" panose="02000000000000000000" pitchFamily="2" charset="0"/>
                <a:cs typeface="Roboto" panose="02000000000000000000" pitchFamily="2" charset="0"/>
              </a:rPr>
              <a:t>contenido</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n-US" dirty="0">
                <a:latin typeface="Roboto" panose="02000000000000000000" pitchFamily="2" charset="0"/>
                <a:ea typeface="Roboto" panose="02000000000000000000" pitchFamily="2" charset="0"/>
                <a:cs typeface="Roboto" panose="02000000000000000000" pitchFamily="2" charset="0"/>
              </a:rPr>
              <a:t>400 – </a:t>
            </a:r>
            <a:r>
              <a:rPr lang="en-US" dirty="0" err="1">
                <a:latin typeface="Roboto" panose="02000000000000000000" pitchFamily="2" charset="0"/>
                <a:ea typeface="Roboto" panose="02000000000000000000" pitchFamily="2" charset="0"/>
                <a:cs typeface="Roboto" panose="02000000000000000000" pitchFamily="2" charset="0"/>
              </a:rPr>
              <a:t>Petición</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incorrecta</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401 – No autorizado (puede ser que el usuario no esté “</a:t>
            </a:r>
            <a:r>
              <a:rPr lang="es-ES" dirty="0" err="1">
                <a:latin typeface="Roboto" panose="02000000000000000000" pitchFamily="2" charset="0"/>
                <a:ea typeface="Roboto" panose="02000000000000000000" pitchFamily="2" charset="0"/>
                <a:cs typeface="Roboto" panose="02000000000000000000" pitchFamily="2" charset="0"/>
              </a:rPr>
              <a:t>logueado</a:t>
            </a:r>
            <a:r>
              <a:rPr lang="es-ES" dirty="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403 – Prohibido (el usuario no posee permisos suficientes para acceder al recurso)</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404 – La URL no es válida o el recurso no existe</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405 – Método no permitido (generalmente los </a:t>
            </a:r>
            <a:r>
              <a:rPr lang="es-ES" dirty="0" err="1">
                <a:latin typeface="Roboto" panose="02000000000000000000" pitchFamily="2" charset="0"/>
                <a:ea typeface="Roboto" panose="02000000000000000000" pitchFamily="2" charset="0"/>
                <a:cs typeface="Roboto" panose="02000000000000000000" pitchFamily="2" charset="0"/>
              </a:rPr>
              <a:t>frameworks</a:t>
            </a:r>
            <a:r>
              <a:rPr lang="es-ES" dirty="0">
                <a:latin typeface="Roboto" panose="02000000000000000000" pitchFamily="2" charset="0"/>
                <a:ea typeface="Roboto" panose="02000000000000000000" pitchFamily="2" charset="0"/>
                <a:cs typeface="Roboto" panose="02000000000000000000" pitchFamily="2" charset="0"/>
              </a:rPr>
              <a:t> manejan esto)</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415 – La cabecera Content-</a:t>
            </a:r>
            <a:r>
              <a:rPr lang="es-ES" dirty="0" err="1">
                <a:latin typeface="Roboto" panose="02000000000000000000" pitchFamily="2" charset="0"/>
                <a:ea typeface="Roboto" panose="02000000000000000000" pitchFamily="2" charset="0"/>
                <a:cs typeface="Roboto" panose="02000000000000000000" pitchFamily="2" charset="0"/>
              </a:rPr>
              <a:t>Type</a:t>
            </a:r>
            <a:r>
              <a:rPr lang="es-ES" dirty="0">
                <a:latin typeface="Roboto" panose="02000000000000000000" pitchFamily="2" charset="0"/>
                <a:ea typeface="Roboto" panose="02000000000000000000" pitchFamily="2" charset="0"/>
                <a:cs typeface="Roboto" panose="02000000000000000000" pitchFamily="2" charset="0"/>
              </a:rPr>
              <a:t> enviada por el cliente no puede ser procesada por el servidor</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429 – Se ha excedido el número de peticiones por X tiempo permitido por el servidor</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n-US" dirty="0">
                <a:latin typeface="Roboto" panose="02000000000000000000" pitchFamily="2" charset="0"/>
                <a:ea typeface="Roboto" panose="02000000000000000000" pitchFamily="2" charset="0"/>
                <a:cs typeface="Roboto" panose="02000000000000000000" pitchFamily="2" charset="0"/>
              </a:rPr>
              <a:t>500 – Error </a:t>
            </a:r>
            <a:r>
              <a:rPr lang="en-US" dirty="0" err="1">
                <a:latin typeface="Roboto" panose="02000000000000000000" pitchFamily="2" charset="0"/>
                <a:ea typeface="Roboto" panose="02000000000000000000" pitchFamily="2" charset="0"/>
                <a:cs typeface="Roboto" panose="02000000000000000000" pitchFamily="2" charset="0"/>
              </a:rPr>
              <a:t>interno</a:t>
            </a:r>
            <a:r>
              <a:rPr lang="en-US" dirty="0">
                <a:latin typeface="Roboto" panose="02000000000000000000" pitchFamily="2" charset="0"/>
                <a:ea typeface="Roboto" panose="02000000000000000000" pitchFamily="2" charset="0"/>
                <a:cs typeface="Roboto" panose="02000000000000000000" pitchFamily="2" charset="0"/>
              </a:rPr>
              <a:t> del </a:t>
            </a:r>
            <a:r>
              <a:rPr lang="en-US" dirty="0" err="1" smtClean="0">
                <a:latin typeface="Roboto" panose="02000000000000000000" pitchFamily="2" charset="0"/>
                <a:ea typeface="Roboto" panose="02000000000000000000" pitchFamily="2" charset="0"/>
                <a:cs typeface="Roboto" panose="02000000000000000000" pitchFamily="2" charset="0"/>
              </a:rPr>
              <a:t>servidor</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6263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Códigos de estado, mensajes y </a:t>
            </a:r>
            <a:r>
              <a:rPr lang="es-ES" b="1" dirty="0" smtClean="0">
                <a:latin typeface="Roboto" panose="02000000000000000000" pitchFamily="2" charset="0"/>
                <a:ea typeface="Roboto" panose="02000000000000000000" pitchFamily="2" charset="0"/>
                <a:cs typeface="Roboto" panose="02000000000000000000" pitchFamily="2" charset="0"/>
              </a:rPr>
              <a:t>errores: códigos personalizados</a:t>
            </a:r>
            <a:endParaRPr lang="en-US" dirty="0"/>
          </a:p>
        </p:txBody>
      </p:sp>
      <p:sp>
        <p:nvSpPr>
          <p:cNvPr id="3" name="Marcador de contenido 2"/>
          <p:cNvSpPr>
            <a:spLocks noGrp="1"/>
          </p:cNvSpPr>
          <p:nvPr>
            <p:ph idx="1"/>
          </p:nvPr>
        </p:nvSpPr>
        <p:spPr/>
        <p:txBody>
          <a:bodyPr/>
          <a:lstStyle/>
          <a:p>
            <a:pPr marL="0" indent="0">
              <a:buNone/>
            </a:pPr>
            <a:r>
              <a:rPr lang="es-ES" dirty="0">
                <a:latin typeface="Roboto" panose="02000000000000000000" pitchFamily="2" charset="0"/>
                <a:ea typeface="Roboto" panose="02000000000000000000" pitchFamily="2" charset="0"/>
                <a:cs typeface="Roboto" panose="02000000000000000000" pitchFamily="2" charset="0"/>
              </a:rPr>
              <a:t>Aparte del código de </a:t>
            </a:r>
            <a:r>
              <a:rPr lang="es-ES" dirty="0" smtClean="0">
                <a:latin typeface="Roboto" panose="02000000000000000000" pitchFamily="2" charset="0"/>
                <a:ea typeface="Roboto" panose="02000000000000000000" pitchFamily="2" charset="0"/>
                <a:cs typeface="Roboto" panose="02000000000000000000" pitchFamily="2" charset="0"/>
              </a:rPr>
              <a:t>estado </a:t>
            </a:r>
            <a:r>
              <a:rPr lang="es-ES" dirty="0">
                <a:latin typeface="Roboto" panose="02000000000000000000" pitchFamily="2" charset="0"/>
                <a:ea typeface="Roboto" panose="02000000000000000000" pitchFamily="2" charset="0"/>
                <a:cs typeface="Roboto" panose="02000000000000000000" pitchFamily="2" charset="0"/>
              </a:rPr>
              <a:t>incluido en la cabecera </a:t>
            </a:r>
            <a:r>
              <a:rPr lang="es-ES" dirty="0" smtClean="0">
                <a:latin typeface="Roboto" panose="02000000000000000000" pitchFamily="2" charset="0"/>
                <a:ea typeface="Roboto" panose="02000000000000000000" pitchFamily="2" charset="0"/>
                <a:cs typeface="Roboto" panose="02000000000000000000" pitchFamily="2" charset="0"/>
              </a:rPr>
              <a:t>HTTP (que podría o no representar un error), </a:t>
            </a:r>
            <a:r>
              <a:rPr lang="es-ES" dirty="0">
                <a:latin typeface="Roboto" panose="02000000000000000000" pitchFamily="2" charset="0"/>
                <a:ea typeface="Roboto" panose="02000000000000000000" pitchFamily="2" charset="0"/>
                <a:cs typeface="Roboto" panose="02000000000000000000" pitchFamily="2" charset="0"/>
              </a:rPr>
              <a:t>es común devolver errores </a:t>
            </a:r>
            <a:r>
              <a:rPr lang="es-ES" dirty="0" smtClean="0">
                <a:latin typeface="Roboto" panose="02000000000000000000" pitchFamily="2" charset="0"/>
                <a:ea typeface="Roboto" panose="02000000000000000000" pitchFamily="2" charset="0"/>
                <a:cs typeface="Roboto" panose="02000000000000000000" pitchFamily="2" charset="0"/>
              </a:rPr>
              <a:t>propios de </a:t>
            </a:r>
            <a:r>
              <a:rPr lang="es-ES" dirty="0">
                <a:latin typeface="Roboto" panose="02000000000000000000" pitchFamily="2" charset="0"/>
                <a:ea typeface="Roboto" panose="02000000000000000000" pitchFamily="2" charset="0"/>
                <a:cs typeface="Roboto" panose="02000000000000000000" pitchFamily="2" charset="0"/>
              </a:rPr>
              <a:t>la aplicación en el “</a:t>
            </a:r>
            <a:r>
              <a:rPr lang="es-ES" dirty="0" err="1">
                <a:latin typeface="Roboto" panose="02000000000000000000" pitchFamily="2" charset="0"/>
                <a:ea typeface="Roboto" panose="02000000000000000000" pitchFamily="2" charset="0"/>
                <a:cs typeface="Roboto" panose="02000000000000000000" pitchFamily="2" charset="0"/>
              </a:rPr>
              <a:t>payload</a:t>
            </a:r>
            <a:r>
              <a:rPr lang="es-ES" dirty="0">
                <a:latin typeface="Roboto" panose="02000000000000000000" pitchFamily="2" charset="0"/>
                <a:ea typeface="Roboto" panose="02000000000000000000" pitchFamily="2" charset="0"/>
                <a:cs typeface="Roboto" panose="02000000000000000000" pitchFamily="2" charset="0"/>
              </a:rPr>
              <a:t>” de la respuesta con datos más detallados sobre el problema</a:t>
            </a:r>
            <a:r>
              <a:rPr lang="es-ES" dirty="0" smtClean="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36156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Códigos de estado, mensajes y errores: códigos personalizados</a:t>
            </a:r>
            <a:endParaRPr lang="en-US" dirty="0"/>
          </a:p>
        </p:txBody>
      </p:sp>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6228" y="1825625"/>
            <a:ext cx="7219543" cy="4351338"/>
          </a:xfrm>
        </p:spPr>
      </p:pic>
    </p:spTree>
    <p:extLst>
      <p:ext uri="{BB962C8B-B14F-4D97-AF65-F5344CB8AC3E}">
        <p14:creationId xmlns:p14="http://schemas.microsoft.com/office/powerpoint/2010/main" val="93645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Códigos de estado, mensajes y errores: códigos personalizados</a:t>
            </a:r>
            <a:endParaRPr lang="en-US" dirty="0"/>
          </a:p>
        </p:txBody>
      </p:sp>
      <p:pic>
        <p:nvPicPr>
          <p:cNvPr id="6" name="Marcador de contenid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86228" y="1825625"/>
            <a:ext cx="7219543" cy="4351338"/>
          </a:xfrm>
        </p:spPr>
      </p:pic>
    </p:spTree>
    <p:extLst>
      <p:ext uri="{BB962C8B-B14F-4D97-AF65-F5344CB8AC3E}">
        <p14:creationId xmlns:p14="http://schemas.microsoft.com/office/powerpoint/2010/main" val="1396020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Sobre mí</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lstStyle/>
          <a:p>
            <a:r>
              <a:rPr lang="es-ES" dirty="0" smtClean="0">
                <a:latin typeface="Roboto" panose="02000000000000000000" pitchFamily="2" charset="0"/>
                <a:ea typeface="Roboto" panose="02000000000000000000" pitchFamily="2" charset="0"/>
                <a:cs typeface="Roboto" panose="02000000000000000000" pitchFamily="2" charset="0"/>
              </a:rPr>
              <a:t>Graduado en psicología escolar en la Universidad Dominicana O&amp;M</a:t>
            </a:r>
          </a:p>
          <a:p>
            <a:r>
              <a:rPr lang="es-ES" dirty="0" smtClean="0">
                <a:latin typeface="Roboto" panose="02000000000000000000" pitchFamily="2" charset="0"/>
                <a:ea typeface="Roboto" panose="02000000000000000000" pitchFamily="2" charset="0"/>
                <a:cs typeface="Roboto" panose="02000000000000000000" pitchFamily="2" charset="0"/>
              </a:rPr>
              <a:t>Desarrollador web autodidacta con más de 5 años de experiencia</a:t>
            </a:r>
          </a:p>
          <a:p>
            <a:r>
              <a:rPr lang="es-ES" dirty="0" smtClean="0">
                <a:latin typeface="Roboto" panose="02000000000000000000" pitchFamily="2" charset="0"/>
                <a:ea typeface="Roboto" panose="02000000000000000000" pitchFamily="2" charset="0"/>
                <a:cs typeface="Roboto" panose="02000000000000000000" pitchFamily="2" charset="0"/>
              </a:rPr>
              <a:t>Amante de OOP, TDD, Refactorización, trabajar con “</a:t>
            </a:r>
            <a:r>
              <a:rPr lang="es-ES" dirty="0" err="1" smtClean="0">
                <a:latin typeface="Roboto" panose="02000000000000000000" pitchFamily="2" charset="0"/>
                <a:ea typeface="Roboto" panose="02000000000000000000" pitchFamily="2" charset="0"/>
                <a:cs typeface="Roboto" panose="02000000000000000000" pitchFamily="2" charset="0"/>
              </a:rPr>
              <a:t>Legacy</a:t>
            </a:r>
            <a:r>
              <a:rPr lang="es-ES" dirty="0" smtClean="0">
                <a:latin typeface="Roboto" panose="02000000000000000000" pitchFamily="2" charset="0"/>
                <a:ea typeface="Roboto" panose="02000000000000000000" pitchFamily="2" charset="0"/>
                <a:cs typeface="Roboto" panose="02000000000000000000" pitchFamily="2" charset="0"/>
              </a:rPr>
              <a:t> </a:t>
            </a:r>
            <a:r>
              <a:rPr lang="es-ES" dirty="0" err="1" smtClean="0">
                <a:latin typeface="Roboto" panose="02000000000000000000" pitchFamily="2" charset="0"/>
                <a:ea typeface="Roboto" panose="02000000000000000000" pitchFamily="2" charset="0"/>
                <a:cs typeface="Roboto" panose="02000000000000000000" pitchFamily="2" charset="0"/>
              </a:rPr>
              <a:t>Code</a:t>
            </a:r>
            <a:r>
              <a:rPr lang="es-ES" dirty="0" smtClean="0">
                <a:latin typeface="Roboto" panose="02000000000000000000" pitchFamily="2" charset="0"/>
                <a:ea typeface="Roboto" panose="02000000000000000000" pitchFamily="2" charset="0"/>
                <a:cs typeface="Roboto" panose="02000000000000000000" pitchFamily="2" charset="0"/>
              </a:rPr>
              <a:t>”, y el código limpio (</a:t>
            </a:r>
            <a:r>
              <a:rPr lang="es-ES" dirty="0" err="1" smtClean="0">
                <a:latin typeface="Roboto" panose="02000000000000000000" pitchFamily="2" charset="0"/>
                <a:ea typeface="Roboto" panose="02000000000000000000" pitchFamily="2" charset="0"/>
                <a:cs typeface="Roboto" panose="02000000000000000000" pitchFamily="2" charset="0"/>
              </a:rPr>
              <a:t>Clean</a:t>
            </a:r>
            <a:r>
              <a:rPr lang="es-ES" dirty="0" smtClean="0">
                <a:latin typeface="Roboto" panose="02000000000000000000" pitchFamily="2" charset="0"/>
                <a:ea typeface="Roboto" panose="02000000000000000000" pitchFamily="2" charset="0"/>
                <a:cs typeface="Roboto" panose="02000000000000000000" pitchFamily="2" charset="0"/>
              </a:rPr>
              <a:t> </a:t>
            </a:r>
            <a:r>
              <a:rPr lang="es-ES" dirty="0" err="1" smtClean="0">
                <a:latin typeface="Roboto" panose="02000000000000000000" pitchFamily="2" charset="0"/>
                <a:ea typeface="Roboto" panose="02000000000000000000" pitchFamily="2" charset="0"/>
                <a:cs typeface="Roboto" panose="02000000000000000000" pitchFamily="2" charset="0"/>
              </a:rPr>
              <a:t>Code</a:t>
            </a:r>
            <a:r>
              <a:rPr lang="es-ES" dirty="0" smtClean="0">
                <a:latin typeface="Roboto" panose="02000000000000000000" pitchFamily="2" charset="0"/>
                <a:ea typeface="Roboto" panose="02000000000000000000" pitchFamily="2" charset="0"/>
                <a:cs typeface="Roboto" panose="02000000000000000000" pitchFamily="2" charset="0"/>
              </a:rPr>
              <a:t>)</a:t>
            </a:r>
          </a:p>
          <a:p>
            <a:r>
              <a:rPr lang="es-ES" dirty="0" smtClean="0">
                <a:latin typeface="Roboto" panose="02000000000000000000" pitchFamily="2" charset="0"/>
                <a:ea typeface="Roboto" panose="02000000000000000000" pitchFamily="2" charset="0"/>
                <a:cs typeface="Roboto" panose="02000000000000000000" pitchFamily="2" charset="0"/>
              </a:rPr>
              <a:t>Amante de los deportes (</a:t>
            </a:r>
            <a:r>
              <a:rPr lang="es-ES" dirty="0" err="1" smtClean="0">
                <a:latin typeface="Roboto" panose="02000000000000000000" pitchFamily="2" charset="0"/>
                <a:ea typeface="Roboto" panose="02000000000000000000" pitchFamily="2" charset="0"/>
                <a:cs typeface="Roboto" panose="02000000000000000000" pitchFamily="2" charset="0"/>
              </a:rPr>
              <a:t>basketball</a:t>
            </a:r>
            <a:r>
              <a:rPr lang="es-ES" dirty="0" smtClean="0">
                <a:latin typeface="Roboto" panose="02000000000000000000" pitchFamily="2" charset="0"/>
                <a:ea typeface="Roboto" panose="02000000000000000000" pitchFamily="2" charset="0"/>
                <a:cs typeface="Roboto" panose="02000000000000000000" pitchFamily="2" charset="0"/>
              </a:rPr>
              <a:t>, </a:t>
            </a:r>
            <a:r>
              <a:rPr lang="es-ES" dirty="0" err="1" smtClean="0">
                <a:latin typeface="Roboto" panose="02000000000000000000" pitchFamily="2" charset="0"/>
                <a:ea typeface="Roboto" panose="02000000000000000000" pitchFamily="2" charset="0"/>
                <a:cs typeface="Roboto" panose="02000000000000000000" pitchFamily="2" charset="0"/>
              </a:rPr>
              <a:t>football</a:t>
            </a:r>
            <a:r>
              <a:rPr lang="es-ES" dirty="0" smtClean="0">
                <a:latin typeface="Roboto" panose="02000000000000000000" pitchFamily="2" charset="0"/>
                <a:ea typeface="Roboto" panose="02000000000000000000" pitchFamily="2" charset="0"/>
                <a:cs typeface="Roboto" panose="02000000000000000000" pitchFamily="2" charset="0"/>
              </a:rPr>
              <a:t>, baseball, soccer)</a:t>
            </a:r>
          </a:p>
          <a:p>
            <a:r>
              <a:rPr lang="es-ES" dirty="0" smtClean="0">
                <a:latin typeface="Roboto" panose="02000000000000000000" pitchFamily="2" charset="0"/>
                <a:ea typeface="Roboto" panose="02000000000000000000" pitchFamily="2" charset="0"/>
                <a:cs typeface="Roboto" panose="02000000000000000000" pitchFamily="2" charset="0"/>
              </a:rPr>
              <a:t>Santiaguero viviendo en Santo Domingo</a:t>
            </a:r>
          </a:p>
          <a:p>
            <a:r>
              <a:rPr lang="es-ES" dirty="0" smtClean="0">
                <a:latin typeface="Roboto" panose="02000000000000000000" pitchFamily="2" charset="0"/>
                <a:ea typeface="Roboto" panose="02000000000000000000" pitchFamily="2" charset="0"/>
                <a:cs typeface="Roboto" panose="02000000000000000000" pitchFamily="2" charset="0"/>
              </a:rPr>
              <a:t>Twitter, Instagram, </a:t>
            </a:r>
            <a:r>
              <a:rPr lang="es-ES" dirty="0" err="1" smtClean="0">
                <a:latin typeface="Roboto" panose="02000000000000000000" pitchFamily="2" charset="0"/>
                <a:ea typeface="Roboto" panose="02000000000000000000" pitchFamily="2" charset="0"/>
                <a:cs typeface="Roboto" panose="02000000000000000000" pitchFamily="2" charset="0"/>
              </a:rPr>
              <a:t>Linkedin</a:t>
            </a:r>
            <a:r>
              <a:rPr lang="es-ES" dirty="0" smtClean="0">
                <a:latin typeface="Roboto" panose="02000000000000000000" pitchFamily="2" charset="0"/>
                <a:ea typeface="Roboto" panose="02000000000000000000" pitchFamily="2" charset="0"/>
                <a:cs typeface="Roboto" panose="02000000000000000000" pitchFamily="2" charset="0"/>
              </a:rPr>
              <a:t>, </a:t>
            </a:r>
            <a:r>
              <a:rPr lang="es-ES" dirty="0" err="1" smtClean="0">
                <a:latin typeface="Roboto" panose="02000000000000000000" pitchFamily="2" charset="0"/>
                <a:ea typeface="Roboto" panose="02000000000000000000" pitchFamily="2" charset="0"/>
                <a:cs typeface="Roboto" panose="02000000000000000000" pitchFamily="2" charset="0"/>
              </a:rPr>
              <a:t>Github</a:t>
            </a:r>
            <a:r>
              <a:rPr lang="es-ES" dirty="0" smtClean="0">
                <a:latin typeface="Roboto" panose="02000000000000000000" pitchFamily="2" charset="0"/>
                <a:ea typeface="Roboto" panose="02000000000000000000" pitchFamily="2" charset="0"/>
                <a:cs typeface="Roboto" panose="02000000000000000000" pitchFamily="2" charset="0"/>
              </a:rPr>
              <a:t>, </a:t>
            </a:r>
            <a:r>
              <a:rPr lang="es-ES" dirty="0" err="1" smtClean="0">
                <a:latin typeface="Roboto" panose="02000000000000000000" pitchFamily="2" charset="0"/>
                <a:ea typeface="Roboto" panose="02000000000000000000" pitchFamily="2" charset="0"/>
                <a:cs typeface="Roboto" panose="02000000000000000000" pitchFamily="2" charset="0"/>
              </a:rPr>
              <a:t>Reddit</a:t>
            </a:r>
            <a:r>
              <a:rPr lang="es-ES" smtClean="0">
                <a:latin typeface="Roboto" panose="02000000000000000000" pitchFamily="2" charset="0"/>
                <a:ea typeface="Roboto" panose="02000000000000000000" pitchFamily="2" charset="0"/>
                <a:cs typeface="Roboto" panose="02000000000000000000" pitchFamily="2" charset="0"/>
              </a:rPr>
              <a:t>: </a:t>
            </a:r>
            <a:r>
              <a:rPr lang="es-ES" smtClean="0">
                <a:latin typeface="Roboto" panose="02000000000000000000" pitchFamily="2" charset="0"/>
                <a:ea typeface="Roboto" panose="02000000000000000000" pitchFamily="2" charset="0"/>
                <a:cs typeface="Roboto" panose="02000000000000000000" pitchFamily="2" charset="0"/>
              </a:rPr>
              <a:t>@maxalmonte14</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63472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Probando los </a:t>
            </a:r>
            <a:r>
              <a:rPr lang="es-ES" b="1" dirty="0" err="1">
                <a:latin typeface="Roboto" panose="02000000000000000000" pitchFamily="2" charset="0"/>
                <a:ea typeface="Roboto" panose="02000000000000000000" pitchFamily="2" charset="0"/>
                <a:cs typeface="Roboto" panose="02000000000000000000" pitchFamily="2" charset="0"/>
              </a:rPr>
              <a:t>endpoints</a:t>
            </a:r>
            <a:r>
              <a:rPr lang="es-ES" b="1" dirty="0">
                <a:latin typeface="Roboto" panose="02000000000000000000" pitchFamily="2" charset="0"/>
                <a:ea typeface="Roboto" panose="02000000000000000000" pitchFamily="2" charset="0"/>
                <a:cs typeface="Roboto" panose="02000000000000000000" pitchFamily="2" charset="0"/>
              </a:rPr>
              <a:t>: TDD y </a:t>
            </a:r>
            <a:r>
              <a:rPr lang="es-ES" b="1" dirty="0" err="1" smtClean="0">
                <a:latin typeface="Roboto" panose="02000000000000000000" pitchFamily="2" charset="0"/>
                <a:ea typeface="Roboto" panose="02000000000000000000" pitchFamily="2" charset="0"/>
                <a:cs typeface="Roboto" panose="02000000000000000000" pitchFamily="2" charset="0"/>
              </a:rPr>
              <a:t>debugging</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normAutofit fontScale="92500" lnSpcReduction="10000"/>
          </a:bodyPr>
          <a:lstStyle/>
          <a:p>
            <a:pPr lvl="0"/>
            <a:r>
              <a:rPr lang="es-ES" dirty="0">
                <a:latin typeface="Roboto" panose="02000000000000000000" pitchFamily="2" charset="0"/>
                <a:ea typeface="Roboto" panose="02000000000000000000" pitchFamily="2" charset="0"/>
                <a:cs typeface="Roboto" panose="02000000000000000000" pitchFamily="2" charset="0"/>
              </a:rPr>
              <a:t>Usa TDD o al menos escribe pruebas automatizadas, tu yo del futuro te lo agradecerá.</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Mantén dos instancias de la misma base de datos, una para pruebas dentro de la aplicación y/o </a:t>
            </a:r>
            <a:r>
              <a:rPr lang="es-ES" dirty="0" err="1">
                <a:latin typeface="Roboto" panose="02000000000000000000" pitchFamily="2" charset="0"/>
                <a:ea typeface="Roboto" panose="02000000000000000000" pitchFamily="2" charset="0"/>
                <a:cs typeface="Roboto" panose="02000000000000000000" pitchFamily="2" charset="0"/>
              </a:rPr>
              <a:t>debugging</a:t>
            </a:r>
            <a:r>
              <a:rPr lang="es-ES" dirty="0">
                <a:latin typeface="Roboto" panose="02000000000000000000" pitchFamily="2" charset="0"/>
                <a:ea typeface="Roboto" panose="02000000000000000000" pitchFamily="2" charset="0"/>
                <a:cs typeface="Roboto" panose="02000000000000000000" pitchFamily="2" charset="0"/>
              </a:rPr>
              <a:t>, otra para las pruebas automatizadas </a:t>
            </a:r>
            <a:r>
              <a:rPr lang="es-ES" b="1" dirty="0">
                <a:latin typeface="Roboto" panose="02000000000000000000" pitchFamily="2" charset="0"/>
                <a:ea typeface="Roboto" panose="02000000000000000000" pitchFamily="2" charset="0"/>
                <a:cs typeface="Roboto" panose="02000000000000000000" pitchFamily="2" charset="0"/>
              </a:rPr>
              <a:t>esta última debería permanecer vacía</a:t>
            </a:r>
            <a:r>
              <a:rPr lang="es-ES" dirty="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Llena tu base de datos de prueba con datos “basura” pero convincentes, librerías como </a:t>
            </a:r>
            <a:r>
              <a:rPr lang="es-ES" dirty="0" err="1">
                <a:latin typeface="Roboto" panose="02000000000000000000" pitchFamily="2" charset="0"/>
                <a:ea typeface="Roboto" panose="02000000000000000000" pitchFamily="2" charset="0"/>
                <a:cs typeface="Roboto" panose="02000000000000000000" pitchFamily="2" charset="0"/>
              </a:rPr>
              <a:t>Faker</a:t>
            </a:r>
            <a:r>
              <a:rPr lang="es-ES" dirty="0">
                <a:latin typeface="Roboto" panose="02000000000000000000" pitchFamily="2" charset="0"/>
                <a:ea typeface="Roboto" panose="02000000000000000000" pitchFamily="2" charset="0"/>
                <a:cs typeface="Roboto" panose="02000000000000000000" pitchFamily="2" charset="0"/>
              </a:rPr>
              <a:t> en PHP se encargan de esta tarea.</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Usa transacciones en tus pruebas automatizadas para mantener tu base de datos vacía.</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Usa </a:t>
            </a:r>
            <a:r>
              <a:rPr lang="es-ES" dirty="0" err="1">
                <a:latin typeface="Roboto" panose="02000000000000000000" pitchFamily="2" charset="0"/>
                <a:ea typeface="Roboto" panose="02000000000000000000" pitchFamily="2" charset="0"/>
                <a:cs typeface="Roboto" panose="02000000000000000000" pitchFamily="2" charset="0"/>
              </a:rPr>
              <a:t>Postman</a:t>
            </a:r>
            <a:r>
              <a:rPr lang="es-ES" dirty="0">
                <a:latin typeface="Roboto" panose="02000000000000000000" pitchFamily="2" charset="0"/>
                <a:ea typeface="Roboto" panose="02000000000000000000" pitchFamily="2" charset="0"/>
                <a:cs typeface="Roboto" panose="02000000000000000000" pitchFamily="2" charset="0"/>
              </a:rPr>
              <a:t> para motivos de </a:t>
            </a:r>
            <a:r>
              <a:rPr lang="es-ES" dirty="0" err="1">
                <a:latin typeface="Roboto" panose="02000000000000000000" pitchFamily="2" charset="0"/>
                <a:ea typeface="Roboto" panose="02000000000000000000" pitchFamily="2" charset="0"/>
                <a:cs typeface="Roboto" panose="02000000000000000000" pitchFamily="2" charset="0"/>
              </a:rPr>
              <a:t>debugging</a:t>
            </a:r>
            <a:r>
              <a:rPr lang="es-ES" dirty="0" smtClean="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80703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latin typeface="Roboto" panose="02000000000000000000" pitchFamily="2" charset="0"/>
                <a:ea typeface="Roboto" panose="02000000000000000000" pitchFamily="2" charset="0"/>
                <a:cs typeface="Roboto" panose="02000000000000000000" pitchFamily="2" charset="0"/>
              </a:rPr>
              <a:t>Transformando los datos o por qué nunca deberías exponer tu lógica de </a:t>
            </a:r>
            <a:r>
              <a:rPr lang="es-ES" b="1" dirty="0" smtClean="0">
                <a:latin typeface="Roboto" panose="02000000000000000000" pitchFamily="2" charset="0"/>
                <a:ea typeface="Roboto" panose="02000000000000000000" pitchFamily="2" charset="0"/>
                <a:cs typeface="Roboto" panose="02000000000000000000" pitchFamily="2" charset="0"/>
              </a:rPr>
              <a:t>negocios</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normAutofit/>
          </a:bodyPr>
          <a:lstStyle/>
          <a:p>
            <a:pPr lvl="0"/>
            <a:r>
              <a:rPr lang="es-ES" b="1" dirty="0">
                <a:latin typeface="Roboto" panose="02000000000000000000" pitchFamily="2" charset="0"/>
                <a:ea typeface="Roboto" panose="02000000000000000000" pitchFamily="2" charset="0"/>
                <a:cs typeface="Roboto" panose="02000000000000000000" pitchFamily="2" charset="0"/>
              </a:rPr>
              <a:t>Presentación</a:t>
            </a:r>
            <a:r>
              <a:rPr lang="es-ES" dirty="0">
                <a:latin typeface="Roboto" panose="02000000000000000000" pitchFamily="2" charset="0"/>
                <a:ea typeface="Roboto" panose="02000000000000000000" pitchFamily="2" charset="0"/>
                <a:cs typeface="Roboto" panose="02000000000000000000" pitchFamily="2" charset="0"/>
              </a:rPr>
              <a:t>: si estás usando </a:t>
            </a:r>
            <a:r>
              <a:rPr lang="es-ES" dirty="0" err="1">
                <a:latin typeface="Roboto" panose="02000000000000000000" pitchFamily="2" charset="0"/>
                <a:ea typeface="Roboto" panose="02000000000000000000" pitchFamily="2" charset="0"/>
                <a:cs typeface="Roboto" panose="02000000000000000000" pitchFamily="2" charset="0"/>
              </a:rPr>
              <a:t>MySQL</a:t>
            </a:r>
            <a:r>
              <a:rPr lang="es-ES" dirty="0">
                <a:latin typeface="Roboto" panose="02000000000000000000" pitchFamily="2" charset="0"/>
                <a:ea typeface="Roboto" panose="02000000000000000000" pitchFamily="2" charset="0"/>
                <a:cs typeface="Roboto" panose="02000000000000000000" pitchFamily="2" charset="0"/>
              </a:rPr>
              <a:t> y deseas almacenar un campo del tipo booleano es muy probable que termines usando el tipo TINYINT (un entero que solo puede ser 1 o 0) ya que </a:t>
            </a:r>
            <a:r>
              <a:rPr lang="es-ES" dirty="0" err="1">
                <a:latin typeface="Roboto" panose="02000000000000000000" pitchFamily="2" charset="0"/>
                <a:ea typeface="Roboto" panose="02000000000000000000" pitchFamily="2" charset="0"/>
                <a:cs typeface="Roboto" panose="02000000000000000000" pitchFamily="2" charset="0"/>
              </a:rPr>
              <a:t>MySQL</a:t>
            </a:r>
            <a:r>
              <a:rPr lang="es-ES" dirty="0">
                <a:latin typeface="Roboto" panose="02000000000000000000" pitchFamily="2" charset="0"/>
                <a:ea typeface="Roboto" panose="02000000000000000000" pitchFamily="2" charset="0"/>
                <a:cs typeface="Roboto" panose="02000000000000000000" pitchFamily="2" charset="0"/>
              </a:rPr>
              <a:t> no soporta el tipo booleano de manera nativa, tus clientes no deberían tener que lidiar con los problemas específicos que suponen el motor de base de datos que estás utilizando</a:t>
            </a:r>
            <a:r>
              <a:rPr lang="es-ES" dirty="0" smtClean="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32734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latin typeface="Roboto" panose="02000000000000000000" pitchFamily="2" charset="0"/>
                <a:ea typeface="Roboto" panose="02000000000000000000" pitchFamily="2" charset="0"/>
                <a:cs typeface="Roboto" panose="02000000000000000000" pitchFamily="2" charset="0"/>
              </a:rPr>
              <a:t>Transformando los datos o por qué nunca deberías exponer tu lógica de negocios</a:t>
            </a:r>
            <a:endParaRPr lang="en-US" dirty="0"/>
          </a:p>
        </p:txBody>
      </p:sp>
      <p:sp>
        <p:nvSpPr>
          <p:cNvPr id="3" name="Marcador de contenido 2"/>
          <p:cNvSpPr>
            <a:spLocks noGrp="1"/>
          </p:cNvSpPr>
          <p:nvPr>
            <p:ph idx="1"/>
          </p:nvPr>
        </p:nvSpPr>
        <p:spPr/>
        <p:txBody>
          <a:bodyPr/>
          <a:lstStyle/>
          <a:p>
            <a:pPr lvl="0"/>
            <a:r>
              <a:rPr lang="es-ES" b="1" dirty="0">
                <a:latin typeface="Roboto" panose="02000000000000000000" pitchFamily="2" charset="0"/>
                <a:ea typeface="Roboto" panose="02000000000000000000" pitchFamily="2" charset="0"/>
                <a:cs typeface="Roboto" panose="02000000000000000000" pitchFamily="2" charset="0"/>
              </a:rPr>
              <a:t>Seguridad</a:t>
            </a:r>
            <a:r>
              <a:rPr lang="es-ES" dirty="0">
                <a:latin typeface="Roboto" panose="02000000000000000000" pitchFamily="2" charset="0"/>
                <a:ea typeface="Roboto" panose="02000000000000000000" pitchFamily="2" charset="0"/>
                <a:cs typeface="Roboto" panose="02000000000000000000" pitchFamily="2" charset="0"/>
              </a:rPr>
              <a:t>: exponer la estructura de tu base de datos a los clientes es una mala idea por decenas de razones, una de ellas es que puedes terminar exponiendo datos que no deseabas fueran accesibles.</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b="1" dirty="0">
                <a:latin typeface="Roboto" panose="02000000000000000000" pitchFamily="2" charset="0"/>
                <a:ea typeface="Roboto" panose="02000000000000000000" pitchFamily="2" charset="0"/>
                <a:cs typeface="Roboto" panose="02000000000000000000" pitchFamily="2" charset="0"/>
              </a:rPr>
              <a:t>Estabilidad</a:t>
            </a:r>
            <a:r>
              <a:rPr lang="es-ES" dirty="0">
                <a:latin typeface="Roboto" panose="02000000000000000000" pitchFamily="2" charset="0"/>
                <a:ea typeface="Roboto" panose="02000000000000000000" pitchFamily="2" charset="0"/>
                <a:cs typeface="Roboto" panose="02000000000000000000" pitchFamily="2" charset="0"/>
              </a:rPr>
              <a:t>: tus clientes deben seguir consumiendo tu API de la misma manera sin importar aun cuando hagas cambios en la estructura de la base de datos.</a:t>
            </a:r>
            <a:endParaRPr lang="en-US" dirty="0"/>
          </a:p>
        </p:txBody>
      </p:sp>
    </p:spTree>
    <p:extLst>
      <p:ext uri="{BB962C8B-B14F-4D97-AF65-F5344CB8AC3E}">
        <p14:creationId xmlns:p14="http://schemas.microsoft.com/office/powerpoint/2010/main" val="3991811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Data marshaling, serialization y </a:t>
            </a:r>
            <a:r>
              <a:rPr lang="en-US" b="1" dirty="0" smtClean="0">
                <a:latin typeface="Roboto" panose="02000000000000000000" pitchFamily="2" charset="0"/>
                <a:ea typeface="Roboto" panose="02000000000000000000" pitchFamily="2" charset="0"/>
                <a:cs typeface="Roboto" panose="02000000000000000000" pitchFamily="2" charset="0"/>
              </a:rPr>
              <a:t>Transformers</a:t>
            </a:r>
            <a:endParaRPr lang="en-US" b="1" dirty="0">
              <a:latin typeface="Roboto" panose="02000000000000000000" pitchFamily="2" charset="0"/>
              <a:ea typeface="Roboto" panose="02000000000000000000" pitchFamily="2" charset="0"/>
              <a:cs typeface="Roboto" panose="02000000000000000000" pitchFamily="2" charset="0"/>
            </a:endParaRPr>
          </a:p>
        </p:txBody>
      </p:sp>
      <p:pic>
        <p:nvPicPr>
          <p:cNvPr id="5" name="Marcador de conteni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21117" y="1825625"/>
            <a:ext cx="5549765" cy="4351338"/>
          </a:xfrm>
        </p:spPr>
      </p:pic>
    </p:spTree>
    <p:extLst>
      <p:ext uri="{BB962C8B-B14F-4D97-AF65-F5344CB8AC3E}">
        <p14:creationId xmlns:p14="http://schemas.microsoft.com/office/powerpoint/2010/main" val="121442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Data marshaling, serialization y Transformers</a:t>
            </a:r>
            <a:endParaRPr lang="en-US"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21117" y="1825625"/>
            <a:ext cx="5549765" cy="4351338"/>
          </a:xfrm>
        </p:spPr>
      </p:pic>
    </p:spTree>
    <p:extLst>
      <p:ext uri="{BB962C8B-B14F-4D97-AF65-F5344CB8AC3E}">
        <p14:creationId xmlns:p14="http://schemas.microsoft.com/office/powerpoint/2010/main" val="3772809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smtClean="0">
                <a:latin typeface="Roboto" panose="02000000000000000000" pitchFamily="2" charset="0"/>
                <a:ea typeface="Roboto" panose="02000000000000000000" pitchFamily="2" charset="0"/>
                <a:cs typeface="Roboto" panose="02000000000000000000" pitchFamily="2" charset="0"/>
              </a:rPr>
              <a:t>Relaciones</a:t>
            </a:r>
            <a:endParaRPr lang="en-US" b="1" dirty="0">
              <a:latin typeface="Roboto" panose="02000000000000000000" pitchFamily="2" charset="0"/>
              <a:ea typeface="Roboto" panose="02000000000000000000" pitchFamily="2" charset="0"/>
              <a:cs typeface="Roboto" panose="02000000000000000000" pitchFamily="2" charset="0"/>
            </a:endParaRPr>
          </a:p>
        </p:txBody>
      </p:sp>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58390" y="1825625"/>
            <a:ext cx="5075220" cy="4351338"/>
          </a:xfrm>
        </p:spPr>
      </p:pic>
    </p:spTree>
    <p:extLst>
      <p:ext uri="{BB962C8B-B14F-4D97-AF65-F5344CB8AC3E}">
        <p14:creationId xmlns:p14="http://schemas.microsoft.com/office/powerpoint/2010/main" val="2169994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latin typeface="Roboto" panose="02000000000000000000" pitchFamily="2" charset="0"/>
                <a:ea typeface="Roboto" panose="02000000000000000000" pitchFamily="2" charset="0"/>
                <a:cs typeface="Roboto" panose="02000000000000000000" pitchFamily="2" charset="0"/>
              </a:rPr>
              <a:t>Relaciones</a:t>
            </a:r>
            <a:endParaRPr lang="en-US"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58390" y="1825625"/>
            <a:ext cx="5075220" cy="4351338"/>
          </a:xfrm>
        </p:spPr>
      </p:pic>
    </p:spTree>
    <p:extLst>
      <p:ext uri="{BB962C8B-B14F-4D97-AF65-F5344CB8AC3E}">
        <p14:creationId xmlns:p14="http://schemas.microsoft.com/office/powerpoint/2010/main" val="159101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Autenticación</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lstStyle/>
          <a:p>
            <a:pPr marL="0" indent="0">
              <a:buNone/>
            </a:pPr>
            <a:r>
              <a:rPr lang="es-ES" dirty="0">
                <a:latin typeface="Roboto" panose="02000000000000000000" pitchFamily="2" charset="0"/>
                <a:ea typeface="Roboto" panose="02000000000000000000" pitchFamily="2" charset="0"/>
                <a:cs typeface="Roboto" panose="02000000000000000000" pitchFamily="2" charset="0"/>
              </a:rPr>
              <a:t>El estándar en la industria actualmente es OAuth2.0. Un servidor de OAuth2.0 permite a los usuarios solicitar un </a:t>
            </a:r>
            <a:r>
              <a:rPr lang="es-ES" dirty="0" err="1">
                <a:latin typeface="Roboto" panose="02000000000000000000" pitchFamily="2" charset="0"/>
                <a:ea typeface="Roboto" panose="02000000000000000000" pitchFamily="2" charset="0"/>
                <a:cs typeface="Roboto" panose="02000000000000000000" pitchFamily="2" charset="0"/>
              </a:rPr>
              <a:t>token</a:t>
            </a:r>
            <a:r>
              <a:rPr lang="es-ES" dirty="0">
                <a:latin typeface="Roboto" panose="02000000000000000000" pitchFamily="2" charset="0"/>
                <a:ea typeface="Roboto" panose="02000000000000000000" pitchFamily="2" charset="0"/>
                <a:cs typeface="Roboto" panose="02000000000000000000" pitchFamily="2" charset="0"/>
              </a:rPr>
              <a:t> por medio de su usuario y contraseña, este podría un JWT o no, el servidor mantendrá el rastro sobre los </a:t>
            </a:r>
            <a:r>
              <a:rPr lang="es-ES" dirty="0" err="1">
                <a:latin typeface="Roboto" panose="02000000000000000000" pitchFamily="2" charset="0"/>
                <a:ea typeface="Roboto" panose="02000000000000000000" pitchFamily="2" charset="0"/>
                <a:cs typeface="Roboto" panose="02000000000000000000" pitchFamily="2" charset="0"/>
              </a:rPr>
              <a:t>tokens</a:t>
            </a:r>
            <a:r>
              <a:rPr lang="es-ES" dirty="0">
                <a:latin typeface="Roboto" panose="02000000000000000000" pitchFamily="2" charset="0"/>
                <a:ea typeface="Roboto" panose="02000000000000000000" pitchFamily="2" charset="0"/>
                <a:cs typeface="Roboto" panose="02000000000000000000" pitchFamily="2" charset="0"/>
              </a:rPr>
              <a:t> que ha emitido. Los </a:t>
            </a:r>
            <a:r>
              <a:rPr lang="es-ES" dirty="0" err="1">
                <a:latin typeface="Roboto" panose="02000000000000000000" pitchFamily="2" charset="0"/>
                <a:ea typeface="Roboto" panose="02000000000000000000" pitchFamily="2" charset="0"/>
                <a:cs typeface="Roboto" panose="02000000000000000000" pitchFamily="2" charset="0"/>
              </a:rPr>
              <a:t>tokens</a:t>
            </a:r>
            <a:r>
              <a:rPr lang="es-ES" dirty="0">
                <a:latin typeface="Roboto" panose="02000000000000000000" pitchFamily="2" charset="0"/>
                <a:ea typeface="Roboto" panose="02000000000000000000" pitchFamily="2" charset="0"/>
                <a:cs typeface="Roboto" panose="02000000000000000000" pitchFamily="2" charset="0"/>
              </a:rPr>
              <a:t> provistos por OAuth2.0 suelen ser de corta duración por lo que es necesario renovarlos constantemente por motivos de seguridad, aunque los servidores de OAuth2.0 son totalmente configurables, en teoría podrías emitir </a:t>
            </a:r>
            <a:r>
              <a:rPr lang="es-ES" dirty="0" err="1">
                <a:latin typeface="Roboto" panose="02000000000000000000" pitchFamily="2" charset="0"/>
                <a:ea typeface="Roboto" panose="02000000000000000000" pitchFamily="2" charset="0"/>
                <a:cs typeface="Roboto" panose="02000000000000000000" pitchFamily="2" charset="0"/>
              </a:rPr>
              <a:t>tokens</a:t>
            </a:r>
            <a:r>
              <a:rPr lang="es-ES" dirty="0">
                <a:latin typeface="Roboto" panose="02000000000000000000" pitchFamily="2" charset="0"/>
                <a:ea typeface="Roboto" panose="02000000000000000000" pitchFamily="2" charset="0"/>
                <a:cs typeface="Roboto" panose="02000000000000000000" pitchFamily="2" charset="0"/>
              </a:rPr>
              <a:t> que nunca expiren, pero esta práctica no es recomendada por motivos de seguridad</a:t>
            </a:r>
            <a:r>
              <a:rPr lang="es-ES" dirty="0" smtClean="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02627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Autenticación: seguridad</a:t>
            </a:r>
            <a:endParaRPr lang="en-US" dirty="0"/>
          </a:p>
        </p:txBody>
      </p:sp>
      <p:sp>
        <p:nvSpPr>
          <p:cNvPr id="3" name="Marcador de contenido 2"/>
          <p:cNvSpPr>
            <a:spLocks noGrp="1"/>
          </p:cNvSpPr>
          <p:nvPr>
            <p:ph idx="1"/>
          </p:nvPr>
        </p:nvSpPr>
        <p:spPr/>
        <p:txBody>
          <a:bodyPr/>
          <a:lstStyle/>
          <a:p>
            <a:pPr marL="0" lvl="0" indent="0">
              <a:buNone/>
            </a:pPr>
            <a:r>
              <a:rPr lang="es-ES" dirty="0">
                <a:latin typeface="Roboto" panose="02000000000000000000" pitchFamily="2" charset="0"/>
                <a:ea typeface="Roboto" panose="02000000000000000000" pitchFamily="2" charset="0"/>
                <a:cs typeface="Roboto" panose="02000000000000000000" pitchFamily="2" charset="0"/>
              </a:rPr>
              <a:t>Nunca pases tus </a:t>
            </a:r>
            <a:r>
              <a:rPr lang="es-ES" dirty="0" err="1">
                <a:latin typeface="Roboto" panose="02000000000000000000" pitchFamily="2" charset="0"/>
                <a:ea typeface="Roboto" panose="02000000000000000000" pitchFamily="2" charset="0"/>
                <a:cs typeface="Roboto" panose="02000000000000000000" pitchFamily="2" charset="0"/>
              </a:rPr>
              <a:t>tokens</a:t>
            </a:r>
            <a:r>
              <a:rPr lang="es-ES" dirty="0">
                <a:latin typeface="Roboto" panose="02000000000000000000" pitchFamily="2" charset="0"/>
                <a:ea typeface="Roboto" panose="02000000000000000000" pitchFamily="2" charset="0"/>
                <a:cs typeface="Roboto" panose="02000000000000000000" pitchFamily="2" charset="0"/>
              </a:rPr>
              <a:t> (o cualquier otro dato supuesto a ser privado) como parámetros de la URL o segmentos de la misma. Las </a:t>
            </a:r>
            <a:r>
              <a:rPr lang="es-ES" dirty="0" err="1">
                <a:latin typeface="Roboto" panose="02000000000000000000" pitchFamily="2" charset="0"/>
                <a:ea typeface="Roboto" panose="02000000000000000000" pitchFamily="2" charset="0"/>
                <a:cs typeface="Roboto" panose="02000000000000000000" pitchFamily="2" charset="0"/>
              </a:rPr>
              <a:t>URLs</a:t>
            </a:r>
            <a:r>
              <a:rPr lang="es-ES" dirty="0">
                <a:latin typeface="Roboto" panose="02000000000000000000" pitchFamily="2" charset="0"/>
                <a:ea typeface="Roboto" panose="02000000000000000000" pitchFamily="2" charset="0"/>
                <a:cs typeface="Roboto" panose="02000000000000000000" pitchFamily="2" charset="0"/>
              </a:rPr>
              <a:t> se </a:t>
            </a:r>
            <a:r>
              <a:rPr lang="es-ES" dirty="0" err="1">
                <a:latin typeface="Roboto" panose="02000000000000000000" pitchFamily="2" charset="0"/>
                <a:ea typeface="Roboto" panose="02000000000000000000" pitchFamily="2" charset="0"/>
                <a:cs typeface="Roboto" panose="02000000000000000000" pitchFamily="2" charset="0"/>
              </a:rPr>
              <a:t>guradan</a:t>
            </a:r>
            <a:r>
              <a:rPr lang="es-ES" dirty="0">
                <a:latin typeface="Roboto" panose="02000000000000000000" pitchFamily="2" charset="0"/>
                <a:ea typeface="Roboto" panose="02000000000000000000" pitchFamily="2" charset="0"/>
                <a:cs typeface="Roboto" panose="02000000000000000000" pitchFamily="2" charset="0"/>
              </a:rPr>
              <a:t> tanto en el navegador web (asumiendo que este sea el cliente que se esté usando), como en los </a:t>
            </a:r>
            <a:r>
              <a:rPr lang="es-ES" dirty="0" err="1">
                <a:latin typeface="Roboto" panose="02000000000000000000" pitchFamily="2" charset="0"/>
                <a:ea typeface="Roboto" panose="02000000000000000000" pitchFamily="2" charset="0"/>
                <a:cs typeface="Roboto" panose="02000000000000000000" pitchFamily="2" charset="0"/>
              </a:rPr>
              <a:t>logs</a:t>
            </a:r>
            <a:r>
              <a:rPr lang="es-ES" dirty="0">
                <a:latin typeface="Roboto" panose="02000000000000000000" pitchFamily="2" charset="0"/>
                <a:ea typeface="Roboto" panose="02000000000000000000" pitchFamily="2" charset="0"/>
                <a:cs typeface="Roboto" panose="02000000000000000000" pitchFamily="2" charset="0"/>
              </a:rPr>
              <a:t> del servidor web, por lo que si uno de estos se ve comprometido se podría usurpar la identidad de uno a varios usuarios</a:t>
            </a:r>
            <a:r>
              <a:rPr lang="es-ES" dirty="0" smtClean="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92446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Paginación</a:t>
            </a:r>
            <a:endParaRPr lang="en-US" b="1" dirty="0">
              <a:latin typeface="Roboto" panose="02000000000000000000" pitchFamily="2" charset="0"/>
              <a:ea typeface="Roboto" panose="02000000000000000000" pitchFamily="2" charset="0"/>
              <a:cs typeface="Roboto" panose="02000000000000000000" pitchFamily="2" charset="0"/>
            </a:endParaRPr>
          </a:p>
        </p:txBody>
      </p:sp>
      <p:pic>
        <p:nvPicPr>
          <p:cNvPr id="5" name="Marcador de conteni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487196" y="1825625"/>
            <a:ext cx="5217607" cy="4351338"/>
          </a:xfrm>
        </p:spPr>
      </p:pic>
    </p:spTree>
    <p:extLst>
      <p:ext uri="{BB962C8B-B14F-4D97-AF65-F5344CB8AC3E}">
        <p14:creationId xmlns:p14="http://schemas.microsoft.com/office/powerpoint/2010/main" val="3653425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¿Qué es REST?</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normAutofit lnSpcReduction="10000"/>
          </a:bodyPr>
          <a:lstStyle/>
          <a:p>
            <a:pPr marL="0" indent="0">
              <a:buNone/>
            </a:pPr>
            <a:r>
              <a:rPr lang="es-ES" dirty="0">
                <a:latin typeface="Roboto" panose="02000000000000000000" pitchFamily="2" charset="0"/>
                <a:ea typeface="Roboto" panose="02000000000000000000" pitchFamily="2" charset="0"/>
                <a:cs typeface="Roboto" panose="02000000000000000000" pitchFamily="2" charset="0"/>
              </a:rPr>
              <a:t>Es un estilo de arquitectura de software que define un conjunto de reglas para crear servicios web</a:t>
            </a:r>
            <a:r>
              <a:rPr lang="es-ES" dirty="0" smtClean="0">
                <a:latin typeface="Roboto" panose="02000000000000000000" pitchFamily="2" charset="0"/>
                <a:ea typeface="Roboto" panose="02000000000000000000" pitchFamily="2" charset="0"/>
                <a:cs typeface="Roboto" panose="02000000000000000000" pitchFamily="2" charset="0"/>
              </a:rPr>
              <a:t>.</a:t>
            </a:r>
          </a:p>
          <a:p>
            <a:pPr marL="0" indent="0">
              <a:buNone/>
            </a:pPr>
            <a:endParaRPr lang="es-E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Identificación de recursos mediante </a:t>
            </a:r>
            <a:r>
              <a:rPr lang="es-ES" dirty="0" err="1">
                <a:latin typeface="Roboto" panose="02000000000000000000" pitchFamily="2" charset="0"/>
                <a:ea typeface="Roboto" panose="02000000000000000000" pitchFamily="2" charset="0"/>
                <a:cs typeface="Roboto" panose="02000000000000000000" pitchFamily="2" charset="0"/>
              </a:rPr>
              <a:t>URLs</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n-US" dirty="0" err="1">
                <a:latin typeface="Roboto" panose="02000000000000000000" pitchFamily="2" charset="0"/>
                <a:ea typeface="Roboto" panose="02000000000000000000" pitchFamily="2" charset="0"/>
                <a:cs typeface="Roboto" panose="02000000000000000000" pitchFamily="2" charset="0"/>
              </a:rPr>
              <a:t>Permite</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operaciones</a:t>
            </a:r>
            <a:r>
              <a:rPr lang="en-US" dirty="0">
                <a:latin typeface="Roboto" panose="02000000000000000000" pitchFamily="2" charset="0"/>
                <a:ea typeface="Roboto" panose="02000000000000000000" pitchFamily="2" charset="0"/>
                <a:cs typeface="Roboto" panose="02000000000000000000" pitchFamily="2" charset="0"/>
              </a:rPr>
              <a:t> GET, HEAD, POST, PUT, PATCH, DELETE, CONNECT, OPTIONS y TRACE (</a:t>
            </a:r>
            <a:r>
              <a:rPr lang="en-US" dirty="0" err="1">
                <a:latin typeface="Roboto" panose="02000000000000000000" pitchFamily="2" charset="0"/>
                <a:ea typeface="Roboto" panose="02000000000000000000" pitchFamily="2" charset="0"/>
                <a:cs typeface="Roboto" panose="02000000000000000000" pitchFamily="2" charset="0"/>
              </a:rPr>
              <a:t>cuando</a:t>
            </a:r>
            <a:r>
              <a:rPr lang="en-US" dirty="0">
                <a:latin typeface="Roboto" panose="02000000000000000000" pitchFamily="2" charset="0"/>
                <a:ea typeface="Roboto" panose="02000000000000000000" pitchFamily="2" charset="0"/>
                <a:cs typeface="Roboto" panose="02000000000000000000" pitchFamily="2" charset="0"/>
              </a:rPr>
              <a:t> se </a:t>
            </a:r>
            <a:r>
              <a:rPr lang="en-US" dirty="0" err="1">
                <a:latin typeface="Roboto" panose="02000000000000000000" pitchFamily="2" charset="0"/>
                <a:ea typeface="Roboto" panose="02000000000000000000" pitchFamily="2" charset="0"/>
                <a:cs typeface="Roboto" panose="02000000000000000000" pitchFamily="2" charset="0"/>
              </a:rPr>
              <a:t>usa</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sobre</a:t>
            </a:r>
            <a:r>
              <a:rPr lang="en-US" dirty="0">
                <a:latin typeface="Roboto" panose="02000000000000000000" pitchFamily="2" charset="0"/>
                <a:ea typeface="Roboto" panose="02000000000000000000" pitchFamily="2" charset="0"/>
                <a:cs typeface="Roboto" panose="02000000000000000000" pitchFamily="2" charset="0"/>
              </a:rPr>
              <a:t> HTTP)</a:t>
            </a:r>
          </a:p>
          <a:p>
            <a:pPr lvl="0"/>
            <a:r>
              <a:rPr lang="es-ES" dirty="0">
                <a:latin typeface="Roboto" panose="02000000000000000000" pitchFamily="2" charset="0"/>
                <a:ea typeface="Roboto" panose="02000000000000000000" pitchFamily="2" charset="0"/>
                <a:cs typeface="Roboto" panose="02000000000000000000" pitchFamily="2" charset="0"/>
              </a:rPr>
              <a:t>Las peticiones hechas a un recurso identificado por una URI devolverán un “</a:t>
            </a:r>
            <a:r>
              <a:rPr lang="es-ES" dirty="0" err="1">
                <a:latin typeface="Roboto" panose="02000000000000000000" pitchFamily="2" charset="0"/>
                <a:ea typeface="Roboto" panose="02000000000000000000" pitchFamily="2" charset="0"/>
                <a:cs typeface="Roboto" panose="02000000000000000000" pitchFamily="2" charset="0"/>
              </a:rPr>
              <a:t>payload</a:t>
            </a:r>
            <a:r>
              <a:rPr lang="es-ES" dirty="0">
                <a:latin typeface="Roboto" panose="02000000000000000000" pitchFamily="2" charset="0"/>
                <a:ea typeface="Roboto" panose="02000000000000000000" pitchFamily="2" charset="0"/>
                <a:cs typeface="Roboto" panose="02000000000000000000" pitchFamily="2" charset="0"/>
              </a:rPr>
              <a:t>” en formato XML, JSON, HTML o algún otro.</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Las operaciones deben ser sin </a:t>
            </a:r>
            <a:r>
              <a:rPr lang="es-ES" dirty="0" smtClean="0">
                <a:latin typeface="Roboto" panose="02000000000000000000" pitchFamily="2" charset="0"/>
                <a:ea typeface="Roboto" panose="02000000000000000000" pitchFamily="2" charset="0"/>
                <a:cs typeface="Roboto" panose="02000000000000000000" pitchFamily="2" charset="0"/>
              </a:rPr>
              <a:t>estados</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28982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Paginación</a:t>
            </a:r>
            <a:endParaRPr lang="en-US" b="1" dirty="0">
              <a:latin typeface="Roboto" panose="02000000000000000000" pitchFamily="2" charset="0"/>
              <a:ea typeface="Roboto" panose="02000000000000000000" pitchFamily="2" charset="0"/>
              <a:cs typeface="Roboto" panose="02000000000000000000" pitchFamily="2" charset="0"/>
            </a:endParaRPr>
          </a:p>
        </p:txBody>
      </p:sp>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483195" y="1825625"/>
            <a:ext cx="5225609" cy="4351338"/>
          </a:xfrm>
        </p:spPr>
      </p:pic>
    </p:spTree>
    <p:extLst>
      <p:ext uri="{BB962C8B-B14F-4D97-AF65-F5344CB8AC3E}">
        <p14:creationId xmlns:p14="http://schemas.microsoft.com/office/powerpoint/2010/main" val="952238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Documentación</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lstStyle/>
          <a:p>
            <a:pPr marL="0" indent="0">
              <a:buNone/>
            </a:pPr>
            <a:r>
              <a:rPr lang="es-ES" dirty="0" smtClean="0">
                <a:latin typeface="Roboto" panose="02000000000000000000" pitchFamily="2" charset="0"/>
                <a:ea typeface="Roboto" panose="02000000000000000000" pitchFamily="2" charset="0"/>
                <a:cs typeface="Roboto" panose="02000000000000000000" pitchFamily="2" charset="0"/>
              </a:rPr>
              <a:t>Hazlo simple: usa </a:t>
            </a:r>
            <a:r>
              <a:rPr lang="es-ES" dirty="0" err="1" smtClean="0">
                <a:latin typeface="Roboto" panose="02000000000000000000" pitchFamily="2" charset="0"/>
                <a:ea typeface="Roboto" panose="02000000000000000000" pitchFamily="2" charset="0"/>
                <a:cs typeface="Roboto" panose="02000000000000000000" pitchFamily="2" charset="0"/>
              </a:rPr>
              <a:t>Swagger</a:t>
            </a:r>
            <a:r>
              <a:rPr lang="es-ES" dirty="0" smtClean="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72516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latin typeface="Roboto" panose="02000000000000000000" pitchFamily="2" charset="0"/>
                <a:ea typeface="Roboto" panose="02000000000000000000" pitchFamily="2" charset="0"/>
                <a:cs typeface="Roboto" panose="02000000000000000000" pitchFamily="2" charset="0"/>
              </a:rPr>
              <a:t>HATEOAS: </a:t>
            </a:r>
            <a:r>
              <a:rPr lang="es-ES" b="1" dirty="0" smtClean="0">
                <a:latin typeface="Roboto" panose="02000000000000000000" pitchFamily="2" charset="0"/>
                <a:ea typeface="Roboto" panose="02000000000000000000" pitchFamily="2" charset="0"/>
                <a:cs typeface="Roboto" panose="02000000000000000000" pitchFamily="2" charset="0"/>
              </a:rPr>
              <a:t>¿Qué es?</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lstStyle/>
          <a:p>
            <a:pPr marL="0" indent="0">
              <a:buNone/>
            </a:pPr>
            <a:r>
              <a:rPr lang="es-ES" dirty="0" err="1">
                <a:latin typeface="Roboto" panose="02000000000000000000" pitchFamily="2" charset="0"/>
                <a:ea typeface="Roboto" panose="02000000000000000000" pitchFamily="2" charset="0"/>
                <a:cs typeface="Roboto" panose="02000000000000000000" pitchFamily="2" charset="0"/>
              </a:rPr>
              <a:t>Hypermedia</a:t>
            </a:r>
            <a:r>
              <a:rPr lang="es-ES" dirty="0">
                <a:latin typeface="Roboto" panose="02000000000000000000" pitchFamily="2" charset="0"/>
                <a:ea typeface="Roboto" panose="02000000000000000000" pitchFamily="2" charset="0"/>
                <a:cs typeface="Roboto" panose="02000000000000000000" pitchFamily="2" charset="0"/>
              </a:rPr>
              <a:t> as </a:t>
            </a:r>
            <a:r>
              <a:rPr lang="es-ES" dirty="0" err="1">
                <a:latin typeface="Roboto" panose="02000000000000000000" pitchFamily="2" charset="0"/>
                <a:ea typeface="Roboto" panose="02000000000000000000" pitchFamily="2" charset="0"/>
                <a:cs typeface="Roboto" panose="02000000000000000000" pitchFamily="2" charset="0"/>
              </a:rPr>
              <a:t>the</a:t>
            </a:r>
            <a:r>
              <a:rPr lang="es-ES" dirty="0">
                <a:latin typeface="Roboto" panose="02000000000000000000" pitchFamily="2" charset="0"/>
                <a:ea typeface="Roboto" panose="02000000000000000000" pitchFamily="2" charset="0"/>
                <a:cs typeface="Roboto" panose="02000000000000000000" pitchFamily="2" charset="0"/>
              </a:rPr>
              <a:t> </a:t>
            </a:r>
            <a:r>
              <a:rPr lang="es-ES" dirty="0" err="1">
                <a:latin typeface="Roboto" panose="02000000000000000000" pitchFamily="2" charset="0"/>
                <a:ea typeface="Roboto" panose="02000000000000000000" pitchFamily="2" charset="0"/>
                <a:cs typeface="Roboto" panose="02000000000000000000" pitchFamily="2" charset="0"/>
              </a:rPr>
              <a:t>Engine</a:t>
            </a:r>
            <a:r>
              <a:rPr lang="es-ES" dirty="0">
                <a:latin typeface="Roboto" panose="02000000000000000000" pitchFamily="2" charset="0"/>
                <a:ea typeface="Roboto" panose="02000000000000000000" pitchFamily="2" charset="0"/>
                <a:cs typeface="Roboto" panose="02000000000000000000" pitchFamily="2" charset="0"/>
              </a:rPr>
              <a:t> of </a:t>
            </a:r>
            <a:r>
              <a:rPr lang="es-ES" dirty="0" err="1">
                <a:latin typeface="Roboto" panose="02000000000000000000" pitchFamily="2" charset="0"/>
                <a:ea typeface="Roboto" panose="02000000000000000000" pitchFamily="2" charset="0"/>
                <a:cs typeface="Roboto" panose="02000000000000000000" pitchFamily="2" charset="0"/>
              </a:rPr>
              <a:t>Application</a:t>
            </a:r>
            <a:r>
              <a:rPr lang="es-ES" dirty="0">
                <a:latin typeface="Roboto" panose="02000000000000000000" pitchFamily="2" charset="0"/>
                <a:ea typeface="Roboto" panose="02000000000000000000" pitchFamily="2" charset="0"/>
                <a:cs typeface="Roboto" panose="02000000000000000000" pitchFamily="2" charset="0"/>
              </a:rPr>
              <a:t> </a:t>
            </a:r>
            <a:r>
              <a:rPr lang="es-ES" dirty="0" err="1">
                <a:latin typeface="Roboto" panose="02000000000000000000" pitchFamily="2" charset="0"/>
                <a:ea typeface="Roboto" panose="02000000000000000000" pitchFamily="2" charset="0"/>
                <a:cs typeface="Roboto" panose="02000000000000000000" pitchFamily="2" charset="0"/>
              </a:rPr>
              <a:t>State</a:t>
            </a:r>
            <a:r>
              <a:rPr lang="es-ES" dirty="0">
                <a:latin typeface="Roboto" panose="02000000000000000000" pitchFamily="2" charset="0"/>
                <a:ea typeface="Roboto" panose="02000000000000000000" pitchFamily="2" charset="0"/>
                <a:cs typeface="Roboto" panose="02000000000000000000" pitchFamily="2" charset="0"/>
              </a:rPr>
              <a:t/>
            </a:r>
            <a:br>
              <a:rPr lang="es-ES" dirty="0">
                <a:latin typeface="Roboto" panose="02000000000000000000" pitchFamily="2" charset="0"/>
                <a:ea typeface="Roboto" panose="02000000000000000000" pitchFamily="2" charset="0"/>
                <a:cs typeface="Roboto" panose="02000000000000000000" pitchFamily="2" charset="0"/>
              </a:rPr>
            </a:br>
            <a:r>
              <a:rPr lang="es-ES" dirty="0">
                <a:latin typeface="Roboto" panose="02000000000000000000" pitchFamily="2" charset="0"/>
                <a:ea typeface="Roboto" panose="02000000000000000000" pitchFamily="2" charset="0"/>
                <a:cs typeface="Roboto" panose="02000000000000000000" pitchFamily="2" charset="0"/>
              </a:rPr>
              <a:t/>
            </a:r>
            <a:br>
              <a:rPr lang="es-ES" dirty="0">
                <a:latin typeface="Roboto" panose="02000000000000000000" pitchFamily="2" charset="0"/>
                <a:ea typeface="Roboto" panose="02000000000000000000" pitchFamily="2" charset="0"/>
                <a:cs typeface="Roboto" panose="02000000000000000000" pitchFamily="2" charset="0"/>
              </a:rPr>
            </a:br>
            <a:r>
              <a:rPr lang="es-ES" dirty="0">
                <a:latin typeface="Roboto" panose="02000000000000000000" pitchFamily="2" charset="0"/>
                <a:ea typeface="Roboto" panose="02000000000000000000" pitchFamily="2" charset="0"/>
                <a:cs typeface="Roboto" panose="02000000000000000000" pitchFamily="2" charset="0"/>
              </a:rPr>
              <a:t>Las funciones principales del principio HATEOS es definir la negociación de contenido (Content </a:t>
            </a:r>
            <a:r>
              <a:rPr lang="es-ES" dirty="0" err="1">
                <a:latin typeface="Roboto" panose="02000000000000000000" pitchFamily="2" charset="0"/>
                <a:ea typeface="Roboto" panose="02000000000000000000" pitchFamily="2" charset="0"/>
                <a:cs typeface="Roboto" panose="02000000000000000000" pitchFamily="2" charset="0"/>
              </a:rPr>
              <a:t>Negotiation</a:t>
            </a:r>
            <a:r>
              <a:rPr lang="es-ES" dirty="0">
                <a:latin typeface="Roboto" panose="02000000000000000000" pitchFamily="2" charset="0"/>
                <a:ea typeface="Roboto" panose="02000000000000000000" pitchFamily="2" charset="0"/>
                <a:cs typeface="Roboto" panose="02000000000000000000" pitchFamily="2" charset="0"/>
              </a:rPr>
              <a:t>) y los controles de hipermedia (</a:t>
            </a:r>
            <a:r>
              <a:rPr lang="es-ES" dirty="0" err="1">
                <a:latin typeface="Roboto" panose="02000000000000000000" pitchFamily="2" charset="0"/>
                <a:ea typeface="Roboto" panose="02000000000000000000" pitchFamily="2" charset="0"/>
                <a:cs typeface="Roboto" panose="02000000000000000000" pitchFamily="2" charset="0"/>
              </a:rPr>
              <a:t>Hypermedia</a:t>
            </a:r>
            <a:r>
              <a:rPr lang="es-ES" dirty="0">
                <a:latin typeface="Roboto" panose="02000000000000000000" pitchFamily="2" charset="0"/>
                <a:ea typeface="Roboto" panose="02000000000000000000" pitchFamily="2" charset="0"/>
                <a:cs typeface="Roboto" panose="02000000000000000000" pitchFamily="2" charset="0"/>
              </a:rPr>
              <a:t> </a:t>
            </a:r>
            <a:r>
              <a:rPr lang="es-ES" dirty="0" err="1">
                <a:latin typeface="Roboto" panose="02000000000000000000" pitchFamily="2" charset="0"/>
                <a:ea typeface="Roboto" panose="02000000000000000000" pitchFamily="2" charset="0"/>
                <a:cs typeface="Roboto" panose="02000000000000000000" pitchFamily="2" charset="0"/>
              </a:rPr>
              <a:t>Controls</a:t>
            </a:r>
            <a:r>
              <a:rPr lang="es-ES" dirty="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30678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HATEOAS: lo que no debes hacer</a:t>
            </a:r>
            <a:endParaRPr lang="en-US" dirty="0">
              <a:latin typeface="Roboto" panose="02000000000000000000" pitchFamily="2" charset="0"/>
              <a:ea typeface="Roboto" panose="02000000000000000000" pitchFamily="2" charset="0"/>
              <a:cs typeface="Roboto" panose="02000000000000000000" pitchFamily="2" charset="0"/>
            </a:endParaRPr>
          </a:p>
        </p:txBody>
      </p:sp>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39876" y="1825625"/>
            <a:ext cx="6112247" cy="4351338"/>
          </a:xfrm>
        </p:spPr>
      </p:pic>
    </p:spTree>
    <p:extLst>
      <p:ext uri="{BB962C8B-B14F-4D97-AF65-F5344CB8AC3E}">
        <p14:creationId xmlns:p14="http://schemas.microsoft.com/office/powerpoint/2010/main" val="381680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HATEOAS: lo que no debes hacer</a:t>
            </a:r>
            <a:endParaRPr lang="en-US"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39876" y="1825625"/>
            <a:ext cx="6112247" cy="4351338"/>
          </a:xfrm>
        </p:spPr>
      </p:pic>
    </p:spTree>
    <p:extLst>
      <p:ext uri="{BB962C8B-B14F-4D97-AF65-F5344CB8AC3E}">
        <p14:creationId xmlns:p14="http://schemas.microsoft.com/office/powerpoint/2010/main" val="3716476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HATEOAS: </a:t>
            </a:r>
            <a:r>
              <a:rPr lang="es-ES" b="1" dirty="0" smtClean="0">
                <a:latin typeface="Roboto" panose="02000000000000000000" pitchFamily="2" charset="0"/>
                <a:ea typeface="Roboto" panose="02000000000000000000" pitchFamily="2" charset="0"/>
                <a:cs typeface="Roboto" panose="02000000000000000000" pitchFamily="2" charset="0"/>
              </a:rPr>
              <a:t>negociación de contenido</a:t>
            </a:r>
            <a:endParaRPr lang="en-US" dirty="0"/>
          </a:p>
        </p:txBody>
      </p:sp>
      <p:pic>
        <p:nvPicPr>
          <p:cNvPr id="5" name="Marcador de contenido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522622"/>
            <a:ext cx="5181600" cy="2957344"/>
          </a:xfrm>
        </p:spPr>
      </p:pic>
      <p:pic>
        <p:nvPicPr>
          <p:cNvPr id="8" name="Marcador de contenido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600760"/>
            <a:ext cx="5181600" cy="2801067"/>
          </a:xfrm>
        </p:spPr>
      </p:pic>
    </p:spTree>
    <p:extLst>
      <p:ext uri="{BB962C8B-B14F-4D97-AF65-F5344CB8AC3E}">
        <p14:creationId xmlns:p14="http://schemas.microsoft.com/office/powerpoint/2010/main" val="299986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HATEOAS: negociación de contenido</a:t>
            </a:r>
            <a:endParaRPr lang="en-US" dirty="0"/>
          </a:p>
        </p:txBody>
      </p:sp>
      <p:pic>
        <p:nvPicPr>
          <p:cNvPr id="7" name="Marcador de contenido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522622"/>
            <a:ext cx="5181600" cy="2957344"/>
          </a:xfrm>
        </p:spPr>
      </p:pic>
      <p:pic>
        <p:nvPicPr>
          <p:cNvPr id="8" name="Marcador de contenido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600760"/>
            <a:ext cx="5181600" cy="2801067"/>
          </a:xfrm>
        </p:spPr>
      </p:pic>
    </p:spTree>
    <p:extLst>
      <p:ext uri="{BB962C8B-B14F-4D97-AF65-F5344CB8AC3E}">
        <p14:creationId xmlns:p14="http://schemas.microsoft.com/office/powerpoint/2010/main" val="4194363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latin typeface="Roboto" panose="02000000000000000000" pitchFamily="2" charset="0"/>
                <a:ea typeface="Roboto" panose="02000000000000000000" pitchFamily="2" charset="0"/>
                <a:cs typeface="Roboto" panose="02000000000000000000" pitchFamily="2" charset="0"/>
              </a:rPr>
              <a:t>HATEOAS:</a:t>
            </a:r>
            <a:r>
              <a:rPr lang="es-ES" b="1" dirty="0" smtClean="0">
                <a:latin typeface="Roboto" panose="02000000000000000000" pitchFamily="2" charset="0"/>
                <a:ea typeface="Roboto" panose="02000000000000000000" pitchFamily="2" charset="0"/>
                <a:cs typeface="Roboto" panose="02000000000000000000" pitchFamily="2" charset="0"/>
              </a:rPr>
              <a:t> controles de </a:t>
            </a:r>
            <a:r>
              <a:rPr lang="es-ES" b="1" dirty="0" err="1" smtClean="0">
                <a:latin typeface="Roboto" panose="02000000000000000000" pitchFamily="2" charset="0"/>
                <a:ea typeface="Roboto" panose="02000000000000000000" pitchFamily="2" charset="0"/>
                <a:cs typeface="Roboto" panose="02000000000000000000" pitchFamily="2" charset="0"/>
              </a:rPr>
              <a:t>Hypermedia</a:t>
            </a:r>
            <a:endParaRPr lang="en-US" b="1" dirty="0">
              <a:latin typeface="Roboto" panose="02000000000000000000" pitchFamily="2" charset="0"/>
              <a:ea typeface="Roboto" panose="02000000000000000000" pitchFamily="2" charset="0"/>
              <a:cs typeface="Roboto" panose="02000000000000000000" pitchFamily="2" charset="0"/>
            </a:endParaRPr>
          </a:p>
        </p:txBody>
      </p:sp>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410948" y="1825625"/>
            <a:ext cx="5370103" cy="4351338"/>
          </a:xfrm>
        </p:spPr>
      </p:pic>
    </p:spTree>
    <p:extLst>
      <p:ext uri="{BB962C8B-B14F-4D97-AF65-F5344CB8AC3E}">
        <p14:creationId xmlns:p14="http://schemas.microsoft.com/office/powerpoint/2010/main" val="3599719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latin typeface="Roboto" panose="02000000000000000000" pitchFamily="2" charset="0"/>
                <a:ea typeface="Roboto" panose="02000000000000000000" pitchFamily="2" charset="0"/>
                <a:cs typeface="Roboto" panose="02000000000000000000" pitchFamily="2" charset="0"/>
              </a:rPr>
              <a:t>HATEOAS:</a:t>
            </a:r>
            <a:r>
              <a:rPr lang="es-ES" b="1" dirty="0" smtClean="0">
                <a:latin typeface="Roboto" panose="02000000000000000000" pitchFamily="2" charset="0"/>
                <a:ea typeface="Roboto" panose="02000000000000000000" pitchFamily="2" charset="0"/>
                <a:cs typeface="Roboto" panose="02000000000000000000" pitchFamily="2" charset="0"/>
              </a:rPr>
              <a:t> controles de </a:t>
            </a:r>
            <a:r>
              <a:rPr lang="es-ES" b="1" dirty="0" err="1" smtClean="0">
                <a:latin typeface="Roboto" panose="02000000000000000000" pitchFamily="2" charset="0"/>
                <a:ea typeface="Roboto" panose="02000000000000000000" pitchFamily="2" charset="0"/>
                <a:cs typeface="Roboto" panose="02000000000000000000" pitchFamily="2" charset="0"/>
              </a:rPr>
              <a:t>Hypermedia</a:t>
            </a:r>
            <a:endParaRPr lang="en-US" b="1" dirty="0">
              <a:latin typeface="Roboto" panose="02000000000000000000" pitchFamily="2" charset="0"/>
              <a:ea typeface="Roboto" panose="02000000000000000000" pitchFamily="2" charset="0"/>
              <a:cs typeface="Roboto" panose="02000000000000000000" pitchFamily="2" charset="0"/>
            </a:endParaRPr>
          </a:p>
        </p:txBody>
      </p:sp>
      <p:pic>
        <p:nvPicPr>
          <p:cNvPr id="5" name="Marcador de conteni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410948" y="1825625"/>
            <a:ext cx="5370103" cy="4351338"/>
          </a:xfrm>
        </p:spPr>
      </p:pic>
    </p:spTree>
    <p:extLst>
      <p:ext uri="{BB962C8B-B14F-4D97-AF65-F5344CB8AC3E}">
        <p14:creationId xmlns:p14="http://schemas.microsoft.com/office/powerpoint/2010/main" val="1136035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HATEOAS: </a:t>
            </a:r>
            <a:r>
              <a:rPr lang="es-ES" b="1" dirty="0" err="1" smtClean="0">
                <a:latin typeface="Roboto" panose="02000000000000000000" pitchFamily="2" charset="0"/>
                <a:ea typeface="Roboto" panose="02000000000000000000" pitchFamily="2" charset="0"/>
                <a:cs typeface="Roboto" panose="02000000000000000000" pitchFamily="2" charset="0"/>
              </a:rPr>
              <a:t>Tip</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lstStyle/>
          <a:p>
            <a:pPr marL="0" indent="0">
              <a:buNone/>
            </a:pPr>
            <a:r>
              <a:rPr lang="es-ES" dirty="0">
                <a:latin typeface="Roboto" panose="02000000000000000000" pitchFamily="2" charset="0"/>
                <a:ea typeface="Roboto" panose="02000000000000000000" pitchFamily="2" charset="0"/>
                <a:cs typeface="Roboto" panose="02000000000000000000" pitchFamily="2" charset="0"/>
              </a:rPr>
              <a:t>¿Cómo saber cuáles métodos HTTP son soportados por los </a:t>
            </a:r>
            <a:r>
              <a:rPr lang="es-ES" dirty="0" err="1">
                <a:latin typeface="Roboto" panose="02000000000000000000" pitchFamily="2" charset="0"/>
                <a:ea typeface="Roboto" panose="02000000000000000000" pitchFamily="2" charset="0"/>
                <a:cs typeface="Roboto" panose="02000000000000000000" pitchFamily="2" charset="0"/>
              </a:rPr>
              <a:t>endpoints</a:t>
            </a:r>
            <a:r>
              <a:rPr lang="es-ES" dirty="0">
                <a:latin typeface="Roboto" panose="02000000000000000000" pitchFamily="2" charset="0"/>
                <a:ea typeface="Roboto" panose="02000000000000000000" pitchFamily="2" charset="0"/>
                <a:cs typeface="Roboto" panose="02000000000000000000" pitchFamily="2" charset="0"/>
              </a:rPr>
              <a:t> devueltos como controles de </a:t>
            </a:r>
            <a:r>
              <a:rPr lang="es-ES" dirty="0" err="1">
                <a:latin typeface="Roboto" panose="02000000000000000000" pitchFamily="2" charset="0"/>
                <a:ea typeface="Roboto" panose="02000000000000000000" pitchFamily="2" charset="0"/>
                <a:cs typeface="Roboto" panose="02000000000000000000" pitchFamily="2" charset="0"/>
              </a:rPr>
              <a:t>Hypmerdia</a:t>
            </a:r>
            <a:r>
              <a:rPr lang="es-ES" dirty="0">
                <a:latin typeface="Roboto" panose="02000000000000000000" pitchFamily="2" charset="0"/>
                <a:ea typeface="Roboto" panose="02000000000000000000" pitchFamily="2" charset="0"/>
                <a:cs typeface="Roboto" panose="02000000000000000000" pitchFamily="2" charset="0"/>
              </a:rPr>
              <a:t>? Tu API debería ser capaz de aceptar peticiones del tipo OPTIONS en cualquier </a:t>
            </a:r>
            <a:r>
              <a:rPr lang="es-ES" dirty="0" err="1">
                <a:latin typeface="Roboto" panose="02000000000000000000" pitchFamily="2" charset="0"/>
                <a:ea typeface="Roboto" panose="02000000000000000000" pitchFamily="2" charset="0"/>
                <a:cs typeface="Roboto" panose="02000000000000000000" pitchFamily="2" charset="0"/>
              </a:rPr>
              <a:t>endpoint</a:t>
            </a:r>
            <a:r>
              <a:rPr lang="es-ES" dirty="0">
                <a:latin typeface="Roboto" panose="02000000000000000000" pitchFamily="2" charset="0"/>
                <a:ea typeface="Roboto" panose="02000000000000000000" pitchFamily="2" charset="0"/>
                <a:cs typeface="Roboto" panose="02000000000000000000" pitchFamily="2" charset="0"/>
              </a:rPr>
              <a:t>, esto le devolverá al cliente la cabecera </a:t>
            </a:r>
            <a:r>
              <a:rPr lang="es-ES" dirty="0" err="1">
                <a:latin typeface="Roboto" panose="02000000000000000000" pitchFamily="2" charset="0"/>
                <a:ea typeface="Roboto" panose="02000000000000000000" pitchFamily="2" charset="0"/>
                <a:cs typeface="Roboto" panose="02000000000000000000" pitchFamily="2" charset="0"/>
              </a:rPr>
              <a:t>Allow</a:t>
            </a:r>
            <a:r>
              <a:rPr lang="es-ES" dirty="0">
                <a:latin typeface="Roboto" panose="02000000000000000000" pitchFamily="2" charset="0"/>
                <a:ea typeface="Roboto" panose="02000000000000000000" pitchFamily="2" charset="0"/>
                <a:cs typeface="Roboto" panose="02000000000000000000" pitchFamily="2" charset="0"/>
              </a:rPr>
              <a:t> especificando cuales verbos son aceptados</a:t>
            </a:r>
            <a:r>
              <a:rPr lang="es-ES" dirty="0" smtClean="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26182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smtClean="0">
                <a:latin typeface="Roboto" panose="02000000000000000000" pitchFamily="2" charset="0"/>
                <a:ea typeface="Roboto" panose="02000000000000000000" pitchFamily="2" charset="0"/>
                <a:cs typeface="Roboto" panose="02000000000000000000" pitchFamily="2" charset="0"/>
              </a:rPr>
              <a:t>Definiendo</a:t>
            </a:r>
            <a:r>
              <a:rPr lang="en-US" b="1" dirty="0" smtClean="0">
                <a:latin typeface="Roboto" panose="02000000000000000000" pitchFamily="2" charset="0"/>
                <a:ea typeface="Roboto" panose="02000000000000000000" pitchFamily="2" charset="0"/>
                <a:cs typeface="Roboto" panose="02000000000000000000" pitchFamily="2" charset="0"/>
              </a:rPr>
              <a:t> </a:t>
            </a:r>
            <a:r>
              <a:rPr lang="en-US" b="1" dirty="0" err="1" smtClean="0">
                <a:latin typeface="Roboto" panose="02000000000000000000" pitchFamily="2" charset="0"/>
                <a:ea typeface="Roboto" panose="02000000000000000000" pitchFamily="2" charset="0"/>
                <a:cs typeface="Roboto" panose="02000000000000000000" pitchFamily="2" charset="0"/>
              </a:rPr>
              <a:t>los</a:t>
            </a:r>
            <a:r>
              <a:rPr lang="en-US" b="1" dirty="0" smtClean="0">
                <a:latin typeface="Roboto" panose="02000000000000000000" pitchFamily="2" charset="0"/>
                <a:ea typeface="Roboto" panose="02000000000000000000" pitchFamily="2" charset="0"/>
                <a:cs typeface="Roboto" panose="02000000000000000000" pitchFamily="2" charset="0"/>
              </a:rPr>
              <a:t> </a:t>
            </a:r>
            <a:r>
              <a:rPr lang="en-US" b="1" dirty="0" err="1" smtClean="0">
                <a:latin typeface="Roboto" panose="02000000000000000000" pitchFamily="2" charset="0"/>
                <a:ea typeface="Roboto" panose="02000000000000000000" pitchFamily="2" charset="0"/>
                <a:cs typeface="Roboto" panose="02000000000000000000" pitchFamily="2" charset="0"/>
              </a:rPr>
              <a:t>verbos</a:t>
            </a:r>
            <a:r>
              <a:rPr lang="en-US" b="1" dirty="0" smtClean="0">
                <a:latin typeface="Roboto" panose="02000000000000000000" pitchFamily="2" charset="0"/>
                <a:ea typeface="Roboto" panose="02000000000000000000" pitchFamily="2" charset="0"/>
                <a:cs typeface="Roboto" panose="02000000000000000000" pitchFamily="2" charset="0"/>
              </a:rPr>
              <a:t> HTTP</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normAutofit/>
          </a:bodyPr>
          <a:lstStyle/>
          <a:p>
            <a:r>
              <a:rPr lang="en-US" dirty="0" smtClean="0">
                <a:latin typeface="Roboto" panose="02000000000000000000" pitchFamily="2" charset="0"/>
                <a:ea typeface="Roboto" panose="02000000000000000000" pitchFamily="2" charset="0"/>
                <a:cs typeface="Roboto" panose="02000000000000000000" pitchFamily="2" charset="0"/>
              </a:rPr>
              <a:t>GET: se </a:t>
            </a:r>
            <a:r>
              <a:rPr lang="en-US" dirty="0" err="1" smtClean="0">
                <a:latin typeface="Roboto" panose="02000000000000000000" pitchFamily="2" charset="0"/>
                <a:ea typeface="Roboto" panose="02000000000000000000" pitchFamily="2" charset="0"/>
                <a:cs typeface="Roboto" panose="02000000000000000000" pitchFamily="2" charset="0"/>
              </a:rPr>
              <a:t>usa</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regularmente</a:t>
            </a:r>
            <a:r>
              <a:rPr lang="en-US" dirty="0" smtClean="0">
                <a:latin typeface="Roboto" panose="02000000000000000000" pitchFamily="2" charset="0"/>
                <a:ea typeface="Roboto" panose="02000000000000000000" pitchFamily="2" charset="0"/>
                <a:cs typeface="Roboto" panose="02000000000000000000" pitchFamily="2" charset="0"/>
              </a:rPr>
              <a:t> para </a:t>
            </a:r>
            <a:r>
              <a:rPr lang="en-US" dirty="0" err="1" smtClean="0">
                <a:latin typeface="Roboto" panose="02000000000000000000" pitchFamily="2" charset="0"/>
                <a:ea typeface="Roboto" panose="02000000000000000000" pitchFamily="2" charset="0"/>
                <a:cs typeface="Roboto" panose="02000000000000000000" pitchFamily="2" charset="0"/>
              </a:rPr>
              <a:t>operaciones</a:t>
            </a:r>
            <a:r>
              <a:rPr lang="en-US" dirty="0" smtClean="0">
                <a:latin typeface="Roboto" panose="02000000000000000000" pitchFamily="2" charset="0"/>
                <a:ea typeface="Roboto" panose="02000000000000000000" pitchFamily="2" charset="0"/>
                <a:cs typeface="Roboto" panose="02000000000000000000" pitchFamily="2" charset="0"/>
              </a:rPr>
              <a:t> de </a:t>
            </a:r>
            <a:r>
              <a:rPr lang="en-US" dirty="0" err="1" smtClean="0">
                <a:latin typeface="Roboto" panose="02000000000000000000" pitchFamily="2" charset="0"/>
                <a:ea typeface="Roboto" panose="02000000000000000000" pitchFamily="2" charset="0"/>
                <a:cs typeface="Roboto" panose="02000000000000000000" pitchFamily="2" charset="0"/>
              </a:rPr>
              <a:t>lectura</a:t>
            </a:r>
            <a:r>
              <a:rPr lang="en-US" dirty="0" smtClean="0">
                <a:latin typeface="Roboto" panose="02000000000000000000" pitchFamily="2" charset="0"/>
                <a:ea typeface="Roboto" panose="02000000000000000000" pitchFamily="2" charset="0"/>
                <a:cs typeface="Roboto" panose="02000000000000000000" pitchFamily="2" charset="0"/>
              </a:rPr>
              <a:t> o no </a:t>
            </a:r>
            <a:r>
              <a:rPr lang="en-US" dirty="0" err="1" smtClean="0">
                <a:latin typeface="Roboto" panose="02000000000000000000" pitchFamily="2" charset="0"/>
                <a:ea typeface="Roboto" panose="02000000000000000000" pitchFamily="2" charset="0"/>
                <a:cs typeface="Roboto" panose="02000000000000000000" pitchFamily="2" charset="0"/>
              </a:rPr>
              <a:t>destructivas</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como</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acceder</a:t>
            </a:r>
            <a:r>
              <a:rPr lang="en-US" dirty="0" smtClean="0">
                <a:latin typeface="Roboto" panose="02000000000000000000" pitchFamily="2" charset="0"/>
                <a:ea typeface="Roboto" panose="02000000000000000000" pitchFamily="2" charset="0"/>
                <a:cs typeface="Roboto" panose="02000000000000000000" pitchFamily="2" charset="0"/>
              </a:rPr>
              <a:t> a </a:t>
            </a:r>
            <a:r>
              <a:rPr lang="en-US" dirty="0" err="1" smtClean="0">
                <a:latin typeface="Roboto" panose="02000000000000000000" pitchFamily="2" charset="0"/>
                <a:ea typeface="Roboto" panose="02000000000000000000" pitchFamily="2" charset="0"/>
                <a:cs typeface="Roboto" panose="02000000000000000000" pitchFamily="2" charset="0"/>
              </a:rPr>
              <a:t>una</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colección</a:t>
            </a:r>
            <a:r>
              <a:rPr lang="en-US" dirty="0" smtClean="0">
                <a:latin typeface="Roboto" panose="02000000000000000000" pitchFamily="2" charset="0"/>
                <a:ea typeface="Roboto" panose="02000000000000000000" pitchFamily="2" charset="0"/>
                <a:cs typeface="Roboto" panose="02000000000000000000" pitchFamily="2" charset="0"/>
              </a:rPr>
              <a:t> de </a:t>
            </a:r>
            <a:r>
              <a:rPr lang="en-US" dirty="0" err="1" smtClean="0">
                <a:latin typeface="Roboto" panose="02000000000000000000" pitchFamily="2" charset="0"/>
                <a:ea typeface="Roboto" panose="02000000000000000000" pitchFamily="2" charset="0"/>
                <a:cs typeface="Roboto" panose="02000000000000000000" pitchFamily="2" charset="0"/>
              </a:rPr>
              <a:t>datos</a:t>
            </a:r>
            <a:r>
              <a:rPr lang="en-US" dirty="0" smtClean="0">
                <a:latin typeface="Roboto" panose="02000000000000000000" pitchFamily="2" charset="0"/>
                <a:ea typeface="Roboto" panose="02000000000000000000" pitchFamily="2" charset="0"/>
                <a:cs typeface="Roboto" panose="02000000000000000000" pitchFamily="2" charset="0"/>
              </a:rPr>
              <a:t>.</a:t>
            </a:r>
          </a:p>
          <a:p>
            <a:r>
              <a:rPr lang="en-US" dirty="0" smtClean="0">
                <a:latin typeface="Roboto" panose="02000000000000000000" pitchFamily="2" charset="0"/>
                <a:ea typeface="Roboto" panose="02000000000000000000" pitchFamily="2" charset="0"/>
                <a:cs typeface="Roboto" panose="02000000000000000000" pitchFamily="2" charset="0"/>
              </a:rPr>
              <a:t>POST: se </a:t>
            </a:r>
            <a:r>
              <a:rPr lang="en-US" dirty="0" err="1" smtClean="0">
                <a:latin typeface="Roboto" panose="02000000000000000000" pitchFamily="2" charset="0"/>
                <a:ea typeface="Roboto" panose="02000000000000000000" pitchFamily="2" charset="0"/>
                <a:cs typeface="Roboto" panose="02000000000000000000" pitchFamily="2" charset="0"/>
              </a:rPr>
              <a:t>usa</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regularmente</a:t>
            </a:r>
            <a:r>
              <a:rPr lang="en-US" dirty="0" smtClean="0">
                <a:latin typeface="Roboto" panose="02000000000000000000" pitchFamily="2" charset="0"/>
                <a:ea typeface="Roboto" panose="02000000000000000000" pitchFamily="2" charset="0"/>
                <a:cs typeface="Roboto" panose="02000000000000000000" pitchFamily="2" charset="0"/>
              </a:rPr>
              <a:t> para </a:t>
            </a:r>
            <a:r>
              <a:rPr lang="en-US" dirty="0" err="1" smtClean="0">
                <a:latin typeface="Roboto" panose="02000000000000000000" pitchFamily="2" charset="0"/>
                <a:ea typeface="Roboto" panose="02000000000000000000" pitchFamily="2" charset="0"/>
                <a:cs typeface="Roboto" panose="02000000000000000000" pitchFamily="2" charset="0"/>
              </a:rPr>
              <a:t>crear</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nuevos</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recursos</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acepta</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datos</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atados</a:t>
            </a:r>
            <a:r>
              <a:rPr lang="en-US" dirty="0" smtClean="0">
                <a:latin typeface="Roboto" panose="02000000000000000000" pitchFamily="2" charset="0"/>
                <a:ea typeface="Roboto" panose="02000000000000000000" pitchFamily="2" charset="0"/>
                <a:cs typeface="Roboto" panose="02000000000000000000" pitchFamily="2" charset="0"/>
              </a:rPr>
              <a:t> al </a:t>
            </a:r>
            <a:r>
              <a:rPr lang="en-US" dirty="0" err="1" smtClean="0">
                <a:latin typeface="Roboto" panose="02000000000000000000" pitchFamily="2" charset="0"/>
                <a:ea typeface="Roboto" panose="02000000000000000000" pitchFamily="2" charset="0"/>
                <a:cs typeface="Roboto" panose="02000000000000000000" pitchFamily="2" charset="0"/>
              </a:rPr>
              <a:t>cuerpo</a:t>
            </a:r>
            <a:r>
              <a:rPr lang="en-US" dirty="0" smtClean="0">
                <a:latin typeface="Roboto" panose="02000000000000000000" pitchFamily="2" charset="0"/>
                <a:ea typeface="Roboto" panose="02000000000000000000" pitchFamily="2" charset="0"/>
                <a:cs typeface="Roboto" panose="02000000000000000000" pitchFamily="2" charset="0"/>
              </a:rPr>
              <a:t> de la </a:t>
            </a:r>
            <a:r>
              <a:rPr lang="en-US" dirty="0" err="1" smtClean="0">
                <a:latin typeface="Roboto" panose="02000000000000000000" pitchFamily="2" charset="0"/>
                <a:ea typeface="Roboto" panose="02000000000000000000" pitchFamily="2" charset="0"/>
                <a:cs typeface="Roboto" panose="02000000000000000000" pitchFamily="2" charset="0"/>
              </a:rPr>
              <a:t>petición</a:t>
            </a:r>
            <a:r>
              <a:rPr lang="en-US" dirty="0" smtClean="0">
                <a:latin typeface="Roboto" panose="02000000000000000000" pitchFamily="2" charset="0"/>
                <a:ea typeface="Roboto" panose="02000000000000000000" pitchFamily="2" charset="0"/>
                <a:cs typeface="Roboto" panose="02000000000000000000" pitchFamily="2" charset="0"/>
              </a:rPr>
              <a:t>.</a:t>
            </a:r>
          </a:p>
          <a:p>
            <a:r>
              <a:rPr lang="en-US" dirty="0" smtClean="0">
                <a:latin typeface="Roboto" panose="02000000000000000000" pitchFamily="2" charset="0"/>
                <a:ea typeface="Roboto" panose="02000000000000000000" pitchFamily="2" charset="0"/>
                <a:cs typeface="Roboto" panose="02000000000000000000" pitchFamily="2" charset="0"/>
              </a:rPr>
              <a:t>PUT: se </a:t>
            </a:r>
            <a:r>
              <a:rPr lang="en-US" dirty="0" err="1" smtClean="0">
                <a:latin typeface="Roboto" panose="02000000000000000000" pitchFamily="2" charset="0"/>
                <a:ea typeface="Roboto" panose="02000000000000000000" pitchFamily="2" charset="0"/>
                <a:cs typeface="Roboto" panose="02000000000000000000" pitchFamily="2" charset="0"/>
              </a:rPr>
              <a:t>usa</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regularmente</a:t>
            </a:r>
            <a:r>
              <a:rPr lang="en-US" dirty="0" smtClean="0">
                <a:latin typeface="Roboto" panose="02000000000000000000" pitchFamily="2" charset="0"/>
                <a:ea typeface="Roboto" panose="02000000000000000000" pitchFamily="2" charset="0"/>
                <a:cs typeface="Roboto" panose="02000000000000000000" pitchFamily="2" charset="0"/>
              </a:rPr>
              <a:t> para </a:t>
            </a:r>
            <a:r>
              <a:rPr lang="en-US" dirty="0" err="1" smtClean="0">
                <a:latin typeface="Roboto" panose="02000000000000000000" pitchFamily="2" charset="0"/>
                <a:ea typeface="Roboto" panose="02000000000000000000" pitchFamily="2" charset="0"/>
                <a:cs typeface="Roboto" panose="02000000000000000000" pitchFamily="2" charset="0"/>
              </a:rPr>
              <a:t>actualizar</a:t>
            </a:r>
            <a:r>
              <a:rPr lang="en-US" dirty="0" smtClean="0">
                <a:latin typeface="Roboto" panose="02000000000000000000" pitchFamily="2" charset="0"/>
                <a:ea typeface="Roboto" panose="02000000000000000000" pitchFamily="2" charset="0"/>
                <a:cs typeface="Roboto" panose="02000000000000000000" pitchFamily="2" charset="0"/>
              </a:rPr>
              <a:t> un </a:t>
            </a:r>
            <a:r>
              <a:rPr lang="en-US" dirty="0" err="1" smtClean="0">
                <a:latin typeface="Roboto" panose="02000000000000000000" pitchFamily="2" charset="0"/>
                <a:ea typeface="Roboto" panose="02000000000000000000" pitchFamily="2" charset="0"/>
                <a:cs typeface="Roboto" panose="02000000000000000000" pitchFamily="2" charset="0"/>
              </a:rPr>
              <a:t>recurso</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específico</a:t>
            </a:r>
            <a:r>
              <a:rPr lang="en-US" dirty="0" smtClean="0">
                <a:latin typeface="Roboto" panose="02000000000000000000" pitchFamily="2" charset="0"/>
                <a:ea typeface="Roboto" panose="02000000000000000000" pitchFamily="2" charset="0"/>
                <a:cs typeface="Roboto" panose="02000000000000000000" pitchFamily="2" charset="0"/>
              </a:rPr>
              <a:t>.</a:t>
            </a:r>
          </a:p>
          <a:p>
            <a:r>
              <a:rPr lang="en-US" dirty="0" smtClean="0">
                <a:latin typeface="Roboto" panose="02000000000000000000" pitchFamily="2" charset="0"/>
                <a:ea typeface="Roboto" panose="02000000000000000000" pitchFamily="2" charset="0"/>
                <a:cs typeface="Roboto" panose="02000000000000000000" pitchFamily="2" charset="0"/>
              </a:rPr>
              <a:t>PATCH: </a:t>
            </a:r>
            <a:r>
              <a:rPr lang="en-US" dirty="0" err="1" smtClean="0">
                <a:latin typeface="Roboto" panose="02000000000000000000" pitchFamily="2" charset="0"/>
                <a:ea typeface="Roboto" panose="02000000000000000000" pitchFamily="2" charset="0"/>
                <a:cs typeface="Roboto" panose="02000000000000000000" pitchFamily="2" charset="0"/>
              </a:rPr>
              <a:t>una</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versión</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más</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complicada</a:t>
            </a:r>
            <a:r>
              <a:rPr lang="en-US" dirty="0" smtClean="0">
                <a:latin typeface="Roboto" panose="02000000000000000000" pitchFamily="2" charset="0"/>
                <a:ea typeface="Roboto" panose="02000000000000000000" pitchFamily="2" charset="0"/>
                <a:cs typeface="Roboto" panose="02000000000000000000" pitchFamily="2" charset="0"/>
              </a:rPr>
              <a:t> de PUT, no </a:t>
            </a:r>
            <a:r>
              <a:rPr lang="en-US" dirty="0" err="1" smtClean="0">
                <a:latin typeface="Roboto" panose="02000000000000000000" pitchFamily="2" charset="0"/>
                <a:ea typeface="Roboto" panose="02000000000000000000" pitchFamily="2" charset="0"/>
                <a:cs typeface="Roboto" panose="02000000000000000000" pitchFamily="2" charset="0"/>
              </a:rPr>
              <a:t>pensemos</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en</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ello</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por</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ahora</a:t>
            </a:r>
            <a:r>
              <a:rPr lang="en-US" dirty="0" smtClean="0">
                <a:latin typeface="Roboto" panose="02000000000000000000" pitchFamily="2" charset="0"/>
                <a:ea typeface="Roboto" panose="02000000000000000000" pitchFamily="2" charset="0"/>
                <a:cs typeface="Roboto" panose="02000000000000000000" pitchFamily="2" charset="0"/>
              </a:rPr>
              <a:t>…</a:t>
            </a:r>
          </a:p>
          <a:p>
            <a:r>
              <a:rPr lang="en-US" dirty="0" smtClean="0">
                <a:latin typeface="Roboto" panose="02000000000000000000" pitchFamily="2" charset="0"/>
                <a:ea typeface="Roboto" panose="02000000000000000000" pitchFamily="2" charset="0"/>
                <a:cs typeface="Roboto" panose="02000000000000000000" pitchFamily="2" charset="0"/>
              </a:rPr>
              <a:t>DELETE: se </a:t>
            </a:r>
            <a:r>
              <a:rPr lang="en-US" dirty="0" err="1" smtClean="0">
                <a:latin typeface="Roboto" panose="02000000000000000000" pitchFamily="2" charset="0"/>
                <a:ea typeface="Roboto" panose="02000000000000000000" pitchFamily="2" charset="0"/>
                <a:cs typeface="Roboto" panose="02000000000000000000" pitchFamily="2" charset="0"/>
              </a:rPr>
              <a:t>usa</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regularmente</a:t>
            </a:r>
            <a:r>
              <a:rPr lang="en-US" dirty="0" smtClean="0">
                <a:latin typeface="Roboto" panose="02000000000000000000" pitchFamily="2" charset="0"/>
                <a:ea typeface="Roboto" panose="02000000000000000000" pitchFamily="2" charset="0"/>
                <a:cs typeface="Roboto" panose="02000000000000000000" pitchFamily="2" charset="0"/>
              </a:rPr>
              <a:t> para </a:t>
            </a:r>
            <a:r>
              <a:rPr lang="en-US" dirty="0" err="1" smtClean="0">
                <a:latin typeface="Roboto" panose="02000000000000000000" pitchFamily="2" charset="0"/>
                <a:ea typeface="Roboto" panose="02000000000000000000" pitchFamily="2" charset="0"/>
                <a:cs typeface="Roboto" panose="02000000000000000000" pitchFamily="2" charset="0"/>
              </a:rPr>
              <a:t>eliminar</a:t>
            </a:r>
            <a:r>
              <a:rPr lang="en-US" dirty="0" smtClean="0">
                <a:latin typeface="Roboto" panose="02000000000000000000" pitchFamily="2" charset="0"/>
                <a:ea typeface="Roboto" panose="02000000000000000000" pitchFamily="2" charset="0"/>
                <a:cs typeface="Roboto" panose="02000000000000000000" pitchFamily="2" charset="0"/>
              </a:rPr>
              <a:t> un </a:t>
            </a:r>
            <a:r>
              <a:rPr lang="en-US" dirty="0" err="1" smtClean="0">
                <a:latin typeface="Roboto" panose="02000000000000000000" pitchFamily="2" charset="0"/>
                <a:ea typeface="Roboto" panose="02000000000000000000" pitchFamily="2" charset="0"/>
                <a:cs typeface="Roboto" panose="02000000000000000000" pitchFamily="2" charset="0"/>
              </a:rPr>
              <a:t>recurso</a:t>
            </a:r>
            <a:r>
              <a:rPr lang="en-US" dirty="0" smtClean="0">
                <a:latin typeface="Roboto" panose="02000000000000000000" pitchFamily="2" charset="0"/>
                <a:ea typeface="Roboto" panose="02000000000000000000" pitchFamily="2" charset="0"/>
                <a:cs typeface="Roboto" panose="02000000000000000000" pitchFamily="2" charset="0"/>
              </a:rPr>
              <a:t> </a:t>
            </a:r>
            <a:r>
              <a:rPr lang="en-US" dirty="0" err="1" smtClean="0">
                <a:latin typeface="Roboto" panose="02000000000000000000" pitchFamily="2" charset="0"/>
                <a:ea typeface="Roboto" panose="02000000000000000000" pitchFamily="2" charset="0"/>
                <a:cs typeface="Roboto" panose="02000000000000000000" pitchFamily="2" charset="0"/>
              </a:rPr>
              <a:t>específico</a:t>
            </a:r>
            <a:r>
              <a:rPr lang="en-US" dirty="0" smtClean="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521088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Versionado</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normAutofit fontScale="92500" lnSpcReduction="10000"/>
          </a:bodyPr>
          <a:lstStyle/>
          <a:p>
            <a:pPr marL="0" indent="0">
              <a:buNone/>
            </a:pPr>
            <a:r>
              <a:rPr lang="es-ES" dirty="0">
                <a:latin typeface="Roboto" panose="02000000000000000000" pitchFamily="2" charset="0"/>
                <a:ea typeface="Roboto" panose="02000000000000000000" pitchFamily="2" charset="0"/>
                <a:cs typeface="Roboto" panose="02000000000000000000" pitchFamily="2" charset="0"/>
              </a:rPr>
              <a:t>Existen muchas formas de versionar un API, cada una de ellas viene con sus ventajas y desventajas, la más común es especificar la versión en un segmento de la URL, lo cual no solo rompe los principios de REST pero también tiene una serie de problemas añadidos.</a:t>
            </a:r>
            <a:endParaRPr lang="en-US"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URL</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err="1">
                <a:latin typeface="Roboto" panose="02000000000000000000" pitchFamily="2" charset="0"/>
                <a:ea typeface="Roboto" panose="02000000000000000000" pitchFamily="2" charset="0"/>
                <a:cs typeface="Roboto" panose="02000000000000000000" pitchFamily="2" charset="0"/>
              </a:rPr>
              <a:t>Hostname</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Parámetro en la URL o cuerpo de la petición</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Cabecera personalizada</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Negociación de contenido </a:t>
            </a:r>
            <a:r>
              <a:rPr lang="es-ES" dirty="0" err="1">
                <a:latin typeface="Roboto" panose="02000000000000000000" pitchFamily="2" charset="0"/>
                <a:ea typeface="Roboto" panose="02000000000000000000" pitchFamily="2" charset="0"/>
                <a:cs typeface="Roboto" panose="02000000000000000000" pitchFamily="2" charset="0"/>
              </a:rPr>
              <a:t>Accept</a:t>
            </a:r>
            <a:r>
              <a:rPr lang="es-ES" dirty="0">
                <a:latin typeface="Roboto" panose="02000000000000000000" pitchFamily="2" charset="0"/>
                <a:ea typeface="Roboto" panose="02000000000000000000" pitchFamily="2" charset="0"/>
                <a:cs typeface="Roboto" panose="02000000000000000000" pitchFamily="2" charset="0"/>
              </a:rPr>
              <a:t>: </a:t>
            </a:r>
            <a:r>
              <a:rPr lang="es-ES" dirty="0" err="1" smtClean="0">
                <a:latin typeface="Roboto" panose="02000000000000000000" pitchFamily="2" charset="0"/>
                <a:ea typeface="Roboto" panose="02000000000000000000" pitchFamily="2" charset="0"/>
                <a:cs typeface="Roboto" panose="02000000000000000000" pitchFamily="2" charset="0"/>
              </a:rPr>
              <a:t>application</a:t>
            </a:r>
            <a:r>
              <a:rPr lang="es-ES" dirty="0" smtClean="0">
                <a:latin typeface="Roboto" panose="02000000000000000000" pitchFamily="2" charset="0"/>
                <a:ea typeface="Roboto" panose="02000000000000000000" pitchFamily="2" charset="0"/>
                <a:cs typeface="Roboto" panose="02000000000000000000" pitchFamily="2" charset="0"/>
              </a:rPr>
              <a:t>/vnd.github.v3+json</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607403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Carga y descarga de </a:t>
            </a:r>
            <a:r>
              <a:rPr lang="es-ES" b="1" dirty="0" smtClean="0">
                <a:latin typeface="Roboto" panose="02000000000000000000" pitchFamily="2" charset="0"/>
                <a:ea typeface="Roboto" panose="02000000000000000000" pitchFamily="2" charset="0"/>
                <a:cs typeface="Roboto" panose="02000000000000000000" pitchFamily="2" charset="0"/>
              </a:rPr>
              <a:t>archivos</a:t>
            </a:r>
            <a:r>
              <a:rPr lang="en-US" b="1" dirty="0" smtClean="0">
                <a:latin typeface="Roboto" panose="02000000000000000000" pitchFamily="2" charset="0"/>
                <a:ea typeface="Roboto" panose="02000000000000000000" pitchFamily="2" charset="0"/>
                <a:cs typeface="Roboto" panose="02000000000000000000" pitchFamily="2" charset="0"/>
              </a:rPr>
              <a:t>: lo que no </a:t>
            </a:r>
            <a:r>
              <a:rPr lang="en-US" b="1" dirty="0" err="1" smtClean="0">
                <a:latin typeface="Roboto" panose="02000000000000000000" pitchFamily="2" charset="0"/>
                <a:ea typeface="Roboto" panose="02000000000000000000" pitchFamily="2" charset="0"/>
                <a:cs typeface="Roboto" panose="02000000000000000000" pitchFamily="2" charset="0"/>
              </a:rPr>
              <a:t>debes</a:t>
            </a:r>
            <a:r>
              <a:rPr lang="en-US" b="1" dirty="0" smtClean="0">
                <a:latin typeface="Roboto" panose="02000000000000000000" pitchFamily="2" charset="0"/>
                <a:ea typeface="Roboto" panose="02000000000000000000" pitchFamily="2" charset="0"/>
                <a:cs typeface="Roboto" panose="02000000000000000000" pitchFamily="2" charset="0"/>
              </a:rPr>
              <a:t> </a:t>
            </a:r>
            <a:r>
              <a:rPr lang="en-US" b="1" dirty="0" err="1" smtClean="0">
                <a:latin typeface="Roboto" panose="02000000000000000000" pitchFamily="2" charset="0"/>
                <a:ea typeface="Roboto" panose="02000000000000000000" pitchFamily="2" charset="0"/>
                <a:cs typeface="Roboto" panose="02000000000000000000" pitchFamily="2" charset="0"/>
              </a:rPr>
              <a:t>hacer</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lstStyle/>
          <a:p>
            <a:pPr marL="0" indent="0">
              <a:buNone/>
            </a:pPr>
            <a:r>
              <a:rPr lang="es-ES" dirty="0"/>
              <a:t>No uses la cabecera </a:t>
            </a:r>
            <a:r>
              <a:rPr lang="es-ES" dirty="0" err="1"/>
              <a:t>multipart</a:t>
            </a:r>
            <a:r>
              <a:rPr lang="es-ES" dirty="0"/>
              <a:t>/</a:t>
            </a:r>
            <a:r>
              <a:rPr lang="es-ES" dirty="0" err="1"/>
              <a:t>form</a:t>
            </a:r>
            <a:r>
              <a:rPr lang="es-ES" dirty="0"/>
              <a:t>-data para la subida de archivos en tu API, esta cabecera está pensada para enviar formularios HTML que contienen datos y archivos al mismo tiempo.</a:t>
            </a:r>
            <a:endParaRPr lang="en-US" dirty="0"/>
          </a:p>
        </p:txBody>
      </p:sp>
    </p:spTree>
    <p:extLst>
      <p:ext uri="{BB962C8B-B14F-4D97-AF65-F5344CB8AC3E}">
        <p14:creationId xmlns:p14="http://schemas.microsoft.com/office/powerpoint/2010/main" val="4662417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Carga y descarga de archivos</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smtClean="0">
                <a:latin typeface="Roboto" panose="02000000000000000000" pitchFamily="2" charset="0"/>
                <a:ea typeface="Roboto" panose="02000000000000000000" pitchFamily="2" charset="0"/>
                <a:cs typeface="Roboto" panose="02000000000000000000" pitchFamily="2" charset="0"/>
              </a:rPr>
              <a:t>descarga</a:t>
            </a:r>
            <a:endParaRPr lang="en-US" dirty="0"/>
          </a:p>
        </p:txBody>
      </p:sp>
      <p:pic>
        <p:nvPicPr>
          <p:cNvPr id="8" name="Marcador de contenido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2293532"/>
            <a:ext cx="5181600" cy="3415524"/>
          </a:xfrm>
        </p:spPr>
      </p:pic>
      <p:pic>
        <p:nvPicPr>
          <p:cNvPr id="7" name="Marcador de contenido 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838200" y="2293532"/>
            <a:ext cx="5181600" cy="3415524"/>
          </a:xfrm>
        </p:spPr>
      </p:pic>
    </p:spTree>
    <p:extLst>
      <p:ext uri="{BB962C8B-B14F-4D97-AF65-F5344CB8AC3E}">
        <p14:creationId xmlns:p14="http://schemas.microsoft.com/office/powerpoint/2010/main" val="28521854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Roboto" panose="02000000000000000000" pitchFamily="2" charset="0"/>
                <a:ea typeface="Roboto" panose="02000000000000000000" pitchFamily="2" charset="0"/>
                <a:cs typeface="Roboto" panose="02000000000000000000" pitchFamily="2" charset="0"/>
              </a:rPr>
              <a:t>Carga y descarga de archivos</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smtClean="0">
                <a:latin typeface="Roboto" panose="02000000000000000000" pitchFamily="2" charset="0"/>
                <a:ea typeface="Roboto" panose="02000000000000000000" pitchFamily="2" charset="0"/>
                <a:cs typeface="Roboto" panose="02000000000000000000" pitchFamily="2" charset="0"/>
              </a:rPr>
              <a:t>carga</a:t>
            </a:r>
            <a:endParaRPr lang="en-US" dirty="0"/>
          </a:p>
        </p:txBody>
      </p:sp>
      <p:pic>
        <p:nvPicPr>
          <p:cNvPr id="9" name="Marcador de contenido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2683168"/>
            <a:ext cx="5181600" cy="2636252"/>
          </a:xfrm>
        </p:spPr>
      </p:pic>
      <p:pic>
        <p:nvPicPr>
          <p:cNvPr id="8" name="Marcador de contenido 7"/>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838200" y="2683168"/>
            <a:ext cx="5181600" cy="2636252"/>
          </a:xfrm>
        </p:spPr>
      </p:pic>
    </p:spTree>
    <p:extLst>
      <p:ext uri="{BB962C8B-B14F-4D97-AF65-F5344CB8AC3E}">
        <p14:creationId xmlns:p14="http://schemas.microsoft.com/office/powerpoint/2010/main" val="24739732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Bibliografía</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6" name="Marcador de contenido 5"/>
          <p:cNvSpPr>
            <a:spLocks noGrp="1"/>
          </p:cNvSpPr>
          <p:nvPr>
            <p:ph idx="1"/>
          </p:nvPr>
        </p:nvSpPr>
        <p:spPr/>
        <p:txBody>
          <a:bodyPr>
            <a:normAutofit lnSpcReduction="10000"/>
          </a:bodyPr>
          <a:lstStyle/>
          <a:p>
            <a:r>
              <a:rPr lang="en-US" dirty="0" smtClean="0">
                <a:latin typeface="Roboto" panose="02000000000000000000" pitchFamily="2" charset="0"/>
                <a:ea typeface="Roboto" panose="02000000000000000000" pitchFamily="2" charset="0"/>
                <a:cs typeface="Roboto" panose="02000000000000000000" pitchFamily="2" charset="0"/>
                <a:hlinkClick r:id="rId2"/>
              </a:rPr>
              <a:t>https://apisyouwonthate.com/</a:t>
            </a:r>
          </a:p>
          <a:p>
            <a:r>
              <a:rPr lang="en-US" dirty="0" smtClean="0">
                <a:latin typeface="Roboto" panose="02000000000000000000" pitchFamily="2" charset="0"/>
                <a:ea typeface="Roboto" panose="02000000000000000000" pitchFamily="2" charset="0"/>
                <a:cs typeface="Roboto" panose="02000000000000000000" pitchFamily="2" charset="0"/>
                <a:hlinkClick r:id="rId2"/>
              </a:rPr>
              <a:t>https://www.restapitutorial.com/</a:t>
            </a:r>
            <a:endParaRPr lang="en-US" dirty="0" smtClean="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hlinkClick r:id="rId3"/>
              </a:rPr>
              <a:t>https://</a:t>
            </a:r>
            <a:r>
              <a:rPr lang="en-US" dirty="0" smtClean="0">
                <a:latin typeface="Roboto" panose="02000000000000000000" pitchFamily="2" charset="0"/>
                <a:ea typeface="Roboto" panose="02000000000000000000" pitchFamily="2" charset="0"/>
                <a:cs typeface="Roboto" panose="02000000000000000000" pitchFamily="2" charset="0"/>
                <a:hlinkClick r:id="rId3"/>
              </a:rPr>
              <a:t>en.wikipedia.org/wiki/Web_service</a:t>
            </a:r>
            <a:endParaRPr lang="en-US" dirty="0" smtClean="0">
              <a:latin typeface="Roboto" panose="02000000000000000000" pitchFamily="2" charset="0"/>
              <a:ea typeface="Roboto" panose="02000000000000000000" pitchFamily="2" charset="0"/>
              <a:cs typeface="Roboto" panose="02000000000000000000" pitchFamily="2" charset="0"/>
            </a:endParaRPr>
          </a:p>
          <a:p>
            <a:r>
              <a:rPr lang="en-US" dirty="0" smtClean="0">
                <a:latin typeface="Roboto" panose="02000000000000000000" pitchFamily="2" charset="0"/>
                <a:ea typeface="Roboto" panose="02000000000000000000" pitchFamily="2" charset="0"/>
                <a:cs typeface="Roboto" panose="02000000000000000000" pitchFamily="2" charset="0"/>
                <a:hlinkClick r:id="rId4"/>
              </a:rPr>
              <a:t>https://en.wikipedia.org/wiki/Representational_state_transfer</a:t>
            </a:r>
            <a:endParaRPr lang="en-US" dirty="0" smtClean="0">
              <a:latin typeface="Roboto" panose="02000000000000000000" pitchFamily="2" charset="0"/>
              <a:ea typeface="Roboto" panose="02000000000000000000" pitchFamily="2" charset="0"/>
              <a:cs typeface="Roboto" panose="02000000000000000000" pitchFamily="2" charset="0"/>
            </a:endParaRPr>
          </a:p>
          <a:p>
            <a:r>
              <a:rPr lang="en-US" dirty="0" smtClean="0">
                <a:latin typeface="Roboto" panose="02000000000000000000" pitchFamily="2" charset="0"/>
                <a:ea typeface="Roboto" panose="02000000000000000000" pitchFamily="2" charset="0"/>
                <a:cs typeface="Roboto" panose="02000000000000000000" pitchFamily="2" charset="0"/>
                <a:hlinkClick r:id="rId5"/>
              </a:rPr>
              <a:t>https://jsonapi.org/</a:t>
            </a:r>
            <a:endParaRPr lang="en-US" dirty="0" smtClean="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hlinkClick r:id="rId6"/>
              </a:rPr>
              <a:t>https://oauth.net/2</a:t>
            </a:r>
            <a:r>
              <a:rPr lang="en-US" dirty="0" smtClean="0">
                <a:latin typeface="Roboto" panose="02000000000000000000" pitchFamily="2" charset="0"/>
                <a:ea typeface="Roboto" panose="02000000000000000000" pitchFamily="2" charset="0"/>
                <a:cs typeface="Roboto" panose="02000000000000000000" pitchFamily="2" charset="0"/>
                <a:hlinkClick r:id="rId6"/>
              </a:rPr>
              <a:t>/</a:t>
            </a:r>
            <a:endParaRPr lang="en-US" dirty="0" smtClean="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hlinkClick r:id="rId7"/>
              </a:rPr>
              <a:t>https://jwt.io</a:t>
            </a:r>
            <a:r>
              <a:rPr lang="en-US" dirty="0" smtClean="0">
                <a:latin typeface="Roboto" panose="02000000000000000000" pitchFamily="2" charset="0"/>
                <a:ea typeface="Roboto" panose="02000000000000000000" pitchFamily="2" charset="0"/>
                <a:cs typeface="Roboto" panose="02000000000000000000" pitchFamily="2" charset="0"/>
                <a:hlinkClick r:id="rId7"/>
              </a:rPr>
              <a:t>/</a:t>
            </a:r>
            <a:endParaRPr lang="en-US" dirty="0" smtClean="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hlinkClick r:id="rId8"/>
              </a:rPr>
              <a:t>https://swagger.io</a:t>
            </a:r>
            <a:r>
              <a:rPr lang="en-US" dirty="0" smtClean="0">
                <a:latin typeface="Roboto" panose="02000000000000000000" pitchFamily="2" charset="0"/>
                <a:ea typeface="Roboto" panose="02000000000000000000" pitchFamily="2" charset="0"/>
                <a:cs typeface="Roboto" panose="02000000000000000000" pitchFamily="2" charset="0"/>
                <a:hlinkClick r:id="rId8"/>
              </a:rPr>
              <a:t>/</a:t>
            </a:r>
            <a:endParaRPr lang="en-US" dirty="0" smtClean="0">
              <a:latin typeface="Roboto" panose="02000000000000000000" pitchFamily="2" charset="0"/>
              <a:ea typeface="Roboto" panose="02000000000000000000" pitchFamily="2" charset="0"/>
              <a:cs typeface="Roboto" panose="02000000000000000000" pitchFamily="2" charset="0"/>
            </a:endParaRPr>
          </a:p>
          <a:p>
            <a:r>
              <a:rPr lang="en-US" dirty="0" smtClean="0">
                <a:latin typeface="Roboto" panose="02000000000000000000" pitchFamily="2" charset="0"/>
                <a:ea typeface="Roboto" panose="02000000000000000000" pitchFamily="2" charset="0"/>
                <a:cs typeface="Roboto" panose="02000000000000000000" pitchFamily="2" charset="0"/>
                <a:hlinkClick r:id="rId9"/>
              </a:rPr>
              <a:t>https://devalmonte.com</a:t>
            </a:r>
            <a:endParaRPr lang="en-US" dirty="0" smtClean="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9793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Planeamiento de </a:t>
            </a:r>
            <a:r>
              <a:rPr lang="es-ES" b="1" dirty="0" err="1" smtClean="0">
                <a:latin typeface="Roboto" panose="02000000000000000000" pitchFamily="2" charset="0"/>
                <a:ea typeface="Roboto" panose="02000000000000000000" pitchFamily="2" charset="0"/>
                <a:cs typeface="Roboto" panose="02000000000000000000" pitchFamily="2" charset="0"/>
              </a:rPr>
              <a:t>endpoints</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3" name="Marcador de contenido 2"/>
          <p:cNvSpPr>
            <a:spLocks noGrp="1"/>
          </p:cNvSpPr>
          <p:nvPr>
            <p:ph idx="1"/>
          </p:nvPr>
        </p:nvSpPr>
        <p:spPr/>
        <p:txBody>
          <a:bodyPr>
            <a:normAutofit lnSpcReduction="10000"/>
          </a:bodyPr>
          <a:lstStyle/>
          <a:p>
            <a:pPr marL="0" lvl="0" indent="0">
              <a:buNone/>
            </a:pPr>
            <a:r>
              <a:rPr lang="es-ES" dirty="0" smtClean="0">
                <a:latin typeface="Roboto" panose="02000000000000000000" pitchFamily="2" charset="0"/>
                <a:ea typeface="Roboto" panose="02000000000000000000" pitchFamily="2" charset="0"/>
                <a:cs typeface="Roboto" panose="02000000000000000000" pitchFamily="2" charset="0"/>
              </a:rPr>
              <a:t>Paso 1: Identificar </a:t>
            </a:r>
            <a:r>
              <a:rPr lang="es-ES" dirty="0">
                <a:latin typeface="Roboto" panose="02000000000000000000" pitchFamily="2" charset="0"/>
                <a:ea typeface="Roboto" panose="02000000000000000000" pitchFamily="2" charset="0"/>
                <a:cs typeface="Roboto" panose="02000000000000000000" pitchFamily="2" charset="0"/>
              </a:rPr>
              <a:t>las operaciones que </a:t>
            </a:r>
            <a:r>
              <a:rPr lang="es-ES" dirty="0" smtClean="0">
                <a:latin typeface="Roboto" panose="02000000000000000000" pitchFamily="2" charset="0"/>
                <a:ea typeface="Roboto" panose="02000000000000000000" pitchFamily="2" charset="0"/>
                <a:cs typeface="Roboto" panose="02000000000000000000" pitchFamily="2" charset="0"/>
              </a:rPr>
              <a:t>queremos permitir por </a:t>
            </a:r>
            <a:r>
              <a:rPr lang="es-ES" dirty="0" err="1" smtClean="0">
                <a:latin typeface="Roboto" panose="02000000000000000000" pitchFamily="2" charset="0"/>
                <a:ea typeface="Roboto" panose="02000000000000000000" pitchFamily="2" charset="0"/>
                <a:cs typeface="Roboto" panose="02000000000000000000" pitchFamily="2" charset="0"/>
              </a:rPr>
              <a:t>via</a:t>
            </a:r>
            <a:r>
              <a:rPr lang="es-ES" dirty="0" smtClean="0">
                <a:latin typeface="Roboto" panose="02000000000000000000" pitchFamily="2" charset="0"/>
                <a:ea typeface="Roboto" panose="02000000000000000000" pitchFamily="2" charset="0"/>
                <a:cs typeface="Roboto" panose="02000000000000000000" pitchFamily="2" charset="0"/>
              </a:rPr>
              <a:t> de nuestra API, </a:t>
            </a:r>
            <a:r>
              <a:rPr lang="es-ES" dirty="0">
                <a:latin typeface="Roboto" panose="02000000000000000000" pitchFamily="2" charset="0"/>
                <a:ea typeface="Roboto" panose="02000000000000000000" pitchFamily="2" charset="0"/>
                <a:cs typeface="Roboto" panose="02000000000000000000" pitchFamily="2" charset="0"/>
              </a:rPr>
              <a:t>agrupamos cada sustantivo con sus respectivos verbos</a:t>
            </a:r>
            <a:r>
              <a:rPr lang="es-ES" dirty="0" smtClean="0">
                <a:latin typeface="Roboto" panose="02000000000000000000" pitchFamily="2" charset="0"/>
                <a:ea typeface="Roboto" panose="02000000000000000000" pitchFamily="2" charset="0"/>
                <a:cs typeface="Roboto" panose="02000000000000000000" pitchFamily="2" charset="0"/>
              </a:rPr>
              <a:t>.</a:t>
            </a:r>
          </a:p>
          <a:p>
            <a:pPr lvl="1"/>
            <a:r>
              <a:rPr lang="es-ES" dirty="0" smtClean="0">
                <a:latin typeface="Roboto" panose="02000000000000000000" pitchFamily="2" charset="0"/>
                <a:ea typeface="Roboto" panose="02000000000000000000" pitchFamily="2" charset="0"/>
                <a:cs typeface="Roboto" panose="02000000000000000000" pitchFamily="2" charset="0"/>
              </a:rPr>
              <a:t>Publicaciones</a:t>
            </a:r>
            <a:endParaRPr lang="en-US" dirty="0" smtClean="0">
              <a:latin typeface="Roboto" panose="02000000000000000000" pitchFamily="2" charset="0"/>
              <a:ea typeface="Roboto" panose="02000000000000000000" pitchFamily="2" charset="0"/>
              <a:cs typeface="Roboto" panose="02000000000000000000" pitchFamily="2" charset="0"/>
            </a:endParaRPr>
          </a:p>
          <a:p>
            <a:pPr lvl="2"/>
            <a:r>
              <a:rPr lang="es-ES" b="1" dirty="0" smtClean="0">
                <a:latin typeface="Roboto" panose="02000000000000000000" pitchFamily="2" charset="0"/>
                <a:ea typeface="Roboto" panose="02000000000000000000" pitchFamily="2" charset="0"/>
                <a:cs typeface="Roboto" panose="02000000000000000000" pitchFamily="2" charset="0"/>
              </a:rPr>
              <a:t>Agregar</a:t>
            </a:r>
            <a:endParaRPr lang="en-US" dirty="0" smtClean="0">
              <a:latin typeface="Roboto" panose="02000000000000000000" pitchFamily="2" charset="0"/>
              <a:ea typeface="Roboto" panose="02000000000000000000" pitchFamily="2" charset="0"/>
              <a:cs typeface="Roboto" panose="02000000000000000000" pitchFamily="2" charset="0"/>
            </a:endParaRPr>
          </a:p>
          <a:p>
            <a:pPr lvl="2"/>
            <a:r>
              <a:rPr lang="es-ES" b="1" dirty="0" smtClean="0">
                <a:latin typeface="Roboto" panose="02000000000000000000" pitchFamily="2" charset="0"/>
                <a:ea typeface="Roboto" panose="02000000000000000000" pitchFamily="2" charset="0"/>
                <a:cs typeface="Roboto" panose="02000000000000000000" pitchFamily="2" charset="0"/>
              </a:rPr>
              <a:t>Editar</a:t>
            </a:r>
            <a:endParaRPr lang="en-US" dirty="0" smtClean="0">
              <a:latin typeface="Roboto" panose="02000000000000000000" pitchFamily="2" charset="0"/>
              <a:ea typeface="Roboto" panose="02000000000000000000" pitchFamily="2" charset="0"/>
              <a:cs typeface="Roboto" panose="02000000000000000000" pitchFamily="2" charset="0"/>
            </a:endParaRPr>
          </a:p>
          <a:p>
            <a:pPr lvl="2"/>
            <a:r>
              <a:rPr lang="es-ES" b="1" dirty="0" smtClean="0">
                <a:latin typeface="Roboto" panose="02000000000000000000" pitchFamily="2" charset="0"/>
                <a:ea typeface="Roboto" panose="02000000000000000000" pitchFamily="2" charset="0"/>
                <a:cs typeface="Roboto" panose="02000000000000000000" pitchFamily="2" charset="0"/>
              </a:rPr>
              <a:t>Ver</a:t>
            </a:r>
            <a:endParaRPr lang="en-US" dirty="0" smtClean="0">
              <a:latin typeface="Roboto" panose="02000000000000000000" pitchFamily="2" charset="0"/>
              <a:ea typeface="Roboto" panose="02000000000000000000" pitchFamily="2" charset="0"/>
              <a:cs typeface="Roboto" panose="02000000000000000000" pitchFamily="2" charset="0"/>
            </a:endParaRPr>
          </a:p>
          <a:p>
            <a:pPr lvl="2"/>
            <a:r>
              <a:rPr lang="es-ES" b="1" dirty="0" smtClean="0">
                <a:latin typeface="Roboto" panose="02000000000000000000" pitchFamily="2" charset="0"/>
                <a:ea typeface="Roboto" panose="02000000000000000000" pitchFamily="2" charset="0"/>
                <a:cs typeface="Roboto" panose="02000000000000000000" pitchFamily="2" charset="0"/>
              </a:rPr>
              <a:t>Listar</a:t>
            </a:r>
            <a:endParaRPr lang="en-US" dirty="0" smtClean="0">
              <a:latin typeface="Roboto" panose="02000000000000000000" pitchFamily="2" charset="0"/>
              <a:ea typeface="Roboto" panose="02000000000000000000" pitchFamily="2" charset="0"/>
              <a:cs typeface="Roboto" panose="02000000000000000000" pitchFamily="2" charset="0"/>
            </a:endParaRPr>
          </a:p>
          <a:p>
            <a:pPr lvl="1"/>
            <a:r>
              <a:rPr lang="es-ES" dirty="0" smtClean="0">
                <a:latin typeface="Roboto" panose="02000000000000000000" pitchFamily="2" charset="0"/>
                <a:ea typeface="Roboto" panose="02000000000000000000" pitchFamily="2" charset="0"/>
                <a:cs typeface="Roboto" panose="02000000000000000000" pitchFamily="2" charset="0"/>
              </a:rPr>
              <a:t>Comentarios</a:t>
            </a:r>
            <a:endParaRPr lang="en-US" dirty="0" smtClean="0">
              <a:latin typeface="Roboto" panose="02000000000000000000" pitchFamily="2" charset="0"/>
              <a:ea typeface="Roboto" panose="02000000000000000000" pitchFamily="2" charset="0"/>
              <a:cs typeface="Roboto" panose="02000000000000000000" pitchFamily="2" charset="0"/>
            </a:endParaRPr>
          </a:p>
          <a:p>
            <a:pPr lvl="2"/>
            <a:r>
              <a:rPr lang="es-ES" b="1" dirty="0" smtClean="0">
                <a:latin typeface="Roboto" panose="02000000000000000000" pitchFamily="2" charset="0"/>
                <a:ea typeface="Roboto" panose="02000000000000000000" pitchFamily="2" charset="0"/>
                <a:cs typeface="Roboto" panose="02000000000000000000" pitchFamily="2" charset="0"/>
              </a:rPr>
              <a:t>Agregar</a:t>
            </a:r>
            <a:endParaRPr lang="en-US" dirty="0" smtClean="0">
              <a:latin typeface="Roboto" panose="02000000000000000000" pitchFamily="2" charset="0"/>
              <a:ea typeface="Roboto" panose="02000000000000000000" pitchFamily="2" charset="0"/>
              <a:cs typeface="Roboto" panose="02000000000000000000" pitchFamily="2" charset="0"/>
            </a:endParaRPr>
          </a:p>
          <a:p>
            <a:pPr lvl="2"/>
            <a:r>
              <a:rPr lang="es-ES" b="1" dirty="0" smtClean="0">
                <a:latin typeface="Roboto" panose="02000000000000000000" pitchFamily="2" charset="0"/>
                <a:ea typeface="Roboto" panose="02000000000000000000" pitchFamily="2" charset="0"/>
                <a:cs typeface="Roboto" panose="02000000000000000000" pitchFamily="2" charset="0"/>
              </a:rPr>
              <a:t>Editar</a:t>
            </a:r>
            <a:endParaRPr lang="en-US" dirty="0" smtClean="0">
              <a:latin typeface="Roboto" panose="02000000000000000000" pitchFamily="2" charset="0"/>
              <a:ea typeface="Roboto" panose="02000000000000000000" pitchFamily="2" charset="0"/>
              <a:cs typeface="Roboto" panose="02000000000000000000" pitchFamily="2" charset="0"/>
            </a:endParaRPr>
          </a:p>
          <a:p>
            <a:pPr lvl="2"/>
            <a:r>
              <a:rPr lang="es-ES" b="1" dirty="0" smtClean="0">
                <a:latin typeface="Roboto" panose="02000000000000000000" pitchFamily="2" charset="0"/>
                <a:ea typeface="Roboto" panose="02000000000000000000" pitchFamily="2" charset="0"/>
                <a:cs typeface="Roboto" panose="02000000000000000000" pitchFamily="2" charset="0"/>
              </a:rPr>
              <a:t>Ver</a:t>
            </a:r>
            <a:endParaRPr lang="en-US" dirty="0" smtClean="0">
              <a:latin typeface="Roboto" panose="02000000000000000000" pitchFamily="2" charset="0"/>
              <a:ea typeface="Roboto" panose="02000000000000000000" pitchFamily="2" charset="0"/>
              <a:cs typeface="Roboto" panose="02000000000000000000" pitchFamily="2" charset="0"/>
            </a:endParaRPr>
          </a:p>
          <a:p>
            <a:pPr lvl="2"/>
            <a:r>
              <a:rPr lang="es-ES" b="1" dirty="0" smtClean="0">
                <a:latin typeface="Roboto" panose="02000000000000000000" pitchFamily="2" charset="0"/>
                <a:ea typeface="Roboto" panose="02000000000000000000" pitchFamily="2" charset="0"/>
                <a:cs typeface="Roboto" panose="02000000000000000000" pitchFamily="2" charset="0"/>
              </a:rPr>
              <a:t>Listar</a:t>
            </a:r>
            <a:endParaRPr lang="en-US" dirty="0" smtClean="0">
              <a:latin typeface="Roboto" panose="02000000000000000000" pitchFamily="2" charset="0"/>
              <a:ea typeface="Roboto" panose="02000000000000000000" pitchFamily="2" charset="0"/>
              <a:cs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3950706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Planeamiento de </a:t>
            </a:r>
            <a:r>
              <a:rPr lang="es-ES" b="1" dirty="0" err="1" smtClean="0">
                <a:latin typeface="Roboto" panose="02000000000000000000" pitchFamily="2" charset="0"/>
                <a:ea typeface="Roboto" panose="02000000000000000000" pitchFamily="2" charset="0"/>
                <a:cs typeface="Roboto" panose="02000000000000000000" pitchFamily="2" charset="0"/>
              </a:rPr>
              <a:t>endpoints</a:t>
            </a:r>
            <a:endParaRPr lang="en-US" dirty="0"/>
          </a:p>
        </p:txBody>
      </p:sp>
      <p:sp>
        <p:nvSpPr>
          <p:cNvPr id="3" name="Marcador de contenido 2"/>
          <p:cNvSpPr>
            <a:spLocks noGrp="1"/>
          </p:cNvSpPr>
          <p:nvPr>
            <p:ph idx="1"/>
          </p:nvPr>
        </p:nvSpPr>
        <p:spPr/>
        <p:txBody>
          <a:bodyPr>
            <a:normAutofit lnSpcReduction="10000"/>
          </a:bodyPr>
          <a:lstStyle/>
          <a:p>
            <a:pPr lvl="0"/>
            <a:r>
              <a:rPr lang="es-ES" dirty="0">
                <a:latin typeface="Roboto" panose="02000000000000000000" pitchFamily="2" charset="0"/>
                <a:ea typeface="Roboto" panose="02000000000000000000" pitchFamily="2" charset="0"/>
                <a:cs typeface="Roboto" panose="02000000000000000000" pitchFamily="2" charset="0"/>
              </a:rPr>
              <a:t>Identificar las relaciones entre nuestras entidades y las operaciones que deseamos hacer</a:t>
            </a:r>
            <a:endParaRPr lang="en-US" dirty="0">
              <a:latin typeface="Roboto" panose="02000000000000000000" pitchFamily="2" charset="0"/>
              <a:ea typeface="Roboto" panose="02000000000000000000" pitchFamily="2" charset="0"/>
              <a:cs typeface="Roboto" panose="02000000000000000000" pitchFamily="2" charset="0"/>
            </a:endParaRPr>
          </a:p>
          <a:p>
            <a:pPr lvl="1"/>
            <a:r>
              <a:rPr lang="es-ES" b="1" dirty="0">
                <a:latin typeface="Roboto" panose="02000000000000000000" pitchFamily="2" charset="0"/>
                <a:ea typeface="Roboto" panose="02000000000000000000" pitchFamily="2" charset="0"/>
                <a:cs typeface="Roboto" panose="02000000000000000000" pitchFamily="2" charset="0"/>
              </a:rPr>
              <a:t>Agregar </a:t>
            </a:r>
            <a:r>
              <a:rPr lang="es-ES" u="sng" dirty="0">
                <a:latin typeface="Roboto" panose="02000000000000000000" pitchFamily="2" charset="0"/>
                <a:ea typeface="Roboto" panose="02000000000000000000" pitchFamily="2" charset="0"/>
                <a:cs typeface="Roboto" panose="02000000000000000000" pitchFamily="2" charset="0"/>
              </a:rPr>
              <a:t>Comentario</a:t>
            </a:r>
            <a:r>
              <a:rPr lang="es-ES" b="1" dirty="0">
                <a:latin typeface="Roboto" panose="02000000000000000000" pitchFamily="2" charset="0"/>
                <a:ea typeface="Roboto" panose="02000000000000000000" pitchFamily="2" charset="0"/>
                <a:cs typeface="Roboto" panose="02000000000000000000" pitchFamily="2" charset="0"/>
              </a:rPr>
              <a:t> </a:t>
            </a:r>
            <a:r>
              <a:rPr lang="es-ES" dirty="0">
                <a:latin typeface="Roboto" panose="02000000000000000000" pitchFamily="2" charset="0"/>
                <a:ea typeface="Roboto" panose="02000000000000000000" pitchFamily="2" charset="0"/>
                <a:cs typeface="Roboto" panose="02000000000000000000" pitchFamily="2" charset="0"/>
              </a:rPr>
              <a:t>a </a:t>
            </a:r>
            <a:r>
              <a:rPr lang="es-ES" dirty="0" smtClean="0">
                <a:latin typeface="Roboto" panose="02000000000000000000" pitchFamily="2" charset="0"/>
                <a:ea typeface="Roboto" panose="02000000000000000000" pitchFamily="2" charset="0"/>
                <a:cs typeface="Roboto" panose="02000000000000000000" pitchFamily="2" charset="0"/>
              </a:rPr>
              <a:t>una</a:t>
            </a:r>
            <a:r>
              <a:rPr lang="es-ES" b="1" dirty="0" smtClean="0">
                <a:latin typeface="Roboto" panose="02000000000000000000" pitchFamily="2" charset="0"/>
                <a:ea typeface="Roboto" panose="02000000000000000000" pitchFamily="2" charset="0"/>
                <a:cs typeface="Roboto" panose="02000000000000000000" pitchFamily="2" charset="0"/>
              </a:rPr>
              <a:t> </a:t>
            </a:r>
            <a:r>
              <a:rPr lang="es-ES" u="sng" dirty="0" smtClean="0">
                <a:latin typeface="Roboto" panose="02000000000000000000" pitchFamily="2" charset="0"/>
                <a:ea typeface="Roboto" panose="02000000000000000000" pitchFamily="2" charset="0"/>
                <a:cs typeface="Roboto" panose="02000000000000000000" pitchFamily="2" charset="0"/>
              </a:rPr>
              <a:t>Publicación</a:t>
            </a:r>
            <a:endParaRPr lang="en-US" dirty="0">
              <a:latin typeface="Roboto" panose="02000000000000000000" pitchFamily="2" charset="0"/>
              <a:ea typeface="Roboto" panose="02000000000000000000" pitchFamily="2" charset="0"/>
              <a:cs typeface="Roboto" panose="02000000000000000000" pitchFamily="2" charset="0"/>
            </a:endParaRPr>
          </a:p>
          <a:p>
            <a:pPr lvl="0"/>
            <a:r>
              <a:rPr lang="es-ES" dirty="0">
                <a:latin typeface="Roboto" panose="02000000000000000000" pitchFamily="2" charset="0"/>
                <a:ea typeface="Roboto" panose="02000000000000000000" pitchFamily="2" charset="0"/>
                <a:cs typeface="Roboto" panose="02000000000000000000" pitchFamily="2" charset="0"/>
              </a:rPr>
              <a:t>Empezar a definir </a:t>
            </a:r>
            <a:r>
              <a:rPr lang="es-ES" dirty="0" err="1">
                <a:latin typeface="Roboto" panose="02000000000000000000" pitchFamily="2" charset="0"/>
                <a:ea typeface="Roboto" panose="02000000000000000000" pitchFamily="2" charset="0"/>
                <a:cs typeface="Roboto" panose="02000000000000000000" pitchFamily="2" charset="0"/>
              </a:rPr>
              <a:t>endpoints</a:t>
            </a:r>
            <a:endParaRPr lang="en-US" dirty="0">
              <a:latin typeface="Roboto" panose="02000000000000000000" pitchFamily="2" charset="0"/>
              <a:ea typeface="Roboto" panose="02000000000000000000" pitchFamily="2" charset="0"/>
              <a:cs typeface="Roboto" panose="02000000000000000000" pitchFamily="2" charset="0"/>
            </a:endParaRPr>
          </a:p>
          <a:p>
            <a:pPr lvl="1"/>
            <a:r>
              <a:rPr lang="en-US" dirty="0">
                <a:latin typeface="Roboto" panose="02000000000000000000" pitchFamily="2" charset="0"/>
                <a:ea typeface="Roboto" panose="02000000000000000000" pitchFamily="2" charset="0"/>
                <a:cs typeface="Roboto" panose="02000000000000000000" pitchFamily="2" charset="0"/>
              </a:rPr>
              <a:t>GET, POST /posts</a:t>
            </a:r>
          </a:p>
          <a:p>
            <a:pPr lvl="1"/>
            <a:r>
              <a:rPr lang="en-US" dirty="0">
                <a:latin typeface="Roboto" panose="02000000000000000000" pitchFamily="2" charset="0"/>
                <a:ea typeface="Roboto" panose="02000000000000000000" pitchFamily="2" charset="0"/>
                <a:cs typeface="Roboto" panose="02000000000000000000" pitchFamily="2" charset="0"/>
              </a:rPr>
              <a:t>GET, PUT, DELETE /posts/{id}</a:t>
            </a:r>
          </a:p>
          <a:p>
            <a:pPr lvl="1"/>
            <a:r>
              <a:rPr lang="en-US" dirty="0">
                <a:latin typeface="Roboto" panose="02000000000000000000" pitchFamily="2" charset="0"/>
                <a:ea typeface="Roboto" panose="02000000000000000000" pitchFamily="2" charset="0"/>
                <a:cs typeface="Roboto" panose="02000000000000000000" pitchFamily="2" charset="0"/>
              </a:rPr>
              <a:t>GET, POST /posts/{id}/comments</a:t>
            </a:r>
          </a:p>
          <a:p>
            <a:pPr lvl="0"/>
            <a:r>
              <a:rPr lang="es-ES" dirty="0">
                <a:latin typeface="Roboto" panose="02000000000000000000" pitchFamily="2" charset="0"/>
                <a:ea typeface="Roboto" panose="02000000000000000000" pitchFamily="2" charset="0"/>
                <a:cs typeface="Roboto" panose="02000000000000000000" pitchFamily="2" charset="0"/>
              </a:rPr>
              <a:t>Si tus </a:t>
            </a:r>
            <a:r>
              <a:rPr lang="es-ES" dirty="0" err="1">
                <a:latin typeface="Roboto" panose="02000000000000000000" pitchFamily="2" charset="0"/>
                <a:ea typeface="Roboto" panose="02000000000000000000" pitchFamily="2" charset="0"/>
                <a:cs typeface="Roboto" panose="02000000000000000000" pitchFamily="2" charset="0"/>
              </a:rPr>
              <a:t>endpoints</a:t>
            </a:r>
            <a:r>
              <a:rPr lang="es-ES" dirty="0">
                <a:latin typeface="Roboto" panose="02000000000000000000" pitchFamily="2" charset="0"/>
                <a:ea typeface="Roboto" panose="02000000000000000000" pitchFamily="2" charset="0"/>
                <a:cs typeface="Roboto" panose="02000000000000000000" pitchFamily="2" charset="0"/>
              </a:rPr>
              <a:t> necesitan ser más específicos agrega filtrado mediante variables del tipo GET</a:t>
            </a:r>
            <a:endParaRPr lang="en-US" dirty="0">
              <a:latin typeface="Roboto" panose="02000000000000000000" pitchFamily="2" charset="0"/>
              <a:ea typeface="Roboto" panose="02000000000000000000" pitchFamily="2" charset="0"/>
              <a:cs typeface="Roboto" panose="02000000000000000000" pitchFamily="2" charset="0"/>
            </a:endParaRPr>
          </a:p>
          <a:p>
            <a:pPr lvl="1"/>
            <a:r>
              <a:rPr lang="en-US" dirty="0">
                <a:latin typeface="Roboto" panose="02000000000000000000" pitchFamily="2" charset="0"/>
                <a:ea typeface="Roboto" panose="02000000000000000000" pitchFamily="2" charset="0"/>
                <a:cs typeface="Roboto" panose="02000000000000000000" pitchFamily="2" charset="0"/>
              </a:rPr>
              <a:t>GET /</a:t>
            </a:r>
            <a:r>
              <a:rPr lang="en-US" dirty="0" err="1">
                <a:latin typeface="Roboto" panose="02000000000000000000" pitchFamily="2" charset="0"/>
                <a:ea typeface="Roboto" panose="02000000000000000000" pitchFamily="2" charset="0"/>
                <a:cs typeface="Roboto" panose="02000000000000000000" pitchFamily="2" charset="0"/>
              </a:rPr>
              <a:t>posts?status</a:t>
            </a:r>
            <a:r>
              <a:rPr lang="en-US" dirty="0">
                <a:latin typeface="Roboto" panose="02000000000000000000" pitchFamily="2" charset="0"/>
                <a:ea typeface="Roboto" panose="02000000000000000000" pitchFamily="2" charset="0"/>
                <a:cs typeface="Roboto" panose="02000000000000000000" pitchFamily="2" charset="0"/>
              </a:rPr>
              <a:t>=</a:t>
            </a:r>
            <a:r>
              <a:rPr lang="en-US" dirty="0" err="1">
                <a:latin typeface="Roboto" panose="02000000000000000000" pitchFamily="2" charset="0"/>
                <a:ea typeface="Roboto" panose="02000000000000000000" pitchFamily="2" charset="0"/>
                <a:cs typeface="Roboto" panose="02000000000000000000" pitchFamily="2" charset="0"/>
              </a:rPr>
              <a:t>active&amp;from</a:t>
            </a:r>
            <a:r>
              <a:rPr lang="en-US" dirty="0">
                <a:latin typeface="Roboto" panose="02000000000000000000" pitchFamily="2" charset="0"/>
                <a:ea typeface="Roboto" panose="02000000000000000000" pitchFamily="2" charset="0"/>
                <a:cs typeface="Roboto" panose="02000000000000000000" pitchFamily="2" charset="0"/>
              </a:rPr>
              <a:t>=2019-01-01&amp;to2019-01-31</a:t>
            </a:r>
          </a:p>
          <a:p>
            <a:pPr lvl="1"/>
            <a:r>
              <a:rPr lang="en-US" dirty="0">
                <a:latin typeface="Roboto" panose="02000000000000000000" pitchFamily="2" charset="0"/>
                <a:ea typeface="Roboto" panose="02000000000000000000" pitchFamily="2" charset="0"/>
                <a:cs typeface="Roboto" panose="02000000000000000000" pitchFamily="2" charset="0"/>
              </a:rPr>
              <a:t>GET /posts/1/</a:t>
            </a:r>
            <a:r>
              <a:rPr lang="en-US" dirty="0" err="1">
                <a:latin typeface="Roboto" panose="02000000000000000000" pitchFamily="2" charset="0"/>
                <a:ea typeface="Roboto" panose="02000000000000000000" pitchFamily="2" charset="0"/>
                <a:cs typeface="Roboto" panose="02000000000000000000" pitchFamily="2" charset="0"/>
              </a:rPr>
              <a:t>comments?username</a:t>
            </a:r>
            <a:r>
              <a:rPr lang="en-US" dirty="0">
                <a:latin typeface="Roboto" panose="02000000000000000000" pitchFamily="2" charset="0"/>
                <a:ea typeface="Roboto" panose="02000000000000000000" pitchFamily="2" charset="0"/>
                <a:cs typeface="Roboto" panose="02000000000000000000" pitchFamily="2" charset="0"/>
              </a:rPr>
              <a:t>=maxalmonte14</a:t>
            </a:r>
          </a:p>
          <a:p>
            <a:endParaRPr lang="en-US" dirty="0"/>
          </a:p>
        </p:txBody>
      </p:sp>
    </p:spTree>
    <p:extLst>
      <p:ext uri="{BB962C8B-B14F-4D97-AF65-F5344CB8AC3E}">
        <p14:creationId xmlns:p14="http://schemas.microsoft.com/office/powerpoint/2010/main" val="4038810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b="1" dirty="0" smtClean="0">
                <a:latin typeface="Roboto" panose="02000000000000000000" pitchFamily="2" charset="0"/>
                <a:ea typeface="Roboto" panose="02000000000000000000" pitchFamily="2" charset="0"/>
                <a:cs typeface="Roboto" panose="02000000000000000000" pitchFamily="2" charset="0"/>
              </a:rPr>
              <a:t>Planeamiento de </a:t>
            </a:r>
            <a:r>
              <a:rPr lang="es-ES" b="1" dirty="0" err="1" smtClean="0">
                <a:latin typeface="Roboto" panose="02000000000000000000" pitchFamily="2" charset="0"/>
                <a:ea typeface="Roboto" panose="02000000000000000000" pitchFamily="2" charset="0"/>
                <a:cs typeface="Roboto" panose="02000000000000000000" pitchFamily="2" charset="0"/>
              </a:rPr>
              <a:t>endpoints</a:t>
            </a:r>
            <a:endParaRPr lang="en-US" dirty="0"/>
          </a:p>
        </p:txBody>
      </p:sp>
      <p:pic>
        <p:nvPicPr>
          <p:cNvPr id="7" name="Marcador de contenido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322627"/>
            <a:ext cx="5181600" cy="3357334"/>
          </a:xfrm>
        </p:spPr>
      </p:pic>
      <p:pic>
        <p:nvPicPr>
          <p:cNvPr id="8" name="Marcador de contenido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322627"/>
            <a:ext cx="5181600" cy="3357334"/>
          </a:xfrm>
        </p:spPr>
      </p:pic>
    </p:spTree>
    <p:extLst>
      <p:ext uri="{BB962C8B-B14F-4D97-AF65-F5344CB8AC3E}">
        <p14:creationId xmlns:p14="http://schemas.microsoft.com/office/powerpoint/2010/main" val="1702399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Entrada y </a:t>
            </a:r>
            <a:r>
              <a:rPr lang="en-US" b="1" dirty="0" err="1">
                <a:latin typeface="Roboto" panose="02000000000000000000" pitchFamily="2" charset="0"/>
                <a:ea typeface="Roboto" panose="02000000000000000000" pitchFamily="2" charset="0"/>
                <a:cs typeface="Roboto" panose="02000000000000000000" pitchFamily="2" charset="0"/>
              </a:rPr>
              <a:t>salida</a:t>
            </a:r>
            <a:r>
              <a:rPr lang="en-US" b="1" dirty="0">
                <a:latin typeface="Roboto" panose="02000000000000000000" pitchFamily="2" charset="0"/>
                <a:ea typeface="Roboto" panose="02000000000000000000" pitchFamily="2" charset="0"/>
                <a:cs typeface="Roboto" panose="02000000000000000000" pitchFamily="2" charset="0"/>
              </a:rPr>
              <a:t> de </a:t>
            </a:r>
            <a:r>
              <a:rPr lang="en-US" b="1" dirty="0" err="1">
                <a:latin typeface="Roboto" panose="02000000000000000000" pitchFamily="2" charset="0"/>
                <a:ea typeface="Roboto" panose="02000000000000000000" pitchFamily="2" charset="0"/>
                <a:cs typeface="Roboto" panose="02000000000000000000" pitchFamily="2" charset="0"/>
              </a:rPr>
              <a:t>datos</a:t>
            </a:r>
            <a:r>
              <a:rPr lang="en-US" b="1" dirty="0">
                <a:latin typeface="Roboto" panose="02000000000000000000" pitchFamily="2" charset="0"/>
                <a:ea typeface="Roboto" panose="02000000000000000000" pitchFamily="2" charset="0"/>
                <a:cs typeface="Roboto" panose="02000000000000000000" pitchFamily="2" charset="0"/>
              </a:rPr>
              <a:t>: </a:t>
            </a:r>
            <a:r>
              <a:rPr lang="es-ES" b="1" dirty="0" smtClean="0">
                <a:latin typeface="Roboto" panose="02000000000000000000" pitchFamily="2" charset="0"/>
                <a:ea typeface="Roboto" panose="02000000000000000000" pitchFamily="2" charset="0"/>
                <a:cs typeface="Roboto" panose="02000000000000000000" pitchFamily="2" charset="0"/>
              </a:rPr>
              <a:t>peticiones</a:t>
            </a:r>
            <a:endParaRPr lang="en-US" dirty="0"/>
          </a:p>
        </p:txBody>
      </p:sp>
      <p:pic>
        <p:nvPicPr>
          <p:cNvPr id="6" name="Marcador de contenid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11890" y="1825625"/>
            <a:ext cx="7568220" cy="4351338"/>
          </a:xfrm>
        </p:spPr>
      </p:pic>
    </p:spTree>
    <p:extLst>
      <p:ext uri="{BB962C8B-B14F-4D97-AF65-F5344CB8AC3E}">
        <p14:creationId xmlns:p14="http://schemas.microsoft.com/office/powerpoint/2010/main" val="2245381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Entrada y </a:t>
            </a:r>
            <a:r>
              <a:rPr lang="en-US" b="1" dirty="0" err="1">
                <a:latin typeface="Roboto" panose="02000000000000000000" pitchFamily="2" charset="0"/>
                <a:ea typeface="Roboto" panose="02000000000000000000" pitchFamily="2" charset="0"/>
                <a:cs typeface="Roboto" panose="02000000000000000000" pitchFamily="2" charset="0"/>
              </a:rPr>
              <a:t>salida</a:t>
            </a:r>
            <a:r>
              <a:rPr lang="en-US" b="1" dirty="0">
                <a:latin typeface="Roboto" panose="02000000000000000000" pitchFamily="2" charset="0"/>
                <a:ea typeface="Roboto" panose="02000000000000000000" pitchFamily="2" charset="0"/>
                <a:cs typeface="Roboto" panose="02000000000000000000" pitchFamily="2" charset="0"/>
              </a:rPr>
              <a:t> de </a:t>
            </a:r>
            <a:r>
              <a:rPr lang="en-US" b="1" dirty="0" err="1">
                <a:latin typeface="Roboto" panose="02000000000000000000" pitchFamily="2" charset="0"/>
                <a:ea typeface="Roboto" panose="02000000000000000000" pitchFamily="2" charset="0"/>
                <a:cs typeface="Roboto" panose="02000000000000000000" pitchFamily="2" charset="0"/>
              </a:rPr>
              <a:t>datos</a:t>
            </a:r>
            <a:r>
              <a:rPr lang="en-US" b="1" dirty="0">
                <a:latin typeface="Roboto" panose="02000000000000000000" pitchFamily="2" charset="0"/>
                <a:ea typeface="Roboto" panose="02000000000000000000" pitchFamily="2" charset="0"/>
                <a:cs typeface="Roboto" panose="02000000000000000000" pitchFamily="2" charset="0"/>
              </a:rPr>
              <a:t>: </a:t>
            </a:r>
            <a:r>
              <a:rPr lang="es-ES" b="1" dirty="0" smtClean="0">
                <a:latin typeface="Roboto" panose="02000000000000000000" pitchFamily="2" charset="0"/>
                <a:ea typeface="Roboto" panose="02000000000000000000" pitchFamily="2" charset="0"/>
                <a:cs typeface="Roboto" panose="02000000000000000000" pitchFamily="2" charset="0"/>
              </a:rPr>
              <a:t>peticiones</a:t>
            </a:r>
            <a:endParaRPr lang="en-US"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11890" y="1825625"/>
            <a:ext cx="7568220" cy="4351338"/>
          </a:xfrm>
        </p:spPr>
      </p:pic>
    </p:spTree>
    <p:extLst>
      <p:ext uri="{BB962C8B-B14F-4D97-AF65-F5344CB8AC3E}">
        <p14:creationId xmlns:p14="http://schemas.microsoft.com/office/powerpoint/2010/main" val="3550711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1947</Words>
  <Application>Microsoft Office PowerPoint</Application>
  <PresentationFormat>Panorámica</PresentationFormat>
  <Paragraphs>159</Paragraphs>
  <Slides>44</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Arial</vt:lpstr>
      <vt:lpstr>Calibri</vt:lpstr>
      <vt:lpstr>Calibri Light</vt:lpstr>
      <vt:lpstr>Roboto</vt:lpstr>
      <vt:lpstr>Tema de Office</vt:lpstr>
      <vt:lpstr>Mejores prácticas en el desarrollo de APIs REST</vt:lpstr>
      <vt:lpstr>Sobre mí</vt:lpstr>
      <vt:lpstr>¿Qué es REST?</vt:lpstr>
      <vt:lpstr>Definiendo los verbos HTTP</vt:lpstr>
      <vt:lpstr>Planeamiento de endpoints</vt:lpstr>
      <vt:lpstr>Planeamiento de endpoints</vt:lpstr>
      <vt:lpstr>Planeamiento de endpoints</vt:lpstr>
      <vt:lpstr>Entrada y salida de datos: peticiones</vt:lpstr>
      <vt:lpstr>Entrada y salida de datos: peticiones</vt:lpstr>
      <vt:lpstr>Entrada y salida de datos: recursos únicos</vt:lpstr>
      <vt:lpstr>Entrada y salida de datos: recursos únicos</vt:lpstr>
      <vt:lpstr>Entrada y salida de datos: colecciones</vt:lpstr>
      <vt:lpstr>Entrada y salida de datos: colecciones</vt:lpstr>
      <vt:lpstr>Códigos de estado, mensajes y errores: lo que no debes hacer</vt:lpstr>
      <vt:lpstr>Códigos de estado, mensajes y errores</vt:lpstr>
      <vt:lpstr>Códigos de estado, mensajes y errores: códigos de estado comunes</vt:lpstr>
      <vt:lpstr>Códigos de estado, mensajes y errores: códigos personalizados</vt:lpstr>
      <vt:lpstr>Códigos de estado, mensajes y errores: códigos personalizados</vt:lpstr>
      <vt:lpstr>Códigos de estado, mensajes y errores: códigos personalizados</vt:lpstr>
      <vt:lpstr>Probando los endpoints: TDD y debugging</vt:lpstr>
      <vt:lpstr>Transformando los datos o por qué nunca deberías exponer tu lógica de negocios</vt:lpstr>
      <vt:lpstr>Transformando los datos o por qué nunca deberías exponer tu lógica de negocios</vt:lpstr>
      <vt:lpstr>Data marshaling, serialization y Transformers</vt:lpstr>
      <vt:lpstr>Data marshaling, serialization y Transformers</vt:lpstr>
      <vt:lpstr>Relaciones</vt:lpstr>
      <vt:lpstr>Relaciones</vt:lpstr>
      <vt:lpstr>Autenticación</vt:lpstr>
      <vt:lpstr>Autenticación: seguridad</vt:lpstr>
      <vt:lpstr>Paginación</vt:lpstr>
      <vt:lpstr>Paginación</vt:lpstr>
      <vt:lpstr>Documentación</vt:lpstr>
      <vt:lpstr>HATEOAS: ¿Qué es?</vt:lpstr>
      <vt:lpstr>HATEOAS: lo que no debes hacer</vt:lpstr>
      <vt:lpstr>HATEOAS: lo que no debes hacer</vt:lpstr>
      <vt:lpstr>HATEOAS: negociación de contenido</vt:lpstr>
      <vt:lpstr>HATEOAS: negociación de contenido</vt:lpstr>
      <vt:lpstr>HATEOAS: controles de Hypermedia</vt:lpstr>
      <vt:lpstr>HATEOAS: controles de Hypermedia</vt:lpstr>
      <vt:lpstr>HATEOAS: Tip</vt:lpstr>
      <vt:lpstr>Versionado</vt:lpstr>
      <vt:lpstr>Carga y descarga de archivos: lo que no debes hacer</vt:lpstr>
      <vt:lpstr>Carga y descarga de archivos: descarga</vt:lpstr>
      <vt:lpstr>Carga y descarga de archivos: carga</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Max Almonte</dc:creator>
  <cp:lastModifiedBy>Max Almonte</cp:lastModifiedBy>
  <cp:revision>74</cp:revision>
  <dcterms:created xsi:type="dcterms:W3CDTF">2019-11-21T11:43:03Z</dcterms:created>
  <dcterms:modified xsi:type="dcterms:W3CDTF">2019-11-23T18:20:58Z</dcterms:modified>
</cp:coreProperties>
</file>