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1"/>
  </p:sldMasterIdLst>
  <p:notesMasterIdLst>
    <p:notesMasterId r:id="rId18"/>
  </p:notes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052"/>
  </p:normalViewPr>
  <p:slideViewPr>
    <p:cSldViewPr snapToGrid="0" snapToObjects="1">
      <p:cViewPr varScale="1">
        <p:scale>
          <a:sx n="201" d="100"/>
          <a:sy n="201" d="100"/>
        </p:scale>
        <p:origin x="9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5ACFA-BD52-FA47-BBBA-4DCC86B3B88A}" type="datetimeFigureOut">
              <a:rPr lang="en-US" smtClean="0"/>
              <a:t>11/28/18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A842E-C06B-8B4C-BB4D-F4E6BBF501FF}" type="slidenum">
              <a:rPr lang="en-US" smtClean="0"/>
              <a:t>‹#›</a:t>
            </a:fld>
            <a:endParaRPr lang="en-US"/>
          </a:p>
        </p:txBody>
      </p:sp>
    </p:spTree>
    <p:extLst>
      <p:ext uri="{BB962C8B-B14F-4D97-AF65-F5344CB8AC3E}">
        <p14:creationId xmlns:p14="http://schemas.microsoft.com/office/powerpoint/2010/main" val="184552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2A842E-C06B-8B4C-BB4D-F4E6BBF501FF}" type="slidenum">
              <a:rPr lang="en-US" smtClean="0"/>
              <a:t>7</a:t>
            </a:fld>
            <a:endParaRPr lang="en-US"/>
          </a:p>
        </p:txBody>
      </p:sp>
    </p:spTree>
    <p:extLst>
      <p:ext uri="{BB962C8B-B14F-4D97-AF65-F5344CB8AC3E}">
        <p14:creationId xmlns:p14="http://schemas.microsoft.com/office/powerpoint/2010/main" val="23317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879583-0876-7B45-9D5B-F08D6C8229A0}"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132618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79583-0876-7B45-9D5B-F08D6C8229A0}"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76724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79583-0876-7B45-9D5B-F08D6C8229A0}"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151834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79583-0876-7B45-9D5B-F08D6C8229A0}"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42931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79583-0876-7B45-9D5B-F08D6C8229A0}" type="datetimeFigureOut">
              <a:rPr lang="en-US" smtClean="0"/>
              <a:t>11/28/18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205292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879583-0876-7B45-9D5B-F08D6C8229A0}"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208986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879583-0876-7B45-9D5B-F08D6C8229A0}" type="datetimeFigureOut">
              <a:rPr lang="en-US" smtClean="0"/>
              <a:t>11/28/18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15240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879583-0876-7B45-9D5B-F08D6C8229A0}" type="datetimeFigureOut">
              <a:rPr lang="en-US" smtClean="0"/>
              <a:t>11/28/18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171368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79583-0876-7B45-9D5B-F08D6C8229A0}" type="datetimeFigureOut">
              <a:rPr lang="en-US" smtClean="0"/>
              <a:t>11/28/18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208188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79583-0876-7B45-9D5B-F08D6C8229A0}"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126887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79583-0876-7B45-9D5B-F08D6C8229A0}" type="datetimeFigureOut">
              <a:rPr lang="en-US" smtClean="0"/>
              <a:t>11/28/18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2B230E-6E0A-9F48-8031-8A886D2C025B}" type="slidenum">
              <a:rPr lang="en-US" smtClean="0"/>
              <a:t>‹#›</a:t>
            </a:fld>
            <a:endParaRPr lang="en-US"/>
          </a:p>
        </p:txBody>
      </p:sp>
    </p:spTree>
    <p:extLst>
      <p:ext uri="{BB962C8B-B14F-4D97-AF65-F5344CB8AC3E}">
        <p14:creationId xmlns:p14="http://schemas.microsoft.com/office/powerpoint/2010/main" val="14455435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79583-0876-7B45-9D5B-F08D6C8229A0}" type="datetimeFigureOut">
              <a:rPr lang="en-US" smtClean="0"/>
              <a:t>11/28/18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B230E-6E0A-9F48-8031-8A886D2C025B}" type="slidenum">
              <a:rPr lang="en-US" smtClean="0"/>
              <a:t>‹#›</a:t>
            </a:fld>
            <a:endParaRPr lang="en-US"/>
          </a:p>
        </p:txBody>
      </p:sp>
    </p:spTree>
    <p:extLst>
      <p:ext uri="{BB962C8B-B14F-4D97-AF65-F5344CB8AC3E}">
        <p14:creationId xmlns:p14="http://schemas.microsoft.com/office/powerpoint/2010/main" val="1432288355"/>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PE Files and DLLs</a:t>
            </a:r>
            <a:endParaRPr lang="en-US" dirty="0"/>
          </a:p>
        </p:txBody>
      </p:sp>
      <p:sp>
        <p:nvSpPr>
          <p:cNvPr id="3" name="Subtitle 2"/>
          <p:cNvSpPr>
            <a:spLocks noGrp="1"/>
          </p:cNvSpPr>
          <p:nvPr>
            <p:ph type="subTitle" idx="1"/>
          </p:nvPr>
        </p:nvSpPr>
        <p:spPr/>
        <p:txBody>
          <a:bodyPr/>
          <a:lstStyle/>
          <a:p>
            <a:r>
              <a:rPr lang="en-US" dirty="0" smtClean="0"/>
              <a:t/>
            </a:r>
            <a:br>
              <a:rPr lang="en-US" dirty="0" smtClean="0"/>
            </a:br>
            <a:r>
              <a:rPr lang="en-US" dirty="0" smtClean="0"/>
              <a:t/>
            </a:r>
            <a:br>
              <a:rPr lang="en-US" dirty="0" smtClean="0"/>
            </a:br>
            <a:r>
              <a:rPr lang="en-US" dirty="0" smtClean="0"/>
              <a:t>CEO/Lead Instructor: Brandon Dennis, OSCP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90399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.text</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This is where all of the code segments reside</a:t>
            </a:r>
          </a:p>
          <a:p>
            <a:pPr>
              <a:lnSpc>
                <a:spcPct val="200000"/>
              </a:lnSpc>
            </a:pPr>
            <a:r>
              <a:rPr lang="en-US" sz="2000" dirty="0" smtClean="0"/>
              <a:t>The entry point of the application is also here</a:t>
            </a:r>
          </a:p>
          <a:p>
            <a:pPr marL="0" indent="0">
              <a:lnSpc>
                <a:spcPct val="200000"/>
              </a:lnSpc>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941797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a:t>
            </a:r>
            <a:r>
              <a:rPr lang="en-US" dirty="0" err="1" smtClean="0"/>
              <a:t>bss</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This has the uninitialized data for the application</a:t>
            </a:r>
          </a:p>
          <a:p>
            <a:pPr>
              <a:lnSpc>
                <a:spcPct val="200000"/>
              </a:lnSpc>
            </a:pPr>
            <a:r>
              <a:rPr lang="en-US" sz="2000" dirty="0" smtClean="0"/>
              <a:t>These are for variables inside of the application that have not been provided any data</a:t>
            </a:r>
          </a:p>
          <a:p>
            <a:pPr>
              <a:lnSpc>
                <a:spcPct val="200000"/>
              </a:lnSpc>
            </a:pPr>
            <a:r>
              <a:rPr lang="en-US" sz="2000" dirty="0" smtClean="0"/>
              <a:t>E.X: </a:t>
            </a:r>
            <a:r>
              <a:rPr lang="en-US" sz="2000" dirty="0" err="1" smtClean="0"/>
              <a:t>int</a:t>
            </a:r>
            <a:r>
              <a:rPr lang="en-US" sz="2000" dirty="0" smtClean="0"/>
              <a:t> I;</a:t>
            </a:r>
          </a:p>
          <a:p>
            <a:pPr lvl="1">
              <a:lnSpc>
                <a:spcPct val="200000"/>
              </a:lnSpc>
            </a:pPr>
            <a:r>
              <a:rPr lang="en-US" sz="1600" dirty="0" smtClean="0"/>
              <a:t>This would show up in the </a:t>
            </a:r>
            <a:r>
              <a:rPr lang="en-US" sz="1600" dirty="0" err="1" smtClean="0"/>
              <a:t>bss</a:t>
            </a:r>
            <a:r>
              <a:rPr lang="en-US" sz="1600" dirty="0" smtClean="0"/>
              <a:t> section</a:t>
            </a:r>
          </a:p>
          <a:p>
            <a:pPr marL="0" indent="0">
              <a:lnSpc>
                <a:spcPct val="200000"/>
              </a:lnSpc>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380151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a:t>
            </a:r>
            <a:r>
              <a:rPr lang="en-US" dirty="0" err="1" smtClean="0"/>
              <a:t>rdata</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This section contains all of the read only data in the PE</a:t>
            </a:r>
          </a:p>
          <a:p>
            <a:pPr>
              <a:lnSpc>
                <a:spcPct val="200000"/>
              </a:lnSpc>
            </a:pPr>
            <a:r>
              <a:rPr lang="en-US" sz="2000" dirty="0" smtClean="0"/>
              <a:t>This is normally strings or constants in the application </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781982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.data</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This is the opposite of the .</a:t>
            </a:r>
            <a:r>
              <a:rPr lang="en-US" sz="2000" dirty="0" err="1" smtClean="0"/>
              <a:t>rdata</a:t>
            </a:r>
            <a:r>
              <a:rPr lang="en-US" sz="2000" dirty="0" smtClean="0"/>
              <a:t> section</a:t>
            </a:r>
          </a:p>
          <a:p>
            <a:pPr>
              <a:lnSpc>
                <a:spcPct val="200000"/>
              </a:lnSpc>
            </a:pPr>
            <a:r>
              <a:rPr lang="en-US" sz="2000" dirty="0" smtClean="0"/>
              <a:t>This holds all of the variables that have been initialized</a:t>
            </a:r>
          </a:p>
          <a:p>
            <a:pPr>
              <a:lnSpc>
                <a:spcPct val="200000"/>
              </a:lnSpc>
            </a:pPr>
            <a:r>
              <a:rPr lang="en-US" sz="2000" dirty="0" smtClean="0"/>
              <a:t>Static, global and local scope variables</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252366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a:t>
            </a:r>
            <a:r>
              <a:rPr lang="en-US" dirty="0" err="1" smtClean="0"/>
              <a:t>rsrc</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This section contains resource based data</a:t>
            </a:r>
          </a:p>
          <a:p>
            <a:pPr>
              <a:lnSpc>
                <a:spcPct val="200000"/>
              </a:lnSpc>
            </a:pPr>
            <a:r>
              <a:rPr lang="en-US" sz="2000" dirty="0" smtClean="0"/>
              <a:t>This can be icons and images</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551233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a:t>
            </a:r>
            <a:r>
              <a:rPr lang="en-US" dirty="0" err="1" smtClean="0"/>
              <a:t>edata</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a:t>
            </a:r>
            <a:r>
              <a:rPr lang="en-US" sz="2000" dirty="0" err="1" smtClean="0"/>
              <a:t>edata</a:t>
            </a:r>
            <a:r>
              <a:rPr lang="en-US" sz="2000" dirty="0" smtClean="0"/>
              <a:t> contains the export table information</a:t>
            </a:r>
          </a:p>
          <a:p>
            <a:pPr>
              <a:lnSpc>
                <a:spcPct val="200000"/>
              </a:lnSpc>
            </a:pPr>
            <a:r>
              <a:rPr lang="en-US" sz="2000" dirty="0" smtClean="0"/>
              <a:t>This is not always present and will only contain the names and address of exported functions</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860181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 .</a:t>
            </a:r>
            <a:r>
              <a:rPr lang="en-US" dirty="0" err="1" smtClean="0"/>
              <a:t>idata</a:t>
            </a:r>
            <a:endParaRPr lang="en-US" dirty="0"/>
          </a:p>
        </p:txBody>
      </p:sp>
      <p:sp>
        <p:nvSpPr>
          <p:cNvPr id="3" name="Content Placeholder 2"/>
          <p:cNvSpPr>
            <a:spLocks noGrp="1"/>
          </p:cNvSpPr>
          <p:nvPr>
            <p:ph idx="1"/>
          </p:nvPr>
        </p:nvSpPr>
        <p:spPr/>
        <p:txBody>
          <a:bodyPr>
            <a:normAutofit/>
          </a:bodyPr>
          <a:lstStyle/>
          <a:p>
            <a:pPr>
              <a:lnSpc>
                <a:spcPct val="200000"/>
              </a:lnSpc>
            </a:pPr>
            <a:r>
              <a:rPr lang="en-US" sz="2000" dirty="0" smtClean="0"/>
              <a:t>The opposite of .</a:t>
            </a:r>
            <a:r>
              <a:rPr lang="en-US" sz="2000" dirty="0" err="1" smtClean="0"/>
              <a:t>edata</a:t>
            </a:r>
            <a:endParaRPr lang="en-US" sz="2000" dirty="0"/>
          </a:p>
          <a:p>
            <a:pPr>
              <a:lnSpc>
                <a:spcPct val="200000"/>
              </a:lnSpc>
            </a:pPr>
            <a:r>
              <a:rPr lang="en-US" sz="2000" dirty="0" smtClean="0"/>
              <a:t>This will handle all of the import table functions, names and address</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332408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PE File?</a:t>
            </a:r>
            <a:endParaRPr lang="en-US" dirty="0"/>
          </a:p>
        </p:txBody>
      </p:sp>
      <p:sp>
        <p:nvSpPr>
          <p:cNvPr id="3" name="Content Placeholder 2"/>
          <p:cNvSpPr>
            <a:spLocks noGrp="1"/>
          </p:cNvSpPr>
          <p:nvPr>
            <p:ph idx="1"/>
          </p:nvPr>
        </p:nvSpPr>
        <p:spPr/>
        <p:txBody>
          <a:bodyPr>
            <a:normAutofit/>
          </a:bodyPr>
          <a:lstStyle/>
          <a:p>
            <a:pPr>
              <a:lnSpc>
                <a:spcPct val="200000"/>
              </a:lnSpc>
            </a:pPr>
            <a:r>
              <a:rPr lang="en-US" sz="2400" dirty="0" smtClean="0"/>
              <a:t>PE file or Portable Executable is a format that Windows uses for an executable </a:t>
            </a:r>
            <a:r>
              <a:rPr lang="en-US" sz="2400" dirty="0" smtClean="0"/>
              <a:t>object</a:t>
            </a:r>
            <a:endParaRPr lang="en-US" sz="2400" dirty="0" smtClean="0"/>
          </a:p>
          <a:p>
            <a:pPr>
              <a:lnSpc>
                <a:spcPct val="200000"/>
              </a:lnSpc>
            </a:pPr>
            <a:r>
              <a:rPr lang="en-US" sz="2400" dirty="0" smtClean="0"/>
              <a:t>The PE file format is a data structure that contains the necessary information for the Windows OS loader to use the wrapped executable code</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354135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t>DLL?</a:t>
            </a:r>
            <a:endParaRPr lang="en-US" dirty="0"/>
          </a:p>
        </p:txBody>
      </p:sp>
      <p:sp>
        <p:nvSpPr>
          <p:cNvPr id="3" name="Content Placeholder 2"/>
          <p:cNvSpPr>
            <a:spLocks noGrp="1"/>
          </p:cNvSpPr>
          <p:nvPr>
            <p:ph idx="1"/>
          </p:nvPr>
        </p:nvSpPr>
        <p:spPr/>
        <p:txBody>
          <a:bodyPr>
            <a:normAutofit/>
          </a:bodyPr>
          <a:lstStyle/>
          <a:p>
            <a:pPr>
              <a:lnSpc>
                <a:spcPct val="200000"/>
              </a:lnSpc>
            </a:pPr>
            <a:r>
              <a:rPr lang="en-US" sz="2400" dirty="0" smtClean="0"/>
              <a:t>It is a PE file as well!</a:t>
            </a:r>
          </a:p>
          <a:p>
            <a:pPr>
              <a:lnSpc>
                <a:spcPct val="200000"/>
              </a:lnSpc>
            </a:pPr>
            <a:r>
              <a:rPr lang="en-US" sz="2400" dirty="0" smtClean="0"/>
              <a:t>A DLL or Dynamically Linked Library file is a module of compiled code that can be used and referenced to perform specific tasks</a:t>
            </a:r>
          </a:p>
          <a:p>
            <a:pPr>
              <a:lnSpc>
                <a:spcPct val="200000"/>
              </a:lnSpc>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657155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 File Structure</a:t>
            </a:r>
            <a:endParaRPr lang="en-US" dirty="0"/>
          </a:p>
        </p:txBody>
      </p:sp>
      <p:sp>
        <p:nvSpPr>
          <p:cNvPr id="3" name="Content Placeholder 2"/>
          <p:cNvSpPr>
            <a:spLocks noGrp="1"/>
          </p:cNvSpPr>
          <p:nvPr>
            <p:ph idx="1"/>
          </p:nvPr>
        </p:nvSpPr>
        <p:spPr/>
        <p:txBody>
          <a:bodyPr>
            <a:normAutofit/>
          </a:bodyPr>
          <a:lstStyle/>
          <a:p>
            <a:pPr>
              <a:lnSpc>
                <a:spcPct val="200000"/>
              </a:lnSpc>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
        <p:nvSpPr>
          <p:cNvPr id="6" name="Rectangle 5"/>
          <p:cNvSpPr/>
          <p:nvPr/>
        </p:nvSpPr>
        <p:spPr>
          <a:xfrm>
            <a:off x="4127809" y="1825625"/>
            <a:ext cx="3936381" cy="48093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ounded Rectangle 6"/>
          <p:cNvSpPr/>
          <p:nvPr/>
        </p:nvSpPr>
        <p:spPr>
          <a:xfrm>
            <a:off x="4230094" y="1921999"/>
            <a:ext cx="3721210" cy="39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DOS MZ Header</a:t>
            </a:r>
          </a:p>
        </p:txBody>
      </p:sp>
      <p:sp>
        <p:nvSpPr>
          <p:cNvPr id="10" name="Rounded Rectangle 9"/>
          <p:cNvSpPr/>
          <p:nvPr/>
        </p:nvSpPr>
        <p:spPr>
          <a:xfrm>
            <a:off x="4230094" y="2416173"/>
            <a:ext cx="3721210" cy="39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DOS Stub</a:t>
            </a:r>
          </a:p>
        </p:txBody>
      </p:sp>
      <p:sp>
        <p:nvSpPr>
          <p:cNvPr id="11" name="Rounded Rectangle 10"/>
          <p:cNvSpPr/>
          <p:nvPr/>
        </p:nvSpPr>
        <p:spPr>
          <a:xfrm>
            <a:off x="4230094" y="2901607"/>
            <a:ext cx="3721210" cy="39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 Header</a:t>
            </a:r>
          </a:p>
        </p:txBody>
      </p:sp>
      <p:sp>
        <p:nvSpPr>
          <p:cNvPr id="13" name="Rounded Rectangle 12"/>
          <p:cNvSpPr/>
          <p:nvPr/>
        </p:nvSpPr>
        <p:spPr>
          <a:xfrm>
            <a:off x="4230094" y="3387041"/>
            <a:ext cx="3721210" cy="1304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Section Table</a:t>
            </a:r>
          </a:p>
          <a:p>
            <a:pPr algn="ctr"/>
            <a:r>
              <a:rPr lang="en-US" dirty="0" smtClean="0"/>
              <a:t>Data Directories</a:t>
            </a:r>
          </a:p>
        </p:txBody>
      </p:sp>
      <p:sp>
        <p:nvSpPr>
          <p:cNvPr id="14" name="Rounded Rectangle 13"/>
          <p:cNvSpPr/>
          <p:nvPr/>
        </p:nvSpPr>
        <p:spPr>
          <a:xfrm>
            <a:off x="4230094" y="4778902"/>
            <a:ext cx="3721210" cy="175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Sections</a:t>
            </a:r>
          </a:p>
        </p:txBody>
      </p:sp>
    </p:spTree>
    <p:extLst>
      <p:ext uri="{BB962C8B-B14F-4D97-AF65-F5344CB8AC3E}">
        <p14:creationId xmlns:p14="http://schemas.microsoft.com/office/powerpoint/2010/main" val="585197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MZ Header</a:t>
            </a:r>
            <a:endParaRPr lang="en-US" dirty="0"/>
          </a:p>
        </p:txBody>
      </p:sp>
      <p:sp>
        <p:nvSpPr>
          <p:cNvPr id="3" name="Content Placeholder 2"/>
          <p:cNvSpPr>
            <a:spLocks noGrp="1"/>
          </p:cNvSpPr>
          <p:nvPr>
            <p:ph idx="1"/>
          </p:nvPr>
        </p:nvSpPr>
        <p:spPr/>
        <p:txBody>
          <a:bodyPr>
            <a:normAutofit/>
          </a:bodyPr>
          <a:lstStyle/>
          <a:p>
            <a:pPr>
              <a:lnSpc>
                <a:spcPct val="200000"/>
              </a:lnSpc>
            </a:pPr>
            <a:r>
              <a:rPr lang="en-US" sz="2400" dirty="0" smtClean="0"/>
              <a:t>First 64 Bytes of each PE File</a:t>
            </a:r>
          </a:p>
          <a:p>
            <a:pPr>
              <a:lnSpc>
                <a:spcPct val="200000"/>
              </a:lnSpc>
            </a:pPr>
            <a:r>
              <a:rPr lang="en-US" sz="2400" dirty="0"/>
              <a:t>The code 0x54AD at the beginning of the file stands for </a:t>
            </a:r>
            <a:r>
              <a:rPr lang="en-US" sz="2400" dirty="0" smtClean="0"/>
              <a:t>MZ</a:t>
            </a:r>
            <a:endParaRPr lang="en-US" sz="2400" dirty="0" smtClean="0"/>
          </a:p>
          <a:p>
            <a:pPr>
              <a:lnSpc>
                <a:spcPct val="200000"/>
              </a:lnSpc>
            </a:pPr>
            <a:r>
              <a:rPr lang="en-US" sz="2400" dirty="0" smtClean="0"/>
              <a:t>This is needed to let DOS identify this as an executable that can be ran.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876450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Stub</a:t>
            </a:r>
            <a:endParaRPr lang="en-US" dirty="0"/>
          </a:p>
        </p:txBody>
      </p:sp>
      <p:sp>
        <p:nvSpPr>
          <p:cNvPr id="3" name="Content Placeholder 2"/>
          <p:cNvSpPr>
            <a:spLocks noGrp="1"/>
          </p:cNvSpPr>
          <p:nvPr>
            <p:ph idx="1"/>
          </p:nvPr>
        </p:nvSpPr>
        <p:spPr/>
        <p:txBody>
          <a:bodyPr>
            <a:normAutofit/>
          </a:bodyPr>
          <a:lstStyle/>
          <a:p>
            <a:pPr>
              <a:lnSpc>
                <a:spcPct val="200000"/>
              </a:lnSpc>
            </a:pPr>
            <a:r>
              <a:rPr lang="en-US" sz="2400" dirty="0" smtClean="0"/>
              <a:t>Usually</a:t>
            </a:r>
            <a:r>
              <a:rPr lang="en-US" sz="2400" dirty="0" smtClean="0"/>
              <a:t> </a:t>
            </a:r>
            <a:r>
              <a:rPr lang="en-US" sz="2400" dirty="0"/>
              <a:t>contains the code to print “This program cannot be run in DOS mode</a:t>
            </a:r>
            <a:r>
              <a:rPr lang="en-US" sz="2400" dirty="0" smtClean="0"/>
              <a:t>.”</a:t>
            </a:r>
          </a:p>
          <a:p>
            <a:pPr marL="0" indent="0">
              <a:lnSpc>
                <a:spcPct val="200000"/>
              </a:lnSpc>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865135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 Header</a:t>
            </a:r>
            <a:endParaRPr lang="en-US" dirty="0"/>
          </a:p>
        </p:txBody>
      </p:sp>
      <p:sp>
        <p:nvSpPr>
          <p:cNvPr id="3" name="Content Placeholder 2"/>
          <p:cNvSpPr>
            <a:spLocks noGrp="1"/>
          </p:cNvSpPr>
          <p:nvPr>
            <p:ph idx="1"/>
          </p:nvPr>
        </p:nvSpPr>
        <p:spPr/>
        <p:txBody>
          <a:bodyPr>
            <a:normAutofit fontScale="85000" lnSpcReduction="20000"/>
          </a:bodyPr>
          <a:lstStyle/>
          <a:p>
            <a:pPr>
              <a:lnSpc>
                <a:spcPct val="200000"/>
              </a:lnSpc>
            </a:pPr>
            <a:r>
              <a:rPr lang="en-US" sz="2400" dirty="0" smtClean="0"/>
              <a:t>This contains fields that will tell the OS loader what the rest of the file looks like</a:t>
            </a:r>
          </a:p>
          <a:p>
            <a:pPr>
              <a:lnSpc>
                <a:spcPct val="200000"/>
              </a:lnSpc>
            </a:pPr>
            <a:r>
              <a:rPr lang="en-US" sz="2400" dirty="0" smtClean="0"/>
              <a:t>Signature</a:t>
            </a:r>
          </a:p>
          <a:p>
            <a:pPr lvl="1">
              <a:lnSpc>
                <a:spcPct val="200000"/>
              </a:lnSpc>
            </a:pPr>
            <a:r>
              <a:rPr lang="en-US" sz="2000" dirty="0" smtClean="0"/>
              <a:t>Standard signature for a PE file is  “P.E00”</a:t>
            </a:r>
          </a:p>
          <a:p>
            <a:pPr>
              <a:lnSpc>
                <a:spcPct val="200000"/>
              </a:lnSpc>
            </a:pPr>
            <a:r>
              <a:rPr lang="en-US" sz="2400" dirty="0" smtClean="0"/>
              <a:t>Machine</a:t>
            </a:r>
          </a:p>
          <a:p>
            <a:pPr lvl="1">
              <a:lnSpc>
                <a:spcPct val="200000"/>
              </a:lnSpc>
            </a:pPr>
            <a:r>
              <a:rPr lang="en-US" sz="2000" dirty="0" smtClean="0"/>
              <a:t>This identifies the type of system is was meant to be ran on, Intel, AMD</a:t>
            </a:r>
          </a:p>
          <a:p>
            <a:pPr>
              <a:lnSpc>
                <a:spcPct val="200000"/>
              </a:lnSpc>
            </a:pPr>
            <a:r>
              <a:rPr lang="en-US" sz="2400" dirty="0" smtClean="0"/>
              <a:t>Number of Sections</a:t>
            </a:r>
          </a:p>
          <a:p>
            <a:pPr lvl="1">
              <a:lnSpc>
                <a:spcPct val="200000"/>
              </a:lnSpc>
            </a:pPr>
            <a:r>
              <a:rPr lang="en-US" sz="2000" dirty="0" smtClean="0"/>
              <a:t>This is the size of the sections table</a:t>
            </a:r>
          </a:p>
          <a:p>
            <a:pPr marL="0" indent="0">
              <a:lnSpc>
                <a:spcPct val="200000"/>
              </a:lnSpc>
              <a:buNone/>
            </a:pP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899034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Directories</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smtClean="0"/>
              <a:t>Contains</a:t>
            </a:r>
          </a:p>
          <a:p>
            <a:pPr lvl="1">
              <a:lnSpc>
                <a:spcPct val="100000"/>
              </a:lnSpc>
            </a:pPr>
            <a:r>
              <a:rPr lang="en-US" sz="2000" dirty="0" smtClean="0"/>
              <a:t>Export Table</a:t>
            </a:r>
          </a:p>
          <a:p>
            <a:pPr lvl="2">
              <a:lnSpc>
                <a:spcPct val="100000"/>
              </a:lnSpc>
            </a:pPr>
            <a:r>
              <a:rPr lang="en-US" sz="1600" dirty="0" smtClean="0"/>
              <a:t>DLLS from import table are loaded. Then the Windows OS loader grabs the address of the imported functions or API calls into the Export table to be patched into the main application.</a:t>
            </a:r>
          </a:p>
          <a:p>
            <a:pPr lvl="1">
              <a:lnSpc>
                <a:spcPct val="100000"/>
              </a:lnSpc>
            </a:pPr>
            <a:r>
              <a:rPr lang="en-US" sz="2000" dirty="0" smtClean="0"/>
              <a:t>Import Table</a:t>
            </a:r>
          </a:p>
          <a:p>
            <a:pPr lvl="2">
              <a:lnSpc>
                <a:spcPct val="100000"/>
              </a:lnSpc>
            </a:pPr>
            <a:r>
              <a:rPr lang="en-US" sz="1600" dirty="0" smtClean="0"/>
              <a:t>Show the DLL’s or libraries that will be imported based on the needs of the application</a:t>
            </a:r>
          </a:p>
          <a:p>
            <a:pPr lvl="1">
              <a:lnSpc>
                <a:spcPct val="100000"/>
              </a:lnSpc>
            </a:pPr>
            <a:r>
              <a:rPr lang="en-US" sz="2000" dirty="0" smtClean="0"/>
              <a:t>Resource Table</a:t>
            </a:r>
          </a:p>
          <a:p>
            <a:pPr lvl="2">
              <a:lnSpc>
                <a:spcPct val="100000"/>
              </a:lnSpc>
            </a:pPr>
            <a:r>
              <a:rPr lang="en-US" sz="1600" dirty="0" smtClean="0"/>
              <a:t>Shows a list of resources such as icons and images</a:t>
            </a:r>
          </a:p>
          <a:p>
            <a:pPr lvl="1">
              <a:lnSpc>
                <a:spcPct val="100000"/>
              </a:lnSpc>
            </a:pPr>
            <a:r>
              <a:rPr lang="en-US" sz="2000" dirty="0" smtClean="0"/>
              <a:t>Many More</a:t>
            </a:r>
          </a:p>
          <a:p>
            <a:pPr marL="0" indent="0">
              <a:lnSpc>
                <a:spcPct val="200000"/>
              </a:lnSpc>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783987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smtClean="0"/>
              <a:t>This is the main section of the that contains all of the code. It is split into multiple sections</a:t>
            </a:r>
          </a:p>
          <a:p>
            <a:pPr>
              <a:lnSpc>
                <a:spcPct val="100000"/>
              </a:lnSpc>
            </a:pPr>
            <a:r>
              <a:rPr lang="en-US" sz="2400" dirty="0" smtClean="0"/>
              <a:t>.text</a:t>
            </a:r>
          </a:p>
          <a:p>
            <a:pPr>
              <a:lnSpc>
                <a:spcPct val="100000"/>
              </a:lnSpc>
            </a:pPr>
            <a:r>
              <a:rPr lang="en-US" sz="2400" dirty="0" smtClean="0"/>
              <a:t>.</a:t>
            </a:r>
            <a:r>
              <a:rPr lang="en-US" sz="2400" dirty="0" err="1" smtClean="0"/>
              <a:t>bss</a:t>
            </a:r>
            <a:endParaRPr lang="en-US" sz="2400" dirty="0" smtClean="0"/>
          </a:p>
          <a:p>
            <a:pPr>
              <a:lnSpc>
                <a:spcPct val="100000"/>
              </a:lnSpc>
            </a:pPr>
            <a:r>
              <a:rPr lang="en-US" sz="2400" dirty="0" smtClean="0"/>
              <a:t>.</a:t>
            </a:r>
            <a:r>
              <a:rPr lang="en-US" sz="2400" dirty="0" err="1" smtClean="0"/>
              <a:t>rdata</a:t>
            </a:r>
            <a:endParaRPr lang="en-US" sz="2400" dirty="0" smtClean="0"/>
          </a:p>
          <a:p>
            <a:pPr>
              <a:lnSpc>
                <a:spcPct val="100000"/>
              </a:lnSpc>
            </a:pPr>
            <a:r>
              <a:rPr lang="en-US" sz="2400" dirty="0" smtClean="0"/>
              <a:t>.data</a:t>
            </a:r>
          </a:p>
          <a:p>
            <a:pPr>
              <a:lnSpc>
                <a:spcPct val="100000"/>
              </a:lnSpc>
            </a:pPr>
            <a:r>
              <a:rPr lang="en-US" sz="2400" dirty="0" smtClean="0"/>
              <a:t>.</a:t>
            </a:r>
            <a:r>
              <a:rPr lang="en-US" sz="2400" dirty="0" err="1" smtClean="0"/>
              <a:t>rsrc</a:t>
            </a:r>
            <a:endParaRPr lang="en-US" sz="2400" dirty="0" smtClean="0"/>
          </a:p>
          <a:p>
            <a:pPr>
              <a:lnSpc>
                <a:spcPct val="100000"/>
              </a:lnSpc>
            </a:pPr>
            <a:r>
              <a:rPr lang="en-US" sz="2400" dirty="0" smtClean="0"/>
              <a:t>.</a:t>
            </a:r>
            <a:r>
              <a:rPr lang="en-US" sz="2400" dirty="0" err="1" smtClean="0"/>
              <a:t>edata</a:t>
            </a:r>
            <a:endParaRPr lang="en-US" sz="2400" dirty="0" smtClean="0"/>
          </a:p>
          <a:p>
            <a:pPr>
              <a:lnSpc>
                <a:spcPct val="100000"/>
              </a:lnSpc>
            </a:pPr>
            <a:r>
              <a:rPr lang="en-US" sz="2400" dirty="0" smtClean="0"/>
              <a:t>.</a:t>
            </a:r>
            <a:r>
              <a:rPr lang="en-US" sz="2400" dirty="0" err="1" smtClean="0"/>
              <a:t>idata</a:t>
            </a:r>
            <a:endParaRPr lang="en-US" sz="2400" dirty="0" smtClean="0"/>
          </a:p>
          <a:p>
            <a:pPr>
              <a:lnSpc>
                <a:spcPct val="100000"/>
              </a:lnSpc>
            </a:pPr>
            <a:endParaRPr lang="en-US" sz="2000" dirty="0" smtClean="0"/>
          </a:p>
          <a:p>
            <a:pPr marL="0" indent="0">
              <a:lnSpc>
                <a:spcPct val="200000"/>
              </a:lnSpc>
              <a:buNone/>
            </a:pP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384" y="133814"/>
            <a:ext cx="3278459" cy="1201694"/>
          </a:xfrm>
          <a:prstGeom prst="rect">
            <a:avLst/>
          </a:prstGeom>
        </p:spPr>
      </p:pic>
    </p:spTree>
    <p:extLst>
      <p:ext uri="{BB962C8B-B14F-4D97-AF65-F5344CB8AC3E}">
        <p14:creationId xmlns:p14="http://schemas.microsoft.com/office/powerpoint/2010/main" val="1007969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TotalTime>
  <Words>497</Words>
  <Application>Microsoft Macintosh PowerPoint</Application>
  <PresentationFormat>Widescreen</PresentationFormat>
  <Paragraphs>72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PE Files and DLLs</vt:lpstr>
      <vt:lpstr>What is a PE File?</vt:lpstr>
      <vt:lpstr>What is a DLL?</vt:lpstr>
      <vt:lpstr>PE File Structure</vt:lpstr>
      <vt:lpstr>DOS MZ Header</vt:lpstr>
      <vt:lpstr>DOS Stub</vt:lpstr>
      <vt:lpstr>PE Header</vt:lpstr>
      <vt:lpstr>Data Directories</vt:lpstr>
      <vt:lpstr>Sections</vt:lpstr>
      <vt:lpstr>Sections .text</vt:lpstr>
      <vt:lpstr>Sections .bss</vt:lpstr>
      <vt:lpstr>Sections .rdata</vt:lpstr>
      <vt:lpstr>Sections .data</vt:lpstr>
      <vt:lpstr>Sections .rsrc</vt:lpstr>
      <vt:lpstr>Sections .edata</vt:lpstr>
      <vt:lpstr>Sections .idata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RedTeam Nation!</dc:title>
  <dc:creator>Microsoft Office User</dc:creator>
  <cp:lastModifiedBy>Microsoft Office User</cp:lastModifiedBy>
  <cp:revision>100</cp:revision>
  <dcterms:created xsi:type="dcterms:W3CDTF">2018-11-20T23:15:26Z</dcterms:created>
  <dcterms:modified xsi:type="dcterms:W3CDTF">2018-11-29T07:18:43Z</dcterms:modified>
</cp:coreProperties>
</file>