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592"/>
  </p:normalViewPr>
  <p:slideViewPr>
    <p:cSldViewPr snapToGrid="0" snapToObjects="1">
      <p:cViewPr varScale="1">
        <p:scale>
          <a:sx n="203" d="100"/>
          <a:sy n="203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Rainbow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Rainbow Tables?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Large database of password hashes and their plaintext counterpart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Can be hundreds of Gigabytes in size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Reduces Memory requirement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Compromises memory requirement for runtime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Brute Forcing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Goes through each letter/digit/symbol in every order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Hashes each time a new string is generated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Very slow and hard to crack anything past 5-6 characters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Rainbow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Uses Reduction to create chains of hashes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Chains are also known as tables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Each chain will be looked at until the plaintext is found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Reduction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dirty="0" smtClean="0"/>
              <a:t>We start with our initial MD5 Hash “</a:t>
            </a:r>
            <a:r>
              <a:rPr lang="is-IS" sz="1800" dirty="0" smtClean="0"/>
              <a:t>25d55ad283aa400af464c76d713c07ad”</a:t>
            </a:r>
          </a:p>
          <a:p>
            <a:pPr>
              <a:lnSpc>
                <a:spcPct val="200000"/>
              </a:lnSpc>
            </a:pPr>
            <a:r>
              <a:rPr lang="is-IS" sz="1800" dirty="0" smtClean="0"/>
              <a:t>Then we hit the first chain and grab the first 8 characters and rehash it</a:t>
            </a:r>
          </a:p>
          <a:p>
            <a:pPr>
              <a:lnSpc>
                <a:spcPct val="200000"/>
              </a:lnSpc>
            </a:pPr>
            <a:r>
              <a:rPr lang="en-US" sz="1800" dirty="0" smtClean="0"/>
              <a:t>M</a:t>
            </a:r>
            <a:r>
              <a:rPr lang="is-IS" sz="1800" dirty="0" smtClean="0"/>
              <a:t>d5(</a:t>
            </a:r>
            <a:r>
              <a:rPr lang="is-IS" sz="1800" dirty="0"/>
              <a:t>25d55ad2</a:t>
            </a:r>
            <a:r>
              <a:rPr lang="is-IS" sz="1800" dirty="0" smtClean="0"/>
              <a:t>) </a:t>
            </a:r>
            <a:r>
              <a:rPr lang="is-IS" sz="1800" dirty="0"/>
              <a:t>= “</a:t>
            </a:r>
            <a:r>
              <a:rPr lang="is-IS" sz="1800" dirty="0" smtClean="0"/>
              <a:t>5C41C6B3958E798662D8853ECE970F70”</a:t>
            </a:r>
          </a:p>
          <a:p>
            <a:pPr>
              <a:lnSpc>
                <a:spcPct val="200000"/>
              </a:lnSpc>
            </a:pPr>
            <a:r>
              <a:rPr lang="is-IS" sz="1800" dirty="0" smtClean="0"/>
              <a:t>This process will repeat until there are enough hashes</a:t>
            </a:r>
          </a:p>
          <a:p>
            <a:pPr>
              <a:lnSpc>
                <a:spcPct val="200000"/>
              </a:lnSpc>
            </a:pPr>
            <a:r>
              <a:rPr lang="is-IS" sz="1800" dirty="0" smtClean="0"/>
              <a:t>This will complete 1 chain or table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926609" y="1402871"/>
            <a:ext cx="1828800" cy="845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Hash Submitted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2507974" y="2315853"/>
            <a:ext cx="2994992" cy="1550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Checks Hash Against Final Hash in each Chain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0583" y="4667164"/>
            <a:ext cx="1669774" cy="708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Reduce Hash to Plain 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1235" y="2736609"/>
            <a:ext cx="1669774" cy="708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ReHash</a:t>
            </a:r>
            <a:r>
              <a:rPr lang="en-US" dirty="0" smtClean="0">
                <a:solidFill>
                  <a:schemeClr val="tx1"/>
                </a:solidFill>
              </a:rPr>
              <a:t> New Plain 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60753" y="1402871"/>
            <a:ext cx="2031894" cy="845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Grab New Chain And </a:t>
            </a:r>
            <a:r>
              <a:rPr lang="en-US" smtClean="0">
                <a:solidFill>
                  <a:schemeClr val="tx1"/>
                </a:solidFill>
              </a:rPr>
              <a:t>Grab Plain 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86430" y="2503248"/>
            <a:ext cx="1393066" cy="628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Hash </a:t>
            </a:r>
            <a:r>
              <a:rPr lang="en-US" smtClean="0">
                <a:solidFill>
                  <a:schemeClr val="tx1"/>
                </a:solidFill>
              </a:rPr>
              <a:t>Plain 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5979203" y="3397720"/>
            <a:ext cx="3120955" cy="1550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Does Hash Match Original Starting Hash?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04793" y="5467972"/>
            <a:ext cx="1669774" cy="708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Plain Text Found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98118" y="3803727"/>
            <a:ext cx="1669774" cy="708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Reduce Hash To Plain Text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4" idx="3"/>
            <a:endCxn id="6" idx="0"/>
          </p:cNvCxnSpPr>
          <p:nvPr/>
        </p:nvCxnSpPr>
        <p:spPr>
          <a:xfrm>
            <a:off x="2755409" y="1825625"/>
            <a:ext cx="1250061" cy="4902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4005470" y="3866357"/>
            <a:ext cx="0" cy="800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1"/>
          </p:cNvCxnSpPr>
          <p:nvPr/>
        </p:nvCxnSpPr>
        <p:spPr>
          <a:xfrm flipH="1" flipV="1">
            <a:off x="1006122" y="3445600"/>
            <a:ext cx="2164461" cy="15760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6" idx="1"/>
          </p:cNvCxnSpPr>
          <p:nvPr/>
        </p:nvCxnSpPr>
        <p:spPr>
          <a:xfrm>
            <a:off x="1841009" y="3091104"/>
            <a:ext cx="66696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9" idx="1"/>
          </p:cNvCxnSpPr>
          <p:nvPr/>
        </p:nvCxnSpPr>
        <p:spPr>
          <a:xfrm flipV="1">
            <a:off x="5502966" y="1825625"/>
            <a:ext cx="957787" cy="12654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2"/>
            <a:endCxn id="10" idx="0"/>
          </p:cNvCxnSpPr>
          <p:nvPr/>
        </p:nvCxnSpPr>
        <p:spPr>
          <a:xfrm>
            <a:off x="7476700" y="2248378"/>
            <a:ext cx="6263" cy="2548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539680" y="3131508"/>
            <a:ext cx="0" cy="2969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2" idx="0"/>
          </p:cNvCxnSpPr>
          <p:nvPr/>
        </p:nvCxnSpPr>
        <p:spPr>
          <a:xfrm>
            <a:off x="7539680" y="4948224"/>
            <a:ext cx="0" cy="5197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3" idx="1"/>
          </p:cNvCxnSpPr>
          <p:nvPr/>
        </p:nvCxnSpPr>
        <p:spPr>
          <a:xfrm flipV="1">
            <a:off x="9100158" y="4158223"/>
            <a:ext cx="597960" cy="6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0"/>
            <a:endCxn id="10" idx="3"/>
          </p:cNvCxnSpPr>
          <p:nvPr/>
        </p:nvCxnSpPr>
        <p:spPr>
          <a:xfrm flipH="1" flipV="1">
            <a:off x="8179496" y="2817378"/>
            <a:ext cx="2353509" cy="9863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63152" y="40489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48959" y="2218868"/>
            <a:ext cx="48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9171351" y="382197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539680" y="5006823"/>
            <a:ext cx="48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4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187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Rainbow Tables</vt:lpstr>
      <vt:lpstr>What are Rainbow Tables?</vt:lpstr>
      <vt:lpstr>Traditional Brute Forcing</vt:lpstr>
      <vt:lpstr>Rainbow Tables</vt:lpstr>
      <vt:lpstr>How Reduction Works</vt:lpstr>
      <vt:lpstr>High Level Overview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44</cp:revision>
  <dcterms:created xsi:type="dcterms:W3CDTF">2018-11-20T23:15:26Z</dcterms:created>
  <dcterms:modified xsi:type="dcterms:W3CDTF">2019-02-09T07:27:26Z</dcterms:modified>
</cp:coreProperties>
</file>