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7" r:id="rId3"/>
    <p:sldId id="278" r:id="rId4"/>
    <p:sldId id="281" r:id="rId5"/>
    <p:sldId id="282" r:id="rId6"/>
    <p:sldId id="279" r:id="rId7"/>
    <p:sldId id="284" r:id="rId8"/>
    <p:sldId id="287" r:id="rId9"/>
    <p:sldId id="285" r:id="rId10"/>
    <p:sldId id="288"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0"/>
    <a:srgbClr val="D5E31D"/>
    <a:srgbClr val="CADC24"/>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75" d="100"/>
          <a:sy n="75" d="100"/>
        </p:scale>
        <p:origin x="835"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6EB1B-44CE-4F6D-8349-CDD5A68260E4}" type="doc">
      <dgm:prSet loTypeId="urn:microsoft.com/office/officeart/2005/8/layout/pyramid1" loCatId="pyramid" qsTypeId="urn:microsoft.com/office/officeart/2005/8/quickstyle/simple1" qsCatId="simple" csTypeId="urn:microsoft.com/office/officeart/2005/8/colors/accent1_2" csCatId="accent1" phldr="1"/>
      <dgm:spPr/>
    </dgm:pt>
    <dgm:pt modelId="{02AE17F2-FC03-4E48-8D46-8641E280AB8A}">
      <dgm:prSet phldrT="[Text]" custT="1"/>
      <dgm:spPr>
        <a:solidFill>
          <a:srgbClr val="0070C0"/>
        </a:solidFill>
      </dgm:spPr>
      <dgm:t>
        <a:bodyPr/>
        <a:lstStyle/>
        <a:p>
          <a:pPr algn="l"/>
          <a:endParaRPr lang="en-GB" sz="3900" b="1" dirty="0"/>
        </a:p>
      </dgm:t>
    </dgm:pt>
    <dgm:pt modelId="{B9166FD2-746B-45C2-A76B-71C395B004BD}" type="parTrans" cxnId="{70B8EE93-3893-4A08-AE90-6C18B4F7AB74}">
      <dgm:prSet/>
      <dgm:spPr/>
      <dgm:t>
        <a:bodyPr/>
        <a:lstStyle/>
        <a:p>
          <a:endParaRPr lang="en-GB"/>
        </a:p>
      </dgm:t>
    </dgm:pt>
    <dgm:pt modelId="{65703D2C-05FF-4117-9E53-7714D0F13C3B}" type="sibTrans" cxnId="{70B8EE93-3893-4A08-AE90-6C18B4F7AB74}">
      <dgm:prSet/>
      <dgm:spPr/>
      <dgm:t>
        <a:bodyPr/>
        <a:lstStyle/>
        <a:p>
          <a:endParaRPr lang="en-GB"/>
        </a:p>
      </dgm:t>
    </dgm:pt>
    <dgm:pt modelId="{ADCB1A3F-62B5-430C-BC23-364A1E7E3094}">
      <dgm:prSet phldrT="[Text]"/>
      <dgm:spPr>
        <a:solidFill>
          <a:srgbClr val="0070C0"/>
        </a:solidFill>
      </dgm:spPr>
      <dgm:t>
        <a:bodyPr/>
        <a:lstStyle/>
        <a:p>
          <a:endParaRPr lang="en-GB" dirty="0">
            <a:solidFill>
              <a:schemeClr val="bg1"/>
            </a:solidFill>
          </a:endParaRPr>
        </a:p>
      </dgm:t>
    </dgm:pt>
    <dgm:pt modelId="{0EF092A9-A9B8-44A5-BD56-6A38F481442B}" type="parTrans" cxnId="{D9F2E6DC-2194-4E0A-8EA6-91E53D0331EC}">
      <dgm:prSet/>
      <dgm:spPr/>
      <dgm:t>
        <a:bodyPr/>
        <a:lstStyle/>
        <a:p>
          <a:endParaRPr lang="en-GB"/>
        </a:p>
      </dgm:t>
    </dgm:pt>
    <dgm:pt modelId="{CE83BEE5-1576-4A1F-8D78-32FEBC970C3D}" type="sibTrans" cxnId="{D9F2E6DC-2194-4E0A-8EA6-91E53D0331EC}">
      <dgm:prSet/>
      <dgm:spPr/>
      <dgm:t>
        <a:bodyPr/>
        <a:lstStyle/>
        <a:p>
          <a:endParaRPr lang="en-GB"/>
        </a:p>
      </dgm:t>
    </dgm:pt>
    <dgm:pt modelId="{32566ED3-6681-408B-A1A1-2CC00CD54CA7}">
      <dgm:prSet phldrT="[Text]"/>
      <dgm:spPr>
        <a:solidFill>
          <a:srgbClr val="0070C0"/>
        </a:solidFill>
      </dgm:spPr>
      <dgm:t>
        <a:bodyPr/>
        <a:lstStyle/>
        <a:p>
          <a:endParaRPr lang="en-GB" dirty="0"/>
        </a:p>
      </dgm:t>
    </dgm:pt>
    <dgm:pt modelId="{0E266847-5C9A-49FF-A12D-40AB55B532F3}" type="parTrans" cxnId="{B99A572B-EA81-4FAB-8FE5-BDD0ECFC27C1}">
      <dgm:prSet/>
      <dgm:spPr/>
      <dgm:t>
        <a:bodyPr/>
        <a:lstStyle/>
        <a:p>
          <a:endParaRPr lang="en-GB"/>
        </a:p>
      </dgm:t>
    </dgm:pt>
    <dgm:pt modelId="{7903E49E-2073-4D4D-B9FB-5389B3AE9C0A}" type="sibTrans" cxnId="{B99A572B-EA81-4FAB-8FE5-BDD0ECFC27C1}">
      <dgm:prSet/>
      <dgm:spPr/>
      <dgm:t>
        <a:bodyPr/>
        <a:lstStyle/>
        <a:p>
          <a:endParaRPr lang="en-GB"/>
        </a:p>
      </dgm:t>
    </dgm:pt>
    <dgm:pt modelId="{3312C918-8A64-49E4-9654-F8B2178B277A}">
      <dgm:prSet phldrT="[Text]"/>
      <dgm:spPr>
        <a:solidFill>
          <a:srgbClr val="0070C0"/>
        </a:solidFill>
      </dgm:spPr>
      <dgm:t>
        <a:bodyPr/>
        <a:lstStyle/>
        <a:p>
          <a:endParaRPr lang="en-GB" dirty="0"/>
        </a:p>
      </dgm:t>
    </dgm:pt>
    <dgm:pt modelId="{FD3A9E3B-00F4-4DB3-A25F-6E452ADBA267}" type="parTrans" cxnId="{968A056F-036B-4F09-BBA1-A7C7654B9E8B}">
      <dgm:prSet/>
      <dgm:spPr/>
      <dgm:t>
        <a:bodyPr/>
        <a:lstStyle/>
        <a:p>
          <a:endParaRPr lang="en-GB"/>
        </a:p>
      </dgm:t>
    </dgm:pt>
    <dgm:pt modelId="{0E8574D4-E544-4EC4-929E-A6266CD913C8}" type="sibTrans" cxnId="{968A056F-036B-4F09-BBA1-A7C7654B9E8B}">
      <dgm:prSet/>
      <dgm:spPr/>
      <dgm:t>
        <a:bodyPr/>
        <a:lstStyle/>
        <a:p>
          <a:endParaRPr lang="en-GB"/>
        </a:p>
      </dgm:t>
    </dgm:pt>
    <dgm:pt modelId="{55687494-3D1F-424F-B7C0-A164C74C6513}" type="pres">
      <dgm:prSet presAssocID="{3696EB1B-44CE-4F6D-8349-CDD5A68260E4}" presName="Name0" presStyleCnt="0">
        <dgm:presLayoutVars>
          <dgm:dir/>
          <dgm:animLvl val="lvl"/>
          <dgm:resizeHandles val="exact"/>
        </dgm:presLayoutVars>
      </dgm:prSet>
      <dgm:spPr/>
    </dgm:pt>
    <dgm:pt modelId="{C865EDB1-0452-4905-AF85-9EF5F351DCE6}" type="pres">
      <dgm:prSet presAssocID="{02AE17F2-FC03-4E48-8D46-8641E280AB8A}" presName="Name8" presStyleCnt="0"/>
      <dgm:spPr/>
    </dgm:pt>
    <dgm:pt modelId="{348B3FA4-E67D-4D00-9E28-3FC68067BBF6}" type="pres">
      <dgm:prSet presAssocID="{02AE17F2-FC03-4E48-8D46-8641E280AB8A}" presName="level" presStyleLbl="node1" presStyleIdx="0" presStyleCnt="4" custScaleX="99581" custScaleY="92982" custLinFactNeighborX="-1033" custLinFactNeighborY="617">
        <dgm:presLayoutVars>
          <dgm:chMax val="1"/>
          <dgm:bulletEnabled val="1"/>
        </dgm:presLayoutVars>
      </dgm:prSet>
      <dgm:spPr/>
      <dgm:t>
        <a:bodyPr/>
        <a:lstStyle/>
        <a:p>
          <a:endParaRPr lang="en-GB"/>
        </a:p>
      </dgm:t>
    </dgm:pt>
    <dgm:pt modelId="{F9F7B274-863D-496B-A7DA-FE3719D85C86}" type="pres">
      <dgm:prSet presAssocID="{02AE17F2-FC03-4E48-8D46-8641E280AB8A}" presName="levelTx" presStyleLbl="revTx" presStyleIdx="0" presStyleCnt="0">
        <dgm:presLayoutVars>
          <dgm:chMax val="1"/>
          <dgm:bulletEnabled val="1"/>
        </dgm:presLayoutVars>
      </dgm:prSet>
      <dgm:spPr/>
      <dgm:t>
        <a:bodyPr/>
        <a:lstStyle/>
        <a:p>
          <a:endParaRPr lang="en-GB"/>
        </a:p>
      </dgm:t>
    </dgm:pt>
    <dgm:pt modelId="{C7D1A85E-2F71-41A6-AAB9-DFC95DED0CE7}" type="pres">
      <dgm:prSet presAssocID="{ADCB1A3F-62B5-430C-BC23-364A1E7E3094}" presName="Name8" presStyleCnt="0"/>
      <dgm:spPr/>
    </dgm:pt>
    <dgm:pt modelId="{E870DA3C-F7B7-4FEE-AB8D-05384B77D89C}" type="pres">
      <dgm:prSet presAssocID="{ADCB1A3F-62B5-430C-BC23-364A1E7E3094}" presName="level" presStyleLbl="node1" presStyleIdx="1" presStyleCnt="4" custScaleY="47091" custLinFactNeighborX="-570">
        <dgm:presLayoutVars>
          <dgm:chMax val="1"/>
          <dgm:bulletEnabled val="1"/>
        </dgm:presLayoutVars>
      </dgm:prSet>
      <dgm:spPr/>
    </dgm:pt>
    <dgm:pt modelId="{31CACAC4-7630-4C4D-A650-98ED00823A5F}" type="pres">
      <dgm:prSet presAssocID="{ADCB1A3F-62B5-430C-BC23-364A1E7E3094}" presName="levelTx" presStyleLbl="revTx" presStyleIdx="0" presStyleCnt="0">
        <dgm:presLayoutVars>
          <dgm:chMax val="1"/>
          <dgm:bulletEnabled val="1"/>
        </dgm:presLayoutVars>
      </dgm:prSet>
      <dgm:spPr/>
    </dgm:pt>
    <dgm:pt modelId="{0660D927-F36B-4F6A-8730-8664A1A2405A}" type="pres">
      <dgm:prSet presAssocID="{32566ED3-6681-408B-A1A1-2CC00CD54CA7}" presName="Name8" presStyleCnt="0"/>
      <dgm:spPr/>
    </dgm:pt>
    <dgm:pt modelId="{495E55DF-CD3F-4FBA-B965-15E3E4206D2A}" type="pres">
      <dgm:prSet presAssocID="{32566ED3-6681-408B-A1A1-2CC00CD54CA7}" presName="level" presStyleLbl="node1" presStyleIdx="2" presStyleCnt="4" custScaleY="44362" custLinFactNeighborX="79" custLinFactNeighborY="-3024">
        <dgm:presLayoutVars>
          <dgm:chMax val="1"/>
          <dgm:bulletEnabled val="1"/>
        </dgm:presLayoutVars>
      </dgm:prSet>
      <dgm:spPr/>
    </dgm:pt>
    <dgm:pt modelId="{21CC5DA1-56BE-4A25-8C56-A3817C29788C}" type="pres">
      <dgm:prSet presAssocID="{32566ED3-6681-408B-A1A1-2CC00CD54CA7}" presName="levelTx" presStyleLbl="revTx" presStyleIdx="0" presStyleCnt="0">
        <dgm:presLayoutVars>
          <dgm:chMax val="1"/>
          <dgm:bulletEnabled val="1"/>
        </dgm:presLayoutVars>
      </dgm:prSet>
      <dgm:spPr/>
    </dgm:pt>
    <dgm:pt modelId="{67930FA7-D476-4E4C-BC62-2E5EBF106A2B}" type="pres">
      <dgm:prSet presAssocID="{3312C918-8A64-49E4-9654-F8B2178B277A}" presName="Name8" presStyleCnt="0"/>
      <dgm:spPr/>
    </dgm:pt>
    <dgm:pt modelId="{87DB9E86-D90C-4034-B528-5E913D8BC81A}" type="pres">
      <dgm:prSet presAssocID="{3312C918-8A64-49E4-9654-F8B2178B277A}" presName="level" presStyleLbl="node1" presStyleIdx="3" presStyleCnt="4" custScaleY="48817" custLinFactNeighborX="-1197" custLinFactNeighborY="-4431">
        <dgm:presLayoutVars>
          <dgm:chMax val="1"/>
          <dgm:bulletEnabled val="1"/>
        </dgm:presLayoutVars>
      </dgm:prSet>
      <dgm:spPr/>
    </dgm:pt>
    <dgm:pt modelId="{2288FD8B-67CA-4B50-8582-5A689610CF7A}" type="pres">
      <dgm:prSet presAssocID="{3312C918-8A64-49E4-9654-F8B2178B277A}" presName="levelTx" presStyleLbl="revTx" presStyleIdx="0" presStyleCnt="0">
        <dgm:presLayoutVars>
          <dgm:chMax val="1"/>
          <dgm:bulletEnabled val="1"/>
        </dgm:presLayoutVars>
      </dgm:prSet>
      <dgm:spPr/>
    </dgm:pt>
  </dgm:ptLst>
  <dgm:cxnLst>
    <dgm:cxn modelId="{968A056F-036B-4F09-BBA1-A7C7654B9E8B}" srcId="{3696EB1B-44CE-4F6D-8349-CDD5A68260E4}" destId="{3312C918-8A64-49E4-9654-F8B2178B277A}" srcOrd="3" destOrd="0" parTransId="{FD3A9E3B-00F4-4DB3-A25F-6E452ADBA267}" sibTransId="{0E8574D4-E544-4EC4-929E-A6266CD913C8}"/>
    <dgm:cxn modelId="{B699674D-899C-49D4-81D6-A02BDF8B716E}" type="presOf" srcId="{32566ED3-6681-408B-A1A1-2CC00CD54CA7}" destId="{21CC5DA1-56BE-4A25-8C56-A3817C29788C}" srcOrd="1" destOrd="0" presId="urn:microsoft.com/office/officeart/2005/8/layout/pyramid1"/>
    <dgm:cxn modelId="{95FC1C00-04C5-4A15-A02B-6B6741B76110}" type="presOf" srcId="{32566ED3-6681-408B-A1A1-2CC00CD54CA7}" destId="{495E55DF-CD3F-4FBA-B965-15E3E4206D2A}" srcOrd="0" destOrd="0" presId="urn:microsoft.com/office/officeart/2005/8/layout/pyramid1"/>
    <dgm:cxn modelId="{966E4690-367B-4424-8C0C-985795EDC2EA}" type="presOf" srcId="{02AE17F2-FC03-4E48-8D46-8641E280AB8A}" destId="{F9F7B274-863D-496B-A7DA-FE3719D85C86}" srcOrd="1" destOrd="0" presId="urn:microsoft.com/office/officeart/2005/8/layout/pyramid1"/>
    <dgm:cxn modelId="{D9F2E6DC-2194-4E0A-8EA6-91E53D0331EC}" srcId="{3696EB1B-44CE-4F6D-8349-CDD5A68260E4}" destId="{ADCB1A3F-62B5-430C-BC23-364A1E7E3094}" srcOrd="1" destOrd="0" parTransId="{0EF092A9-A9B8-44A5-BD56-6A38F481442B}" sibTransId="{CE83BEE5-1576-4A1F-8D78-32FEBC970C3D}"/>
    <dgm:cxn modelId="{7AEDDFC5-7188-4E2F-B693-78C531B72A1D}" type="presOf" srcId="{02AE17F2-FC03-4E48-8D46-8641E280AB8A}" destId="{348B3FA4-E67D-4D00-9E28-3FC68067BBF6}" srcOrd="0" destOrd="0" presId="urn:microsoft.com/office/officeart/2005/8/layout/pyramid1"/>
    <dgm:cxn modelId="{70B8EE93-3893-4A08-AE90-6C18B4F7AB74}" srcId="{3696EB1B-44CE-4F6D-8349-CDD5A68260E4}" destId="{02AE17F2-FC03-4E48-8D46-8641E280AB8A}" srcOrd="0" destOrd="0" parTransId="{B9166FD2-746B-45C2-A76B-71C395B004BD}" sibTransId="{65703D2C-05FF-4117-9E53-7714D0F13C3B}"/>
    <dgm:cxn modelId="{225B2306-573D-48C7-BD0D-C419700A9D60}" type="presOf" srcId="{ADCB1A3F-62B5-430C-BC23-364A1E7E3094}" destId="{E870DA3C-F7B7-4FEE-AB8D-05384B77D89C}" srcOrd="0" destOrd="0" presId="urn:microsoft.com/office/officeart/2005/8/layout/pyramid1"/>
    <dgm:cxn modelId="{ABF9D995-1C57-4954-95D3-87A9CE4B85F3}" type="presOf" srcId="{3312C918-8A64-49E4-9654-F8B2178B277A}" destId="{2288FD8B-67CA-4B50-8582-5A689610CF7A}" srcOrd="1" destOrd="0" presId="urn:microsoft.com/office/officeart/2005/8/layout/pyramid1"/>
    <dgm:cxn modelId="{EA0FF6BB-BA7E-41EC-9BD9-EB4BE5FA9085}" type="presOf" srcId="{3696EB1B-44CE-4F6D-8349-CDD5A68260E4}" destId="{55687494-3D1F-424F-B7C0-A164C74C6513}" srcOrd="0" destOrd="0" presId="urn:microsoft.com/office/officeart/2005/8/layout/pyramid1"/>
    <dgm:cxn modelId="{B99A572B-EA81-4FAB-8FE5-BDD0ECFC27C1}" srcId="{3696EB1B-44CE-4F6D-8349-CDD5A68260E4}" destId="{32566ED3-6681-408B-A1A1-2CC00CD54CA7}" srcOrd="2" destOrd="0" parTransId="{0E266847-5C9A-49FF-A12D-40AB55B532F3}" sibTransId="{7903E49E-2073-4D4D-B9FB-5389B3AE9C0A}"/>
    <dgm:cxn modelId="{B5E6C6BB-C2B1-4595-95EB-8FA389C84EBD}" type="presOf" srcId="{3312C918-8A64-49E4-9654-F8B2178B277A}" destId="{87DB9E86-D90C-4034-B528-5E913D8BC81A}" srcOrd="0" destOrd="0" presId="urn:microsoft.com/office/officeart/2005/8/layout/pyramid1"/>
    <dgm:cxn modelId="{035242D3-F082-4D9C-9C63-33E8B99900A8}" type="presOf" srcId="{ADCB1A3F-62B5-430C-BC23-364A1E7E3094}" destId="{31CACAC4-7630-4C4D-A650-98ED00823A5F}" srcOrd="1" destOrd="0" presId="urn:microsoft.com/office/officeart/2005/8/layout/pyramid1"/>
    <dgm:cxn modelId="{591DD7A5-662E-46CC-9DDE-F1A1AA8D7F05}" type="presParOf" srcId="{55687494-3D1F-424F-B7C0-A164C74C6513}" destId="{C865EDB1-0452-4905-AF85-9EF5F351DCE6}" srcOrd="0" destOrd="0" presId="urn:microsoft.com/office/officeart/2005/8/layout/pyramid1"/>
    <dgm:cxn modelId="{3C01CA4F-78E8-4B6D-97A7-607F719B4D00}" type="presParOf" srcId="{C865EDB1-0452-4905-AF85-9EF5F351DCE6}" destId="{348B3FA4-E67D-4D00-9E28-3FC68067BBF6}" srcOrd="0" destOrd="0" presId="urn:microsoft.com/office/officeart/2005/8/layout/pyramid1"/>
    <dgm:cxn modelId="{9E3D390B-3916-4C35-AA02-1735A296D032}" type="presParOf" srcId="{C865EDB1-0452-4905-AF85-9EF5F351DCE6}" destId="{F9F7B274-863D-496B-A7DA-FE3719D85C86}" srcOrd="1" destOrd="0" presId="urn:microsoft.com/office/officeart/2005/8/layout/pyramid1"/>
    <dgm:cxn modelId="{C23C1F9C-B7DA-42BB-A4A7-D4FD8E6DB203}" type="presParOf" srcId="{55687494-3D1F-424F-B7C0-A164C74C6513}" destId="{C7D1A85E-2F71-41A6-AAB9-DFC95DED0CE7}" srcOrd="1" destOrd="0" presId="urn:microsoft.com/office/officeart/2005/8/layout/pyramid1"/>
    <dgm:cxn modelId="{4D060ADD-956C-44FF-A296-00B7740BB71A}" type="presParOf" srcId="{C7D1A85E-2F71-41A6-AAB9-DFC95DED0CE7}" destId="{E870DA3C-F7B7-4FEE-AB8D-05384B77D89C}" srcOrd="0" destOrd="0" presId="urn:microsoft.com/office/officeart/2005/8/layout/pyramid1"/>
    <dgm:cxn modelId="{FE618ECE-E35B-4882-BB17-D00E426CAEFA}" type="presParOf" srcId="{C7D1A85E-2F71-41A6-AAB9-DFC95DED0CE7}" destId="{31CACAC4-7630-4C4D-A650-98ED00823A5F}" srcOrd="1" destOrd="0" presId="urn:microsoft.com/office/officeart/2005/8/layout/pyramid1"/>
    <dgm:cxn modelId="{A3F23500-0F47-4C54-9F84-A55A9C4EC5A7}" type="presParOf" srcId="{55687494-3D1F-424F-B7C0-A164C74C6513}" destId="{0660D927-F36B-4F6A-8730-8664A1A2405A}" srcOrd="2" destOrd="0" presId="urn:microsoft.com/office/officeart/2005/8/layout/pyramid1"/>
    <dgm:cxn modelId="{63A7FCE7-BDA0-4A65-B96C-D3C5A1DC9EFF}" type="presParOf" srcId="{0660D927-F36B-4F6A-8730-8664A1A2405A}" destId="{495E55DF-CD3F-4FBA-B965-15E3E4206D2A}" srcOrd="0" destOrd="0" presId="urn:microsoft.com/office/officeart/2005/8/layout/pyramid1"/>
    <dgm:cxn modelId="{31FF2CFA-24C4-4754-B346-92B15661C7D0}" type="presParOf" srcId="{0660D927-F36B-4F6A-8730-8664A1A2405A}" destId="{21CC5DA1-56BE-4A25-8C56-A3817C29788C}" srcOrd="1" destOrd="0" presId="urn:microsoft.com/office/officeart/2005/8/layout/pyramid1"/>
    <dgm:cxn modelId="{98CB4870-F8CF-4F2F-9060-620C6D501D08}" type="presParOf" srcId="{55687494-3D1F-424F-B7C0-A164C74C6513}" destId="{67930FA7-D476-4E4C-BC62-2E5EBF106A2B}" srcOrd="3" destOrd="0" presId="urn:microsoft.com/office/officeart/2005/8/layout/pyramid1"/>
    <dgm:cxn modelId="{78E60398-D020-4F76-8D20-70C659485F11}" type="presParOf" srcId="{67930FA7-D476-4E4C-BC62-2E5EBF106A2B}" destId="{87DB9E86-D90C-4034-B528-5E913D8BC81A}" srcOrd="0" destOrd="0" presId="urn:microsoft.com/office/officeart/2005/8/layout/pyramid1"/>
    <dgm:cxn modelId="{18D8E822-6B2C-483F-80FD-D4B18A14802D}" type="presParOf" srcId="{67930FA7-D476-4E4C-BC62-2E5EBF106A2B}" destId="{2288FD8B-67CA-4B50-8582-5A689610CF7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B3FA4-E67D-4D00-9E28-3FC68067BBF6}">
      <dsp:nvSpPr>
        <dsp:cNvPr id="0" name=""/>
        <dsp:cNvSpPr/>
      </dsp:nvSpPr>
      <dsp:spPr>
        <a:xfrm>
          <a:off x="2644054" y="14513"/>
          <a:ext cx="3529217" cy="2187119"/>
        </a:xfrm>
        <a:prstGeom prst="trapezoid">
          <a:avLst>
            <a:gd name="adj" fmla="val 81021"/>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1733550">
            <a:lnSpc>
              <a:spcPct val="90000"/>
            </a:lnSpc>
            <a:spcBef>
              <a:spcPct val="0"/>
            </a:spcBef>
            <a:spcAft>
              <a:spcPct val="35000"/>
            </a:spcAft>
          </a:pPr>
          <a:endParaRPr lang="en-GB" sz="3900" b="1" kern="1200" dirty="0"/>
        </a:p>
      </dsp:txBody>
      <dsp:txXfrm>
        <a:off x="2644054" y="14513"/>
        <a:ext cx="3529217" cy="2187119"/>
      </dsp:txXfrm>
    </dsp:sp>
    <dsp:sp modelId="{E870DA3C-F7B7-4FEE-AB8D-05384B77D89C}">
      <dsp:nvSpPr>
        <dsp:cNvPr id="0" name=""/>
        <dsp:cNvSpPr/>
      </dsp:nvSpPr>
      <dsp:spPr>
        <a:xfrm>
          <a:off x="1745356" y="2187119"/>
          <a:ext cx="5338970" cy="1107672"/>
        </a:xfrm>
        <a:prstGeom prst="trapezoid">
          <a:avLst>
            <a:gd name="adj" fmla="val 81021"/>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solidFill>
              <a:schemeClr val="bg1"/>
            </a:solidFill>
          </a:endParaRPr>
        </a:p>
      </dsp:txBody>
      <dsp:txXfrm>
        <a:off x="2679675" y="2187119"/>
        <a:ext cx="3470330" cy="1107672"/>
      </dsp:txXfrm>
    </dsp:sp>
    <dsp:sp modelId="{495E55DF-CD3F-4FBA-B965-15E3E4206D2A}">
      <dsp:nvSpPr>
        <dsp:cNvPr id="0" name=""/>
        <dsp:cNvSpPr/>
      </dsp:nvSpPr>
      <dsp:spPr>
        <a:xfrm>
          <a:off x="935898" y="3223662"/>
          <a:ext cx="7029856" cy="1043481"/>
        </a:xfrm>
        <a:prstGeom prst="trapezoid">
          <a:avLst>
            <a:gd name="adj" fmla="val 81021"/>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endParaRPr lang="en-GB" sz="6300" kern="1200" dirty="0"/>
        </a:p>
      </dsp:txBody>
      <dsp:txXfrm>
        <a:off x="2166123" y="3223662"/>
        <a:ext cx="4569406" cy="1043481"/>
      </dsp:txXfrm>
    </dsp:sp>
    <dsp:sp modelId="{87DB9E86-D90C-4034-B528-5E913D8BC81A}">
      <dsp:nvSpPr>
        <dsp:cNvPr id="0" name=""/>
        <dsp:cNvSpPr/>
      </dsp:nvSpPr>
      <dsp:spPr>
        <a:xfrm>
          <a:off x="0" y="4234048"/>
          <a:ext cx="8890546" cy="1148271"/>
        </a:xfrm>
        <a:prstGeom prst="trapezoid">
          <a:avLst>
            <a:gd name="adj" fmla="val 81021"/>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1555845" y="4234048"/>
        <a:ext cx="5778855" cy="114827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522FC-3C12-4335-A0CD-D995BCA5781C}" type="datetimeFigureOut">
              <a:rPr lang="fr-FR" smtClean="0"/>
              <a:t>16/11/2021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FBC38-26FB-445C-8599-7E216193D577}" type="slidenum">
              <a:rPr lang="fr-FR" smtClean="0"/>
              <a:t>‹#›</a:t>
            </a:fld>
            <a:endParaRPr lang="fr-FR"/>
          </a:p>
        </p:txBody>
      </p:sp>
    </p:spTree>
    <p:extLst>
      <p:ext uri="{BB962C8B-B14F-4D97-AF65-F5344CB8AC3E}">
        <p14:creationId xmlns:p14="http://schemas.microsoft.com/office/powerpoint/2010/main" val="122650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750CEAD-5006-489C-B209-74C982BC7403}" type="slidenum">
              <a:rPr lang="fr-FR" smtClean="0"/>
              <a:t>1</a:t>
            </a:fld>
            <a:endParaRPr lang="fr-FR"/>
          </a:p>
        </p:txBody>
      </p:sp>
    </p:spTree>
    <p:extLst>
      <p:ext uri="{BB962C8B-B14F-4D97-AF65-F5344CB8AC3E}">
        <p14:creationId xmlns:p14="http://schemas.microsoft.com/office/powerpoint/2010/main" val="251463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2</a:t>
            </a:fld>
            <a:endParaRPr lang="fr-FR"/>
          </a:p>
        </p:txBody>
      </p:sp>
    </p:spTree>
    <p:extLst>
      <p:ext uri="{BB962C8B-B14F-4D97-AF65-F5344CB8AC3E}">
        <p14:creationId xmlns:p14="http://schemas.microsoft.com/office/powerpoint/2010/main" val="381961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3</a:t>
            </a:fld>
            <a:endParaRPr lang="fr-FR"/>
          </a:p>
        </p:txBody>
      </p:sp>
    </p:spTree>
    <p:extLst>
      <p:ext uri="{BB962C8B-B14F-4D97-AF65-F5344CB8AC3E}">
        <p14:creationId xmlns:p14="http://schemas.microsoft.com/office/powerpoint/2010/main" val="145045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4</a:t>
            </a:fld>
            <a:endParaRPr lang="fr-FR"/>
          </a:p>
        </p:txBody>
      </p:sp>
    </p:spTree>
    <p:extLst>
      <p:ext uri="{BB962C8B-B14F-4D97-AF65-F5344CB8AC3E}">
        <p14:creationId xmlns:p14="http://schemas.microsoft.com/office/powerpoint/2010/main" val="192375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6</a:t>
            </a:fld>
            <a:endParaRPr lang="fr-FR"/>
          </a:p>
        </p:txBody>
      </p:sp>
    </p:spTree>
    <p:extLst>
      <p:ext uri="{BB962C8B-B14F-4D97-AF65-F5344CB8AC3E}">
        <p14:creationId xmlns:p14="http://schemas.microsoft.com/office/powerpoint/2010/main" val="148824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7</a:t>
            </a:fld>
            <a:endParaRPr lang="fr-FR"/>
          </a:p>
        </p:txBody>
      </p:sp>
    </p:spTree>
    <p:extLst>
      <p:ext uri="{BB962C8B-B14F-4D97-AF65-F5344CB8AC3E}">
        <p14:creationId xmlns:p14="http://schemas.microsoft.com/office/powerpoint/2010/main" val="278318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8</a:t>
            </a:fld>
            <a:endParaRPr lang="fr-FR"/>
          </a:p>
        </p:txBody>
      </p:sp>
    </p:spTree>
    <p:extLst>
      <p:ext uri="{BB962C8B-B14F-4D97-AF65-F5344CB8AC3E}">
        <p14:creationId xmlns:p14="http://schemas.microsoft.com/office/powerpoint/2010/main" val="413014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9</a:t>
            </a:fld>
            <a:endParaRPr lang="fr-FR"/>
          </a:p>
        </p:txBody>
      </p:sp>
    </p:spTree>
    <p:extLst>
      <p:ext uri="{BB962C8B-B14F-4D97-AF65-F5344CB8AC3E}">
        <p14:creationId xmlns:p14="http://schemas.microsoft.com/office/powerpoint/2010/main" val="16969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FBC38-26FB-445C-8599-7E216193D577}" type="slidenum">
              <a:rPr lang="fr-FR" smtClean="0"/>
              <a:t>10</a:t>
            </a:fld>
            <a:endParaRPr lang="fr-FR"/>
          </a:p>
        </p:txBody>
      </p:sp>
    </p:spTree>
    <p:extLst>
      <p:ext uri="{BB962C8B-B14F-4D97-AF65-F5344CB8AC3E}">
        <p14:creationId xmlns:p14="http://schemas.microsoft.com/office/powerpoint/2010/main" val="336846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383808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289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146007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11/16/2021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18140880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161811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85633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C9A3D99-D62D-43E1-AAAA-5937B03ED4AB}" type="datetimeFigureOut">
              <a:rPr lang="fr-FR" smtClean="0"/>
              <a:t>16/11/2021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147674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C9A3D99-D62D-43E1-AAAA-5937B03ED4AB}" type="datetimeFigureOut">
              <a:rPr lang="fr-FR" smtClean="0"/>
              <a:t>16/11/2021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397355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C9A3D99-D62D-43E1-AAAA-5937B03ED4AB}" type="datetimeFigureOut">
              <a:rPr lang="fr-FR" smtClean="0"/>
              <a:t>16/11/2021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108699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9A3D99-D62D-43E1-AAAA-5937B03ED4AB}" type="datetimeFigureOut">
              <a:rPr lang="fr-FR" smtClean="0"/>
              <a:t>16/11/2021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350671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C9A3D99-D62D-43E1-AAAA-5937B03ED4AB}" type="datetimeFigureOut">
              <a:rPr lang="fr-FR" smtClean="0"/>
              <a:t>16/11/2021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36581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C9A3D99-D62D-43E1-AAAA-5937B03ED4AB}" type="datetimeFigureOut">
              <a:rPr lang="fr-FR" smtClean="0"/>
              <a:t>16/11/2021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54898BE-737B-4BEA-B281-D2876A3B9E47}" type="slidenum">
              <a:rPr lang="fr-FR" smtClean="0"/>
              <a:t>‹#›</a:t>
            </a:fld>
            <a:endParaRPr lang="fr-FR"/>
          </a:p>
        </p:txBody>
      </p:sp>
    </p:spTree>
    <p:extLst>
      <p:ext uri="{BB962C8B-B14F-4D97-AF65-F5344CB8AC3E}">
        <p14:creationId xmlns:p14="http://schemas.microsoft.com/office/powerpoint/2010/main" val="148230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A3D99-D62D-43E1-AAAA-5937B03ED4AB}" type="datetimeFigureOut">
              <a:rPr lang="fr-FR" smtClean="0"/>
              <a:t>16/11/2021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898BE-737B-4BEA-B281-D2876A3B9E47}" type="slidenum">
              <a:rPr lang="fr-FR" smtClean="0"/>
              <a:t>‹#›</a:t>
            </a:fld>
            <a:endParaRPr lang="fr-FR"/>
          </a:p>
        </p:txBody>
      </p:sp>
    </p:spTree>
    <p:extLst>
      <p:ext uri="{BB962C8B-B14F-4D97-AF65-F5344CB8AC3E}">
        <p14:creationId xmlns:p14="http://schemas.microsoft.com/office/powerpoint/2010/main" val="408021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pm"/><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2114" y="393355"/>
            <a:ext cx="2288278" cy="1303222"/>
          </a:xfrm>
          <a:prstGeom prst="rect">
            <a:avLst/>
          </a:prstGeom>
        </p:spPr>
      </p:pic>
      <p:sp>
        <p:nvSpPr>
          <p:cNvPr id="19" name="Rectangle 18"/>
          <p:cNvSpPr/>
          <p:nvPr/>
        </p:nvSpPr>
        <p:spPr>
          <a:xfrm>
            <a:off x="0" y="1828799"/>
            <a:ext cx="12192000" cy="3061679"/>
          </a:xfrm>
          <a:prstGeom prst="rect">
            <a:avLst/>
          </a:prstGeom>
          <a:gradFill>
            <a:gsLst>
              <a:gs pos="32000">
                <a:schemeClr val="bg1">
                  <a:lumMod val="95000"/>
                </a:schemeClr>
              </a:gs>
              <a:gs pos="62000">
                <a:schemeClr val="bg1">
                  <a:lumMod val="95000"/>
                </a:schemeClr>
              </a:gs>
              <a:gs pos="0">
                <a:schemeClr val="bg1">
                  <a:lumMod val="85000"/>
                </a:schemeClr>
              </a:gs>
              <a:gs pos="95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smtClean="0">
                <a:solidFill>
                  <a:schemeClr val="accent5">
                    <a:lumMod val="75000"/>
                  </a:schemeClr>
                </a:solidFill>
                <a:latin typeface="Algerian" panose="04020705040A02060702" pitchFamily="82" charset="0"/>
              </a:rPr>
              <a:t>Turing</a:t>
            </a:r>
            <a:endParaRPr lang="fr-FR" sz="4800" dirty="0">
              <a:solidFill>
                <a:schemeClr val="accent5">
                  <a:lumMod val="75000"/>
                </a:schemeClr>
              </a:solidFill>
              <a:latin typeface="Algerian" panose="04020705040A02060702" pitchFamily="82" charset="0"/>
            </a:endParaRPr>
          </a:p>
        </p:txBody>
      </p:sp>
      <p:pic>
        <p:nvPicPr>
          <p:cNvPr id="1026" name="Picture 2" descr="Résultat de recherche d'images pour &quot;supcom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971" y="-341737"/>
            <a:ext cx="2970663" cy="268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36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9" name="Rectangle 8"/>
          <p:cNvSpPr/>
          <p:nvPr/>
        </p:nvSpPr>
        <p:spPr>
          <a:xfrm>
            <a:off x="262978" y="42515"/>
            <a:ext cx="2523448" cy="461665"/>
          </a:xfrm>
          <a:prstGeom prst="rect">
            <a:avLst/>
          </a:prstGeom>
        </p:spPr>
        <p:txBody>
          <a:bodyPr wrap="none">
            <a:spAutoFit/>
          </a:bodyPr>
          <a:lstStyle/>
          <a:p>
            <a:r>
              <a:rPr lang="fr-FR" sz="2400" b="1" dirty="0" smtClean="0">
                <a:solidFill>
                  <a:srgbClr val="002060"/>
                </a:solidFill>
                <a:latin typeface="Algerian" panose="04020705040A02060702" pitchFamily="82" charset="0"/>
                <a:cs typeface="Arial" panose="020B0604020202020204" pitchFamily="34" charset="0"/>
              </a:rPr>
              <a:t>FONCTIONNEMNT</a:t>
            </a:r>
            <a:endParaRPr lang="fr-FR" sz="2400" b="1" dirty="0">
              <a:solidFill>
                <a:srgbClr val="002060"/>
              </a:solidFill>
              <a:latin typeface="Algerian" panose="04020705040A02060702" pitchFamily="82" charset="0"/>
              <a:cs typeface="Arial" panose="020B0604020202020204" pitchFamily="34" charset="0"/>
            </a:endParaRPr>
          </a:p>
        </p:txBody>
      </p:sp>
      <p:sp>
        <p:nvSpPr>
          <p:cNvPr id="7" name="Right Arrow 6"/>
          <p:cNvSpPr/>
          <p:nvPr/>
        </p:nvSpPr>
        <p:spPr>
          <a:xfrm>
            <a:off x="345440" y="1899920"/>
            <a:ext cx="304800" cy="2844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8" name="TextBox 7"/>
          <p:cNvSpPr txBox="1"/>
          <p:nvPr/>
        </p:nvSpPr>
        <p:spPr>
          <a:xfrm>
            <a:off x="762000" y="1854200"/>
            <a:ext cx="7071360" cy="646331"/>
          </a:xfrm>
          <a:prstGeom prst="rect">
            <a:avLst/>
          </a:prstGeom>
          <a:noFill/>
        </p:spPr>
        <p:txBody>
          <a:bodyPr wrap="square" rtlCol="0">
            <a:spAutoFit/>
          </a:bodyPr>
          <a:lstStyle/>
          <a:p>
            <a:r>
              <a:rPr lang="fr-FR" dirty="0">
                <a:solidFill>
                  <a:schemeClr val="accent4">
                    <a:lumMod val="75000"/>
                  </a:schemeClr>
                </a:solidFill>
              </a:rPr>
              <a:t> </a:t>
            </a:r>
            <a:r>
              <a:rPr lang="fr-FR" dirty="0" smtClean="0">
                <a:solidFill>
                  <a:schemeClr val="accent4">
                    <a:lumMod val="75000"/>
                  </a:schemeClr>
                </a:solidFill>
              </a:rPr>
              <a:t>les données sensible et confidentiels associer aux  </a:t>
            </a:r>
            <a:r>
              <a:rPr lang="fr-FR" dirty="0" err="1" smtClean="0">
                <a:solidFill>
                  <a:schemeClr val="accent4">
                    <a:lumMod val="75000"/>
                  </a:schemeClr>
                </a:solidFill>
              </a:rPr>
              <a:t>honeyToken</a:t>
            </a:r>
            <a:r>
              <a:rPr lang="fr-FR" dirty="0" smtClean="0">
                <a:solidFill>
                  <a:schemeClr val="accent4">
                    <a:lumMod val="75000"/>
                  </a:schemeClr>
                </a:solidFill>
              </a:rPr>
              <a:t> qui facilite  leur détection par la suite </a:t>
            </a:r>
            <a:endParaRPr lang="en-GB" dirty="0">
              <a:solidFill>
                <a:schemeClr val="accent4">
                  <a:lumMod val="75000"/>
                </a:schemeClr>
              </a:solidFill>
            </a:endParaRPr>
          </a:p>
        </p:txBody>
      </p:sp>
      <p:sp>
        <p:nvSpPr>
          <p:cNvPr id="22" name="Right Arrow 21"/>
          <p:cNvSpPr/>
          <p:nvPr/>
        </p:nvSpPr>
        <p:spPr>
          <a:xfrm>
            <a:off x="345440" y="3765003"/>
            <a:ext cx="304800" cy="2844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5" name="TextBox 24"/>
          <p:cNvSpPr txBox="1"/>
          <p:nvPr/>
        </p:nvSpPr>
        <p:spPr>
          <a:xfrm>
            <a:off x="762000" y="3719283"/>
            <a:ext cx="7071360" cy="923330"/>
          </a:xfrm>
          <a:prstGeom prst="rect">
            <a:avLst/>
          </a:prstGeom>
          <a:noFill/>
        </p:spPr>
        <p:txBody>
          <a:bodyPr wrap="square" rtlCol="0">
            <a:spAutoFit/>
          </a:bodyPr>
          <a:lstStyle/>
          <a:p>
            <a:r>
              <a:rPr lang="fr-FR" dirty="0">
                <a:solidFill>
                  <a:schemeClr val="accent4">
                    <a:lumMod val="75000"/>
                  </a:schemeClr>
                </a:solidFill>
              </a:rPr>
              <a:t> </a:t>
            </a:r>
            <a:r>
              <a:rPr lang="fr-FR" dirty="0" smtClean="0">
                <a:solidFill>
                  <a:schemeClr val="accent4">
                    <a:lumMod val="75000"/>
                  </a:schemeClr>
                </a:solidFill>
              </a:rPr>
              <a:t>les  virtuelles machines fonctionne dans réseau séparé  derrière  un  serveur  virtuel  pour  éliminer les attaque de deuxième couche tels que : MITM  , ARP </a:t>
            </a:r>
            <a:r>
              <a:rPr lang="fr-FR" dirty="0" err="1" smtClean="0">
                <a:solidFill>
                  <a:schemeClr val="accent4">
                    <a:lumMod val="75000"/>
                  </a:schemeClr>
                </a:solidFill>
              </a:rPr>
              <a:t>Spoofing</a:t>
            </a:r>
            <a:r>
              <a:rPr lang="fr-FR" dirty="0" smtClean="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3367791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22" name="Rectangle 21"/>
          <p:cNvSpPr/>
          <p:nvPr/>
        </p:nvSpPr>
        <p:spPr>
          <a:xfrm>
            <a:off x="262978" y="42515"/>
            <a:ext cx="1000595" cy="461665"/>
          </a:xfrm>
          <a:prstGeom prst="rect">
            <a:avLst/>
          </a:prstGeom>
        </p:spPr>
        <p:txBody>
          <a:bodyPr wrap="none">
            <a:spAutoFit/>
          </a:bodyPr>
          <a:lstStyle/>
          <a:p>
            <a:r>
              <a:rPr lang="fr-FR" sz="2400" b="1" dirty="0" err="1" smtClean="0">
                <a:solidFill>
                  <a:srgbClr val="002060"/>
                </a:solidFill>
                <a:latin typeface="Algerian" panose="04020705040A02060702" pitchFamily="82" charset="0"/>
                <a:cs typeface="Arial" panose="020B0604020202020204" pitchFamily="34" charset="0"/>
              </a:rPr>
              <a:t>Idee</a:t>
            </a:r>
            <a:r>
              <a:rPr lang="fr-FR" sz="2400" b="1" dirty="0" smtClean="0">
                <a:solidFill>
                  <a:srgbClr val="002060"/>
                </a:solidFill>
                <a:latin typeface="Algerian" panose="04020705040A02060702" pitchFamily="82" charset="0"/>
                <a:cs typeface="Arial" panose="020B0604020202020204" pitchFamily="34" charset="0"/>
              </a:rPr>
              <a:t>  </a:t>
            </a:r>
            <a:endParaRPr lang="fr-FR" sz="2400" b="1" dirty="0">
              <a:solidFill>
                <a:srgbClr val="002060"/>
              </a:solidFill>
              <a:latin typeface="Algerian" panose="04020705040A02060702" pitchFamily="82" charset="0"/>
              <a:cs typeface="Arial" panose="020B0604020202020204" pitchFamily="34" charset="0"/>
            </a:endParaRPr>
          </a:p>
        </p:txBody>
      </p:sp>
      <p:sp>
        <p:nvSpPr>
          <p:cNvPr id="12" name="Flèche vers le bas 11"/>
          <p:cNvSpPr/>
          <p:nvPr/>
        </p:nvSpPr>
        <p:spPr>
          <a:xfrm rot="16200000">
            <a:off x="789034" y="1404539"/>
            <a:ext cx="592428" cy="643943"/>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p:cNvSpPr txBox="1"/>
          <p:nvPr/>
        </p:nvSpPr>
        <p:spPr>
          <a:xfrm>
            <a:off x="1768415" y="1464901"/>
            <a:ext cx="6702724" cy="523220"/>
          </a:xfrm>
          <a:prstGeom prst="rect">
            <a:avLst/>
          </a:prstGeom>
          <a:noFill/>
        </p:spPr>
        <p:txBody>
          <a:bodyPr wrap="square" rtlCol="0">
            <a:spAutoFit/>
          </a:bodyPr>
          <a:lstStyle/>
          <a:p>
            <a:r>
              <a:rPr lang="en-GB" sz="2800" dirty="0" smtClean="0"/>
              <a:t>L’idée </a:t>
            </a:r>
            <a:r>
              <a:rPr lang="en-GB" sz="2800" dirty="0" err="1" smtClean="0"/>
              <a:t>consiste</a:t>
            </a:r>
            <a:r>
              <a:rPr lang="en-GB" sz="2800" dirty="0" smtClean="0"/>
              <a:t> à     </a:t>
            </a:r>
            <a:endParaRPr lang="en-GB" sz="2800" dirty="0"/>
          </a:p>
        </p:txBody>
      </p:sp>
      <p:grpSp>
        <p:nvGrpSpPr>
          <p:cNvPr id="11" name="Group 10"/>
          <p:cNvGrpSpPr/>
          <p:nvPr/>
        </p:nvGrpSpPr>
        <p:grpSpPr>
          <a:xfrm>
            <a:off x="2769079" y="5124091"/>
            <a:ext cx="6159261" cy="854015"/>
            <a:chOff x="2769079" y="5124091"/>
            <a:chExt cx="6159261" cy="854015"/>
          </a:xfrm>
        </p:grpSpPr>
        <p:sp>
          <p:nvSpPr>
            <p:cNvPr id="3" name="Rectangle 2"/>
            <p:cNvSpPr/>
            <p:nvPr/>
          </p:nvSpPr>
          <p:spPr>
            <a:xfrm>
              <a:off x="2769079" y="5124091"/>
              <a:ext cx="6159261" cy="85401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261450" y="5197155"/>
              <a:ext cx="3347049" cy="707886"/>
            </a:xfrm>
            <a:prstGeom prst="rect">
              <a:avLst/>
            </a:prstGeom>
            <a:noFill/>
          </p:spPr>
          <p:txBody>
            <a:bodyPr wrap="square" rtlCol="0">
              <a:spAutoFit/>
            </a:bodyPr>
            <a:lstStyle/>
            <a:p>
              <a:r>
                <a:rPr lang="fr-FR" sz="4000" dirty="0" smtClean="0">
                  <a:solidFill>
                    <a:srgbClr val="00B0F0"/>
                  </a:solidFill>
                </a:rPr>
                <a:t>Security </a:t>
              </a:r>
              <a:r>
                <a:rPr lang="fr-FR" sz="4000" dirty="0" err="1" smtClean="0">
                  <a:solidFill>
                    <a:srgbClr val="00B0F0"/>
                  </a:solidFill>
                </a:rPr>
                <a:t>Onion</a:t>
              </a:r>
              <a:r>
                <a:rPr lang="fr-FR" sz="4000" dirty="0" smtClean="0">
                  <a:solidFill>
                    <a:srgbClr val="00B0F0"/>
                  </a:solidFill>
                </a:rPr>
                <a:t> </a:t>
              </a:r>
              <a:endParaRPr lang="en-GB" sz="4000" dirty="0">
                <a:solidFill>
                  <a:srgbClr val="00B0F0"/>
                </a:solidFill>
              </a:endParaRPr>
            </a:p>
          </p:txBody>
        </p:sp>
      </p:grpSp>
      <p:sp>
        <p:nvSpPr>
          <p:cNvPr id="7" name="Rectangle 6"/>
          <p:cNvSpPr/>
          <p:nvPr/>
        </p:nvSpPr>
        <p:spPr>
          <a:xfrm>
            <a:off x="3723737" y="4201065"/>
            <a:ext cx="1075426" cy="7591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75000"/>
                  </a:schemeClr>
                </a:solidFill>
              </a:rPr>
              <a:t>C</a:t>
            </a:r>
            <a:r>
              <a:rPr lang="en-GB" dirty="0" smtClean="0">
                <a:solidFill>
                  <a:schemeClr val="accent6">
                    <a:lumMod val="75000"/>
                  </a:schemeClr>
                </a:solidFill>
              </a:rPr>
              <a:t>uckoo Sandbox</a:t>
            </a:r>
            <a:endParaRPr lang="en-GB" dirty="0">
              <a:solidFill>
                <a:schemeClr val="accent6">
                  <a:lumMod val="75000"/>
                </a:schemeClr>
              </a:solidFill>
            </a:endParaRPr>
          </a:p>
        </p:txBody>
      </p:sp>
      <p:sp>
        <p:nvSpPr>
          <p:cNvPr id="13" name="Rectangle 12"/>
          <p:cNvSpPr/>
          <p:nvPr/>
        </p:nvSpPr>
        <p:spPr>
          <a:xfrm>
            <a:off x="4997325" y="4201065"/>
            <a:ext cx="3931015" cy="7591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6">
                    <a:lumMod val="75000"/>
                  </a:schemeClr>
                </a:solidFill>
              </a:rPr>
              <a:t>V</a:t>
            </a:r>
            <a:r>
              <a:rPr lang="fr-FR" dirty="0" err="1" smtClean="0">
                <a:solidFill>
                  <a:schemeClr val="accent6">
                    <a:lumMod val="75000"/>
                  </a:schemeClr>
                </a:solidFill>
              </a:rPr>
              <a:t>irtualbox</a:t>
            </a:r>
            <a:r>
              <a:rPr lang="fr-FR" dirty="0" smtClean="0">
                <a:solidFill>
                  <a:schemeClr val="accent6">
                    <a:lumMod val="75000"/>
                  </a:schemeClr>
                </a:solidFill>
              </a:rPr>
              <a:t> </a:t>
            </a:r>
            <a:endParaRPr lang="en-GB" dirty="0">
              <a:solidFill>
                <a:schemeClr val="accent6">
                  <a:lumMod val="75000"/>
                </a:schemeClr>
              </a:solidFill>
            </a:endParaRPr>
          </a:p>
        </p:txBody>
      </p:sp>
      <p:sp>
        <p:nvSpPr>
          <p:cNvPr id="8" name="Rectangle 7"/>
          <p:cNvSpPr/>
          <p:nvPr/>
        </p:nvSpPr>
        <p:spPr>
          <a:xfrm>
            <a:off x="5029201" y="3315419"/>
            <a:ext cx="1147312" cy="655607"/>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solidFill>
                  <a:schemeClr val="accent2"/>
                </a:solidFill>
              </a:rPr>
              <a:t>Windows ce</a:t>
            </a:r>
            <a:endParaRPr lang="en-GB" sz="1200" dirty="0">
              <a:solidFill>
                <a:schemeClr val="accent2"/>
              </a:solidFill>
            </a:endParaRPr>
          </a:p>
        </p:txBody>
      </p:sp>
      <p:sp>
        <p:nvSpPr>
          <p:cNvPr id="15" name="Rectangle 14"/>
          <p:cNvSpPr/>
          <p:nvPr/>
        </p:nvSpPr>
        <p:spPr>
          <a:xfrm>
            <a:off x="6432430" y="3319991"/>
            <a:ext cx="905774" cy="655607"/>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err="1" smtClean="0">
                <a:solidFill>
                  <a:schemeClr val="accent2"/>
                </a:solidFill>
              </a:rPr>
              <a:t>Finnix</a:t>
            </a:r>
            <a:endParaRPr lang="en-GB" sz="1200" dirty="0">
              <a:solidFill>
                <a:schemeClr val="accent2"/>
              </a:solidFill>
            </a:endParaRPr>
          </a:p>
        </p:txBody>
      </p:sp>
      <p:sp>
        <p:nvSpPr>
          <p:cNvPr id="17" name="Rectangle 16"/>
          <p:cNvSpPr/>
          <p:nvPr/>
        </p:nvSpPr>
        <p:spPr>
          <a:xfrm>
            <a:off x="7594121" y="3319992"/>
            <a:ext cx="1334219" cy="655607"/>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err="1" smtClean="0">
                <a:solidFill>
                  <a:schemeClr val="accent2"/>
                </a:solidFill>
              </a:rPr>
              <a:t>XigmaNAS</a:t>
            </a:r>
            <a:endParaRPr lang="en-GB" sz="1200" dirty="0">
              <a:solidFill>
                <a:schemeClr val="accent2"/>
              </a:solidFill>
            </a:endParaRPr>
          </a:p>
        </p:txBody>
      </p:sp>
      <p:pic>
        <p:nvPicPr>
          <p:cNvPr id="18" name="Picture 17" descr="Image result for bonhomme powerpoint problématiqu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49405">
            <a:off x="9236245" y="1443144"/>
            <a:ext cx="2544835" cy="3419622"/>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5029200" y="2918604"/>
            <a:ext cx="1086928" cy="284671"/>
          </a:xfrm>
          <a:prstGeom prst="roundRect">
            <a:avLst/>
          </a:prstGeom>
          <a:ln w="19050">
            <a:solidFill>
              <a:srgbClr val="D5E31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smtClean="0"/>
              <a:t>QEMU </a:t>
            </a:r>
            <a:r>
              <a:rPr lang="fr-FR" sz="1000" dirty="0" err="1" smtClean="0"/>
              <a:t>Emulator</a:t>
            </a:r>
            <a:endParaRPr lang="en-GB" sz="1000" dirty="0"/>
          </a:p>
        </p:txBody>
      </p:sp>
      <p:sp>
        <p:nvSpPr>
          <p:cNvPr id="23" name="Rounded Rectangle 22"/>
          <p:cNvSpPr/>
          <p:nvPr/>
        </p:nvSpPr>
        <p:spPr>
          <a:xfrm>
            <a:off x="6432430" y="2927231"/>
            <a:ext cx="905774" cy="284671"/>
          </a:xfrm>
          <a:prstGeom prst="roundRect">
            <a:avLst/>
          </a:prstGeom>
          <a:ln w="19050">
            <a:solidFill>
              <a:srgbClr val="D5E31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smtClean="0"/>
              <a:t>QEMU </a:t>
            </a:r>
            <a:r>
              <a:rPr lang="fr-FR" sz="1000" dirty="0" err="1" smtClean="0"/>
              <a:t>Emulator</a:t>
            </a:r>
            <a:endParaRPr lang="en-GB" sz="1000" dirty="0"/>
          </a:p>
        </p:txBody>
      </p:sp>
      <p:sp>
        <p:nvSpPr>
          <p:cNvPr id="24" name="Rounded Rectangle 23"/>
          <p:cNvSpPr/>
          <p:nvPr/>
        </p:nvSpPr>
        <p:spPr>
          <a:xfrm>
            <a:off x="7717766" y="2953370"/>
            <a:ext cx="1086928" cy="284671"/>
          </a:xfrm>
          <a:prstGeom prst="roundRect">
            <a:avLst/>
          </a:prstGeom>
          <a:ln w="19050">
            <a:solidFill>
              <a:srgbClr val="D5E31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smtClean="0"/>
              <a:t>QEMU </a:t>
            </a:r>
            <a:r>
              <a:rPr lang="fr-FR" sz="1000" dirty="0" err="1" smtClean="0"/>
              <a:t>Emulator</a:t>
            </a:r>
            <a:endParaRPr lang="en-GB" sz="1000" dirty="0"/>
          </a:p>
        </p:txBody>
      </p:sp>
      <p:sp>
        <p:nvSpPr>
          <p:cNvPr id="25" name="Rectangle 24"/>
          <p:cNvSpPr/>
          <p:nvPr/>
        </p:nvSpPr>
        <p:spPr>
          <a:xfrm>
            <a:off x="2769078" y="4201065"/>
            <a:ext cx="855577" cy="7591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6">
                    <a:lumMod val="75000"/>
                  </a:schemeClr>
                </a:solidFill>
              </a:rPr>
              <a:t>IDS</a:t>
            </a:r>
            <a:r>
              <a:rPr lang="en-GB" dirty="0" smtClean="0">
                <a:solidFill>
                  <a:schemeClr val="accent6">
                    <a:lumMod val="75000"/>
                  </a:schemeClr>
                </a:solidFill>
              </a:rPr>
              <a:t> </a:t>
            </a:r>
            <a:endParaRPr lang="en-GB" dirty="0">
              <a:solidFill>
                <a:schemeClr val="accent6">
                  <a:lumMod val="75000"/>
                </a:schemeClr>
              </a:solidFill>
            </a:endParaRPr>
          </a:p>
        </p:txBody>
      </p:sp>
      <p:sp>
        <p:nvSpPr>
          <p:cNvPr id="27" name="TextBox 26"/>
          <p:cNvSpPr txBox="1"/>
          <p:nvPr/>
        </p:nvSpPr>
        <p:spPr>
          <a:xfrm>
            <a:off x="2798339" y="2597537"/>
            <a:ext cx="1365850" cy="400110"/>
          </a:xfrm>
          <a:prstGeom prst="rect">
            <a:avLst/>
          </a:prstGeom>
          <a:noFill/>
        </p:spPr>
        <p:txBody>
          <a:bodyPr wrap="square" rtlCol="0">
            <a:spAutoFit/>
          </a:bodyPr>
          <a:lstStyle/>
          <a:p>
            <a:r>
              <a:rPr lang="fr-FR" sz="2000" dirty="0" err="1" smtClean="0"/>
              <a:t>HoneyPot</a:t>
            </a:r>
            <a:endParaRPr lang="en-GB" sz="2000" dirty="0"/>
          </a:p>
        </p:txBody>
      </p:sp>
      <p:cxnSp>
        <p:nvCxnSpPr>
          <p:cNvPr id="29" name="Straight Arrow Connector 28"/>
          <p:cNvCxnSpPr/>
          <p:nvPr/>
        </p:nvCxnSpPr>
        <p:spPr>
          <a:xfrm>
            <a:off x="3952240" y="2953370"/>
            <a:ext cx="751840" cy="28467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025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22" name="Rectangle 21"/>
          <p:cNvSpPr/>
          <p:nvPr/>
        </p:nvSpPr>
        <p:spPr>
          <a:xfrm>
            <a:off x="262978" y="42515"/>
            <a:ext cx="2658100" cy="461665"/>
          </a:xfrm>
          <a:prstGeom prst="rect">
            <a:avLst/>
          </a:prstGeom>
        </p:spPr>
        <p:txBody>
          <a:bodyPr wrap="none">
            <a:spAutoFit/>
          </a:bodyPr>
          <a:lstStyle/>
          <a:p>
            <a:r>
              <a:rPr lang="fr-FR" sz="2400" b="1" dirty="0" smtClean="0">
                <a:solidFill>
                  <a:srgbClr val="002060"/>
                </a:solidFill>
                <a:latin typeface="Algerian" panose="04020705040A02060702" pitchFamily="82" charset="0"/>
                <a:cs typeface="Arial" panose="020B0604020202020204" pitchFamily="34" charset="0"/>
              </a:rPr>
              <a:t>Security </a:t>
            </a:r>
            <a:r>
              <a:rPr lang="fr-FR" sz="2400" b="1" dirty="0" err="1" smtClean="0">
                <a:solidFill>
                  <a:srgbClr val="002060"/>
                </a:solidFill>
                <a:latin typeface="Algerian" panose="04020705040A02060702" pitchFamily="82" charset="0"/>
                <a:cs typeface="Arial" panose="020B0604020202020204" pitchFamily="34" charset="0"/>
              </a:rPr>
              <a:t>onion</a:t>
            </a:r>
            <a:r>
              <a:rPr lang="fr-FR" sz="2400" b="1" dirty="0" smtClean="0">
                <a:solidFill>
                  <a:srgbClr val="002060"/>
                </a:solidFill>
                <a:latin typeface="Algerian" panose="04020705040A02060702" pitchFamily="82" charset="0"/>
                <a:cs typeface="Arial" panose="020B0604020202020204" pitchFamily="34" charset="0"/>
              </a:rPr>
              <a:t>  </a:t>
            </a:r>
            <a:endParaRPr lang="fr-FR" sz="2400" b="1" dirty="0">
              <a:solidFill>
                <a:srgbClr val="002060"/>
              </a:solidFill>
              <a:latin typeface="Algerian" panose="04020705040A02060702" pitchFamily="82" charset="0"/>
              <a:cs typeface="Arial" panose="020B0604020202020204" pitchFamily="34" charset="0"/>
            </a:endParaRPr>
          </a:p>
        </p:txBody>
      </p:sp>
      <p:sp>
        <p:nvSpPr>
          <p:cNvPr id="12" name="Flèche vers le bas 11"/>
          <p:cNvSpPr/>
          <p:nvPr/>
        </p:nvSpPr>
        <p:spPr>
          <a:xfrm rot="16200000">
            <a:off x="1294086" y="3316535"/>
            <a:ext cx="582916" cy="643943"/>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4218318" y="2389927"/>
            <a:ext cx="3381554" cy="707886"/>
          </a:xfrm>
          <a:prstGeom prst="rect">
            <a:avLst/>
          </a:prstGeom>
          <a:noFill/>
        </p:spPr>
        <p:txBody>
          <a:bodyPr wrap="square" rtlCol="0">
            <a:spAutoFit/>
          </a:bodyPr>
          <a:lstStyle/>
          <a:p>
            <a:r>
              <a:rPr lang="fr-FR" sz="4000" dirty="0" smtClean="0">
                <a:solidFill>
                  <a:srgbClr val="00B0F0"/>
                </a:solidFill>
              </a:rPr>
              <a:t>Security </a:t>
            </a:r>
            <a:r>
              <a:rPr lang="fr-FR" sz="4000" dirty="0" err="1" smtClean="0">
                <a:solidFill>
                  <a:srgbClr val="00B0F0"/>
                </a:solidFill>
              </a:rPr>
              <a:t>Onion</a:t>
            </a:r>
            <a:r>
              <a:rPr lang="fr-FR" sz="4000" dirty="0" smtClean="0">
                <a:solidFill>
                  <a:srgbClr val="00B0F0"/>
                </a:solidFill>
              </a:rPr>
              <a:t> </a:t>
            </a:r>
            <a:endParaRPr lang="en-GB" sz="4000" dirty="0">
              <a:solidFill>
                <a:srgbClr val="00B0F0"/>
              </a:solidFill>
            </a:endParaRPr>
          </a:p>
        </p:txBody>
      </p:sp>
      <p:pic>
        <p:nvPicPr>
          <p:cNvPr id="25" name="Picture 24" descr="Related imag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202" y="421253"/>
            <a:ext cx="2120839" cy="22268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768651" y="415725"/>
            <a:ext cx="2143125" cy="2143125"/>
          </a:xfrm>
          <a:prstGeom prst="rect">
            <a:avLst/>
          </a:prstGeom>
        </p:spPr>
      </p:pic>
      <p:sp>
        <p:nvSpPr>
          <p:cNvPr id="16" name="Rectangle 15"/>
          <p:cNvSpPr/>
          <p:nvPr/>
        </p:nvSpPr>
        <p:spPr>
          <a:xfrm>
            <a:off x="2332007" y="3347978"/>
            <a:ext cx="6096000" cy="646331"/>
          </a:xfrm>
          <a:prstGeom prst="rect">
            <a:avLst/>
          </a:prstGeom>
        </p:spPr>
        <p:txBody>
          <a:bodyPr>
            <a:spAutoFit/>
          </a:bodyPr>
          <a:lstStyle/>
          <a:p>
            <a:r>
              <a:rPr lang="fr-FR" dirty="0" smtClean="0">
                <a:solidFill>
                  <a:srgbClr val="333333"/>
                </a:solidFill>
                <a:latin typeface="Arial" panose="020B0604020202020204" pitchFamily="34" charset="0"/>
              </a:rPr>
              <a:t>Security </a:t>
            </a:r>
            <a:r>
              <a:rPr lang="fr-FR" dirty="0" err="1">
                <a:solidFill>
                  <a:srgbClr val="333333"/>
                </a:solidFill>
                <a:latin typeface="Arial" panose="020B0604020202020204" pitchFamily="34" charset="0"/>
              </a:rPr>
              <a:t>Onion</a:t>
            </a:r>
            <a:r>
              <a:rPr lang="fr-FR" dirty="0">
                <a:solidFill>
                  <a:srgbClr val="333333"/>
                </a:solidFill>
                <a:latin typeface="Arial" panose="020B0604020202020204" pitchFamily="34" charset="0"/>
              </a:rPr>
              <a:t> </a:t>
            </a:r>
            <a:r>
              <a:rPr lang="fr-FR" dirty="0" smtClean="0">
                <a:solidFill>
                  <a:srgbClr val="333333"/>
                </a:solidFill>
                <a:latin typeface="Inter"/>
              </a:rPr>
              <a:t>est </a:t>
            </a:r>
            <a:r>
              <a:rPr lang="fr-FR" dirty="0">
                <a:solidFill>
                  <a:srgbClr val="333333"/>
                </a:solidFill>
                <a:latin typeface="Inter"/>
              </a:rPr>
              <a:t>une distribution Linux gratuite et open source pour le </a:t>
            </a:r>
            <a:r>
              <a:rPr lang="fr-FR" dirty="0" err="1">
                <a:solidFill>
                  <a:srgbClr val="333333"/>
                </a:solidFill>
                <a:latin typeface="Inter"/>
              </a:rPr>
              <a:t>threat</a:t>
            </a:r>
            <a:r>
              <a:rPr lang="fr-FR" dirty="0">
                <a:solidFill>
                  <a:srgbClr val="333333"/>
                </a:solidFill>
                <a:latin typeface="Inter"/>
              </a:rPr>
              <a:t> </a:t>
            </a:r>
            <a:r>
              <a:rPr lang="fr-FR" dirty="0" err="1">
                <a:solidFill>
                  <a:srgbClr val="333333"/>
                </a:solidFill>
                <a:latin typeface="Inter"/>
              </a:rPr>
              <a:t>hunting</a:t>
            </a:r>
            <a:endParaRPr lang="en-GB" dirty="0"/>
          </a:p>
        </p:txBody>
      </p:sp>
      <p:sp>
        <p:nvSpPr>
          <p:cNvPr id="26" name="Flèche vers le bas 11"/>
          <p:cNvSpPr/>
          <p:nvPr/>
        </p:nvSpPr>
        <p:spPr>
          <a:xfrm rot="16200000">
            <a:off x="1294087" y="3316535"/>
            <a:ext cx="582916" cy="643943"/>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32007" y="4177591"/>
            <a:ext cx="6096000" cy="1200329"/>
          </a:xfrm>
          <a:prstGeom prst="rect">
            <a:avLst/>
          </a:prstGeom>
        </p:spPr>
        <p:txBody>
          <a:bodyPr>
            <a:spAutoFit/>
          </a:bodyPr>
          <a:lstStyle/>
          <a:p>
            <a:r>
              <a:rPr lang="fr-FR" dirty="0">
                <a:solidFill>
                  <a:srgbClr val="333333"/>
                </a:solidFill>
                <a:latin typeface="Arial" panose="020B0604020202020204" pitchFamily="34" charset="0"/>
              </a:rPr>
              <a:t>Security </a:t>
            </a:r>
            <a:r>
              <a:rPr lang="fr-FR" dirty="0" err="1">
                <a:solidFill>
                  <a:srgbClr val="333333"/>
                </a:solidFill>
                <a:latin typeface="Arial" panose="020B0604020202020204" pitchFamily="34" charset="0"/>
              </a:rPr>
              <a:t>Onion</a:t>
            </a:r>
            <a:r>
              <a:rPr lang="fr-FR" dirty="0">
                <a:solidFill>
                  <a:srgbClr val="333333"/>
                </a:solidFill>
                <a:latin typeface="Arial" panose="020B0604020202020204" pitchFamily="34" charset="0"/>
              </a:rPr>
              <a:t> </a:t>
            </a:r>
            <a:r>
              <a:rPr lang="fr-FR" dirty="0" smtClean="0">
                <a:solidFill>
                  <a:srgbClr val="333333"/>
                </a:solidFill>
                <a:latin typeface="Arial" panose="020B0604020202020204" pitchFamily="34" charset="0"/>
              </a:rPr>
              <a:t>peut </a:t>
            </a:r>
            <a:r>
              <a:rPr lang="fr-FR" dirty="0">
                <a:solidFill>
                  <a:srgbClr val="333333"/>
                </a:solidFill>
                <a:latin typeface="Arial" panose="020B0604020202020204" pitchFamily="34" charset="0"/>
              </a:rPr>
              <a:t>s'exécuter sur de petites machines virtuelles et peut également évoluer jusqu'à l'extrémité opposée du spectre matériel pour tirer parti de machines de classe serveur extrêmement </a:t>
            </a:r>
            <a:r>
              <a:rPr lang="fr-FR" dirty="0" smtClean="0">
                <a:solidFill>
                  <a:srgbClr val="333333"/>
                </a:solidFill>
                <a:latin typeface="Arial" panose="020B0604020202020204" pitchFamily="34" charset="0"/>
              </a:rPr>
              <a:t>puissantes.</a:t>
            </a:r>
            <a:endParaRPr lang="en-GB" dirty="0"/>
          </a:p>
        </p:txBody>
      </p:sp>
    </p:spTree>
    <p:extLst>
      <p:ext uri="{BB962C8B-B14F-4D97-AF65-F5344CB8AC3E}">
        <p14:creationId xmlns:p14="http://schemas.microsoft.com/office/powerpoint/2010/main" val="435644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22" name="Rectangle 21"/>
          <p:cNvSpPr/>
          <p:nvPr/>
        </p:nvSpPr>
        <p:spPr>
          <a:xfrm>
            <a:off x="262978" y="42515"/>
            <a:ext cx="2581156" cy="461665"/>
          </a:xfrm>
          <a:prstGeom prst="rect">
            <a:avLst/>
          </a:prstGeom>
        </p:spPr>
        <p:txBody>
          <a:bodyPr wrap="none">
            <a:spAutoFit/>
          </a:bodyPr>
          <a:lstStyle/>
          <a:p>
            <a:r>
              <a:rPr lang="fr-FR" sz="2400" b="1" dirty="0" smtClean="0">
                <a:solidFill>
                  <a:srgbClr val="002060"/>
                </a:solidFill>
                <a:latin typeface="Algerian" panose="04020705040A02060702" pitchFamily="82" charset="0"/>
                <a:cs typeface="Arial" panose="020B0604020202020204" pitchFamily="34" charset="0"/>
              </a:rPr>
              <a:t>Security </a:t>
            </a:r>
            <a:r>
              <a:rPr lang="fr-FR" sz="2400" b="1" dirty="0" err="1" smtClean="0">
                <a:solidFill>
                  <a:srgbClr val="002060"/>
                </a:solidFill>
                <a:latin typeface="Algerian" panose="04020705040A02060702" pitchFamily="82" charset="0"/>
                <a:cs typeface="Arial" panose="020B0604020202020204" pitchFamily="34" charset="0"/>
              </a:rPr>
              <a:t>onion</a:t>
            </a:r>
            <a:r>
              <a:rPr lang="fr-FR" sz="2400" b="1" dirty="0" smtClean="0">
                <a:solidFill>
                  <a:srgbClr val="002060"/>
                </a:solidFill>
                <a:latin typeface="Algerian" panose="04020705040A02060702" pitchFamily="82" charset="0"/>
                <a:cs typeface="Arial" panose="020B0604020202020204" pitchFamily="34" charset="0"/>
              </a:rPr>
              <a:t> </a:t>
            </a:r>
            <a:endParaRPr lang="fr-FR" sz="2400" b="1" dirty="0">
              <a:solidFill>
                <a:srgbClr val="002060"/>
              </a:solidFill>
              <a:latin typeface="Algerian" panose="04020705040A02060702" pitchFamily="82"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1465886711"/>
              </p:ext>
            </p:extLst>
          </p:nvPr>
        </p:nvGraphicFramePr>
        <p:xfrm>
          <a:off x="2508700" y="1227496"/>
          <a:ext cx="8890547" cy="5486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862320" y="1950184"/>
            <a:ext cx="2255520" cy="1200329"/>
          </a:xfrm>
          <a:prstGeom prst="rect">
            <a:avLst/>
          </a:prstGeom>
          <a:noFill/>
        </p:spPr>
        <p:txBody>
          <a:bodyPr wrap="square" rtlCol="0">
            <a:spAutoFit/>
          </a:bodyPr>
          <a:lstStyle/>
          <a:p>
            <a:pPr algn="ctr"/>
            <a:r>
              <a:rPr lang="fr-FR" b="1" dirty="0" smtClean="0">
                <a:solidFill>
                  <a:schemeClr val="bg1"/>
                </a:solidFill>
              </a:rPr>
              <a:t>SOC, Hunt , </a:t>
            </a:r>
          </a:p>
          <a:p>
            <a:pPr algn="ctr"/>
            <a:r>
              <a:rPr lang="fr-FR" b="1" dirty="0" err="1" smtClean="0">
                <a:solidFill>
                  <a:schemeClr val="bg1"/>
                </a:solidFill>
              </a:rPr>
              <a:t>Kibana</a:t>
            </a:r>
            <a:r>
              <a:rPr lang="fr-FR" b="1" dirty="0" smtClean="0">
                <a:solidFill>
                  <a:schemeClr val="bg1"/>
                </a:solidFill>
              </a:rPr>
              <a:t>, </a:t>
            </a:r>
            <a:r>
              <a:rPr lang="fr-FR" b="1" dirty="0" err="1" smtClean="0">
                <a:solidFill>
                  <a:schemeClr val="bg1"/>
                </a:solidFill>
              </a:rPr>
              <a:t>TheHive</a:t>
            </a:r>
            <a:r>
              <a:rPr lang="fr-FR" b="1" dirty="0" smtClean="0">
                <a:solidFill>
                  <a:schemeClr val="bg1"/>
                </a:solidFill>
              </a:rPr>
              <a:t>,</a:t>
            </a:r>
          </a:p>
          <a:p>
            <a:pPr algn="ctr"/>
            <a:r>
              <a:rPr lang="fr-FR" b="1" dirty="0" err="1" smtClean="0">
                <a:solidFill>
                  <a:schemeClr val="bg1"/>
                </a:solidFill>
              </a:rPr>
              <a:t>Cyberchef</a:t>
            </a:r>
            <a:r>
              <a:rPr lang="fr-FR" b="1" dirty="0" smtClean="0">
                <a:solidFill>
                  <a:schemeClr val="bg1"/>
                </a:solidFill>
              </a:rPr>
              <a:t>, </a:t>
            </a:r>
            <a:r>
              <a:rPr lang="fr-FR" b="1" dirty="0" err="1" smtClean="0">
                <a:solidFill>
                  <a:schemeClr val="bg1"/>
                </a:solidFill>
              </a:rPr>
              <a:t>Playbook</a:t>
            </a:r>
            <a:r>
              <a:rPr lang="fr-FR" b="1" dirty="0" smtClean="0">
                <a:solidFill>
                  <a:schemeClr val="bg1"/>
                </a:solidFill>
              </a:rPr>
              <a:t>, </a:t>
            </a:r>
            <a:r>
              <a:rPr lang="fr-FR" b="1" dirty="0" err="1" smtClean="0">
                <a:solidFill>
                  <a:schemeClr val="bg1"/>
                </a:solidFill>
              </a:rPr>
              <a:t>Fleet</a:t>
            </a:r>
            <a:r>
              <a:rPr lang="fr-FR" b="1" dirty="0" smtClean="0">
                <a:solidFill>
                  <a:schemeClr val="bg1"/>
                </a:solidFill>
              </a:rPr>
              <a:t>, Navigator </a:t>
            </a:r>
          </a:p>
        </p:txBody>
      </p:sp>
      <p:sp>
        <p:nvSpPr>
          <p:cNvPr id="14" name="TextBox 13"/>
          <p:cNvSpPr txBox="1"/>
          <p:nvPr/>
        </p:nvSpPr>
        <p:spPr>
          <a:xfrm>
            <a:off x="4490720" y="3514824"/>
            <a:ext cx="5100320" cy="646331"/>
          </a:xfrm>
          <a:prstGeom prst="rect">
            <a:avLst/>
          </a:prstGeom>
          <a:noFill/>
        </p:spPr>
        <p:txBody>
          <a:bodyPr wrap="square" rtlCol="0">
            <a:spAutoFit/>
          </a:bodyPr>
          <a:lstStyle/>
          <a:p>
            <a:pPr algn="ctr"/>
            <a:r>
              <a:rPr lang="fr-FR" b="1" dirty="0" err="1" smtClean="0">
                <a:solidFill>
                  <a:schemeClr val="bg1"/>
                </a:solidFill>
              </a:rPr>
              <a:t>Wazuh,Osquery,Beats</a:t>
            </a:r>
            <a:r>
              <a:rPr lang="fr-FR" b="1" dirty="0" smtClean="0">
                <a:solidFill>
                  <a:schemeClr val="bg1"/>
                </a:solidFill>
              </a:rPr>
              <a:t>, </a:t>
            </a:r>
            <a:r>
              <a:rPr lang="fr-FR" b="1" dirty="0" err="1" smtClean="0">
                <a:solidFill>
                  <a:schemeClr val="bg1"/>
                </a:solidFill>
              </a:rPr>
              <a:t>Steno,Suricata</a:t>
            </a:r>
            <a:r>
              <a:rPr lang="fr-FR" b="1" dirty="0" smtClean="0">
                <a:solidFill>
                  <a:schemeClr val="bg1"/>
                </a:solidFill>
              </a:rPr>
              <a:t>,</a:t>
            </a:r>
          </a:p>
          <a:p>
            <a:pPr algn="ctr"/>
            <a:r>
              <a:rPr lang="fr-FR" b="1" dirty="0" err="1" smtClean="0">
                <a:solidFill>
                  <a:schemeClr val="bg1"/>
                </a:solidFill>
              </a:rPr>
              <a:t>Zeek,StrelkA</a:t>
            </a:r>
            <a:r>
              <a:rPr lang="fr-FR" b="1" dirty="0" smtClean="0">
                <a:solidFill>
                  <a:schemeClr val="bg1"/>
                </a:solidFill>
              </a:rPr>
              <a:t>	</a:t>
            </a:r>
          </a:p>
        </p:txBody>
      </p:sp>
      <p:sp>
        <p:nvSpPr>
          <p:cNvPr id="15" name="TextBox 14"/>
          <p:cNvSpPr txBox="1"/>
          <p:nvPr/>
        </p:nvSpPr>
        <p:spPr>
          <a:xfrm>
            <a:off x="4470400" y="4662904"/>
            <a:ext cx="5100320" cy="646331"/>
          </a:xfrm>
          <a:prstGeom prst="rect">
            <a:avLst/>
          </a:prstGeom>
          <a:noFill/>
        </p:spPr>
        <p:txBody>
          <a:bodyPr wrap="square" rtlCol="0">
            <a:spAutoFit/>
          </a:bodyPr>
          <a:lstStyle/>
          <a:p>
            <a:pPr algn="ctr"/>
            <a:r>
              <a:rPr lang="fr-FR" b="1" dirty="0" smtClean="0">
                <a:solidFill>
                  <a:schemeClr val="bg1"/>
                </a:solidFill>
              </a:rPr>
              <a:t>Salt, Docker, </a:t>
            </a:r>
            <a:r>
              <a:rPr lang="fr-FR" b="1" dirty="0" err="1" smtClean="0">
                <a:solidFill>
                  <a:schemeClr val="bg1"/>
                </a:solidFill>
              </a:rPr>
              <a:t>Elasticsearch</a:t>
            </a:r>
            <a:r>
              <a:rPr lang="fr-FR" b="1" dirty="0" smtClean="0">
                <a:solidFill>
                  <a:schemeClr val="bg1"/>
                </a:solidFill>
              </a:rPr>
              <a:t>, Redis, </a:t>
            </a:r>
            <a:r>
              <a:rPr lang="fr-FR" b="1" dirty="0" err="1" smtClean="0">
                <a:solidFill>
                  <a:schemeClr val="bg1"/>
                </a:solidFill>
              </a:rPr>
              <a:t>Logstrash</a:t>
            </a:r>
            <a:r>
              <a:rPr lang="fr-FR" b="1" dirty="0" smtClean="0">
                <a:solidFill>
                  <a:schemeClr val="bg1"/>
                </a:solidFill>
              </a:rPr>
              <a:t>, </a:t>
            </a:r>
            <a:r>
              <a:rPr lang="fr-FR" b="1" dirty="0" err="1" smtClean="0">
                <a:solidFill>
                  <a:schemeClr val="bg1"/>
                </a:solidFill>
              </a:rPr>
              <a:t>Filebeat</a:t>
            </a:r>
            <a:r>
              <a:rPr lang="fr-FR" b="1" dirty="0" smtClean="0">
                <a:solidFill>
                  <a:schemeClr val="bg1"/>
                </a:solidFill>
              </a:rPr>
              <a:t>, </a:t>
            </a:r>
            <a:r>
              <a:rPr lang="fr-FR" b="1" dirty="0" err="1" smtClean="0">
                <a:solidFill>
                  <a:schemeClr val="bg1"/>
                </a:solidFill>
              </a:rPr>
              <a:t>Grafana</a:t>
            </a:r>
            <a:r>
              <a:rPr lang="fr-FR" b="1" dirty="0" smtClean="0">
                <a:solidFill>
                  <a:schemeClr val="bg1"/>
                </a:solidFill>
              </a:rPr>
              <a:t>	</a:t>
            </a:r>
          </a:p>
        </p:txBody>
      </p:sp>
      <p:sp>
        <p:nvSpPr>
          <p:cNvPr id="16" name="TextBox 15"/>
          <p:cNvSpPr txBox="1"/>
          <p:nvPr/>
        </p:nvSpPr>
        <p:spPr>
          <a:xfrm>
            <a:off x="4490720" y="5711357"/>
            <a:ext cx="5100320" cy="369332"/>
          </a:xfrm>
          <a:prstGeom prst="rect">
            <a:avLst/>
          </a:prstGeom>
          <a:noFill/>
        </p:spPr>
        <p:txBody>
          <a:bodyPr wrap="square" rtlCol="0">
            <a:spAutoFit/>
          </a:bodyPr>
          <a:lstStyle/>
          <a:p>
            <a:pPr algn="ctr"/>
            <a:r>
              <a:rPr lang="fr-FR" b="1" dirty="0" err="1" smtClean="0">
                <a:solidFill>
                  <a:schemeClr val="bg1"/>
                </a:solidFill>
              </a:rPr>
              <a:t>CentOS</a:t>
            </a:r>
            <a:r>
              <a:rPr lang="fr-FR" b="1" dirty="0" smtClean="0">
                <a:solidFill>
                  <a:schemeClr val="bg1"/>
                </a:solidFill>
              </a:rPr>
              <a:t>, Ubuntu	</a:t>
            </a:r>
          </a:p>
        </p:txBody>
      </p:sp>
      <p:sp>
        <p:nvSpPr>
          <p:cNvPr id="7" name="TextBox 6"/>
          <p:cNvSpPr txBox="1"/>
          <p:nvPr/>
        </p:nvSpPr>
        <p:spPr>
          <a:xfrm>
            <a:off x="1687835" y="5542080"/>
            <a:ext cx="1981200" cy="707886"/>
          </a:xfrm>
          <a:prstGeom prst="rect">
            <a:avLst/>
          </a:prstGeom>
          <a:noFill/>
        </p:spPr>
        <p:txBody>
          <a:bodyPr wrap="square" rtlCol="0">
            <a:spAutoFit/>
          </a:bodyPr>
          <a:lstStyle/>
          <a:p>
            <a:r>
              <a:rPr lang="fr-FR" sz="2000" dirty="0" smtClean="0"/>
              <a:t>Operating System</a:t>
            </a:r>
            <a:endParaRPr lang="en-GB" sz="2000" dirty="0"/>
          </a:p>
        </p:txBody>
      </p:sp>
      <p:sp>
        <p:nvSpPr>
          <p:cNvPr id="18" name="TextBox 17"/>
          <p:cNvSpPr txBox="1"/>
          <p:nvPr/>
        </p:nvSpPr>
        <p:spPr>
          <a:xfrm>
            <a:off x="2185675" y="4585959"/>
            <a:ext cx="1981200" cy="400110"/>
          </a:xfrm>
          <a:prstGeom prst="rect">
            <a:avLst/>
          </a:prstGeom>
          <a:noFill/>
        </p:spPr>
        <p:txBody>
          <a:bodyPr wrap="square" rtlCol="0">
            <a:spAutoFit/>
          </a:bodyPr>
          <a:lstStyle/>
          <a:p>
            <a:r>
              <a:rPr lang="fr-FR" sz="2000" dirty="0" smtClean="0"/>
              <a:t>Infrastructure</a:t>
            </a:r>
            <a:r>
              <a:rPr lang="fr-FR" dirty="0" smtClean="0"/>
              <a:t> </a:t>
            </a:r>
            <a:endParaRPr lang="en-GB" dirty="0"/>
          </a:p>
        </p:txBody>
      </p:sp>
      <p:sp>
        <p:nvSpPr>
          <p:cNvPr id="23" name="TextBox 22"/>
          <p:cNvSpPr txBox="1"/>
          <p:nvPr/>
        </p:nvSpPr>
        <p:spPr>
          <a:xfrm>
            <a:off x="3089915" y="3475951"/>
            <a:ext cx="1981200" cy="707886"/>
          </a:xfrm>
          <a:prstGeom prst="rect">
            <a:avLst/>
          </a:prstGeom>
          <a:noFill/>
        </p:spPr>
        <p:txBody>
          <a:bodyPr wrap="square" rtlCol="0">
            <a:spAutoFit/>
          </a:bodyPr>
          <a:lstStyle/>
          <a:p>
            <a:r>
              <a:rPr lang="fr-FR" sz="2000" dirty="0" smtClean="0"/>
              <a:t>Network&amp; Host Data</a:t>
            </a:r>
            <a:r>
              <a:rPr lang="fr-FR" dirty="0" smtClean="0"/>
              <a:t> </a:t>
            </a:r>
            <a:endParaRPr lang="en-GB" dirty="0"/>
          </a:p>
        </p:txBody>
      </p:sp>
      <p:sp>
        <p:nvSpPr>
          <p:cNvPr id="24" name="TextBox 23"/>
          <p:cNvSpPr txBox="1"/>
          <p:nvPr/>
        </p:nvSpPr>
        <p:spPr>
          <a:xfrm>
            <a:off x="4876253" y="1842462"/>
            <a:ext cx="1402080" cy="707886"/>
          </a:xfrm>
          <a:prstGeom prst="rect">
            <a:avLst/>
          </a:prstGeom>
          <a:noFill/>
        </p:spPr>
        <p:txBody>
          <a:bodyPr wrap="square" rtlCol="0">
            <a:spAutoFit/>
          </a:bodyPr>
          <a:lstStyle/>
          <a:p>
            <a:r>
              <a:rPr lang="fr-FR" sz="2000" dirty="0" err="1" smtClean="0"/>
              <a:t>Analyst</a:t>
            </a:r>
            <a:r>
              <a:rPr lang="fr-FR" sz="2000" dirty="0" smtClean="0"/>
              <a:t> Tools</a:t>
            </a:r>
            <a:endParaRPr lang="en-GB" dirty="0"/>
          </a:p>
        </p:txBody>
      </p:sp>
      <p:pic>
        <p:nvPicPr>
          <p:cNvPr id="26" name="Picture 25" descr="Related image"/>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371" y="906302"/>
            <a:ext cx="2556490" cy="268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5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توزيعة Security Onion للبحث عن التهديدات ومراقبة أمان الشبكة - GNU/Linux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 y="157482"/>
            <a:ext cx="11658600" cy="660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1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22" name="Rectangle 21"/>
          <p:cNvSpPr/>
          <p:nvPr/>
        </p:nvSpPr>
        <p:spPr>
          <a:xfrm>
            <a:off x="262978" y="42515"/>
            <a:ext cx="2658100" cy="461665"/>
          </a:xfrm>
          <a:prstGeom prst="rect">
            <a:avLst/>
          </a:prstGeom>
        </p:spPr>
        <p:txBody>
          <a:bodyPr wrap="none">
            <a:spAutoFit/>
          </a:bodyPr>
          <a:lstStyle/>
          <a:p>
            <a:r>
              <a:rPr lang="fr-FR" sz="2400" b="1" dirty="0" smtClean="0">
                <a:solidFill>
                  <a:srgbClr val="002060"/>
                </a:solidFill>
                <a:latin typeface="Algerian" panose="04020705040A02060702" pitchFamily="82" charset="0"/>
                <a:cs typeface="Arial" panose="020B0604020202020204" pitchFamily="34" charset="0"/>
              </a:rPr>
              <a:t>Security </a:t>
            </a:r>
            <a:r>
              <a:rPr lang="fr-FR" sz="2400" b="1" dirty="0" err="1" smtClean="0">
                <a:solidFill>
                  <a:srgbClr val="002060"/>
                </a:solidFill>
                <a:latin typeface="Algerian" panose="04020705040A02060702" pitchFamily="82" charset="0"/>
                <a:cs typeface="Arial" panose="020B0604020202020204" pitchFamily="34" charset="0"/>
              </a:rPr>
              <a:t>onion</a:t>
            </a:r>
            <a:r>
              <a:rPr lang="fr-FR" sz="2400" b="1" dirty="0" smtClean="0">
                <a:solidFill>
                  <a:srgbClr val="002060"/>
                </a:solidFill>
                <a:latin typeface="Algerian" panose="04020705040A02060702" pitchFamily="82" charset="0"/>
                <a:cs typeface="Arial" panose="020B0604020202020204" pitchFamily="34" charset="0"/>
              </a:rPr>
              <a:t>  </a:t>
            </a:r>
            <a:endParaRPr lang="fr-FR" sz="2400" b="1" dirty="0">
              <a:solidFill>
                <a:srgbClr val="002060"/>
              </a:solidFill>
              <a:latin typeface="Algerian" panose="04020705040A02060702" pitchFamily="82" charset="0"/>
              <a:cs typeface="Arial" panose="020B0604020202020204" pitchFamily="34" charset="0"/>
            </a:endParaRPr>
          </a:p>
        </p:txBody>
      </p:sp>
      <p:pic>
        <p:nvPicPr>
          <p:cNvPr id="17" name="Picture 6" descr="Security Onion ve Temel Bileşenleri | SİBER GÜVENLİK PORTA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97" y="1466923"/>
            <a:ext cx="5019643" cy="43689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471920" y="1666240"/>
            <a:ext cx="2814320" cy="3970318"/>
          </a:xfrm>
          <a:prstGeom prst="rect">
            <a:avLst/>
          </a:prstGeom>
          <a:noFill/>
        </p:spPr>
        <p:txBody>
          <a:bodyPr wrap="square" rtlCol="0">
            <a:spAutoFit/>
          </a:bodyPr>
          <a:lstStyle/>
          <a:p>
            <a:pPr marL="285750" indent="-285750">
              <a:buFont typeface="Wingdings" panose="05000000000000000000" pitchFamily="2" charset="2"/>
              <a:buChar char="§"/>
            </a:pPr>
            <a:r>
              <a:rPr lang="fr-FR" sz="2800" dirty="0" err="1" smtClean="0">
                <a:solidFill>
                  <a:srgbClr val="00B0F0"/>
                </a:solidFill>
              </a:rPr>
              <a:t>Forensic</a:t>
            </a:r>
            <a:r>
              <a:rPr lang="fr-FR" sz="2800" dirty="0" smtClean="0">
                <a:solidFill>
                  <a:srgbClr val="00B0F0"/>
                </a:solidFill>
              </a:rPr>
              <a:t> </a:t>
            </a:r>
            <a:r>
              <a:rPr lang="fr-FR" sz="2800" dirty="0" err="1" smtClean="0">
                <a:solidFill>
                  <a:srgbClr val="00B0F0"/>
                </a:solidFill>
              </a:rPr>
              <a:t>Analysis</a:t>
            </a:r>
            <a:endParaRPr lang="fr-FR" sz="2800" dirty="0" smtClean="0">
              <a:solidFill>
                <a:srgbClr val="00B0F0"/>
              </a:solidFill>
            </a:endParaRPr>
          </a:p>
          <a:p>
            <a:endParaRPr lang="fr-FR" sz="2800" dirty="0" smtClean="0">
              <a:solidFill>
                <a:srgbClr val="00B0F0"/>
              </a:solidFill>
            </a:endParaRPr>
          </a:p>
          <a:p>
            <a:pPr marL="285750" indent="-285750">
              <a:buFont typeface="Wingdings" panose="05000000000000000000" pitchFamily="2" charset="2"/>
              <a:buChar char="§"/>
            </a:pPr>
            <a:r>
              <a:rPr lang="fr-FR" sz="2800" dirty="0" err="1" smtClean="0">
                <a:solidFill>
                  <a:schemeClr val="accent4">
                    <a:lumMod val="75000"/>
                  </a:schemeClr>
                </a:solidFill>
              </a:rPr>
              <a:t>Analyst</a:t>
            </a:r>
            <a:r>
              <a:rPr lang="fr-FR" sz="2800" dirty="0" smtClean="0">
                <a:solidFill>
                  <a:schemeClr val="accent4">
                    <a:lumMod val="75000"/>
                  </a:schemeClr>
                </a:solidFill>
              </a:rPr>
              <a:t> Workstation </a:t>
            </a:r>
          </a:p>
          <a:p>
            <a:pPr marL="285750" indent="-285750">
              <a:buFont typeface="Wingdings" panose="05000000000000000000" pitchFamily="2" charset="2"/>
              <a:buChar char="§"/>
            </a:pPr>
            <a:endParaRPr lang="fr-FR" sz="2800" dirty="0">
              <a:solidFill>
                <a:schemeClr val="accent4">
                  <a:lumMod val="75000"/>
                </a:schemeClr>
              </a:solidFill>
            </a:endParaRPr>
          </a:p>
          <a:p>
            <a:pPr marL="285750" indent="-285750">
              <a:buFont typeface="Wingdings" panose="05000000000000000000" pitchFamily="2" charset="2"/>
              <a:buChar char="§"/>
            </a:pPr>
            <a:r>
              <a:rPr lang="fr-FR" sz="2800" dirty="0" err="1" smtClean="0">
                <a:solidFill>
                  <a:srgbClr val="92D050"/>
                </a:solidFill>
              </a:rPr>
              <a:t>Testing</a:t>
            </a:r>
            <a:endParaRPr lang="fr-FR" sz="2800" dirty="0" smtClean="0">
              <a:solidFill>
                <a:srgbClr val="92D050"/>
              </a:solidFill>
            </a:endParaRPr>
          </a:p>
          <a:p>
            <a:endParaRPr lang="fr-FR" sz="2800" dirty="0" smtClean="0">
              <a:solidFill>
                <a:srgbClr val="92D050"/>
              </a:solidFill>
            </a:endParaRPr>
          </a:p>
          <a:p>
            <a:pPr marL="285750" indent="-285750">
              <a:buFont typeface="Wingdings" panose="05000000000000000000" pitchFamily="2" charset="2"/>
              <a:buChar char="§"/>
            </a:pPr>
            <a:r>
              <a:rPr lang="fr-FR" sz="2800" dirty="0" smtClean="0">
                <a:solidFill>
                  <a:schemeClr val="accent3">
                    <a:lumMod val="50000"/>
                  </a:schemeClr>
                </a:solidFill>
              </a:rPr>
              <a:t>Production </a:t>
            </a:r>
            <a:endParaRPr lang="en-GB" sz="2800" dirty="0">
              <a:solidFill>
                <a:schemeClr val="accent3">
                  <a:lumMod val="50000"/>
                </a:schemeClr>
              </a:solidFill>
            </a:endParaRPr>
          </a:p>
        </p:txBody>
      </p:sp>
    </p:spTree>
    <p:extLst>
      <p:ext uri="{BB962C8B-B14F-4D97-AF65-F5344CB8AC3E}">
        <p14:creationId xmlns:p14="http://schemas.microsoft.com/office/powerpoint/2010/main" val="1625252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13" name="TextBox 12"/>
          <p:cNvSpPr txBox="1"/>
          <p:nvPr/>
        </p:nvSpPr>
        <p:spPr>
          <a:xfrm>
            <a:off x="262978" y="1153279"/>
            <a:ext cx="5904142"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sz="2400" dirty="0" smtClean="0">
                <a:solidFill>
                  <a:srgbClr val="00B0F0"/>
                </a:solidFill>
              </a:rPr>
              <a:t>Un </a:t>
            </a:r>
            <a:r>
              <a:rPr lang="fr-FR" sz="2400" dirty="0" err="1" smtClean="0">
                <a:solidFill>
                  <a:srgbClr val="00B0F0"/>
                </a:solidFill>
              </a:rPr>
              <a:t>Cuckoo</a:t>
            </a:r>
            <a:r>
              <a:rPr lang="fr-FR" sz="2400" dirty="0" smtClean="0">
                <a:solidFill>
                  <a:srgbClr val="00B0F0"/>
                </a:solidFill>
              </a:rPr>
              <a:t> </a:t>
            </a:r>
            <a:r>
              <a:rPr lang="fr-FR" sz="2400" dirty="0" err="1" smtClean="0">
                <a:solidFill>
                  <a:srgbClr val="00B0F0"/>
                </a:solidFill>
              </a:rPr>
              <a:t>Sandbox</a:t>
            </a:r>
            <a:r>
              <a:rPr lang="fr-FR" sz="2400" dirty="0" smtClean="0">
                <a:solidFill>
                  <a:srgbClr val="00B0F0"/>
                </a:solidFill>
              </a:rPr>
              <a:t> est un outil open source qui peut être utilisé pour analyser automatiquement les logiciels malveillants.</a:t>
            </a:r>
          </a:p>
        </p:txBody>
      </p:sp>
      <p:sp>
        <p:nvSpPr>
          <p:cNvPr id="9" name="Rectangle 8"/>
          <p:cNvSpPr/>
          <p:nvPr/>
        </p:nvSpPr>
        <p:spPr>
          <a:xfrm>
            <a:off x="262978" y="42515"/>
            <a:ext cx="2935419" cy="461665"/>
          </a:xfrm>
          <a:prstGeom prst="rect">
            <a:avLst/>
          </a:prstGeom>
        </p:spPr>
        <p:txBody>
          <a:bodyPr wrap="none">
            <a:spAutoFit/>
          </a:bodyPr>
          <a:lstStyle/>
          <a:p>
            <a:r>
              <a:rPr lang="fr-FR" sz="2400" b="1" dirty="0" err="1" smtClean="0">
                <a:solidFill>
                  <a:srgbClr val="002060"/>
                </a:solidFill>
                <a:latin typeface="Algerian" panose="04020705040A02060702" pitchFamily="82" charset="0"/>
                <a:cs typeface="Arial" panose="020B0604020202020204" pitchFamily="34" charset="0"/>
              </a:rPr>
              <a:t>Cuckoo</a:t>
            </a:r>
            <a:r>
              <a:rPr lang="fr-FR" sz="2400" b="1" dirty="0" smtClean="0">
                <a:solidFill>
                  <a:srgbClr val="002060"/>
                </a:solidFill>
                <a:latin typeface="Algerian" panose="04020705040A02060702" pitchFamily="82" charset="0"/>
                <a:cs typeface="Arial" panose="020B0604020202020204" pitchFamily="34" charset="0"/>
              </a:rPr>
              <a:t> </a:t>
            </a:r>
            <a:r>
              <a:rPr lang="fr-FR" sz="2400" b="1" dirty="0" err="1" smtClean="0">
                <a:solidFill>
                  <a:srgbClr val="002060"/>
                </a:solidFill>
                <a:latin typeface="Algerian" panose="04020705040A02060702" pitchFamily="82" charset="0"/>
                <a:cs typeface="Arial" panose="020B0604020202020204" pitchFamily="34" charset="0"/>
              </a:rPr>
              <a:t>sandbox</a:t>
            </a:r>
            <a:r>
              <a:rPr lang="fr-FR" sz="2400" b="1" dirty="0" smtClean="0">
                <a:solidFill>
                  <a:srgbClr val="002060"/>
                </a:solidFill>
                <a:latin typeface="Algerian" panose="04020705040A02060702" pitchFamily="82" charset="0"/>
                <a:cs typeface="Arial" panose="020B0604020202020204" pitchFamily="34" charset="0"/>
              </a:rPr>
              <a:t>  </a:t>
            </a:r>
            <a:endParaRPr lang="fr-FR" sz="2400" b="1" dirty="0">
              <a:solidFill>
                <a:srgbClr val="002060"/>
              </a:solidFill>
              <a:latin typeface="Algerian" panose="04020705040A02060702" pitchFamily="82"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763" y="2276663"/>
            <a:ext cx="4576540" cy="2915305"/>
          </a:xfrm>
          <a:prstGeom prst="rect">
            <a:avLst/>
          </a:prstGeom>
        </p:spPr>
      </p:pic>
      <p:sp>
        <p:nvSpPr>
          <p:cNvPr id="12" name="TextBox 11"/>
          <p:cNvSpPr txBox="1"/>
          <p:nvPr/>
        </p:nvSpPr>
        <p:spPr>
          <a:xfrm>
            <a:off x="792680" y="2758955"/>
            <a:ext cx="5904142" cy="646331"/>
          </a:xfrm>
          <a:prstGeom prst="rect">
            <a:avLst/>
          </a:prstGeom>
          <a:noFill/>
        </p:spPr>
        <p:txBody>
          <a:bodyPr wrap="square" rtlCol="0">
            <a:spAutoFit/>
          </a:bodyPr>
          <a:lstStyle/>
          <a:p>
            <a:pPr marL="457200" indent="-457200" algn="just">
              <a:buFont typeface="Arial" panose="020B0604020202020204" pitchFamily="34" charset="0"/>
              <a:buChar char="•"/>
            </a:pPr>
            <a:r>
              <a:rPr lang="fr-FR" dirty="0">
                <a:solidFill>
                  <a:srgbClr val="92D050"/>
                </a:solidFill>
              </a:rPr>
              <a:t>Peut fournir un rapport détaillé décrivant le comportement de fichier ( exécutable, PDF, email ….)</a:t>
            </a:r>
          </a:p>
        </p:txBody>
      </p:sp>
      <p:sp>
        <p:nvSpPr>
          <p:cNvPr id="3" name="Rectangle 2"/>
          <p:cNvSpPr/>
          <p:nvPr/>
        </p:nvSpPr>
        <p:spPr>
          <a:xfrm>
            <a:off x="792680" y="3644315"/>
            <a:ext cx="6096000" cy="646331"/>
          </a:xfrm>
          <a:prstGeom prst="rect">
            <a:avLst/>
          </a:prstGeom>
        </p:spPr>
        <p:txBody>
          <a:bodyPr>
            <a:spAutoFit/>
          </a:bodyPr>
          <a:lstStyle/>
          <a:p>
            <a:pPr marL="457200" indent="-457200" algn="just">
              <a:buFont typeface="Arial" panose="020B0604020202020204" pitchFamily="34" charset="0"/>
              <a:buChar char="•"/>
            </a:pPr>
            <a:r>
              <a:rPr lang="fr-FR" dirty="0" smtClean="0">
                <a:solidFill>
                  <a:schemeClr val="accent4">
                    <a:lumMod val="75000"/>
                  </a:schemeClr>
                </a:solidFill>
              </a:rPr>
              <a:t>Analyser le trafic réseau de la mémoire du système</a:t>
            </a:r>
          </a:p>
          <a:p>
            <a:pPr algn="just"/>
            <a:endParaRPr lang="fr-FR" dirty="0">
              <a:solidFill>
                <a:schemeClr val="accent4">
                  <a:lumMod val="75000"/>
                </a:schemeClr>
              </a:solidFill>
            </a:endParaRPr>
          </a:p>
        </p:txBody>
      </p:sp>
      <p:sp>
        <p:nvSpPr>
          <p:cNvPr id="14" name="Flèche vers le bas 11"/>
          <p:cNvSpPr/>
          <p:nvPr/>
        </p:nvSpPr>
        <p:spPr>
          <a:xfrm rot="16200000">
            <a:off x="1117257" y="5161455"/>
            <a:ext cx="582916" cy="64394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p:cNvSpPr txBox="1"/>
          <p:nvPr/>
        </p:nvSpPr>
        <p:spPr>
          <a:xfrm>
            <a:off x="1769022" y="5160260"/>
            <a:ext cx="4927800" cy="646331"/>
          </a:xfrm>
          <a:prstGeom prst="rect">
            <a:avLst/>
          </a:prstGeom>
          <a:noFill/>
        </p:spPr>
        <p:txBody>
          <a:bodyPr wrap="square" rtlCol="0">
            <a:spAutoFit/>
          </a:bodyPr>
          <a:lstStyle/>
          <a:p>
            <a:r>
              <a:rPr lang="fr-FR" dirty="0" smtClean="0">
                <a:solidFill>
                  <a:srgbClr val="C00000"/>
                </a:solidFill>
              </a:rPr>
              <a:t>Environnement  d’analyse  et de traitement se base sur  les </a:t>
            </a:r>
            <a:r>
              <a:rPr lang="fr-FR" dirty="0" err="1" smtClean="0">
                <a:solidFill>
                  <a:srgbClr val="C00000"/>
                </a:solidFill>
              </a:rPr>
              <a:t>magic</a:t>
            </a:r>
            <a:r>
              <a:rPr lang="fr-FR" dirty="0" smtClean="0">
                <a:solidFill>
                  <a:srgbClr val="C00000"/>
                </a:solidFill>
              </a:rPr>
              <a:t> byte ou header </a:t>
            </a:r>
            <a:endParaRPr lang="en-GB" dirty="0">
              <a:solidFill>
                <a:srgbClr val="C00000"/>
              </a:solidFill>
            </a:endParaRPr>
          </a:p>
        </p:txBody>
      </p:sp>
    </p:spTree>
    <p:extLst>
      <p:ext uri="{BB962C8B-B14F-4D97-AF65-F5344CB8AC3E}">
        <p14:creationId xmlns:p14="http://schemas.microsoft.com/office/powerpoint/2010/main" val="659448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9" name="Rectangle 8"/>
          <p:cNvSpPr/>
          <p:nvPr/>
        </p:nvSpPr>
        <p:spPr>
          <a:xfrm>
            <a:off x="262978" y="42515"/>
            <a:ext cx="1696298" cy="461665"/>
          </a:xfrm>
          <a:prstGeom prst="rect">
            <a:avLst/>
          </a:prstGeom>
        </p:spPr>
        <p:txBody>
          <a:bodyPr wrap="none">
            <a:spAutoFit/>
          </a:bodyPr>
          <a:lstStyle/>
          <a:p>
            <a:r>
              <a:rPr lang="fr-FR" sz="2400" b="1" dirty="0" err="1" smtClean="0">
                <a:solidFill>
                  <a:srgbClr val="002060"/>
                </a:solidFill>
                <a:latin typeface="Algerian" panose="04020705040A02060702" pitchFamily="82" charset="0"/>
                <a:cs typeface="Arial" panose="020B0604020202020204" pitchFamily="34" charset="0"/>
              </a:rPr>
              <a:t>honeypot</a:t>
            </a:r>
            <a:endParaRPr lang="fr-FR" sz="2400" b="1" dirty="0">
              <a:solidFill>
                <a:srgbClr val="002060"/>
              </a:solidFill>
              <a:latin typeface="Algerian" panose="04020705040A02060702" pitchFamily="82" charset="0"/>
              <a:cs typeface="Arial" panose="020B0604020202020204" pitchFamily="34" charset="0"/>
            </a:endParaRPr>
          </a:p>
        </p:txBody>
      </p:sp>
      <p:pic>
        <p:nvPicPr>
          <p:cNvPr id="9218" name="Picture 2" descr="Comprehensive Guide on Honeyp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608" y="162559"/>
            <a:ext cx="6691074" cy="43383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0" y="4868317"/>
            <a:ext cx="9855200" cy="1200329"/>
          </a:xfrm>
          <a:prstGeom prst="rect">
            <a:avLst/>
          </a:prstGeom>
        </p:spPr>
        <p:txBody>
          <a:bodyPr wrap="square">
            <a:spAutoFit/>
          </a:bodyPr>
          <a:lstStyle/>
          <a:p>
            <a:r>
              <a:rPr lang="fr-FR" dirty="0" smtClean="0">
                <a:solidFill>
                  <a:srgbClr val="000000"/>
                </a:solidFill>
                <a:latin typeface="Muli"/>
              </a:rPr>
              <a:t>Les </a:t>
            </a:r>
            <a:r>
              <a:rPr lang="fr-FR" dirty="0">
                <a:solidFill>
                  <a:srgbClr val="000000"/>
                </a:solidFill>
                <a:latin typeface="Muli"/>
              </a:rPr>
              <a:t>pots de miel </a:t>
            </a:r>
            <a:r>
              <a:rPr lang="fr-FR" dirty="0" smtClean="0">
                <a:solidFill>
                  <a:srgbClr val="000000"/>
                </a:solidFill>
                <a:latin typeface="Muli"/>
              </a:rPr>
              <a:t>sont </a:t>
            </a:r>
            <a:r>
              <a:rPr lang="fr-FR" dirty="0">
                <a:solidFill>
                  <a:srgbClr val="000000"/>
                </a:solidFill>
                <a:latin typeface="Muli"/>
              </a:rPr>
              <a:t>généralement configurés pour comprendre l'activité de l'attaquant dans le réseau afin que l'organisation puisse proposer des méthodes de prévention plus solides contre ces intrusions. Les pots de miel ne contiennent aucune donnée précieuse car il s'agit d'un faux proxy qui aide à enregistrer le trafic réseau.</a:t>
            </a:r>
            <a:endParaRPr lang="en-GB" dirty="0"/>
          </a:p>
        </p:txBody>
      </p:sp>
    </p:spTree>
    <p:extLst>
      <p:ext uri="{BB962C8B-B14F-4D97-AF65-F5344CB8AC3E}">
        <p14:creationId xmlns:p14="http://schemas.microsoft.com/office/powerpoint/2010/main" val="3517069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e 18"/>
          <p:cNvGrpSpPr/>
          <p:nvPr/>
        </p:nvGrpSpPr>
        <p:grpSpPr>
          <a:xfrm>
            <a:off x="0" y="-11297"/>
            <a:ext cx="12192000" cy="595945"/>
            <a:chOff x="-17056" y="-27903"/>
            <a:chExt cx="12209056" cy="595945"/>
          </a:xfrm>
        </p:grpSpPr>
        <p:sp>
          <p:nvSpPr>
            <p:cNvPr id="20" name="Rectangle 19"/>
            <p:cNvSpPr/>
            <p:nvPr/>
          </p:nvSpPr>
          <p:spPr>
            <a:xfrm>
              <a:off x="-17056" y="-27903"/>
              <a:ext cx="12209056" cy="595945"/>
            </a:xfrm>
            <a:prstGeom prst="rect">
              <a:avLst/>
            </a:prstGeom>
            <a:gradFill flip="none" rotWithShape="1">
              <a:gsLst>
                <a:gs pos="0">
                  <a:schemeClr val="accent3">
                    <a:lumMod val="5000"/>
                    <a:lumOff val="95000"/>
                  </a:schemeClr>
                </a:gs>
                <a:gs pos="21000">
                  <a:schemeClr val="bg1">
                    <a:lumMod val="95000"/>
                  </a:schemeClr>
                </a:gs>
                <a:gs pos="43000">
                  <a:schemeClr val="bg1">
                    <a:lumMod val="95000"/>
                  </a:schemeClr>
                </a:gs>
                <a:gs pos="61000">
                  <a:schemeClr val="bg1">
                    <a:lumMod val="95000"/>
                  </a:schemeClr>
                </a:gs>
                <a:gs pos="8300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i="1" dirty="0">
                <a:solidFill>
                  <a:schemeClr val="tx1">
                    <a:lumMod val="65000"/>
                    <a:lumOff val="35000"/>
                  </a:schemeClr>
                </a:solidFill>
                <a:latin typeface="+mj-lt"/>
                <a:ea typeface="+mj-ea"/>
                <a:cs typeface="+mj-cs"/>
              </a:endParaRPr>
            </a:p>
          </p:txBody>
        </p:sp>
        <p:sp>
          <p:nvSpPr>
            <p:cNvPr id="21" name="ZoneTexte 20"/>
            <p:cNvSpPr txBox="1"/>
            <p:nvPr/>
          </p:nvSpPr>
          <p:spPr>
            <a:xfrm>
              <a:off x="11534505" y="39236"/>
              <a:ext cx="502751" cy="461665"/>
            </a:xfrm>
            <a:prstGeom prst="rect">
              <a:avLst/>
            </a:prstGeom>
            <a:noFill/>
          </p:spPr>
          <p:txBody>
            <a:bodyPr wrap="square" rtlCol="0">
              <a:spAutoFit/>
            </a:bodyPr>
            <a:lstStyle/>
            <a:p>
              <a:r>
                <a:rPr lang="fr-FR" sz="2400" dirty="0" smtClean="0">
                  <a:solidFill>
                    <a:srgbClr val="FF6699"/>
                  </a:solidFill>
                </a:rPr>
                <a:t>  </a:t>
              </a:r>
              <a:endParaRPr lang="fr-FR" sz="2800" b="1" i="1" dirty="0">
                <a:solidFill>
                  <a:srgbClr val="FF6699"/>
                </a:solidFill>
                <a:latin typeface="+mj-lt"/>
                <a:ea typeface="+mj-ea"/>
                <a:cs typeface="+mj-cs"/>
              </a:endParaRPr>
            </a:p>
          </p:txBody>
        </p:sp>
      </p:grpSp>
      <p:sp>
        <p:nvSpPr>
          <p:cNvPr id="9" name="Rectangle 8"/>
          <p:cNvSpPr/>
          <p:nvPr/>
        </p:nvSpPr>
        <p:spPr>
          <a:xfrm>
            <a:off x="262978" y="42515"/>
            <a:ext cx="2523448" cy="461665"/>
          </a:xfrm>
          <a:prstGeom prst="rect">
            <a:avLst/>
          </a:prstGeom>
        </p:spPr>
        <p:txBody>
          <a:bodyPr wrap="none">
            <a:spAutoFit/>
          </a:bodyPr>
          <a:lstStyle/>
          <a:p>
            <a:r>
              <a:rPr lang="fr-FR" sz="2400" b="1" dirty="0" smtClean="0">
                <a:solidFill>
                  <a:srgbClr val="002060"/>
                </a:solidFill>
                <a:latin typeface="Algerian" panose="04020705040A02060702" pitchFamily="82" charset="0"/>
                <a:cs typeface="Arial" panose="020B0604020202020204" pitchFamily="34" charset="0"/>
              </a:rPr>
              <a:t>FONCTIONNEMNT</a:t>
            </a:r>
            <a:endParaRPr lang="fr-FR" sz="2400" b="1" dirty="0">
              <a:solidFill>
                <a:srgbClr val="002060"/>
              </a:solidFill>
              <a:latin typeface="Algerian" panose="04020705040A02060702" pitchFamily="82" charset="0"/>
              <a:cs typeface="Arial" panose="020B0604020202020204" pitchFamily="34" charset="0"/>
            </a:endParaRPr>
          </a:p>
        </p:txBody>
      </p:sp>
      <p:sp>
        <p:nvSpPr>
          <p:cNvPr id="6" name="Rounded Rectangle 5"/>
          <p:cNvSpPr/>
          <p:nvPr/>
        </p:nvSpPr>
        <p:spPr>
          <a:xfrm>
            <a:off x="345440" y="2915920"/>
            <a:ext cx="1838960" cy="711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smtClean="0"/>
              <a:t>SECURITY ONION </a:t>
            </a:r>
            <a:endParaRPr lang="en-GB" dirty="0"/>
          </a:p>
        </p:txBody>
      </p:sp>
      <p:sp>
        <p:nvSpPr>
          <p:cNvPr id="7" name="Right Arrow 6"/>
          <p:cNvSpPr/>
          <p:nvPr/>
        </p:nvSpPr>
        <p:spPr>
          <a:xfrm>
            <a:off x="345440" y="1076960"/>
            <a:ext cx="304800" cy="2844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8" name="TextBox 7"/>
          <p:cNvSpPr txBox="1"/>
          <p:nvPr/>
        </p:nvSpPr>
        <p:spPr>
          <a:xfrm>
            <a:off x="762000" y="1031240"/>
            <a:ext cx="4876800" cy="369332"/>
          </a:xfrm>
          <a:prstGeom prst="rect">
            <a:avLst/>
          </a:prstGeom>
          <a:noFill/>
        </p:spPr>
        <p:txBody>
          <a:bodyPr wrap="square" rtlCol="0">
            <a:spAutoFit/>
          </a:bodyPr>
          <a:lstStyle/>
          <a:p>
            <a:r>
              <a:rPr lang="fr-FR" dirty="0" smtClean="0">
                <a:solidFill>
                  <a:schemeClr val="accent4">
                    <a:lumMod val="75000"/>
                  </a:schemeClr>
                </a:solidFill>
              </a:rPr>
              <a:t>Dans le cas ou IDS  n’est pas détecté le malware </a:t>
            </a:r>
            <a:endParaRPr lang="en-GB" dirty="0">
              <a:solidFill>
                <a:schemeClr val="accent4">
                  <a:lumMod val="75000"/>
                </a:schemeClr>
              </a:solidFill>
            </a:endParaRPr>
          </a:p>
        </p:txBody>
      </p:sp>
      <p:sp>
        <p:nvSpPr>
          <p:cNvPr id="10" name="TextBox 9"/>
          <p:cNvSpPr txBox="1"/>
          <p:nvPr/>
        </p:nvSpPr>
        <p:spPr>
          <a:xfrm>
            <a:off x="762000" y="3942139"/>
            <a:ext cx="1930400" cy="1200329"/>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Déchiffrer le trafic (paquet)</a:t>
            </a:r>
          </a:p>
          <a:p>
            <a:pPr marL="285750" indent="-285750">
              <a:buFont typeface="Wingdings" panose="05000000000000000000" pitchFamily="2" charset="2"/>
              <a:buChar char="§"/>
            </a:pPr>
            <a:r>
              <a:rPr lang="fr-FR" dirty="0" smtClean="0"/>
              <a:t>Trouve un fichier </a:t>
            </a:r>
            <a:endParaRPr lang="en-GB" dirty="0"/>
          </a:p>
        </p:txBody>
      </p:sp>
      <p:pic>
        <p:nvPicPr>
          <p:cNvPr id="17" name="Picture 16"/>
          <p:cNvPicPr>
            <a:picLocks noChangeAspect="1"/>
          </p:cNvPicPr>
          <p:nvPr/>
        </p:nvPicPr>
        <p:blipFill>
          <a:blip r:embed="rId3">
            <a:duotone>
              <a:schemeClr val="accent4">
                <a:shade val="45000"/>
                <a:satMod val="135000"/>
              </a:schemeClr>
              <a:prstClr val="white"/>
            </a:duotone>
          </a:blip>
          <a:stretch>
            <a:fillRect/>
          </a:stretch>
        </p:blipFill>
        <p:spPr>
          <a:xfrm>
            <a:off x="2692400" y="1918791"/>
            <a:ext cx="508000" cy="508000"/>
          </a:xfrm>
          <a:prstGeom prst="rect">
            <a:avLst/>
          </a:prstGeom>
        </p:spPr>
      </p:pic>
      <p:sp>
        <p:nvSpPr>
          <p:cNvPr id="18" name="Curved Down Arrow 17"/>
          <p:cNvSpPr/>
          <p:nvPr/>
        </p:nvSpPr>
        <p:spPr>
          <a:xfrm>
            <a:off x="2184400" y="2580640"/>
            <a:ext cx="1645920" cy="335280"/>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Rounded Rectangle 22"/>
          <p:cNvSpPr/>
          <p:nvPr/>
        </p:nvSpPr>
        <p:spPr>
          <a:xfrm>
            <a:off x="3545840" y="2915920"/>
            <a:ext cx="1838960" cy="711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err="1" smtClean="0"/>
              <a:t>Cuckoo</a:t>
            </a:r>
            <a:r>
              <a:rPr lang="fr-FR" dirty="0" smtClean="0"/>
              <a:t> </a:t>
            </a:r>
            <a:r>
              <a:rPr lang="fr-FR" dirty="0" err="1" smtClean="0"/>
              <a:t>Sandbox</a:t>
            </a:r>
            <a:endParaRPr lang="en-GB" dirty="0"/>
          </a:p>
        </p:txBody>
      </p:sp>
      <p:sp>
        <p:nvSpPr>
          <p:cNvPr id="24" name="TextBox 23"/>
          <p:cNvSpPr txBox="1"/>
          <p:nvPr/>
        </p:nvSpPr>
        <p:spPr>
          <a:xfrm>
            <a:off x="3464560" y="3942139"/>
            <a:ext cx="1930400" cy="1200329"/>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Extraction </a:t>
            </a:r>
          </a:p>
          <a:p>
            <a:endParaRPr lang="fr-FR" dirty="0" smtClean="0"/>
          </a:p>
          <a:p>
            <a:pPr marL="285750" indent="-285750">
              <a:buFont typeface="Wingdings" panose="05000000000000000000" pitchFamily="2" charset="2"/>
              <a:buChar char="§"/>
            </a:pPr>
            <a:r>
              <a:rPr lang="fr-FR" dirty="0" smtClean="0"/>
              <a:t>Exécution selon</a:t>
            </a:r>
          </a:p>
          <a:p>
            <a:r>
              <a:rPr lang="fr-FR" dirty="0"/>
              <a:t> </a:t>
            </a:r>
            <a:r>
              <a:rPr lang="fr-FR" dirty="0" smtClean="0"/>
              <a:t>     </a:t>
            </a:r>
            <a:r>
              <a:rPr lang="fr-FR" dirty="0" err="1" smtClean="0"/>
              <a:t>Magic</a:t>
            </a:r>
            <a:r>
              <a:rPr lang="fr-FR" dirty="0" smtClean="0"/>
              <a:t> Header</a:t>
            </a:r>
            <a:endParaRPr lang="en-GB" dirty="0"/>
          </a:p>
        </p:txBody>
      </p:sp>
      <p:pic>
        <p:nvPicPr>
          <p:cNvPr id="27" name="Picture 26"/>
          <p:cNvPicPr>
            <a:picLocks noChangeAspect="1"/>
          </p:cNvPicPr>
          <p:nvPr/>
        </p:nvPicPr>
        <p:blipFill>
          <a:blip r:embed="rId3">
            <a:duotone>
              <a:schemeClr val="accent4">
                <a:shade val="45000"/>
                <a:satMod val="135000"/>
              </a:schemeClr>
              <a:prstClr val="white"/>
            </a:duotone>
          </a:blip>
          <a:stretch>
            <a:fillRect/>
          </a:stretch>
        </p:blipFill>
        <p:spPr>
          <a:xfrm>
            <a:off x="6014720" y="2919045"/>
            <a:ext cx="508000" cy="508000"/>
          </a:xfrm>
          <a:prstGeom prst="rect">
            <a:avLst/>
          </a:prstGeom>
        </p:spPr>
      </p:pic>
      <p:sp>
        <p:nvSpPr>
          <p:cNvPr id="28" name="TextBox 27"/>
          <p:cNvSpPr txBox="1"/>
          <p:nvPr/>
        </p:nvSpPr>
        <p:spPr>
          <a:xfrm>
            <a:off x="6563360" y="2748280"/>
            <a:ext cx="2286000"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dirty="0" smtClean="0">
                <a:solidFill>
                  <a:srgbClr val="00B0F0"/>
                </a:solidFill>
              </a:rPr>
              <a:t>Traitement et Analyse  de fichier dans la machine  </a:t>
            </a:r>
            <a:endParaRPr lang="en-GB" dirty="0">
              <a:solidFill>
                <a:srgbClr val="00B0F0"/>
              </a:solidFill>
            </a:endParaRPr>
          </a:p>
        </p:txBody>
      </p:sp>
      <p:sp>
        <p:nvSpPr>
          <p:cNvPr id="29" name="Right Arrow 28"/>
          <p:cNvSpPr/>
          <p:nvPr/>
        </p:nvSpPr>
        <p:spPr>
          <a:xfrm>
            <a:off x="5628640" y="3129280"/>
            <a:ext cx="304800" cy="284480"/>
          </a:xfrm>
          <a:prstGeom prst="rightArrow">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0" name="TextBox 29"/>
          <p:cNvSpPr txBox="1"/>
          <p:nvPr/>
        </p:nvSpPr>
        <p:spPr>
          <a:xfrm>
            <a:off x="6015783" y="5099703"/>
            <a:ext cx="5585873" cy="1477328"/>
          </a:xfrm>
          <a:prstGeom prst="rect">
            <a:avLst/>
          </a:prstGeom>
          <a:noFill/>
        </p:spPr>
        <p:txBody>
          <a:bodyPr wrap="square" rtlCol="0">
            <a:spAutoFit/>
          </a:bodyPr>
          <a:lstStyle/>
          <a:p>
            <a:pPr marL="285750" indent="-285750" algn="just">
              <a:buFont typeface="Arial" panose="020B0604020202020204" pitchFamily="34" charset="0"/>
              <a:buChar char="•"/>
            </a:pPr>
            <a:r>
              <a:rPr lang="fr-FR" dirty="0" smtClean="0">
                <a:solidFill>
                  <a:srgbClr val="C00000"/>
                </a:solidFill>
              </a:rPr>
              <a:t>Dans  ce cas s’il existe  un   malware il va   fonctionné d’une façon visible .</a:t>
            </a:r>
          </a:p>
          <a:p>
            <a:pPr algn="just"/>
            <a:r>
              <a:rPr lang="fr-FR" dirty="0" smtClean="0">
                <a:solidFill>
                  <a:srgbClr val="C00000"/>
                </a:solidFill>
              </a:rPr>
              <a:t> </a:t>
            </a:r>
          </a:p>
          <a:p>
            <a:pPr marL="285750" indent="-285750" algn="just">
              <a:buFont typeface="Arial" panose="020B0604020202020204" pitchFamily="34" charset="0"/>
              <a:buChar char="•"/>
            </a:pPr>
            <a:r>
              <a:rPr lang="fr-FR" dirty="0" smtClean="0">
                <a:solidFill>
                  <a:srgbClr val="C00000"/>
                </a:solidFill>
              </a:rPr>
              <a:t> IDS détecte et va le bloqué</a:t>
            </a:r>
          </a:p>
          <a:p>
            <a:pPr marL="285750" indent="-285750" algn="just">
              <a:buFont typeface="Arial" panose="020B0604020202020204" pitchFamily="34" charset="0"/>
              <a:buChar char="•"/>
            </a:pPr>
            <a:endParaRPr lang="fr-FR" dirty="0" smtClean="0">
              <a:solidFill>
                <a:srgbClr val="C00000"/>
              </a:solidFill>
            </a:endParaRPr>
          </a:p>
        </p:txBody>
      </p:sp>
    </p:spTree>
    <p:extLst>
      <p:ext uri="{BB962C8B-B14F-4D97-AF65-F5344CB8AC3E}">
        <p14:creationId xmlns:p14="http://schemas.microsoft.com/office/powerpoint/2010/main" val="795942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3047</TotalTime>
  <Words>318</Words>
  <Application>Microsoft Office PowerPoint</Application>
  <PresentationFormat>Widescreen</PresentationFormat>
  <Paragraphs>79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Calibri Light</vt:lpstr>
      <vt:lpstr>Inter</vt:lpstr>
      <vt:lpstr>Muli</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Ichrak</cp:lastModifiedBy>
  <cp:revision>178</cp:revision>
  <dcterms:created xsi:type="dcterms:W3CDTF">2020-06-23T10:36:55Z</dcterms:created>
  <dcterms:modified xsi:type="dcterms:W3CDTF">2021-11-16T18:23:12Z</dcterms:modified>
</cp:coreProperties>
</file>