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73" r:id="rId3"/>
    <p:sldId id="287" r:id="rId4"/>
    <p:sldId id="303" r:id="rId5"/>
    <p:sldId id="307" r:id="rId6"/>
    <p:sldId id="308" r:id="rId7"/>
    <p:sldId id="309" r:id="rId8"/>
    <p:sldId id="310" r:id="rId9"/>
    <p:sldId id="288" r:id="rId10"/>
    <p:sldId id="305" r:id="rId11"/>
    <p:sldId id="301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FFFF"/>
    <a:srgbClr val="0F6134"/>
    <a:srgbClr val="42E28A"/>
    <a:srgbClr val="054B28"/>
    <a:srgbClr val="148246"/>
    <a:srgbClr val="149B55"/>
    <a:srgbClr val="1ACC6F"/>
    <a:srgbClr val="199B55"/>
    <a:srgbClr val="158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36" autoAdjust="0"/>
  </p:normalViewPr>
  <p:slideViewPr>
    <p:cSldViewPr>
      <p:cViewPr>
        <p:scale>
          <a:sx n="120" d="100"/>
          <a:sy n="120" d="100"/>
        </p:scale>
        <p:origin x="800" y="160"/>
      </p:cViewPr>
      <p:guideLst>
        <p:guide orient="horz" pos="1117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24/06/2024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12E-513A-AF4C-B3D0-110FF562EEAC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915D-0315-EE41-8D77-ABA5BE0C6BD5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C86-F689-D846-8D2E-204E7F23DE48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53B4-941E-8B44-BF7F-2D1E6EF0E733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8F40-824C-F642-BC15-BFC4944F656B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79AC-38D6-4C40-A3EE-9CE990F0E7AE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DE5-35FF-DF46-9BA5-B4A5F83C35E4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912-A20F-B047-A8F0-147A69B445BE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2C1E-C912-8549-8A90-F59AF32CB2C3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F855-28EE-A44F-BB86-F05CCD77A9DB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F29-8ED5-3146-9879-F05F4F85C0E9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91FC-BA45-C64D-8745-388A462AF5C5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93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240016" y="4149080"/>
            <a:ext cx="5202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Maxmiliano Andriani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Programação Paralela Avançada - PPGCA - CCT</a:t>
            </a:r>
          </a:p>
          <a:p>
            <a:pPr algn="r"/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Profº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Guilherme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Koslovski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26/06/2024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8097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6816080" y="-27384"/>
            <a:ext cx="5904657" cy="9069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EB7706-7C11-F349-FED2-E472D6A2ABD0}"/>
              </a:ext>
            </a:extLst>
          </p:cNvPr>
          <p:cNvSpPr txBox="1"/>
          <p:nvPr/>
        </p:nvSpPr>
        <p:spPr>
          <a:xfrm>
            <a:off x="4367809" y="1686639"/>
            <a:ext cx="7037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Processamento paralelo de cálculo de consumo de estoque</a:t>
            </a:r>
          </a:p>
        </p:txBody>
      </p:sp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F4B31F-CC96-F4E4-38CE-DA967910424A}"/>
              </a:ext>
            </a:extLst>
          </p:cNvPr>
          <p:cNvSpPr txBox="1"/>
          <p:nvPr/>
        </p:nvSpPr>
        <p:spPr>
          <a:xfrm>
            <a:off x="4871864" y="93302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3"/>
                </a:solidFill>
              </a:rPr>
              <a:t>Sequencial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FF33E0-0BD3-7D9C-3F5B-ECA917070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00694"/>
            <a:ext cx="7772400" cy="50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9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Conclusões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78F3CE-8AE9-F09D-77CC-9E1AE3BA9347}"/>
              </a:ext>
            </a:extLst>
          </p:cNvPr>
          <p:cNvSpPr txBox="1"/>
          <p:nvPr/>
        </p:nvSpPr>
        <p:spPr>
          <a:xfrm>
            <a:off x="767630" y="1556933"/>
            <a:ext cx="5472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/>
              <a:t>Performance (Tempo médio):</a:t>
            </a:r>
          </a:p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implementação paralela é significativamente mais rápida, cerca de 3,6x mais rápida que sua versão sequencial.</a:t>
            </a:r>
          </a:p>
          <a:p>
            <a:pPr algn="l"/>
            <a:endParaRPr lang="pt-BR" dirty="0"/>
          </a:p>
          <a:p>
            <a:pPr algn="l"/>
            <a:r>
              <a:rPr lang="pt-BR" sz="2400" dirty="0"/>
              <a:t>Erro e Desvio Padrão:</a:t>
            </a:r>
          </a:p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taxas de erro e desvio padrão foram relativamente baixas, o que indica a estabilidade da mensuração de performance entre as iterações.</a:t>
            </a:r>
          </a:p>
          <a:p>
            <a:pPr algn="l"/>
            <a:endParaRPr lang="pt-BR" dirty="0"/>
          </a:p>
          <a:p>
            <a:pPr algn="l"/>
            <a:r>
              <a:rPr lang="pt-BR" sz="2400" dirty="0"/>
              <a:t>Alocação de Memória:</a:t>
            </a:r>
          </a:p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algorítimo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paralelo consumiu cerca de 9% mais memória, provavelmente devido a sobrecarga do paralelismo.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67A731D-BC6B-3D64-0DA0-10B1F92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11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FBB7E8-0AB5-537D-E42D-F1AD9A49F608}"/>
              </a:ext>
            </a:extLst>
          </p:cNvPr>
          <p:cNvSpPr txBox="1"/>
          <p:nvPr/>
        </p:nvSpPr>
        <p:spPr>
          <a:xfrm>
            <a:off x="6240238" y="1556932"/>
            <a:ext cx="5472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 err="1"/>
              <a:t>Garbadge</a:t>
            </a:r>
            <a:r>
              <a:rPr lang="pt-BR" sz="2400" dirty="0"/>
              <a:t> </a:t>
            </a:r>
            <a:r>
              <a:rPr lang="pt-BR" sz="2400" dirty="0" err="1"/>
              <a:t>Collector</a:t>
            </a:r>
            <a:endParaRPr lang="pt-BR" sz="2400" dirty="0"/>
          </a:p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Ambos os modelos apresentaram pressões de alocação similares na Gen0 e Gen1. A presença de um volume substancial de dados na Gen2 indica possibilidade de otimização de alocação ao remover objetos de longa duração.</a:t>
            </a:r>
          </a:p>
          <a:p>
            <a:pPr algn="l"/>
            <a:endParaRPr lang="pt-BR" dirty="0"/>
          </a:p>
          <a:p>
            <a:pPr algn="l"/>
            <a:r>
              <a:rPr lang="pt-BR" sz="2400" dirty="0" err="1"/>
              <a:t>Lock</a:t>
            </a:r>
            <a:r>
              <a:rPr lang="pt-BR" sz="2400" dirty="0"/>
              <a:t> Connections</a:t>
            </a:r>
          </a:p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modelo paralelo apresentou 2382 threads e produziu 3289 eventos de retenção de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É um indicador de possibilidade de otimização em remover uso de recursos conflitantes.</a:t>
            </a:r>
          </a:p>
        </p:txBody>
      </p:sp>
    </p:spTree>
    <p:extLst>
      <p:ext uri="{BB962C8B-B14F-4D97-AF65-F5344CB8AC3E}">
        <p14:creationId xmlns:p14="http://schemas.microsoft.com/office/powerpoint/2010/main" val="5630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27030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34536" y="1986453"/>
            <a:ext cx="3780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max.andriani@gmail.com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github.com/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maxandriani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linkedin.com/in/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maxandriani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413530" y="323551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775520" y="1659285"/>
            <a:ext cx="6192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Conclusões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pic>
        <p:nvPicPr>
          <p:cNvPr id="1028" name="Picture 4" descr="7,400+ Board Game Template Illustrations, Royalty-Free Vector Graphics &amp;  Clip Art - iStock | Board game vector, Board game path">
            <a:extLst>
              <a:ext uri="{FF2B5EF4-FFF2-40B4-BE49-F238E27FC236}">
                <a16:creationId xmlns:a16="http://schemas.microsoft.com/office/drawing/2014/main" id="{86D18283-E795-B8E6-64C7-6EF59B84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514350"/>
            <a:ext cx="5410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8BE930C-4895-C16A-3C31-79DFD9BB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-27384"/>
            <a:ext cx="4680520" cy="693167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61647" y="1362842"/>
            <a:ext cx="4968330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Carregar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Carregar Notas Fiscais de venda.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Consolidar insumos e saldos requeridos.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Carregar Notas Fiscais de compras.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Ordenar Notas pela data de emissão.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Calcular consumo do saldo requerido.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Retornar a lista discriminada de Notas Fiscais de compras usadas para consumir o saldo.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7C8687A-304E-B536-269A-A4CF2824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1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833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7C8687A-304E-B536-269A-A4CF2824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FB4A85-9B5C-95FB-38D7-A142E324340F}"/>
              </a:ext>
            </a:extLst>
          </p:cNvPr>
          <p:cNvSpPr txBox="1"/>
          <p:nvPr/>
        </p:nvSpPr>
        <p:spPr>
          <a:xfrm>
            <a:off x="908898" y="1700808"/>
            <a:ext cx="2131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Equipamento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D06C56-3056-A907-A747-66C187687182}"/>
              </a:ext>
            </a:extLst>
          </p:cNvPr>
          <p:cNvSpPr txBox="1"/>
          <p:nvPr/>
        </p:nvSpPr>
        <p:spPr>
          <a:xfrm>
            <a:off x="5087888" y="1692021"/>
            <a:ext cx="127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F8A02B-797A-35AE-33E2-3DD939A406C1}"/>
              </a:ext>
            </a:extLst>
          </p:cNvPr>
          <p:cNvSpPr txBox="1"/>
          <p:nvPr/>
        </p:nvSpPr>
        <p:spPr>
          <a:xfrm>
            <a:off x="908899" y="2483604"/>
            <a:ext cx="4467022" cy="153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Apple M3 Pro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1 CPU, 12 </a:t>
            </a:r>
            <a:r>
              <a:rPr lang="pt-BR" sz="1600" dirty="0" err="1"/>
              <a:t>logical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12 </a:t>
            </a:r>
            <a:r>
              <a:rPr lang="pt-BR" sz="1600" dirty="0" err="1"/>
              <a:t>physical</a:t>
            </a:r>
            <a:r>
              <a:rPr lang="pt-BR" sz="1600" dirty="0"/>
              <a:t> cores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.NET SDK 8.0.302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.NET 8.0.6 Arm64 </a:t>
            </a:r>
            <a:r>
              <a:rPr lang="pt-BR" sz="1600" dirty="0" err="1"/>
              <a:t>RyuJIT</a:t>
            </a:r>
            <a:r>
              <a:rPr lang="pt-BR" sz="1600" dirty="0"/>
              <a:t> </a:t>
            </a:r>
            <a:r>
              <a:rPr lang="pt-BR" sz="1600" dirty="0" err="1"/>
              <a:t>AdvSIMD</a:t>
            </a:r>
            <a:endParaRPr lang="pt-BR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719E83-513C-7F83-94A3-3E2EC2D5BD72}"/>
              </a:ext>
            </a:extLst>
          </p:cNvPr>
          <p:cNvSpPr txBox="1"/>
          <p:nvPr/>
        </p:nvSpPr>
        <p:spPr>
          <a:xfrm>
            <a:off x="5087888" y="2483604"/>
            <a:ext cx="649451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10 </a:t>
            </a:r>
            <a:r>
              <a:rPr lang="pt-BR" b="1" dirty="0" err="1">
                <a:solidFill>
                  <a:schemeClr val="accent3"/>
                </a:solidFill>
              </a:rPr>
              <a:t>Bills</a:t>
            </a:r>
            <a:r>
              <a:rPr lang="pt-BR" b="1" dirty="0">
                <a:solidFill>
                  <a:schemeClr val="accent3"/>
                </a:solidFill>
              </a:rPr>
              <a:t> </a:t>
            </a:r>
            <a:r>
              <a:rPr lang="pt-BR" b="1" dirty="0" err="1">
                <a:solidFill>
                  <a:schemeClr val="accent3"/>
                </a:solidFill>
              </a:rPr>
              <a:t>of</a:t>
            </a:r>
            <a:r>
              <a:rPr lang="pt-BR" b="1" dirty="0">
                <a:solidFill>
                  <a:schemeClr val="accent3"/>
                </a:solidFill>
              </a:rPr>
              <a:t> Material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 Tipos de produtos).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100 mil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Notas Fiscais de Vendas distribuídas em 30 dias (Um período de apuração).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776 mil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Notas Fiscais de Compras de insumos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distrubuídas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um intervalo de 365 dias.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36 mil </a:t>
            </a:r>
            <a:r>
              <a:rPr lang="pt-BR" dirty="0"/>
              <a:t>Insumos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distintos distribuídos como materiais de 10 Produtos.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1.3GB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dados brutos.</a:t>
            </a:r>
          </a:p>
        </p:txBody>
      </p:sp>
    </p:spTree>
    <p:extLst>
      <p:ext uri="{BB962C8B-B14F-4D97-AF65-F5344CB8AC3E}">
        <p14:creationId xmlns:p14="http://schemas.microsoft.com/office/powerpoint/2010/main" val="8762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92E1C5-38DD-CEB7-867F-8BE71ADF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10045"/>
            <a:ext cx="7772400" cy="50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9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2EE4F2-52E1-46C7-C4FE-BD47BA55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68692"/>
            <a:ext cx="7772400" cy="46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7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71A314-0E77-4398-9F00-A31E05B2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79855"/>
            <a:ext cx="7772400" cy="55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8</a:t>
            </a:fld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E14FBEA-71D5-88A1-2232-0E3EFC04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22044"/>
              </p:ext>
            </p:extLst>
          </p:nvPr>
        </p:nvGraphicFramePr>
        <p:xfrm>
          <a:off x="2032000" y="1844824"/>
          <a:ext cx="8128000" cy="113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353329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02472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4703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86169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6211680"/>
                    </a:ext>
                  </a:extLst>
                </a:gridCol>
              </a:tblGrid>
              <a:tr h="39781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Erro Amostral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Razão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5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02m 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1,144s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Paralelo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0,238s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0,186s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3,57x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376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D99B34-1A3A-A03C-0C3C-28EE8F1EB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1374"/>
              </p:ext>
            </p:extLst>
          </p:nvPr>
        </p:nvGraphicFramePr>
        <p:xfrm>
          <a:off x="2032000" y="355781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607845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611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39377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17093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88967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956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Razão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1,95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5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Paralelo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2,12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9% Pior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7590" y="3335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22471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CF305E-CADF-008F-BC4A-B3E4078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9</a:t>
            </a:fld>
            <a:endParaRPr lang="pt-BR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C0EAA85-641F-57BD-6B1E-5CD13F0C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63853"/>
            <a:ext cx="7772400" cy="50334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F4B31F-CC96-F4E4-38CE-DA967910424A}"/>
              </a:ext>
            </a:extLst>
          </p:cNvPr>
          <p:cNvSpPr txBox="1"/>
          <p:nvPr/>
        </p:nvSpPr>
        <p:spPr>
          <a:xfrm>
            <a:off x="4871864" y="93302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3"/>
                </a:solidFill>
              </a:rPr>
              <a:t>Sequencial</a:t>
            </a:r>
          </a:p>
        </p:txBody>
      </p:sp>
    </p:spTree>
    <p:extLst>
      <p:ext uri="{BB962C8B-B14F-4D97-AF65-F5344CB8AC3E}">
        <p14:creationId xmlns:p14="http://schemas.microsoft.com/office/powerpoint/2010/main" val="230822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389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Maxmiliano Reipert Andriani</cp:lastModifiedBy>
  <cp:revision>168</cp:revision>
  <dcterms:created xsi:type="dcterms:W3CDTF">2016-08-30T17:34:40Z</dcterms:created>
  <dcterms:modified xsi:type="dcterms:W3CDTF">2024-06-25T02:36:14Z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2b470f-0207-4101-a384-1349d5739b09_Enabled">
    <vt:lpwstr>true</vt:lpwstr>
  </property>
  <property fmtid="{D5CDD505-2E9C-101B-9397-08002B2CF9AE}" pid="3" name="MSIP_Label_e22b470f-0207-4101-a384-1349d5739b09_SetDate">
    <vt:lpwstr>2024-06-25T01:11:22Z</vt:lpwstr>
  </property>
  <property fmtid="{D5CDD505-2E9C-101B-9397-08002B2CF9AE}" pid="4" name="MSIP_Label_e22b470f-0207-4101-a384-1349d5739b09_Method">
    <vt:lpwstr>Standard</vt:lpwstr>
  </property>
  <property fmtid="{D5CDD505-2E9C-101B-9397-08002B2CF9AE}" pid="5" name="MSIP_Label_e22b470f-0207-4101-a384-1349d5739b09_Name">
    <vt:lpwstr>Uso Interno</vt:lpwstr>
  </property>
  <property fmtid="{D5CDD505-2E9C-101B-9397-08002B2CF9AE}" pid="6" name="MSIP_Label_e22b470f-0207-4101-a384-1349d5739b09_SiteId">
    <vt:lpwstr>3b6b7936-fc74-4f59-83c3-d2d992988c0c</vt:lpwstr>
  </property>
  <property fmtid="{D5CDD505-2E9C-101B-9397-08002B2CF9AE}" pid="7" name="MSIP_Label_e22b470f-0207-4101-a384-1349d5739b09_ActionId">
    <vt:lpwstr>958ee524-3364-4b59-a823-3ce84771c9b2</vt:lpwstr>
  </property>
  <property fmtid="{D5CDD505-2E9C-101B-9397-08002B2CF9AE}" pid="8" name="MSIP_Label_e22b470f-0207-4101-a384-1349d5739b09_ContentBits">
    <vt:lpwstr>0</vt:lpwstr>
  </property>
</Properties>
</file>