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Powerpoint for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Max Austin - Mada2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2025-04-21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Treemap of exports by importer</a:t>
            </a:r>
          </a:p>
        </p:txBody>
      </p:sp>
      <p:pic>
        <p:nvPicPr>
          <p:cNvPr id="3" name="Picture 1" descr="Powerpoint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point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52705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Powerpoint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5595" y="514927"/>
            <a:ext cx="5272809" cy="42150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Overview of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b="1" dirty="0"/>
              <a:t>Correlation Analysis</a:t>
            </a:r>
          </a:p>
          <a:p>
            <a:pPr lvl="1"/>
            <a:r>
              <a:rPr sz="1800" dirty="0"/>
              <a:t>Explore how different products and trade partners move together</a:t>
            </a:r>
          </a:p>
          <a:p>
            <a:pPr lvl="1"/>
            <a:r>
              <a:rPr sz="1800" dirty="0"/>
              <a:t>Identify strong relationships between key sectors (e.g., aerospace, energy)</a:t>
            </a:r>
          </a:p>
          <a:p>
            <a:pPr lvl="0"/>
            <a:r>
              <a:rPr sz="1800" b="1" dirty="0"/>
              <a:t>Clustering</a:t>
            </a:r>
          </a:p>
          <a:p>
            <a:pPr lvl="1"/>
            <a:r>
              <a:rPr sz="1800" dirty="0"/>
              <a:t>Group similar products based on trade patterns</a:t>
            </a:r>
          </a:p>
          <a:p>
            <a:pPr lvl="1"/>
            <a:r>
              <a:rPr sz="1800" dirty="0"/>
              <a:t>Used </a:t>
            </a:r>
            <a:r>
              <a:rPr sz="1800" b="1" dirty="0"/>
              <a:t>K-means</a:t>
            </a:r>
            <a:r>
              <a:rPr sz="1800" dirty="0"/>
              <a:t> and network-based methods to uncover hidden structure</a:t>
            </a:r>
          </a:p>
          <a:p>
            <a:pPr lvl="0"/>
            <a:r>
              <a:rPr sz="1800" b="1" dirty="0"/>
              <a:t>Deep Learning</a:t>
            </a:r>
          </a:p>
          <a:p>
            <a:pPr lvl="1"/>
            <a:r>
              <a:rPr sz="1800" dirty="0"/>
              <a:t>Developed two neural network models to forecast future trade</a:t>
            </a:r>
          </a:p>
          <a:p>
            <a:pPr lvl="1"/>
            <a:r>
              <a:rPr sz="1800" dirty="0"/>
              <a:t>One model for UK as </a:t>
            </a:r>
            <a:r>
              <a:rPr sz="1800" b="1" dirty="0"/>
              <a:t>exporter</a:t>
            </a:r>
            <a:r>
              <a:rPr sz="1800" dirty="0"/>
              <a:t>, another for </a:t>
            </a:r>
            <a:r>
              <a:rPr sz="1800" b="1" dirty="0"/>
              <a:t>importer</a:t>
            </a:r>
          </a:p>
          <a:p>
            <a:pPr lvl="1"/>
            <a:r>
              <a:rPr sz="1800" dirty="0"/>
              <a:t>Embedded categorical variables and scaled numeric ones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Correlation Between Top Export Products</a:t>
            </a:r>
          </a:p>
        </p:txBody>
      </p:sp>
      <p:pic>
        <p:nvPicPr>
          <p:cNvPr id="3" name="Picture 1" descr="Powerpoint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point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38664" y="1378526"/>
            <a:ext cx="3828330" cy="306647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BA52ACC-404A-A958-B5BF-23A7FE70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3200" dirty="0"/>
              <a:t> Correlation Between Top Import Products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Powerpoint_files/figure-pptx/unnamed-chunk-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point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52705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292679"/>
            <a:ext cx="8229600" cy="445943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GB" sz="1700" b="1" dirty="0">
                <a:latin typeface="+mj-lt"/>
              </a:rPr>
              <a:t>Deep Learning</a:t>
            </a:r>
            <a:endParaRPr sz="1700" b="1" dirty="0">
              <a:latin typeface="+mj-lt"/>
            </a:endParaRPr>
          </a:p>
          <a:p>
            <a:pPr lvl="0"/>
            <a:r>
              <a:rPr sz="900" b="1" dirty="0"/>
              <a:t>What is Deep Learning?</a:t>
            </a:r>
            <a:br>
              <a:rPr sz="900" dirty="0"/>
            </a:br>
            <a:r>
              <a:rPr sz="900" dirty="0"/>
              <a:t>Multi-layer neural networks that excel at learning complex, non‑linear patterns.</a:t>
            </a:r>
          </a:p>
          <a:p>
            <a:pPr lvl="0"/>
            <a:r>
              <a:rPr sz="900" b="1" dirty="0"/>
              <a:t>Our Approach</a:t>
            </a:r>
          </a:p>
          <a:p>
            <a:pPr lvl="1"/>
            <a:r>
              <a:rPr sz="900" dirty="0"/>
              <a:t>Two </a:t>
            </a:r>
            <a:r>
              <a:rPr sz="900" b="1" dirty="0"/>
              <a:t>autoregressive LSTM</a:t>
            </a:r>
            <a:r>
              <a:rPr sz="900" dirty="0"/>
              <a:t> models in R (</a:t>
            </a:r>
            <a:r>
              <a:rPr sz="900" dirty="0" err="1"/>
              <a:t>Keras</a:t>
            </a:r>
            <a:r>
              <a:rPr sz="900" dirty="0"/>
              <a:t> + TensorFlow 2.10)</a:t>
            </a:r>
          </a:p>
          <a:p>
            <a:pPr lvl="2"/>
            <a:r>
              <a:rPr sz="900" b="1" dirty="0"/>
              <a:t>Exporter model:</a:t>
            </a:r>
            <a:r>
              <a:rPr sz="900" dirty="0"/>
              <a:t> UK as exporter → predict exports</a:t>
            </a:r>
            <a:br>
              <a:rPr sz="900" dirty="0"/>
            </a:br>
            <a:endParaRPr sz="900" dirty="0"/>
          </a:p>
          <a:p>
            <a:pPr lvl="2"/>
            <a:r>
              <a:rPr sz="900" b="1" dirty="0"/>
              <a:t>Importer model:</a:t>
            </a:r>
            <a:r>
              <a:rPr sz="900" dirty="0"/>
              <a:t> UK as importer → predict imports</a:t>
            </a:r>
            <a:br>
              <a:rPr sz="900" dirty="0"/>
            </a:br>
            <a:endParaRPr sz="900" dirty="0"/>
          </a:p>
          <a:p>
            <a:pPr lvl="1"/>
            <a:r>
              <a:rPr sz="900" b="1" dirty="0"/>
              <a:t>Inputs</a:t>
            </a:r>
            <a:r>
              <a:rPr sz="900" dirty="0"/>
              <a:t>:</a:t>
            </a:r>
          </a:p>
          <a:p>
            <a:pPr lvl="2"/>
            <a:r>
              <a:rPr sz="900" dirty="0"/>
              <a:t>Categorical: partner country &amp; product → </a:t>
            </a:r>
            <a:r>
              <a:rPr sz="900" b="1" dirty="0"/>
              <a:t>learnable embeddings</a:t>
            </a:r>
            <a:br>
              <a:rPr sz="900" dirty="0"/>
            </a:br>
            <a:endParaRPr sz="900" dirty="0"/>
          </a:p>
          <a:p>
            <a:pPr lvl="2"/>
            <a:r>
              <a:rPr sz="900" dirty="0"/>
              <a:t>Numeric: year + lag₁–lag₃ trade values → </a:t>
            </a:r>
            <a:r>
              <a:rPr sz="900" b="1" dirty="0"/>
              <a:t>standardized</a:t>
            </a:r>
            <a:r>
              <a:rPr sz="900" dirty="0"/>
              <a:t> (zero mean, unit variance)</a:t>
            </a:r>
            <a:br>
              <a:rPr sz="900" dirty="0"/>
            </a:br>
            <a:endParaRPr sz="900" dirty="0"/>
          </a:p>
          <a:p>
            <a:pPr lvl="1"/>
            <a:r>
              <a:rPr sz="900" b="1" dirty="0"/>
              <a:t>Architecture</a:t>
            </a:r>
            <a:r>
              <a:rPr sz="900" dirty="0"/>
              <a:t>:</a:t>
            </a:r>
          </a:p>
          <a:p>
            <a:pPr marL="1028700" lvl="2" indent="-342900">
              <a:buAutoNum type="arabicPeriod"/>
            </a:pPr>
            <a:r>
              <a:rPr sz="900" dirty="0"/>
              <a:t>Embedding layers →</a:t>
            </a:r>
            <a:br>
              <a:rPr sz="900" dirty="0"/>
            </a:br>
            <a:endParaRPr sz="900" dirty="0"/>
          </a:p>
          <a:p>
            <a:pPr marL="1028700" lvl="2" indent="-342900">
              <a:buAutoNum type="arabicPeriod"/>
            </a:pPr>
            <a:r>
              <a:rPr sz="900" dirty="0"/>
              <a:t>Dense projection →</a:t>
            </a:r>
            <a:br>
              <a:rPr sz="900" dirty="0"/>
            </a:br>
            <a:endParaRPr sz="900" dirty="0"/>
          </a:p>
          <a:p>
            <a:pPr marL="1028700" lvl="2" indent="-342900">
              <a:buAutoNum type="arabicPeriod"/>
            </a:pPr>
            <a:r>
              <a:rPr sz="900" dirty="0" err="1"/>
              <a:t>RepeatVector</a:t>
            </a:r>
            <a:r>
              <a:rPr sz="900" dirty="0"/>
              <a:t> →</a:t>
            </a:r>
            <a:br>
              <a:rPr sz="900" dirty="0"/>
            </a:br>
            <a:endParaRPr sz="900" dirty="0"/>
          </a:p>
          <a:p>
            <a:pPr marL="1028700" lvl="2" indent="-342900">
              <a:buAutoNum type="arabicPeriod"/>
            </a:pPr>
            <a:r>
              <a:rPr sz="900" b="1" dirty="0"/>
              <a:t>LSTM</a:t>
            </a:r>
            <a:r>
              <a:rPr sz="900" dirty="0"/>
              <a:t> →</a:t>
            </a:r>
            <a:br>
              <a:rPr sz="900" dirty="0"/>
            </a:br>
            <a:endParaRPr sz="900" dirty="0"/>
          </a:p>
          <a:p>
            <a:pPr marL="1028700" lvl="2" indent="-342900">
              <a:buAutoNum type="arabicPeriod"/>
            </a:pPr>
            <a:r>
              <a:rPr sz="900" dirty="0"/>
              <a:t>Dense → output</a:t>
            </a:r>
          </a:p>
          <a:p>
            <a:pPr lvl="0"/>
            <a:r>
              <a:rPr sz="900" b="1" dirty="0"/>
              <a:t>Training Details</a:t>
            </a:r>
          </a:p>
          <a:p>
            <a:pPr lvl="1"/>
            <a:r>
              <a:rPr sz="900" b="1" dirty="0"/>
              <a:t>20 epochs</a:t>
            </a:r>
            <a:r>
              <a:rPr sz="900" dirty="0"/>
              <a:t>, batch size 216</a:t>
            </a:r>
            <a:br>
              <a:rPr sz="900" dirty="0"/>
            </a:br>
            <a:endParaRPr sz="900" dirty="0"/>
          </a:p>
          <a:p>
            <a:pPr lvl="1"/>
            <a:r>
              <a:rPr sz="900" b="1" dirty="0"/>
              <a:t>Mixed‑precision</a:t>
            </a:r>
            <a:r>
              <a:rPr sz="900" dirty="0"/>
              <a:t> (</a:t>
            </a:r>
            <a:r>
              <a:rPr sz="900" dirty="0">
                <a:latin typeface="Courier"/>
              </a:rPr>
              <a:t>mixed_float16</a:t>
            </a:r>
            <a:r>
              <a:rPr sz="900" dirty="0"/>
              <a:t>) for speed</a:t>
            </a:r>
            <a:br>
              <a:rPr sz="900" dirty="0"/>
            </a:br>
            <a:endParaRPr sz="900" dirty="0"/>
          </a:p>
          <a:p>
            <a:pPr lvl="1"/>
            <a:r>
              <a:rPr sz="900" dirty="0"/>
              <a:t>Loss: </a:t>
            </a:r>
            <a:r>
              <a:rPr sz="900" b="1" dirty="0"/>
              <a:t>MSE</a:t>
            </a:r>
            <a:r>
              <a:rPr sz="900" dirty="0"/>
              <a:t>; Metric: </a:t>
            </a:r>
            <a:r>
              <a:rPr sz="900" b="1" dirty="0"/>
              <a:t>MAE</a:t>
            </a:r>
            <a:br>
              <a:rPr sz="900" dirty="0"/>
            </a:br>
            <a:endParaRPr sz="900" dirty="0"/>
          </a:p>
          <a:p>
            <a:pPr lvl="1"/>
            <a:r>
              <a:rPr sz="900" dirty="0"/>
              <a:t>20% validation split, shuffle each epoch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5270"/>
            <a:ext cx="8229600" cy="3932959"/>
          </a:xfrm>
        </p:spPr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Model Comparison</a:t>
            </a:r>
          </a:p>
          <a:p>
            <a:pPr lvl="0"/>
            <a:r>
              <a:rPr b="1" dirty="0"/>
              <a:t>Benchmarks</a:t>
            </a:r>
          </a:p>
          <a:p>
            <a:pPr lvl="1"/>
            <a:r>
              <a:rPr b="1" dirty="0"/>
              <a:t>Linear Regression</a:t>
            </a:r>
          </a:p>
          <a:p>
            <a:pPr lvl="2"/>
            <a:r>
              <a:rPr dirty="0"/>
              <a:t>Pros: simple, interpretable</a:t>
            </a:r>
            <a:br>
              <a:rPr dirty="0"/>
            </a:br>
            <a:endParaRPr dirty="0"/>
          </a:p>
          <a:p>
            <a:pPr lvl="2"/>
            <a:r>
              <a:rPr dirty="0"/>
              <a:t>Cons: no memory of past values, misses non‑linear trends</a:t>
            </a:r>
            <a:br>
              <a:rPr dirty="0"/>
            </a:br>
            <a:endParaRPr dirty="0"/>
          </a:p>
          <a:p>
            <a:pPr lvl="1"/>
            <a:r>
              <a:rPr b="1" dirty="0"/>
              <a:t>Random Forest Regression</a:t>
            </a:r>
          </a:p>
          <a:p>
            <a:pPr lvl="2"/>
            <a:r>
              <a:rPr dirty="0"/>
              <a:t>Pros: captures non‑linearity</a:t>
            </a:r>
            <a:br>
              <a:rPr dirty="0"/>
            </a:br>
            <a:endParaRPr dirty="0"/>
          </a:p>
          <a:p>
            <a:pPr lvl="2"/>
            <a:r>
              <a:rPr dirty="0"/>
              <a:t>Cons: unstable time‑series forecasts, prone to overfitting</a:t>
            </a:r>
          </a:p>
          <a:p>
            <a:pPr lvl="0"/>
            <a:r>
              <a:rPr b="1" dirty="0"/>
              <a:t>Autoregressive LSTM</a:t>
            </a:r>
          </a:p>
          <a:p>
            <a:pPr lvl="1"/>
            <a:r>
              <a:rPr dirty="0"/>
              <a:t>Leverages </a:t>
            </a:r>
            <a:r>
              <a:rPr b="1" dirty="0"/>
              <a:t>lagged history</a:t>
            </a:r>
            <a:r>
              <a:rPr dirty="0"/>
              <a:t> to capture sequential dependencies</a:t>
            </a:r>
            <a:br>
              <a:rPr dirty="0"/>
            </a:br>
            <a:endParaRPr dirty="0"/>
          </a:p>
          <a:p>
            <a:pPr lvl="1"/>
            <a:r>
              <a:rPr b="1" dirty="0"/>
              <a:t>Learned embeddings</a:t>
            </a:r>
            <a:r>
              <a:rPr dirty="0"/>
              <a:t> for high‑cardinality </a:t>
            </a:r>
            <a:r>
              <a:rPr dirty="0" err="1"/>
              <a:t>categoricals</a:t>
            </a:r>
            <a:br>
              <a:rPr dirty="0"/>
            </a:br>
            <a:endParaRPr dirty="0"/>
          </a:p>
          <a:p>
            <a:pPr lvl="1"/>
            <a:r>
              <a:rPr dirty="0"/>
              <a:t>Produces </a:t>
            </a:r>
            <a:r>
              <a:rPr b="1" dirty="0"/>
              <a:t>smoother</a:t>
            </a:r>
            <a:r>
              <a:rPr dirty="0"/>
              <a:t>, more </a:t>
            </a:r>
            <a:r>
              <a:rPr b="1" dirty="0"/>
              <a:t>consistent</a:t>
            </a:r>
            <a:r>
              <a:rPr dirty="0"/>
              <a:t> forecasts</a:t>
            </a:r>
            <a:br>
              <a:rPr dirty="0"/>
            </a:br>
            <a:endParaRPr dirty="0"/>
          </a:p>
          <a:p>
            <a:pPr lvl="1"/>
            <a:r>
              <a:rPr dirty="0"/>
              <a:t>Achieved </a:t>
            </a:r>
            <a:r>
              <a:rPr b="1" dirty="0"/>
              <a:t>lowest MAE</a:t>
            </a:r>
            <a:r>
              <a:rPr dirty="0"/>
              <a:t> on hold‑out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2000" b="1" dirty="0"/>
              <a:t>Why UK Trade?</a:t>
            </a:r>
          </a:p>
          <a:p>
            <a:pPr lvl="1"/>
            <a:r>
              <a:rPr sz="2000" dirty="0"/>
              <a:t>Large, rich dataset available from the </a:t>
            </a:r>
            <a:r>
              <a:rPr sz="2000" b="1" dirty="0"/>
              <a:t>CEPII BACI</a:t>
            </a:r>
            <a:r>
              <a:rPr sz="2000" dirty="0"/>
              <a:t> database</a:t>
            </a:r>
          </a:p>
          <a:p>
            <a:pPr lvl="1"/>
            <a:r>
              <a:rPr sz="2000" dirty="0"/>
              <a:t>Personal interest in international trade and forecasting</a:t>
            </a:r>
          </a:p>
          <a:p>
            <a:pPr lvl="0"/>
            <a:r>
              <a:rPr sz="2000" b="1" dirty="0"/>
              <a:t>Relevant Skills Developed</a:t>
            </a:r>
          </a:p>
          <a:p>
            <a:pPr lvl="1"/>
            <a:r>
              <a:rPr sz="2000" b="1" dirty="0"/>
              <a:t>Deep learning</a:t>
            </a:r>
            <a:r>
              <a:rPr sz="2000" dirty="0"/>
              <a:t> using TensorFlow in both </a:t>
            </a:r>
            <a:r>
              <a:rPr sz="2000" b="1" dirty="0"/>
              <a:t>R</a:t>
            </a:r>
            <a:r>
              <a:rPr sz="2000" dirty="0"/>
              <a:t> and </a:t>
            </a:r>
            <a:r>
              <a:rPr sz="2000" b="1" dirty="0"/>
              <a:t>Python</a:t>
            </a:r>
          </a:p>
          <a:p>
            <a:pPr lvl="1"/>
            <a:r>
              <a:rPr sz="2000" b="1" dirty="0"/>
              <a:t>Classification models</a:t>
            </a:r>
            <a:r>
              <a:rPr sz="2000" dirty="0"/>
              <a:t>:</a:t>
            </a:r>
          </a:p>
          <a:p>
            <a:pPr lvl="2"/>
            <a:r>
              <a:rPr sz="1600" dirty="0"/>
              <a:t>Predict future trade based on historical features</a:t>
            </a:r>
          </a:p>
          <a:p>
            <a:pPr lvl="1"/>
            <a:r>
              <a:rPr sz="2000" b="1" dirty="0"/>
              <a:t>Clustering techniques</a:t>
            </a:r>
            <a:r>
              <a:rPr sz="2000" dirty="0"/>
              <a:t>:</a:t>
            </a:r>
          </a:p>
          <a:p>
            <a:pPr lvl="2"/>
            <a:r>
              <a:rPr sz="1600" dirty="0"/>
              <a:t>Group similar trade items or partners</a:t>
            </a:r>
          </a:p>
          <a:p>
            <a:pPr lvl="2"/>
            <a:r>
              <a:rPr sz="1600" dirty="0"/>
              <a:t>Applied </a:t>
            </a:r>
            <a:r>
              <a:rPr sz="1600" b="1" dirty="0"/>
              <a:t>K-means</a:t>
            </a:r>
            <a:r>
              <a:rPr sz="1600" dirty="0"/>
              <a:t> to identify patterns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2114"/>
            <a:ext cx="8229600" cy="3842903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100" b="1" dirty="0"/>
              <a:t>Conclusion</a:t>
            </a:r>
          </a:p>
          <a:p>
            <a:pPr lvl="0"/>
            <a:r>
              <a:rPr sz="1100" b="1" dirty="0"/>
              <a:t>Key Takeaways</a:t>
            </a:r>
          </a:p>
          <a:p>
            <a:pPr lvl="1"/>
            <a:r>
              <a:rPr sz="900" dirty="0"/>
              <a:t>UK’s </a:t>
            </a:r>
            <a:r>
              <a:rPr sz="900" b="1" dirty="0"/>
              <a:t>trade deficit</a:t>
            </a:r>
            <a:r>
              <a:rPr sz="900" dirty="0"/>
              <a:t> is structural and forecast to persist</a:t>
            </a:r>
            <a:br>
              <a:rPr sz="900" dirty="0"/>
            </a:br>
            <a:endParaRPr sz="900" dirty="0"/>
          </a:p>
          <a:p>
            <a:pPr lvl="1"/>
            <a:r>
              <a:rPr sz="900" b="1" dirty="0"/>
              <a:t>Vehicles</a:t>
            </a:r>
            <a:r>
              <a:rPr sz="900" dirty="0"/>
              <a:t>, </a:t>
            </a:r>
            <a:r>
              <a:rPr sz="900" b="1" dirty="0"/>
              <a:t>pharmaceuticals</a:t>
            </a:r>
            <a:r>
              <a:rPr sz="900" dirty="0"/>
              <a:t>, </a:t>
            </a:r>
            <a:r>
              <a:rPr sz="900" b="1" dirty="0"/>
              <a:t>machinery</a:t>
            </a:r>
            <a:r>
              <a:rPr sz="900" dirty="0"/>
              <a:t> dominate exports</a:t>
            </a:r>
            <a:br>
              <a:rPr sz="900" dirty="0"/>
            </a:br>
            <a:endParaRPr sz="900" dirty="0"/>
          </a:p>
          <a:p>
            <a:pPr lvl="1"/>
            <a:r>
              <a:rPr sz="900" b="1" dirty="0"/>
              <a:t>Germany</a:t>
            </a:r>
            <a:r>
              <a:rPr sz="900" dirty="0"/>
              <a:t>, </a:t>
            </a:r>
            <a:r>
              <a:rPr sz="900" b="1" dirty="0"/>
              <a:t>China</a:t>
            </a:r>
            <a:r>
              <a:rPr sz="900" dirty="0"/>
              <a:t>, </a:t>
            </a:r>
            <a:r>
              <a:rPr sz="900" b="1" dirty="0"/>
              <a:t>USA</a:t>
            </a:r>
            <a:r>
              <a:rPr sz="900" dirty="0"/>
              <a:t>, </a:t>
            </a:r>
            <a:r>
              <a:rPr sz="900" b="1" dirty="0"/>
              <a:t>Norway</a:t>
            </a:r>
            <a:r>
              <a:rPr sz="900" dirty="0"/>
              <a:t> lead in imports</a:t>
            </a:r>
          </a:p>
          <a:p>
            <a:pPr lvl="0"/>
            <a:r>
              <a:rPr sz="1100" b="1" dirty="0"/>
              <a:t>Deep Learning Strengths</a:t>
            </a:r>
          </a:p>
          <a:p>
            <a:pPr lvl="1"/>
            <a:r>
              <a:rPr sz="900" dirty="0"/>
              <a:t>Captures long‑term momentum via autoregressive LSTM</a:t>
            </a:r>
            <a:br>
              <a:rPr sz="900" dirty="0"/>
            </a:br>
            <a:endParaRPr sz="900" dirty="0"/>
          </a:p>
          <a:p>
            <a:pPr lvl="1"/>
            <a:r>
              <a:rPr sz="900" dirty="0"/>
              <a:t>Robust high‑level forecasts across products &amp; partners</a:t>
            </a:r>
            <a:br>
              <a:rPr sz="900" dirty="0"/>
            </a:br>
            <a:endParaRPr sz="900" dirty="0"/>
          </a:p>
          <a:p>
            <a:pPr lvl="1"/>
            <a:r>
              <a:rPr sz="900" dirty="0"/>
              <a:t>Outperforms simpler baselines on MAE</a:t>
            </a:r>
          </a:p>
          <a:p>
            <a:pPr lvl="0"/>
            <a:r>
              <a:rPr sz="1100" b="1" dirty="0"/>
              <a:t>Limitations &amp; Next Steps</a:t>
            </a:r>
          </a:p>
          <a:p>
            <a:pPr lvl="1"/>
            <a:r>
              <a:rPr sz="900" dirty="0"/>
              <a:t>Smooth, conservative outputs understate shocks or policy changes</a:t>
            </a:r>
            <a:br>
              <a:rPr sz="900" dirty="0"/>
            </a:br>
            <a:endParaRPr sz="900" dirty="0"/>
          </a:p>
          <a:p>
            <a:pPr lvl="1"/>
            <a:r>
              <a:rPr sz="900" dirty="0"/>
              <a:t>Does not include exogenous variables or regime shifts</a:t>
            </a:r>
            <a:br>
              <a:rPr sz="900" dirty="0"/>
            </a:br>
            <a:endParaRPr sz="900" dirty="0"/>
          </a:p>
          <a:p>
            <a:pPr lvl="1"/>
            <a:r>
              <a:rPr sz="900" dirty="0"/>
              <a:t>Future work:</a:t>
            </a:r>
          </a:p>
          <a:p>
            <a:pPr lvl="2"/>
            <a:r>
              <a:rPr sz="800" dirty="0"/>
              <a:t>Integrate macro‑economic indicators (GDP, exchange rates, policy events)</a:t>
            </a:r>
            <a:br>
              <a:rPr sz="800" dirty="0"/>
            </a:br>
            <a:endParaRPr sz="800" dirty="0"/>
          </a:p>
          <a:p>
            <a:pPr lvl="2"/>
            <a:r>
              <a:rPr sz="800" dirty="0"/>
              <a:t>Incorporate </a:t>
            </a:r>
            <a:r>
              <a:rPr sz="800" b="1" dirty="0"/>
              <a:t>graph/cluster embeddings</a:t>
            </a:r>
            <a:r>
              <a:rPr sz="800" dirty="0"/>
              <a:t> or </a:t>
            </a:r>
            <a:r>
              <a:rPr sz="800" b="1" dirty="0"/>
              <a:t>attention</a:t>
            </a:r>
            <a:r>
              <a:rPr sz="800" dirty="0"/>
              <a:t> models</a:t>
            </a:r>
            <a:br>
              <a:rPr sz="800" dirty="0"/>
            </a:br>
            <a:endParaRPr sz="800" dirty="0"/>
          </a:p>
          <a:p>
            <a:pPr lvl="2"/>
            <a:r>
              <a:rPr sz="800" dirty="0"/>
              <a:t>Add </a:t>
            </a:r>
            <a:r>
              <a:rPr sz="800" b="1" dirty="0"/>
              <a:t>shock-detection</a:t>
            </a:r>
            <a:r>
              <a:rPr sz="800" dirty="0"/>
              <a:t> or </a:t>
            </a:r>
            <a:r>
              <a:rPr sz="800" b="1" dirty="0"/>
              <a:t>switching‑regime</a:t>
            </a:r>
            <a:r>
              <a:rPr sz="800" dirty="0"/>
              <a:t> components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b="1" dirty="0"/>
              <a:t>Can we forecast future UK trade data?</a:t>
            </a:r>
          </a:p>
          <a:p>
            <a:pPr lvl="1"/>
            <a:r>
              <a:rPr sz="1800" dirty="0"/>
              <a:t>Total exports and imports</a:t>
            </a:r>
          </a:p>
          <a:p>
            <a:pPr lvl="2"/>
            <a:r>
              <a:rPr sz="1400" dirty="0"/>
              <a:t>Will overall trade grow or decline?</a:t>
            </a:r>
          </a:p>
          <a:p>
            <a:pPr lvl="1"/>
            <a:r>
              <a:rPr sz="1800" dirty="0"/>
              <a:t>Trade by product</a:t>
            </a:r>
          </a:p>
          <a:p>
            <a:pPr lvl="2"/>
            <a:r>
              <a:rPr sz="1400" dirty="0"/>
              <a:t>Which goods will dominate?</a:t>
            </a:r>
          </a:p>
          <a:p>
            <a:pPr lvl="1"/>
            <a:r>
              <a:rPr sz="1800" dirty="0"/>
              <a:t>Trade by partner country</a:t>
            </a:r>
          </a:p>
          <a:p>
            <a:pPr lvl="2"/>
            <a:r>
              <a:rPr sz="1400" dirty="0"/>
              <a:t>Will new countries become more prominent?</a:t>
            </a:r>
          </a:p>
          <a:p>
            <a:pPr lvl="0"/>
            <a:r>
              <a:rPr sz="1800" b="1" dirty="0"/>
              <a:t>Challenges of forecasting long-term trade</a:t>
            </a:r>
          </a:p>
          <a:p>
            <a:pPr lvl="1"/>
            <a:r>
              <a:rPr sz="1800" dirty="0"/>
              <a:t>Economic shocks (e.g., COVID-19, financial crises)</a:t>
            </a:r>
          </a:p>
          <a:p>
            <a:pPr lvl="1"/>
            <a:r>
              <a:rPr sz="1800" dirty="0"/>
              <a:t>Policy and geopolitical uncertainty (e.g., Brexit)</a:t>
            </a:r>
          </a:p>
          <a:p>
            <a:pPr lvl="1"/>
            <a:r>
              <a:rPr sz="1800" dirty="0"/>
              <a:t>Structural changes in industry or consumer demand</a:t>
            </a:r>
          </a:p>
          <a:p>
            <a:pPr lvl="1"/>
            <a:r>
              <a:rPr sz="1800" dirty="0"/>
              <a:t>Model limitations for long-term prediction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600" dirty="0"/>
              <a:t>The original dataset from the CEPII BACI database contained </a:t>
            </a:r>
            <a:r>
              <a:rPr sz="1600" b="1" dirty="0"/>
              <a:t>258 million+ rows</a:t>
            </a:r>
            <a:r>
              <a:rPr sz="1600" dirty="0"/>
              <a:t>, covering:</a:t>
            </a:r>
          </a:p>
          <a:p>
            <a:pPr lvl="1"/>
            <a:r>
              <a:rPr sz="1600" b="1" dirty="0"/>
              <a:t>Trade flows</a:t>
            </a:r>
            <a:r>
              <a:rPr sz="1600" dirty="0"/>
              <a:t> between 238 countries</a:t>
            </a:r>
          </a:p>
          <a:p>
            <a:pPr lvl="1"/>
            <a:r>
              <a:rPr sz="1600" b="1" dirty="0"/>
              <a:t>Over 5,000 products</a:t>
            </a:r>
            <a:r>
              <a:rPr sz="1600" dirty="0"/>
              <a:t> using 6-digit Harmonized System (HS) codes</a:t>
            </a:r>
            <a:br>
              <a:rPr sz="1600" dirty="0"/>
            </a:br>
            <a:endParaRPr sz="1600" dirty="0"/>
          </a:p>
          <a:p>
            <a:pPr lvl="1"/>
            <a:r>
              <a:rPr sz="1600" b="1" dirty="0"/>
              <a:t>Annual data</a:t>
            </a:r>
            <a:r>
              <a:rPr sz="1600" dirty="0"/>
              <a:t> from 1995 to 2023</a:t>
            </a:r>
          </a:p>
          <a:p>
            <a:pPr lvl="0"/>
            <a:r>
              <a:rPr sz="1600" b="1" dirty="0"/>
              <a:t>Preprocessing steps</a:t>
            </a:r>
            <a:r>
              <a:rPr sz="1600" dirty="0"/>
              <a:t> included:</a:t>
            </a:r>
          </a:p>
          <a:p>
            <a:pPr lvl="1"/>
            <a:r>
              <a:rPr sz="1600" dirty="0"/>
              <a:t>Filtering rows where the </a:t>
            </a:r>
            <a:r>
              <a:rPr sz="1600" b="1" dirty="0"/>
              <a:t>UK was either importer or exporter</a:t>
            </a:r>
          </a:p>
          <a:p>
            <a:pPr lvl="1"/>
            <a:r>
              <a:rPr sz="1600" dirty="0"/>
              <a:t>Merging similar products (e.g., combining 21 categories of “meat” into one)</a:t>
            </a:r>
          </a:p>
          <a:p>
            <a:pPr lvl="1"/>
            <a:r>
              <a:rPr sz="1600" b="1" dirty="0"/>
              <a:t>Decoding</a:t>
            </a:r>
            <a:r>
              <a:rPr sz="1600" dirty="0"/>
              <a:t> numeric country and product codes into readable labels</a:t>
            </a:r>
          </a:p>
          <a:p>
            <a:pPr lvl="1"/>
            <a:r>
              <a:rPr sz="1600" dirty="0"/>
              <a:t>Cleaning and reducing the dataset to around </a:t>
            </a:r>
            <a:r>
              <a:rPr sz="1600" b="1" dirty="0"/>
              <a:t>5 million rows</a:t>
            </a:r>
            <a:r>
              <a:rPr sz="1600" dirty="0"/>
              <a:t> for focused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Powerpoint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Powerpoint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point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point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Powerpoint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777" y="602646"/>
            <a:ext cx="4926446" cy="393820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On-screen Show (16:9)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</vt:lpstr>
      <vt:lpstr>Office Theme</vt:lpstr>
      <vt:lpstr>Powerpoint for report</vt:lpstr>
      <vt:lpstr>Motivation</vt:lpstr>
      <vt:lpstr>Research Questions</vt:lpstr>
      <vt:lpstr>Overview of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Treemap of exports by importer</vt:lpstr>
      <vt:lpstr>PowerPoint Presentation</vt:lpstr>
      <vt:lpstr>PowerPoint Presentation</vt:lpstr>
      <vt:lpstr>Overview of methodology</vt:lpstr>
      <vt:lpstr>Correlation Between Top Export Products</vt:lpstr>
      <vt:lpstr> Correlation Between Top Import Products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for report</dc:title>
  <dc:creator>Max Austin - Mada2</dc:creator>
  <cp:keywords/>
  <cp:lastModifiedBy>max austin</cp:lastModifiedBy>
  <cp:revision>1</cp:revision>
  <dcterms:created xsi:type="dcterms:W3CDTF">2025-04-21T12:27:12Z</dcterms:created>
  <dcterms:modified xsi:type="dcterms:W3CDTF">2025-04-21T12:33:14Z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2025-04-21</vt:lpwstr>
  </property>
  <property fmtid="{D5CDD505-2E9C-101B-9397-08002B2CF9AE}" pid="3" name="output">
    <vt:lpwstr>powerpoint_presentation</vt:lpwstr>
  </property>
</Properties>
</file>