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Powerpoint for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Max Austin - Mada2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2025-04-20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Powerpoint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9732" y="339607"/>
            <a:ext cx="5584536" cy="44642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3590" y="311112"/>
            <a:ext cx="5644573" cy="45212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Powerpoint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677" y="572189"/>
            <a:ext cx="5002646" cy="399912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Overview of </a:t>
            </a:r>
            <a:r>
              <a:rPr lang="en-GB" dirty="0"/>
              <a:t>M</a:t>
            </a:r>
            <a:r>
              <a:rPr dirty="0" err="1"/>
              <a:t>ethodology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b="1" dirty="0"/>
              <a:t>Correlation Analysis</a:t>
            </a:r>
          </a:p>
          <a:p>
            <a:pPr lvl="1"/>
            <a:r>
              <a:rPr sz="1800" dirty="0"/>
              <a:t>Explore how different products and trade partners move together</a:t>
            </a:r>
          </a:p>
          <a:p>
            <a:pPr lvl="1"/>
            <a:r>
              <a:rPr sz="1800" dirty="0"/>
              <a:t>Identify strong relationships between key sectors (e.g., aerospace, energy)</a:t>
            </a:r>
          </a:p>
          <a:p>
            <a:pPr lvl="0"/>
            <a:r>
              <a:rPr sz="1800" b="1" dirty="0"/>
              <a:t>Clustering</a:t>
            </a:r>
          </a:p>
          <a:p>
            <a:pPr lvl="1"/>
            <a:r>
              <a:rPr sz="1800" dirty="0"/>
              <a:t>Group similar products based on trade patterns</a:t>
            </a:r>
          </a:p>
          <a:p>
            <a:pPr lvl="1"/>
            <a:r>
              <a:rPr sz="1800" dirty="0"/>
              <a:t>Used </a:t>
            </a:r>
            <a:r>
              <a:rPr sz="1800" b="1" dirty="0"/>
              <a:t>K-means</a:t>
            </a:r>
            <a:r>
              <a:rPr sz="1800" dirty="0"/>
              <a:t> and network-based methods to uncover hidden structure</a:t>
            </a:r>
          </a:p>
          <a:p>
            <a:pPr lvl="0"/>
            <a:r>
              <a:rPr sz="1800" b="1" dirty="0"/>
              <a:t>Deep Learning</a:t>
            </a:r>
          </a:p>
          <a:p>
            <a:pPr lvl="1"/>
            <a:r>
              <a:rPr sz="1800" dirty="0"/>
              <a:t>Developed two neural network models to forecast future trade</a:t>
            </a:r>
          </a:p>
          <a:p>
            <a:pPr lvl="1"/>
            <a:r>
              <a:rPr sz="1800" dirty="0"/>
              <a:t>One model for UK as </a:t>
            </a:r>
            <a:r>
              <a:rPr sz="1800" b="1" dirty="0"/>
              <a:t>exporter</a:t>
            </a:r>
            <a:r>
              <a:rPr sz="1800" dirty="0"/>
              <a:t>, another for </a:t>
            </a:r>
            <a:r>
              <a:rPr sz="1800" b="1" dirty="0"/>
              <a:t>importer</a:t>
            </a:r>
          </a:p>
          <a:p>
            <a:pPr lvl="1"/>
            <a:r>
              <a:rPr sz="1800" dirty="0"/>
              <a:t>Embedded categorical variables and scaled numeric ones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Correlation Between Top Export Products</a:t>
            </a:r>
          </a:p>
        </p:txBody>
      </p:sp>
      <p:pic>
        <p:nvPicPr>
          <p:cNvPr id="3" name="Picture 1" descr="Powerpoint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206863"/>
            <a:ext cx="4391460" cy="35175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B6D445C-8A6C-58A8-60BF-207E1B8F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190285"/>
            <a:ext cx="8229600" cy="8572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200" dirty="0"/>
              <a:t>Correlation Between Top Import Products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Powerpoint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6768" y="489124"/>
            <a:ext cx="5210464" cy="416525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2786" y="305564"/>
            <a:ext cx="5658427" cy="453237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Deep learning is a type of machine learning that uses multi-layered neural networks to learn patterns in data.</a:t>
            </a:r>
          </a:p>
          <a:p>
            <a:pPr lvl="0"/>
            <a:r>
              <a:t>Especially effective for large, complex datasets with non-linear relationships.</a:t>
            </a:r>
          </a:p>
          <a:p>
            <a:pPr lvl="0"/>
            <a:r>
              <a:t>In this project:</a:t>
            </a:r>
          </a:p>
          <a:p>
            <a:pPr lvl="1"/>
            <a:r>
              <a:t>Built two models using </a:t>
            </a:r>
            <a:r>
              <a:rPr b="1"/>
              <a:t>TensorFlow and Keras</a:t>
            </a:r>
            <a:r>
              <a:t> in R.</a:t>
            </a:r>
          </a:p>
          <a:p>
            <a:pPr lvl="1"/>
            <a:r>
              <a:t>One for </a:t>
            </a:r>
            <a:r>
              <a:rPr b="1"/>
              <a:t>UK as exporter</a:t>
            </a:r>
            <a:r>
              <a:t>, one for </a:t>
            </a:r>
            <a:r>
              <a:rPr b="1"/>
              <a:t>UK as importer</a:t>
            </a:r>
            <a:r>
              <a:t>.</a:t>
            </a:r>
          </a:p>
          <a:p>
            <a:pPr lvl="1"/>
            <a:r>
              <a:t>Inputs included trade partner, product type, and year.</a:t>
            </a:r>
          </a:p>
          <a:p>
            <a:pPr lvl="1"/>
            <a:r>
              <a:t>Used </a:t>
            </a:r>
            <a:r>
              <a:rPr b="1"/>
              <a:t>embedding layers</a:t>
            </a:r>
            <a:r>
              <a:t> for categorical variables and </a:t>
            </a:r>
            <a:r>
              <a:rPr b="1"/>
              <a:t>dense layers</a:t>
            </a:r>
            <a:r>
              <a:t> for regression.</a:t>
            </a:r>
          </a:p>
          <a:p>
            <a:pPr lvl="0"/>
            <a:r>
              <a:t>Trained over 30 epochs with </a:t>
            </a:r>
            <a:r>
              <a:rPr b="1"/>
              <a:t>mixed precision</a:t>
            </a:r>
            <a:r>
              <a:t> and </a:t>
            </a:r>
            <a:r>
              <a:rPr b="1"/>
              <a:t>batch size of 216</a:t>
            </a:r>
            <a: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t>To assess performance, deep learning forecasts were compared against traditional methods:</a:t>
            </a:r>
          </a:p>
          <a:p>
            <a:pPr lvl="1"/>
            <a:r>
              <a:rPr b="1"/>
              <a:t>Logistic Regression</a:t>
            </a:r>
          </a:p>
          <a:p>
            <a:pPr lvl="2"/>
            <a:r>
              <a:t>Simple, interpretable.</a:t>
            </a:r>
          </a:p>
          <a:p>
            <a:pPr lvl="2"/>
            <a:r>
              <a:t>Struggles with complex, non-linear relationships in trade data.</a:t>
            </a:r>
          </a:p>
          <a:p>
            <a:pPr lvl="1"/>
            <a:r>
              <a:rPr b="1"/>
              <a:t>Regression Trees</a:t>
            </a:r>
          </a:p>
          <a:p>
            <a:pPr lvl="2"/>
            <a:r>
              <a:t>Handles non-linearity better.</a:t>
            </a:r>
          </a:p>
          <a:p>
            <a:pPr lvl="2"/>
            <a:r>
              <a:t>Prone to overfitting and less smooth in forecasting.</a:t>
            </a:r>
          </a:p>
          <a:p>
            <a:pPr lvl="0"/>
            <a:r>
              <a:rPr b="1"/>
              <a:t>Deep Learning Advantages</a:t>
            </a:r>
          </a:p>
          <a:p>
            <a:pPr lvl="1"/>
            <a:r>
              <a:t>Captures hidden patterns in high-dimensional data.</a:t>
            </a:r>
          </a:p>
          <a:p>
            <a:pPr lvl="1"/>
            <a:r>
              <a:t>Better generalization across products, partners, and time.</a:t>
            </a:r>
          </a:p>
          <a:p>
            <a:pPr lvl="1"/>
            <a:r>
              <a:t>Outperformed traditional models on key accuracy metrics (e.g., MAE).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sz="2000" b="1" dirty="0"/>
              <a:t>Why UK Trade?</a:t>
            </a:r>
          </a:p>
          <a:p>
            <a:pPr lvl="1"/>
            <a:r>
              <a:rPr sz="2000" dirty="0"/>
              <a:t>Large, rich dataset available from the </a:t>
            </a:r>
            <a:r>
              <a:rPr sz="2000" b="1" dirty="0"/>
              <a:t>CEPII BACI</a:t>
            </a:r>
            <a:r>
              <a:rPr sz="2000" dirty="0"/>
              <a:t> database</a:t>
            </a:r>
          </a:p>
          <a:p>
            <a:pPr lvl="1"/>
            <a:r>
              <a:rPr sz="2000" dirty="0"/>
              <a:t>Personal interest in international trade and forecasting</a:t>
            </a:r>
          </a:p>
          <a:p>
            <a:pPr lvl="0"/>
            <a:r>
              <a:rPr sz="2000" b="1" dirty="0"/>
              <a:t>Relevant Skills Developed</a:t>
            </a:r>
          </a:p>
          <a:p>
            <a:pPr lvl="1"/>
            <a:r>
              <a:rPr sz="2000" b="1" dirty="0"/>
              <a:t>Deep learning</a:t>
            </a:r>
            <a:r>
              <a:rPr sz="2000" dirty="0"/>
              <a:t> using TensorFlow in both </a:t>
            </a:r>
            <a:r>
              <a:rPr sz="2000" b="1" dirty="0"/>
              <a:t>R</a:t>
            </a:r>
            <a:r>
              <a:rPr sz="2000" dirty="0"/>
              <a:t> and </a:t>
            </a:r>
            <a:r>
              <a:rPr sz="2000" b="1" dirty="0"/>
              <a:t>Python</a:t>
            </a:r>
          </a:p>
          <a:p>
            <a:pPr lvl="1"/>
            <a:r>
              <a:rPr sz="2000" b="1" dirty="0"/>
              <a:t>Classification models</a:t>
            </a:r>
            <a:r>
              <a:rPr sz="2000" dirty="0"/>
              <a:t>:</a:t>
            </a:r>
          </a:p>
          <a:p>
            <a:pPr lvl="2"/>
            <a:r>
              <a:rPr sz="1600" dirty="0"/>
              <a:t>Predict future trade based on historical features</a:t>
            </a:r>
          </a:p>
          <a:p>
            <a:pPr lvl="1"/>
            <a:r>
              <a:rPr sz="2000" b="1" dirty="0"/>
              <a:t>Clustering techniques</a:t>
            </a:r>
            <a:r>
              <a:rPr sz="2000" dirty="0"/>
              <a:t>:</a:t>
            </a:r>
          </a:p>
          <a:p>
            <a:pPr lvl="2"/>
            <a:r>
              <a:rPr sz="1600" dirty="0"/>
              <a:t>Group similar trade items or partners</a:t>
            </a:r>
          </a:p>
          <a:p>
            <a:pPr lvl="2"/>
            <a:r>
              <a:rPr sz="1600" dirty="0"/>
              <a:t>Applied </a:t>
            </a:r>
            <a:r>
              <a:rPr sz="1600" b="1" dirty="0"/>
              <a:t>K-means</a:t>
            </a:r>
            <a:r>
              <a:rPr sz="1600" dirty="0"/>
              <a:t> to identify patterns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conlcusion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t>The project successfully explored whether UK trade—by total value, product, and partner—can be forecasted using data-driven techniques.</a:t>
            </a:r>
          </a:p>
          <a:p>
            <a:pPr lvl="0"/>
            <a:r>
              <a:t>Key findings:</a:t>
            </a:r>
          </a:p>
          <a:p>
            <a:pPr lvl="1"/>
            <a:r>
              <a:t>The UK’s trade deficit is long-standing and forecasted to widen.</a:t>
            </a:r>
          </a:p>
          <a:p>
            <a:pPr lvl="1"/>
            <a:r>
              <a:t>Vehicle, pharmaceutical, and machinery sectors dominate exports.</a:t>
            </a:r>
          </a:p>
          <a:p>
            <a:pPr lvl="1"/>
            <a:r>
              <a:t>Imports show strong reliance on Europe, China, and the USA.</a:t>
            </a:r>
          </a:p>
          <a:p>
            <a:pPr lvl="0"/>
            <a:r>
              <a:t>Deep learning provided robust forecasts and outperformed simpler classifiers.</a:t>
            </a:r>
          </a:p>
          <a:p>
            <a:pPr lvl="1"/>
            <a:r>
              <a:t>However, limitations like trend smoothing and lack of external variables affect realism.</a:t>
            </a:r>
          </a:p>
          <a:p>
            <a:pPr lvl="0"/>
            <a:r>
              <a:t>Future improvements could include:</a:t>
            </a:r>
          </a:p>
          <a:p>
            <a:pPr lvl="1"/>
            <a:r>
              <a:t>Incorporating economic indicators or policy variables.</a:t>
            </a:r>
          </a:p>
          <a:p>
            <a:pPr lvl="1"/>
            <a:r>
              <a:t>Modeling shocks or regime changes explicitly.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sz="2000" b="1" dirty="0"/>
              <a:t>Can we forecast future UK trade data?</a:t>
            </a:r>
          </a:p>
          <a:p>
            <a:pPr lvl="1"/>
            <a:r>
              <a:rPr sz="2000" dirty="0"/>
              <a:t>Total exports and imports</a:t>
            </a:r>
          </a:p>
          <a:p>
            <a:pPr lvl="2"/>
            <a:r>
              <a:rPr sz="1600" dirty="0"/>
              <a:t>Will overall trade grow or decline?</a:t>
            </a:r>
          </a:p>
          <a:p>
            <a:pPr lvl="1"/>
            <a:r>
              <a:rPr sz="2000" dirty="0"/>
              <a:t>Trade by product</a:t>
            </a:r>
          </a:p>
          <a:p>
            <a:pPr lvl="2"/>
            <a:r>
              <a:rPr sz="1600" dirty="0"/>
              <a:t>Which goods will dominate?</a:t>
            </a:r>
          </a:p>
          <a:p>
            <a:pPr lvl="1"/>
            <a:r>
              <a:rPr sz="2000" dirty="0"/>
              <a:t>Trade by partner country</a:t>
            </a:r>
          </a:p>
          <a:p>
            <a:pPr lvl="2"/>
            <a:r>
              <a:rPr sz="1600" dirty="0"/>
              <a:t>Will new countries become more prominent?</a:t>
            </a:r>
          </a:p>
          <a:p>
            <a:pPr lvl="0"/>
            <a:r>
              <a:rPr sz="2000" b="1" dirty="0"/>
              <a:t>Challenges of forecasting long-term trade</a:t>
            </a:r>
          </a:p>
          <a:p>
            <a:pPr lvl="1"/>
            <a:r>
              <a:rPr sz="2000" dirty="0"/>
              <a:t>Economic shocks (e.g., COVID-19, financial crises)</a:t>
            </a:r>
          </a:p>
          <a:p>
            <a:pPr lvl="1"/>
            <a:r>
              <a:rPr sz="2000" dirty="0"/>
              <a:t>Policy and geopolitical uncertainty (e.g., Brexit)</a:t>
            </a:r>
          </a:p>
          <a:p>
            <a:pPr lvl="1"/>
            <a:r>
              <a:rPr sz="2000" dirty="0"/>
              <a:t>Structural changes in industry or consumer demand</a:t>
            </a:r>
          </a:p>
          <a:p>
            <a:pPr lvl="1"/>
            <a:r>
              <a:rPr sz="2000" dirty="0"/>
              <a:t>Model limitations for long-term prediction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sz="2000" dirty="0"/>
              <a:t>The original dataset from the CEPII BACI database contained </a:t>
            </a:r>
            <a:r>
              <a:rPr sz="2000" b="1" dirty="0"/>
              <a:t>258 million+ rows</a:t>
            </a:r>
            <a:r>
              <a:rPr sz="2000" dirty="0"/>
              <a:t>, covering:</a:t>
            </a:r>
          </a:p>
          <a:p>
            <a:pPr lvl="1"/>
            <a:r>
              <a:rPr sz="2000" b="1" dirty="0"/>
              <a:t>Trade flows</a:t>
            </a:r>
            <a:r>
              <a:rPr sz="2000" dirty="0"/>
              <a:t> between 238 countries</a:t>
            </a:r>
          </a:p>
          <a:p>
            <a:pPr lvl="1"/>
            <a:r>
              <a:rPr sz="2000" b="1" dirty="0"/>
              <a:t>Over 5,000 products</a:t>
            </a:r>
            <a:r>
              <a:rPr sz="2000" dirty="0"/>
              <a:t> using 6-digit Harmonized System (HS) codes</a:t>
            </a:r>
            <a:br>
              <a:rPr sz="2000" dirty="0"/>
            </a:br>
            <a:endParaRPr sz="2000" dirty="0"/>
          </a:p>
          <a:p>
            <a:pPr lvl="1"/>
            <a:r>
              <a:rPr sz="2000" b="1" dirty="0"/>
              <a:t>Annual data</a:t>
            </a:r>
            <a:r>
              <a:rPr sz="2000" dirty="0"/>
              <a:t> from 1995 to 2023</a:t>
            </a:r>
          </a:p>
          <a:p>
            <a:pPr lvl="0"/>
            <a:r>
              <a:rPr sz="2000" b="1" dirty="0"/>
              <a:t>Preprocessing steps</a:t>
            </a:r>
            <a:r>
              <a:rPr sz="2000" dirty="0"/>
              <a:t> included:</a:t>
            </a:r>
          </a:p>
          <a:p>
            <a:pPr lvl="1"/>
            <a:r>
              <a:rPr sz="2000" dirty="0"/>
              <a:t>Filtering rows where the </a:t>
            </a:r>
            <a:r>
              <a:rPr sz="2000" b="1" dirty="0"/>
              <a:t>UK was either importer or exporter</a:t>
            </a:r>
          </a:p>
          <a:p>
            <a:pPr lvl="1"/>
            <a:r>
              <a:rPr sz="2000" dirty="0"/>
              <a:t>Merging similar products (e.g., combining 21 categories of “meat” into one)</a:t>
            </a:r>
          </a:p>
          <a:p>
            <a:pPr lvl="1"/>
            <a:r>
              <a:rPr sz="2000" b="1" dirty="0"/>
              <a:t>Decoding</a:t>
            </a:r>
            <a:r>
              <a:rPr sz="2000" dirty="0"/>
              <a:t> numeric country and product codes into readable labels</a:t>
            </a:r>
          </a:p>
          <a:p>
            <a:pPr lvl="1"/>
            <a:r>
              <a:rPr sz="2000" dirty="0"/>
              <a:t>Cleaning and reducing the dataset to around </a:t>
            </a:r>
            <a:r>
              <a:rPr sz="2000" b="1" dirty="0"/>
              <a:t>5 million rows</a:t>
            </a:r>
            <a:r>
              <a:rPr sz="2000" dirty="0"/>
              <a:t> for focused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Export value by top products</a:t>
            </a:r>
          </a:p>
        </p:txBody>
      </p:sp>
      <p:pic>
        <p:nvPicPr>
          <p:cNvPr id="3" name="Picture 1" descr="Powerpoint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 value by top products</a:t>
            </a:r>
          </a:p>
        </p:txBody>
      </p:sp>
      <p:pic>
        <p:nvPicPr>
          <p:cNvPr id="3" name="Picture 1" descr="Powerpoint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59789" y="126999"/>
            <a:ext cx="5686137" cy="45545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point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3832" y="162222"/>
            <a:ext cx="6016336" cy="481905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Powerpoint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5931" y="400521"/>
            <a:ext cx="5432137" cy="43424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On-screen Show (16:9)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for report</vt:lpstr>
      <vt:lpstr>Motivation</vt:lpstr>
      <vt:lpstr>Research Questions</vt:lpstr>
      <vt:lpstr>Overview of Data</vt:lpstr>
      <vt:lpstr>Export value by top products</vt:lpstr>
      <vt:lpstr>Import value by top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of Methodology</vt:lpstr>
      <vt:lpstr>Correlation Between Top Export Products</vt:lpstr>
      <vt:lpstr>Correlation Between Top Import Products</vt:lpstr>
      <vt:lpstr>PowerPoint Presentation</vt:lpstr>
      <vt:lpstr>PowerPoint Presentation</vt:lpstr>
      <vt:lpstr>Deep learning</vt:lpstr>
      <vt:lpstr>Model comparison</vt:lpstr>
      <vt:lpstr>conlcusion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for report</dc:title>
  <dc:creator>Max Austin - Mada2</dc:creator>
  <cp:keywords/>
  <cp:lastModifiedBy>max austin</cp:lastModifiedBy>
  <cp:revision>1</cp:revision>
  <dcterms:created xsi:type="dcterms:W3CDTF">2025-04-20T20:37:44Z</dcterms:created>
  <dcterms:modified xsi:type="dcterms:W3CDTF">2025-04-20T20:45:52Z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2025-04-20</vt:lpwstr>
  </property>
  <property fmtid="{D5CDD505-2E9C-101B-9397-08002B2CF9AE}" pid="3" name="output">
    <vt:lpwstr>powerpoint_presentation</vt:lpwstr>
  </property>
</Properties>
</file>