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76" r:id="rId6"/>
    <p:sldId id="277" r:id="rId7"/>
    <p:sldId id="278" r:id="rId8"/>
    <p:sldId id="275" r:id="rId9"/>
    <p:sldId id="271" r:id="rId10"/>
    <p:sldId id="279" r:id="rId11"/>
    <p:sldId id="280" r:id="rId12"/>
    <p:sldId id="282" r:id="rId13"/>
    <p:sldId id="266" r:id="rId14"/>
    <p:sldId id="290" r:id="rId15"/>
    <p:sldId id="288" r:id="rId16"/>
    <p:sldId id="287" r:id="rId17"/>
    <p:sldId id="285" r:id="rId18"/>
    <p:sldId id="283" r:id="rId19"/>
    <p:sldId id="289" r:id="rId20"/>
    <p:sldId id="286" r:id="rId21"/>
    <p:sldId id="291" r:id="rId22"/>
    <p:sldId id="292" r:id="rId23"/>
    <p:sldId id="293" r:id="rId24"/>
    <p:sldId id="294" r:id="rId25"/>
    <p:sldId id="284" r:id="rId26"/>
    <p:sldId id="295" r:id="rId27"/>
    <p:sldId id="296" r:id="rId28"/>
    <p:sldId id="297" r:id="rId29"/>
    <p:sldId id="298" r:id="rId30"/>
    <p:sldId id="299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B47C52B-D101-1347-9401-DA49AE06067A}">
          <p14:sldIdLst>
            <p14:sldId id="256"/>
            <p14:sldId id="276"/>
            <p14:sldId id="277"/>
            <p14:sldId id="278"/>
            <p14:sldId id="275"/>
            <p14:sldId id="271"/>
            <p14:sldId id="279"/>
            <p14:sldId id="280"/>
            <p14:sldId id="282"/>
            <p14:sldId id="266"/>
            <p14:sldId id="290"/>
            <p14:sldId id="288"/>
            <p14:sldId id="287"/>
            <p14:sldId id="285"/>
            <p14:sldId id="283"/>
            <p14:sldId id="289"/>
            <p14:sldId id="286"/>
            <p14:sldId id="291"/>
            <p14:sldId id="292"/>
            <p14:sldId id="293"/>
            <p14:sldId id="294"/>
            <p14:sldId id="284"/>
            <p14:sldId id="295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vin Eisenmann" initials="ME" lastIdx="1" clrIdx="0">
    <p:extLst>
      <p:ext uri="{19B8F6BF-5375-455C-9EA6-DF929625EA0E}">
        <p15:presenceInfo xmlns:p15="http://schemas.microsoft.com/office/powerpoint/2012/main" userId="S::marvin.eisenmann@bwedu.de::4b3cf6e4-0657-48c8-a91e-5afda85df5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96" autoAdjust="0"/>
    <p:restoredTop sz="94633"/>
  </p:normalViewPr>
  <p:slideViewPr>
    <p:cSldViewPr>
      <p:cViewPr>
        <p:scale>
          <a:sx n="107" d="100"/>
          <a:sy n="107" d="100"/>
        </p:scale>
        <p:origin x="1000" y="101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204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de-DE" sz="1200"/>
            </a:lvl1pPr>
          </a:lstStyle>
          <a:p>
            <a:fld id="{AC8CEC3D-96F7-401F-9673-3EE7F75C9C5B}" type="datetimeFigureOut">
              <a:rPr lang="de-DE"/>
              <a:t>07.03.19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de-DE" sz="1200"/>
            </a:lvl1pPr>
          </a:lstStyle>
          <a:p>
            <a:fld id="{A98ED8CD-4E4C-49AC-BDC6-2963BA49E54F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de-DE" sz="1200"/>
            </a:lvl1pPr>
          </a:lstStyle>
          <a:p>
            <a:fld id="{F032BCF4-D26D-4DAF-9F57-FE1E61FE7935}" type="datetimeFigureOut">
              <a:rPr lang="de-DE" smtClean="0"/>
              <a:t>07.03.19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de-DE" sz="1200"/>
            </a:lvl1pPr>
          </a:lstStyle>
          <a:p>
            <a:fld id="{5FB91549-43BF-425A-AF25-75262019208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29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40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469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de-DE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0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lick in die Wolken und in den blauen Himmel, Glasarchitektur" title="Foliendesignbil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 latinLnBrk="0">
              <a:defRPr lang="de-DE" sz="4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Autofit/>
          </a:bodyPr>
          <a:lstStyle>
            <a:lvl1pPr marL="0" indent="0" algn="l" latinLnBrk="0">
              <a:spcBef>
                <a:spcPts val="0"/>
              </a:spcBef>
              <a:buNone/>
              <a:defRPr lang="de-DE" sz="19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D379-C9AB-0743-8F40-923D1CC78E1B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de-DE"/>
            </a:lvl5pPr>
            <a:lvl6pPr latinLnBrk="0">
              <a:defRPr lang="de-DE"/>
            </a:lvl6pPr>
            <a:lvl7pPr latinLnBrk="0">
              <a:defRPr lang="de-DE"/>
            </a:lvl7pPr>
            <a:lvl8pPr latinLnBrk="0">
              <a:defRPr lang="de-DE" baseline="0"/>
            </a:lvl8pPr>
            <a:lvl9pPr latinLnBrk="0">
              <a:defRPr lang="de-DE" baseline="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4A2A-71A0-0D4D-8300-DE2C582C094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 latinLnBrk="0">
              <a:defRPr lang="de-DE"/>
            </a:lvl5pPr>
            <a:lvl6pPr latinLnBrk="0">
              <a:defRPr lang="de-DE"/>
            </a:lvl6pPr>
            <a:lvl7pPr latinLnBrk="0">
              <a:defRPr lang="de-DE"/>
            </a:lvl7pPr>
            <a:lvl8pPr latinLnBrk="0">
              <a:defRPr lang="de-DE" baseline="0"/>
            </a:lvl8pPr>
            <a:lvl9pPr latinLnBrk="0">
              <a:defRPr lang="de-DE" baseline="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4DA8-3802-3245-BB86-06FF70054F16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de-DE"/>
            </a:lvl5pPr>
            <a:lvl6pPr latinLnBrk="0">
              <a:defRPr lang="de-DE"/>
            </a:lvl6pPr>
            <a:lvl7pPr latinLnBrk="0">
              <a:defRPr lang="de-DE"/>
            </a:lvl7pPr>
            <a:lvl8pPr latinLnBrk="0">
              <a:defRPr lang="de-DE"/>
            </a:lvl8pPr>
            <a:lvl9pPr latinLnBrk="0">
              <a:defRPr lang="de-DE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 latinLnBrk="0">
              <a:defRPr lang="de-DE" sz="4800" b="0" cap="none" baseline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de-DE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A775-3D60-E84A-912B-C7BBC47B781D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 latinLnBrk="0">
              <a:defRPr lang="de-DE" sz="2800"/>
            </a:lvl1pPr>
            <a:lvl2pPr latinLnBrk="0">
              <a:defRPr lang="de-DE" sz="2400"/>
            </a:lvl2pPr>
            <a:lvl3pPr latinLnBrk="0">
              <a:defRPr lang="de-DE" sz="2000"/>
            </a:lvl3pPr>
            <a:lvl4pPr latinLnBrk="0">
              <a:defRPr lang="de-DE" sz="1800"/>
            </a:lvl4pPr>
            <a:lvl5pPr latinLnBrk="0">
              <a:defRPr lang="de-DE" sz="1800"/>
            </a:lvl5pPr>
            <a:lvl6pPr latinLnBrk="0">
              <a:defRPr lang="de-DE" sz="1800"/>
            </a:lvl6pPr>
            <a:lvl7pPr latinLnBrk="0">
              <a:defRPr lang="de-DE" sz="1800"/>
            </a:lvl7pPr>
            <a:lvl8pPr latinLnBrk="0">
              <a:defRPr lang="de-DE" sz="1800"/>
            </a:lvl8pPr>
            <a:lvl9pPr latinLnBrk="0">
              <a:defRPr lang="de-DE"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 latinLnBrk="0">
              <a:defRPr lang="de-DE" sz="2800"/>
            </a:lvl1pPr>
            <a:lvl2pPr latinLnBrk="0">
              <a:defRPr lang="de-DE" sz="2400"/>
            </a:lvl2pPr>
            <a:lvl3pPr latinLnBrk="0">
              <a:defRPr lang="de-DE" sz="2000"/>
            </a:lvl3pPr>
            <a:lvl4pPr latinLnBrk="0">
              <a:defRPr lang="de-DE" sz="1800"/>
            </a:lvl4pPr>
            <a:lvl5pPr latinLnBrk="0">
              <a:defRPr lang="de-DE" sz="1800"/>
            </a:lvl5pPr>
            <a:lvl6pPr latinLnBrk="0">
              <a:defRPr lang="de-DE" sz="1800"/>
            </a:lvl6pPr>
            <a:lvl7pPr latinLnBrk="0">
              <a:defRPr lang="de-DE" sz="1800"/>
            </a:lvl7pPr>
            <a:lvl8pPr latinLnBrk="0">
              <a:defRPr lang="de-DE" sz="1800"/>
            </a:lvl8pPr>
            <a:lvl9pPr latinLnBrk="0">
              <a:defRPr lang="de-DE"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1248-051E-F54D-AE9E-09C6FE0FBCD1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de-DE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de-DE" sz="3200" b="0"/>
            </a:lvl1pPr>
            <a:lvl2pPr marL="457200" indent="0" latinLnBrk="0">
              <a:buNone/>
              <a:defRPr lang="de-DE" sz="2000" b="1"/>
            </a:lvl2pPr>
            <a:lvl3pPr marL="914400" indent="0" latinLnBrk="0">
              <a:buNone/>
              <a:defRPr lang="de-DE" sz="1800" b="1"/>
            </a:lvl3pPr>
            <a:lvl4pPr marL="1371600" indent="0" latinLnBrk="0">
              <a:buNone/>
              <a:defRPr lang="de-DE" sz="1600" b="1"/>
            </a:lvl4pPr>
            <a:lvl5pPr marL="1828800" indent="0" latinLnBrk="0">
              <a:buNone/>
              <a:defRPr lang="de-DE" sz="1600" b="1"/>
            </a:lvl5pPr>
            <a:lvl6pPr marL="2286000" indent="0" latinLnBrk="0">
              <a:buNone/>
              <a:defRPr lang="de-DE" sz="1600" b="1"/>
            </a:lvl6pPr>
            <a:lvl7pPr marL="2743200" indent="0" latinLnBrk="0">
              <a:buNone/>
              <a:defRPr lang="de-DE" sz="1600" b="1"/>
            </a:lvl7pPr>
            <a:lvl8pPr marL="3200400" indent="0" latinLnBrk="0">
              <a:buNone/>
              <a:defRPr lang="de-DE" sz="1600" b="1"/>
            </a:lvl8pPr>
            <a:lvl9pPr marL="3657600" indent="0" latinLnBrk="0">
              <a:buNone/>
              <a:defRPr lang="de-DE"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de-DE" sz="3200" b="0"/>
            </a:lvl1pPr>
            <a:lvl2pPr marL="457200" indent="0" latinLnBrk="0">
              <a:buNone/>
              <a:defRPr lang="de-DE" sz="2000" b="1"/>
            </a:lvl2pPr>
            <a:lvl3pPr marL="914400" indent="0" latinLnBrk="0">
              <a:buNone/>
              <a:defRPr lang="de-DE" sz="1800" b="1"/>
            </a:lvl3pPr>
            <a:lvl4pPr marL="1371600" indent="0" latinLnBrk="0">
              <a:buNone/>
              <a:defRPr lang="de-DE" sz="1600" b="1"/>
            </a:lvl4pPr>
            <a:lvl5pPr marL="1828800" indent="0" latinLnBrk="0">
              <a:buNone/>
              <a:defRPr lang="de-DE" sz="1600" b="1"/>
            </a:lvl5pPr>
            <a:lvl6pPr marL="2286000" indent="0" latinLnBrk="0">
              <a:buNone/>
              <a:defRPr lang="de-DE" sz="1600" b="1"/>
            </a:lvl6pPr>
            <a:lvl7pPr marL="2743200" indent="0" latinLnBrk="0">
              <a:buNone/>
              <a:defRPr lang="de-DE" sz="1600" b="1"/>
            </a:lvl7pPr>
            <a:lvl8pPr marL="3200400" indent="0" latinLnBrk="0">
              <a:buNone/>
              <a:defRPr lang="de-DE" sz="1600" b="1"/>
            </a:lvl8pPr>
            <a:lvl9pPr marL="3657600" indent="0" latinLnBrk="0">
              <a:buNone/>
              <a:defRPr lang="de-DE"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6951-F755-E248-8FB8-BC8D858B6963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F7CF-51AB-DF4B-93F4-24A5E7EC0395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BB0F-E315-2B45-BB56-6404FA2DCB89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 latinLnBrk="0">
              <a:defRPr lang="de-DE" sz="3600" b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 latinLnBrk="0">
              <a:defRPr lang="de-DE" sz="2800"/>
            </a:lvl1pPr>
            <a:lvl2pPr latinLnBrk="0">
              <a:defRPr lang="de-DE" sz="2400"/>
            </a:lvl2pPr>
            <a:lvl3pPr latinLnBrk="0">
              <a:defRPr lang="de-DE" sz="2000"/>
            </a:lvl3pPr>
            <a:lvl4pPr latinLnBrk="0">
              <a:defRPr lang="de-DE" sz="1800"/>
            </a:lvl4pPr>
            <a:lvl5pPr latinLnBrk="0">
              <a:defRPr lang="de-DE" sz="1800"/>
            </a:lvl5pPr>
            <a:lvl6pPr latinLnBrk="0">
              <a:defRPr lang="de-DE" sz="1800" baseline="0"/>
            </a:lvl6pPr>
            <a:lvl7pPr latinLnBrk="0">
              <a:defRPr lang="de-DE" sz="1800" baseline="0"/>
            </a:lvl7pPr>
            <a:lvl8pPr latinLnBrk="0">
              <a:defRPr lang="de-DE" sz="1800" baseline="0"/>
            </a:lvl8pPr>
            <a:lvl9pPr latinLnBrk="0">
              <a:defRPr lang="de-DE" sz="1800" baseline="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de-DE" sz="2000"/>
            </a:lvl1pPr>
            <a:lvl2pPr marL="457200" indent="0" latinLnBrk="0">
              <a:buNone/>
              <a:defRPr lang="de-DE" sz="1200"/>
            </a:lvl2pPr>
            <a:lvl3pPr marL="914400" indent="0" latinLnBrk="0">
              <a:buNone/>
              <a:defRPr lang="de-DE" sz="1000"/>
            </a:lvl3pPr>
            <a:lvl4pPr marL="1371600" indent="0" latinLnBrk="0">
              <a:buNone/>
              <a:defRPr lang="de-DE" sz="900"/>
            </a:lvl4pPr>
            <a:lvl5pPr marL="1828800" indent="0" latinLnBrk="0">
              <a:buNone/>
              <a:defRPr lang="de-DE" sz="900"/>
            </a:lvl5pPr>
            <a:lvl6pPr marL="2286000" indent="0" latinLnBrk="0">
              <a:buNone/>
              <a:defRPr lang="de-DE" sz="900"/>
            </a:lvl6pPr>
            <a:lvl7pPr marL="2743200" indent="0" latinLnBrk="0">
              <a:buNone/>
              <a:defRPr lang="de-DE" sz="900"/>
            </a:lvl7pPr>
            <a:lvl8pPr marL="3200400" indent="0" latinLnBrk="0">
              <a:buNone/>
              <a:defRPr lang="de-DE" sz="900"/>
            </a:lvl8pPr>
            <a:lvl9pPr marL="3657600" indent="0" latinLnBrk="0">
              <a:buNone/>
              <a:defRPr lang="de-DE"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0A8B-727B-F24B-9353-9F29E3824C38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 latinLnBrk="0">
              <a:defRPr lang="de-DE" sz="3600" b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 latinLnBrk="0">
              <a:buNone/>
              <a:defRPr lang="de-DE" sz="3200"/>
            </a:lvl1pPr>
            <a:lvl2pPr marL="457200" indent="0" latinLnBrk="0">
              <a:buNone/>
              <a:defRPr lang="de-DE" sz="2800"/>
            </a:lvl2pPr>
            <a:lvl3pPr marL="914400" indent="0" latinLnBrk="0">
              <a:buNone/>
              <a:defRPr lang="de-DE" sz="2400"/>
            </a:lvl3pPr>
            <a:lvl4pPr marL="1371600" indent="0" latinLnBrk="0">
              <a:buNone/>
              <a:defRPr lang="de-DE" sz="2000"/>
            </a:lvl4pPr>
            <a:lvl5pPr marL="1828800" indent="0" latinLnBrk="0">
              <a:buNone/>
              <a:defRPr lang="de-DE" sz="2000"/>
            </a:lvl5pPr>
            <a:lvl6pPr marL="2286000" indent="0" latinLnBrk="0">
              <a:buNone/>
              <a:defRPr lang="de-DE" sz="2000"/>
            </a:lvl6pPr>
            <a:lvl7pPr marL="2743200" indent="0" latinLnBrk="0">
              <a:buNone/>
              <a:defRPr lang="de-DE" sz="2000"/>
            </a:lvl7pPr>
            <a:lvl8pPr marL="3200400" indent="0" latinLnBrk="0">
              <a:buNone/>
              <a:defRPr lang="de-DE" sz="2000"/>
            </a:lvl8pPr>
            <a:lvl9pPr marL="3657600" indent="0" latinLnBrk="0">
              <a:buNone/>
              <a:defRPr lang="de-DE" sz="2000"/>
            </a:lvl9pPr>
          </a:lstStyle>
          <a:p>
            <a:r>
              <a:rPr lang="de-DE" dirty="0"/>
              <a:t>Auf Symbol klicken, um Bild hinzuzufügen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de-DE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de-DE" sz="1200"/>
            </a:lvl2pPr>
            <a:lvl3pPr marL="914400" indent="0" latinLnBrk="0">
              <a:buNone/>
              <a:defRPr lang="de-DE" sz="1000"/>
            </a:lvl3pPr>
            <a:lvl4pPr marL="1371600" indent="0" latinLnBrk="0">
              <a:buNone/>
              <a:defRPr lang="de-DE" sz="900"/>
            </a:lvl4pPr>
            <a:lvl5pPr marL="1828800" indent="0" latinLnBrk="0">
              <a:buNone/>
              <a:defRPr lang="de-DE" sz="900"/>
            </a:lvl5pPr>
            <a:lvl6pPr marL="2286000" indent="0" latinLnBrk="0">
              <a:buNone/>
              <a:defRPr lang="de-DE" sz="900"/>
            </a:lvl6pPr>
            <a:lvl7pPr marL="2743200" indent="0" latinLnBrk="0">
              <a:buNone/>
              <a:defRPr lang="de-DE" sz="900"/>
            </a:lvl7pPr>
            <a:lvl8pPr marL="3200400" indent="0" latinLnBrk="0">
              <a:buNone/>
              <a:defRPr lang="de-DE" sz="900"/>
            </a:lvl8pPr>
            <a:lvl9pPr marL="3657600" indent="0" latinLnBrk="0">
              <a:buNone/>
              <a:defRPr lang="de-DE"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B850-3087-F947-8427-1BA472E10EFC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de-DE" sz="1200">
                <a:solidFill>
                  <a:srgbClr val="8C8C8C"/>
                </a:solidFill>
              </a:defRPr>
            </a:lvl1pPr>
          </a:lstStyle>
          <a:p>
            <a:fld id="{DDFD4408-0CEC-C744-9F0C-14DB31CFDA55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de-DE" sz="1200">
                <a:solidFill>
                  <a:srgbClr val="8C8C8C"/>
                </a:solidFill>
              </a:defRPr>
            </a:lvl1pPr>
          </a:lstStyle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de-DE" sz="1200">
                <a:solidFill>
                  <a:srgbClr val="8C8C8C"/>
                </a:solidFill>
              </a:defRPr>
            </a:lvl1pPr>
          </a:lstStyle>
          <a:p>
            <a:fld id="{A3F31473-23EB-4724-8B59-FE6D21D89F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de-DE"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2362199"/>
          </a:xfrm>
        </p:spPr>
        <p:txBody>
          <a:bodyPr/>
          <a:lstStyle/>
          <a:p>
            <a:r>
              <a:rPr lang="de-DE" dirty="0"/>
              <a:t>BLIND CONTROL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8013" y="3058887"/>
            <a:ext cx="3962400" cy="762000"/>
          </a:xfrm>
        </p:spPr>
        <p:txBody>
          <a:bodyPr>
            <a:normAutofit/>
          </a:bodyPr>
          <a:lstStyle/>
          <a:p>
            <a:r>
              <a:rPr lang="de-DE" dirty="0"/>
              <a:t>Eine SMARTE </a:t>
            </a:r>
            <a:r>
              <a:rPr lang="de-DE" dirty="0" err="1"/>
              <a:t>Jalousiensteuerung</a:t>
            </a:r>
            <a:r>
              <a:rPr 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3F43CF-3475-DF4A-B5F5-8983BF4C9DF4}"/>
              </a:ext>
            </a:extLst>
          </p:cNvPr>
          <p:cNvSpPr txBox="1"/>
          <p:nvPr/>
        </p:nvSpPr>
        <p:spPr>
          <a:xfrm>
            <a:off x="608013" y="40386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Eine Präsentation von Maximilian Bachmann, Florian Vetter und Marvin Eisenmann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841789D-5888-F243-B620-DB24CDEEE593}"/>
              </a:ext>
            </a:extLst>
          </p:cNvPr>
          <p:cNvSpPr txBox="1"/>
          <p:nvPr/>
        </p:nvSpPr>
        <p:spPr>
          <a:xfrm>
            <a:off x="608013" y="5987533"/>
            <a:ext cx="3962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Dozent:   Hans-Jürgen-</a:t>
            </a:r>
            <a:r>
              <a:rPr lang="de-DE" sz="1600" dirty="0" err="1"/>
              <a:t>Herpel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Planung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26F20D-D002-394F-B066-D11089CA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232A-9CF5-C142-945F-507F419F618B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BB777A-EA62-574C-9C7B-8CAD8C79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DD8A5E-94D7-9740-9916-432D7BD0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10</a:t>
            </a:fld>
            <a:endParaRPr lang="de-DE" dirty="0"/>
          </a:p>
        </p:txBody>
      </p:sp>
      <p:pic>
        <p:nvPicPr>
          <p:cNvPr id="7" name="Grafik 6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B04E1AB4-276A-7441-8A83-03374518D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55" y="679454"/>
            <a:ext cx="7974913" cy="42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728FD-707E-6A47-A0AA-8F571BC3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E1B3F-2D50-2A43-B715-721323D0D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Raspberry</a:t>
            </a:r>
            <a:r>
              <a:rPr lang="de-DE" dirty="0"/>
              <a:t> PI     </a:t>
            </a:r>
          </a:p>
          <a:p>
            <a:pPr lvl="3"/>
            <a:r>
              <a:rPr lang="de-DE" dirty="0"/>
              <a:t>MQTT Broker, Regler, Home Assistent</a:t>
            </a:r>
          </a:p>
          <a:p>
            <a:pPr lvl="3"/>
            <a:endParaRPr lang="de-DE" dirty="0"/>
          </a:p>
          <a:p>
            <a:r>
              <a:rPr lang="de-DE" dirty="0"/>
              <a:t>ESP32 </a:t>
            </a:r>
          </a:p>
          <a:p>
            <a:pPr lvl="3"/>
            <a:r>
              <a:rPr lang="de-DE" dirty="0"/>
              <a:t>Sensor -, Aktor-    Modul</a:t>
            </a:r>
          </a:p>
          <a:p>
            <a:pPr lvl="3"/>
            <a:endParaRPr lang="de-DE" dirty="0"/>
          </a:p>
          <a:p>
            <a:r>
              <a:rPr lang="de-DE" dirty="0"/>
              <a:t>Router</a:t>
            </a:r>
          </a:p>
          <a:p>
            <a:endParaRPr lang="de-DE" dirty="0"/>
          </a:p>
          <a:p>
            <a:r>
              <a:rPr lang="de-DE" dirty="0"/>
              <a:t>Diverse Sensoren, Stepper Motor, Leitungen usw. </a:t>
            </a:r>
          </a:p>
          <a:p>
            <a:pPr marL="1097280" lvl="3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313CAD-2628-E34D-ACB2-E5713638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599E4F-A6CF-9747-87F5-2C837E7E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975CF-DFAF-E442-93D1-B9EDDFF5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B0B78-2CE9-E043-B456-2412B152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Arbeitspakete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960C72-3585-FE46-8C89-A31BC48C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de-DE" dirty="0"/>
          </a:p>
          <a:p>
            <a:pPr marL="514350" indent="-514350">
              <a:buAutoNum type="arabicPeriod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13E0E-B6F4-A34B-B942-4632F350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A71D48-38CE-674C-90E6-A8378542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BD3BE-6A6E-D740-95A8-1A11E7AB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581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D5191-54BD-5F46-A432-874935CA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Kosten- und Zeitplan     mit COCOMO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0E71205-0A5C-1A43-9144-3A9180682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14" y="990600"/>
            <a:ext cx="8387195" cy="165735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DDAB6B-1E41-5846-B843-ABFB8615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C55E44-1776-7E4A-9386-1306755E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973CAE-AAC6-A641-893F-C0222BD9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13</a:t>
            </a:fld>
            <a:endParaRPr lang="de-DE" dirty="0"/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7C2DC59-CBE9-F141-BA55-0561BED94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13" y="3111499"/>
            <a:ext cx="8387195" cy="109220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2A0B1E3-066D-CD43-A082-472EAFB64B42}"/>
              </a:ext>
            </a:extLst>
          </p:cNvPr>
          <p:cNvSpPr/>
          <p:nvPr/>
        </p:nvSpPr>
        <p:spPr>
          <a:xfrm>
            <a:off x="1900813" y="3276599"/>
            <a:ext cx="1907599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99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DB873-E762-144A-AAD8-DD133B4E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Architektur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893FCB-AE81-DD42-91DA-89C20F64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18FC-1E0B-D14A-B423-748ACB85DC6B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86166-AAFF-A244-A416-7941A717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D1EEF-5E19-C24D-8A50-BD4CD618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14</a:t>
            </a:fld>
            <a:endParaRPr lang="de-D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46816E-39F1-E240-B748-87EA2E2D2D04}"/>
              </a:ext>
            </a:extLst>
          </p:cNvPr>
          <p:cNvSpPr/>
          <p:nvPr/>
        </p:nvSpPr>
        <p:spPr>
          <a:xfrm>
            <a:off x="2208212" y="2133600"/>
            <a:ext cx="2822400" cy="18288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A419E2C-7AE0-5E4B-B11D-A74C72F07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013" y="2133600"/>
            <a:ext cx="2820600" cy="18288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8FB5405-12BD-634E-9D18-21A3289C0347}"/>
              </a:ext>
            </a:extLst>
          </p:cNvPr>
          <p:cNvSpPr txBox="1"/>
          <p:nvPr/>
        </p:nvSpPr>
        <p:spPr>
          <a:xfrm>
            <a:off x="2925953" y="2786390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Statisch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6E6BD55-AB7C-3444-A3E7-09A6EA4027BD}"/>
              </a:ext>
            </a:extLst>
          </p:cNvPr>
          <p:cNvSpPr txBox="1"/>
          <p:nvPr/>
        </p:nvSpPr>
        <p:spPr>
          <a:xfrm>
            <a:off x="7755634" y="2786390"/>
            <a:ext cx="1629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Verhalten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F2FBD35-9B98-5F40-A695-12263AEA1C5B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030612" y="3048000"/>
            <a:ext cx="2129401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4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01D10-F325-2F46-8667-BA7EBA1C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  -  </a:t>
            </a:r>
            <a:r>
              <a:rPr lang="de-DE" dirty="0" err="1"/>
              <a:t>Component</a:t>
            </a:r>
            <a:r>
              <a:rPr lang="de-DE" dirty="0"/>
              <a:t> Diagramm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860F5C7-893D-5F47-A994-2CAAFB23B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51" y="685800"/>
            <a:ext cx="4587124" cy="41910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AD4C5F-B2BB-9543-A003-F30987A5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6BF-27DC-CF41-AACA-3D88769C0417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B67D83-1DE5-4E46-B8A3-D069E20E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9D07CB-F880-0347-A591-856F7FA1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13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844FF-0C15-184C-8296-6231D217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  - 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-Case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892FA1-6694-6648-9EA0-6A4A759B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1FCBF-FED9-BD4E-BA83-14B9661F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F5D3C4-64C3-9541-901F-EFEC2C06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16</a:t>
            </a:fld>
            <a:endParaRPr lang="de-DE" dirty="0"/>
          </a:p>
        </p:txBody>
      </p:sp>
      <p:pic>
        <p:nvPicPr>
          <p:cNvPr id="16" name="Inhaltsplatzhalter 15" descr="Ein Bild, das Karte enthält.&#10;&#10;Automatisch generierte Beschreibung">
            <a:extLst>
              <a:ext uri="{FF2B5EF4-FFF2-40B4-BE49-F238E27FC236}">
                <a16:creationId xmlns:a16="http://schemas.microsoft.com/office/drawing/2014/main" id="{85606C6B-2AFC-BD49-8F9F-E708055A4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36" y="685800"/>
            <a:ext cx="6610351" cy="4434273"/>
          </a:xfrm>
        </p:spPr>
      </p:pic>
    </p:spTree>
    <p:extLst>
      <p:ext uri="{BB962C8B-B14F-4D97-AF65-F5344CB8AC3E}">
        <p14:creationId xmlns:p14="http://schemas.microsoft.com/office/powerpoint/2010/main" val="31402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0AF7F-3080-8D4F-8278-D4F40C7C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Implementierung</a:t>
            </a:r>
          </a:p>
        </p:txBody>
      </p:sp>
      <p:pic>
        <p:nvPicPr>
          <p:cNvPr id="8" name="Inhaltsplatzhalter 7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6E06653D-138B-E445-8037-2954DAD84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80" y="685800"/>
            <a:ext cx="5441263" cy="362750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186DF1-BD63-6948-A5A6-B07E07A4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866C-5490-6A47-914E-92EA11CDDC19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20763F-21F7-BC4E-A07C-80841CBB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11E70F-3DAA-3F4D-9DC4-7DF5236E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3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FB304-9069-7844-8EAA-EE29DF0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Esp32-actuator-module  -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46474-528F-E848-BF02-AF06A20B7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CFFE2-4E09-D443-8DCE-55A0A2E4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E7585-15EE-6641-A42A-DF2B3DDB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05824-3C05-4743-9ECD-71B96675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78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FB304-9069-7844-8EAA-EE29DF0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Esp32-sensor-module  -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46474-528F-E848-BF02-AF06A20B7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CFFE2-4E09-D443-8DCE-55A0A2E4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E7585-15EE-6641-A42A-DF2B3DDB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05824-3C05-4743-9ECD-71B96675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574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4845A-7942-F648-AC5B-455E8B09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pic>
        <p:nvPicPr>
          <p:cNvPr id="7" name="WhatsApp Video 2019-03-01 at 18.34.37">
            <a:hlinkClick r:id="" action="ppaction://media"/>
            <a:extLst>
              <a:ext uri="{FF2B5EF4-FFF2-40B4-BE49-F238E27FC236}">
                <a16:creationId xmlns:a16="http://schemas.microsoft.com/office/drawing/2014/main" id="{1A60DB8E-73B7-814C-873B-955B4806125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27313" y="685800"/>
            <a:ext cx="7620000" cy="41910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DBAD6A-D4F2-E54B-B029-9E0C4054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AB5A-2F92-E84D-9B74-7E5A6B8823F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F02F91-AF55-8144-B70F-EB81E2FC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11A6F5-D19C-B44D-BB6E-054C3B09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9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FB304-9069-7844-8EAA-EE29DF0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Blind-controller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46474-528F-E848-BF02-AF06A20B7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CFFE2-4E09-D443-8DCE-55A0A2E4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E7585-15EE-6641-A42A-DF2B3DDB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05824-3C05-4743-9ECD-71B96675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031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FB304-9069-7844-8EAA-EE29DF0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Test</a:t>
            </a:r>
          </a:p>
        </p:txBody>
      </p:sp>
      <p:pic>
        <p:nvPicPr>
          <p:cNvPr id="8" name="Inhaltsplatzhalter 7" descr="Ein Bild, das Schild, draußen, Ende, Himmel enthält.&#10;&#10;Automatisch generierte Beschreibung">
            <a:extLst>
              <a:ext uri="{FF2B5EF4-FFF2-40B4-BE49-F238E27FC236}">
                <a16:creationId xmlns:a16="http://schemas.microsoft.com/office/drawing/2014/main" id="{64475D13-1610-D045-A049-51149DF47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163" y="685800"/>
            <a:ext cx="4952498" cy="434891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CFFE2-4E09-D443-8DCE-55A0A2E4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E7585-15EE-6641-A42A-DF2B3DDB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05824-3C05-4743-9ECD-71B96675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535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411BC2C-FF3C-1442-9B54-7E3A14841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307" y="457200"/>
            <a:ext cx="4768209" cy="5546692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76BC7CD-E34B-954D-8005-9D6B1450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Diagramm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7407B-CC61-134C-8EEF-A31B245F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A8A1-E920-0D43-98C3-6C32C7F7BE12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962B8E-7442-9243-A1E1-946F905E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25120-41AB-E04C-8CA4-5318CC15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6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FB304-9069-7844-8EAA-EE29DF0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Sequence-UserInput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B5F6529-A1B6-4845-8230-8507056ED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50" y="670956"/>
            <a:ext cx="7095923" cy="431164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CFFE2-4E09-D443-8DCE-55A0A2E4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E7585-15EE-6641-A42A-DF2B3DDB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05824-3C05-4743-9ECD-71B96675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32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FB304-9069-7844-8EAA-EE29DF0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Sequence-MotorControl</a:t>
            </a:r>
            <a:endParaRPr lang="de-DE" dirty="0"/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1EC4D3F-B584-144D-B79F-D1B1C62CF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48" y="685800"/>
            <a:ext cx="6943127" cy="38862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CFFE2-4E09-D443-8DCE-55A0A2E4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E7585-15EE-6641-A42A-DF2B3DDB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05824-3C05-4743-9ECD-71B96675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223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FB304-9069-7844-8EAA-EE29DF0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Gegenüberstellung Komplexität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2A05ADA-526A-F447-9EBA-070E6E790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13" y="1111250"/>
            <a:ext cx="5156200" cy="33401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CFFE2-4E09-D443-8DCE-55A0A2E4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E7585-15EE-6641-A42A-DF2B3DDB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05824-3C05-4743-9ECD-71B96675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13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FB304-9069-7844-8EAA-EE29DF0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46474-528F-E848-BF02-AF06A20B7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CFFE2-4E09-D443-8DCE-55A0A2E4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E7585-15EE-6641-A42A-DF2B3DDB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05824-3C05-4743-9ECD-71B96675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154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FB304-9069-7844-8EAA-EE29DF0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46474-528F-E848-BF02-AF06A20B7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CFFE2-4E09-D443-8DCE-55A0A2E4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3BE-0202-D949-BD4B-246E7E3757A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E7585-15EE-6641-A42A-DF2B3DDB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05824-3C05-4743-9ECD-71B96675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994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5F8DA-43CA-FA43-A584-023C6ED3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    </a:t>
            </a:r>
            <a:r>
              <a:rPr lang="de-DE" b="1" dirty="0"/>
              <a:t>Wir alle kennen dieses Dilemma!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44E2F1-3FAC-2149-A7B0-31B9BAED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258-C295-774B-8EB4-3BDA7680ECE0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81971-B489-7740-B545-71F640D7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4397A5-5F3F-6C46-9D21-6E362F60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3</a:t>
            </a:fld>
            <a:endParaRPr lang="de-DE" dirty="0"/>
          </a:p>
        </p:txBody>
      </p:sp>
      <p:pic>
        <p:nvPicPr>
          <p:cNvPr id="7" name="Inhaltsplatzhalter 6" descr="Ein Bild, das Person, Mann, Wand, Gebäude enthält.&#10;&#10;Automatisch generierte Beschreibung">
            <a:extLst>
              <a:ext uri="{FF2B5EF4-FFF2-40B4-BE49-F238E27FC236}">
                <a16:creationId xmlns:a16="http://schemas.microsoft.com/office/drawing/2014/main" id="{4FB2F5C3-3759-8A47-A43C-2206C868D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86" y="685800"/>
            <a:ext cx="693085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5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EBA3D-41C3-4241-B582-453752AA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pic>
        <p:nvPicPr>
          <p:cNvPr id="8" name="Inhaltsplatzhalter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52F2F6F1-A046-5F48-BF39-80CC24BD7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176" y="1066800"/>
            <a:ext cx="4065134" cy="30353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5CF3CD-1DF9-9047-B4A0-220A22AF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8243-A90F-AC4D-8921-4B87BCCC0882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B69E7-3C63-4542-9320-D54886D6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14BAAD-2C35-FB4C-AE1E-43F7E0E1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1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F2A1C-8C09-DA4F-8F45-F84CF265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685800"/>
            <a:ext cx="10744199" cy="76200"/>
          </a:xfrm>
        </p:spPr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3AEDFC-3A7F-C848-B138-082DF2D04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425" y="838200"/>
            <a:ext cx="8231187" cy="5334000"/>
          </a:xfrm>
        </p:spPr>
        <p:txBody>
          <a:bodyPr>
            <a:normAutofit fontScale="62500" lnSpcReduction="20000"/>
          </a:bodyPr>
          <a:lstStyle/>
          <a:p>
            <a:endParaRPr lang="de-DE" dirty="0"/>
          </a:p>
          <a:p>
            <a:pPr marL="457200" indent="-457200">
              <a:buAutoNum type="arabicPeriod"/>
            </a:pPr>
            <a:r>
              <a:rPr lang="de-DE" dirty="0"/>
              <a:t>Anforderungen</a:t>
            </a:r>
          </a:p>
          <a:p>
            <a:pPr lvl="1"/>
            <a:r>
              <a:rPr lang="de-DE" dirty="0"/>
              <a:t>	-&gt;   Systemanforderungen</a:t>
            </a:r>
          </a:p>
          <a:p>
            <a:pPr lvl="1"/>
            <a:r>
              <a:rPr lang="de-DE" dirty="0"/>
              <a:t>	-&gt;   </a:t>
            </a:r>
            <a:r>
              <a:rPr lang="de-DE" dirty="0" err="1"/>
              <a:t>Use</a:t>
            </a:r>
            <a:r>
              <a:rPr lang="de-DE" dirty="0"/>
              <a:t>-Case Diagramm</a:t>
            </a:r>
          </a:p>
          <a:p>
            <a:pPr lvl="1"/>
            <a:endParaRPr lang="de-DE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de-DE" dirty="0"/>
              <a:t>Planung</a:t>
            </a:r>
          </a:p>
          <a:p>
            <a:pPr lvl="1"/>
            <a:r>
              <a:rPr lang="de-DE" dirty="0"/>
              <a:t>	-&gt;   Wahl von Hard- und Software</a:t>
            </a:r>
          </a:p>
          <a:p>
            <a:pPr lvl="1"/>
            <a:r>
              <a:rPr lang="de-DE" dirty="0"/>
              <a:t>	-&gt;   Aufteilung in Arbeitspakete</a:t>
            </a:r>
          </a:p>
          <a:p>
            <a:pPr lvl="1"/>
            <a:r>
              <a:rPr lang="de-DE" dirty="0"/>
              <a:t>	-&gt;   Kosten- und Zeitplanung  -  COCOMO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de-DE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de-DE" dirty="0"/>
              <a:t>Architektur </a:t>
            </a:r>
          </a:p>
          <a:p>
            <a:pPr lvl="1"/>
            <a:r>
              <a:rPr lang="de-DE" dirty="0"/>
              <a:t>	-&gt;   Statisch - </a:t>
            </a:r>
            <a:r>
              <a:rPr lang="de-DE" dirty="0" err="1"/>
              <a:t>Component</a:t>
            </a:r>
            <a:r>
              <a:rPr lang="de-DE" dirty="0"/>
              <a:t> Diagramm</a:t>
            </a:r>
          </a:p>
          <a:p>
            <a:pPr lvl="1"/>
            <a:r>
              <a:rPr lang="de-DE" dirty="0"/>
              <a:t>	-&gt;   Verhalten -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-Case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de-DE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de-DE" dirty="0"/>
              <a:t>Implementierung</a:t>
            </a:r>
          </a:p>
          <a:p>
            <a:pPr lvl="2"/>
            <a:r>
              <a:rPr lang="de-DE" sz="1800" dirty="0"/>
              <a:t>-&gt;   esp32-actuator-module</a:t>
            </a:r>
          </a:p>
          <a:p>
            <a:pPr lvl="2"/>
            <a:r>
              <a:rPr lang="de-DE" sz="1800" dirty="0"/>
              <a:t>-&gt;   esp32-sensor-module</a:t>
            </a:r>
          </a:p>
          <a:p>
            <a:pPr lvl="2"/>
            <a:r>
              <a:rPr lang="de-DE" sz="1800" dirty="0"/>
              <a:t>-&gt;   blind-controller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de-DE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de-DE" dirty="0"/>
              <a:t>Test</a:t>
            </a:r>
          </a:p>
          <a:p>
            <a:pPr lvl="2"/>
            <a:r>
              <a:rPr lang="de-DE" sz="1800" dirty="0"/>
              <a:t>-&gt;   </a:t>
            </a:r>
            <a:r>
              <a:rPr lang="de-DE" sz="1800" dirty="0" err="1"/>
              <a:t>Deployment</a:t>
            </a:r>
            <a:r>
              <a:rPr lang="de-DE" sz="1800" dirty="0"/>
              <a:t> Diagramm</a:t>
            </a:r>
          </a:p>
          <a:p>
            <a:pPr lvl="2"/>
            <a:r>
              <a:rPr lang="de-DE" sz="1800" dirty="0"/>
              <a:t>-&gt;   </a:t>
            </a:r>
            <a:r>
              <a:rPr lang="de-DE" sz="1800" dirty="0" err="1"/>
              <a:t>Sequence</a:t>
            </a:r>
            <a:r>
              <a:rPr lang="de-DE" sz="1800" dirty="0"/>
              <a:t> </a:t>
            </a:r>
            <a:r>
              <a:rPr lang="de-DE" sz="1800" dirty="0" err="1"/>
              <a:t>UserInput</a:t>
            </a:r>
            <a:endParaRPr lang="de-DE" sz="1800" dirty="0"/>
          </a:p>
          <a:p>
            <a:pPr lvl="2"/>
            <a:r>
              <a:rPr lang="de-DE" sz="1800" dirty="0"/>
              <a:t>-&gt;   </a:t>
            </a:r>
            <a:r>
              <a:rPr lang="de-DE" sz="1800" dirty="0" err="1"/>
              <a:t>Sequence</a:t>
            </a:r>
            <a:r>
              <a:rPr lang="de-DE" sz="1800" dirty="0"/>
              <a:t> </a:t>
            </a:r>
            <a:r>
              <a:rPr lang="de-DE" sz="1800" dirty="0" err="1"/>
              <a:t>MotorControl</a:t>
            </a:r>
            <a:endParaRPr lang="de-DE" sz="1800" dirty="0"/>
          </a:p>
          <a:p>
            <a:pPr lvl="2"/>
            <a:endParaRPr lang="de-DE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de-DE" dirty="0"/>
              <a:t>Gegenüberstellung Komplexität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de-DE" dirty="0"/>
          </a:p>
          <a:p>
            <a:pPr marL="457200" indent="-457200">
              <a:buFont typeface="Arial" pitchFamily="34" charset="0"/>
              <a:buAutoNum type="arabicPeriod"/>
            </a:pPr>
            <a:endParaRPr lang="de-DE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de-DE" dirty="0"/>
              <a:t>Vorführung  /  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90ADBE-324A-F340-A86A-B4DA11F1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807A-7D2E-0C4D-B2EC-F78E8B579E04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A2F334-5B59-6F4D-8BA6-E14B3313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A464D9-E74E-0843-8DAD-E2D1364D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21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Anforderungen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51A0DB-0196-2240-9986-4B089A7E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3BCE-066C-684E-B4C8-62BD0C09DC57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35FE7F-A927-7540-A520-3052C535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7A5565-33D0-CE47-8F1E-B2D8B293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6</a:t>
            </a:fld>
            <a:endParaRPr lang="de-DE" dirty="0"/>
          </a:p>
        </p:txBody>
      </p:sp>
      <p:pic>
        <p:nvPicPr>
          <p:cNvPr id="13" name="Inhaltsplatzhalter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4CA3FA58-2043-4148-B17B-4F9BF94D0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513" y="1333500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C5462-3BAD-3949-9D06-B52EA11A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Kategorie:   F = Funktional   ;   IF = Interface   ;   Q =.  Quality</a:t>
            </a:r>
            <a:br>
              <a:rPr lang="de-DE" sz="1800" dirty="0"/>
            </a:br>
            <a:br>
              <a:rPr lang="de-DE" sz="1800" dirty="0"/>
            </a:br>
            <a:r>
              <a:rPr lang="de-DE" sz="1800" dirty="0"/>
              <a:t>Verifikationsmethode:   S = </a:t>
            </a:r>
            <a:r>
              <a:rPr lang="de-DE" sz="1800" dirty="0" err="1"/>
              <a:t>Similarity</a:t>
            </a:r>
            <a:r>
              <a:rPr lang="de-DE" sz="1800" dirty="0"/>
              <a:t>.  ;   I = </a:t>
            </a:r>
            <a:r>
              <a:rPr lang="de-DE" sz="1800" dirty="0" err="1"/>
              <a:t>Inspection</a:t>
            </a:r>
            <a:r>
              <a:rPr lang="de-DE" sz="1800" dirty="0"/>
              <a:t>   ;   R = Review   ;   M = Measurement   ;   A = Analysis   ;   </a:t>
            </a:r>
            <a:br>
              <a:rPr lang="de-DE" sz="1800" dirty="0"/>
            </a:br>
            <a:r>
              <a:rPr lang="de-DE" sz="1800" dirty="0"/>
              <a:t>		         T = Test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ADEC0D-5235-BE46-B9E2-D0A51618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EF42-8F3D-2A4B-AAF2-7B5ECEAC08CD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BDD0C7-4F9B-7A4E-BF5A-D5FB8312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BE8232-7F40-6440-9E80-D47BE793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7</a:t>
            </a:fld>
            <a:endParaRPr lang="de-DE" dirty="0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EE2196A-8293-AA49-A36D-C41B02FEE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12" y="685800"/>
            <a:ext cx="5551200" cy="3747844"/>
          </a:xfrm>
        </p:spPr>
      </p:pic>
    </p:spTree>
    <p:extLst>
      <p:ext uri="{BB962C8B-B14F-4D97-AF65-F5344CB8AC3E}">
        <p14:creationId xmlns:p14="http://schemas.microsoft.com/office/powerpoint/2010/main" val="154724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C5462-3BAD-3949-9D06-B52EA11A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Kategorie:   F = Funktional   ;   IF = Interface   ;   Q =.  Quality</a:t>
            </a:r>
            <a:br>
              <a:rPr lang="de-DE" sz="1800" dirty="0"/>
            </a:br>
            <a:br>
              <a:rPr lang="de-DE" sz="1800" dirty="0"/>
            </a:br>
            <a:r>
              <a:rPr lang="de-DE" sz="1800" dirty="0"/>
              <a:t>Verifikationsmethode:   S = </a:t>
            </a:r>
            <a:r>
              <a:rPr lang="de-DE" sz="1800" dirty="0" err="1"/>
              <a:t>Similarity</a:t>
            </a:r>
            <a:r>
              <a:rPr lang="de-DE" sz="1800" dirty="0"/>
              <a:t>.  ;   I = </a:t>
            </a:r>
            <a:r>
              <a:rPr lang="de-DE" sz="1800" dirty="0" err="1"/>
              <a:t>Inspection</a:t>
            </a:r>
            <a:r>
              <a:rPr lang="de-DE" sz="1800" dirty="0"/>
              <a:t>   ;   R = Review   ;   M = Measurement   ;   A = Analysis   ;   </a:t>
            </a:r>
            <a:br>
              <a:rPr lang="de-DE" sz="1800" dirty="0"/>
            </a:br>
            <a:r>
              <a:rPr lang="de-DE" sz="1800" dirty="0"/>
              <a:t>		         T = Test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ADEC0D-5235-BE46-B9E2-D0A51618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1341-B949-F34A-A3D2-AFF60E8E4E7A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BDD0C7-4F9B-7A4E-BF5A-D5FB8312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BE8232-7F40-6440-9E80-D47BE793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8</a:t>
            </a:fld>
            <a:endParaRPr lang="de-DE" dirty="0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A9A1BD0-B8DB-1543-9670-C41F5F353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52" y="685800"/>
            <a:ext cx="5487519" cy="3162299"/>
          </a:xfrm>
        </p:spPr>
      </p:pic>
    </p:spTree>
    <p:extLst>
      <p:ext uri="{BB962C8B-B14F-4D97-AF65-F5344CB8AC3E}">
        <p14:creationId xmlns:p14="http://schemas.microsoft.com/office/powerpoint/2010/main" val="157660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F9EBC-BA2A-F148-B290-9D1F7F5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-Case Diagramm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4D6599-A143-A044-A0C3-B1F373D0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E2CD-87EE-C744-97F0-F4B2F830F62F}" type="datetime1">
              <a:rPr lang="de-DE" smtClean="0"/>
              <a:t>07.03.19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07766C-3590-B44F-87CD-3B11A21D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Liebherr-Elektronik GmbH , Continental AG. :  Bachmann,Vetter,Eisenmann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417B3-2AC5-A043-B9AA-C1E3B381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de-DE" smtClean="0"/>
              <a:t>9</a:t>
            </a:fld>
            <a:endParaRPr lang="de-DE" dirty="0"/>
          </a:p>
        </p:txBody>
      </p:sp>
      <p:pic>
        <p:nvPicPr>
          <p:cNvPr id="12" name="Inhaltsplatzhalter 11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F03C6F33-A7D0-C74C-B75A-C66E95457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216" y="685800"/>
            <a:ext cx="5530391" cy="4191000"/>
          </a:xfrm>
        </p:spPr>
      </p:pic>
    </p:spTree>
    <p:extLst>
      <p:ext uri="{BB962C8B-B14F-4D97-AF65-F5344CB8AC3E}">
        <p14:creationId xmlns:p14="http://schemas.microsoft.com/office/powerpoint/2010/main" val="190957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 x 9">
  <a:themeElements>
    <a:clrScheme name="Marketing_16 x 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BE46A1-2BAD-41F0-9C72-4D13E664C2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326D36-2E61-4213-B774-7BB30F41C37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F1C2D1B-4173-4B34-80DA-914653A52F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487</Words>
  <Application>Microsoft Macintosh PowerPoint</Application>
  <PresentationFormat>Benutzerdefiniert</PresentationFormat>
  <Paragraphs>150</Paragraphs>
  <Slides>27</Slides>
  <Notes>4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0" baseType="lpstr">
      <vt:lpstr>Arial</vt:lpstr>
      <vt:lpstr>Corbel</vt:lpstr>
      <vt:lpstr>Marketing 16 x 9</vt:lpstr>
      <vt:lpstr>BLIND CONTROL</vt:lpstr>
      <vt:lpstr>Problemstellung</vt:lpstr>
      <vt:lpstr>      Wir alle kennen dieses Dilemma!</vt:lpstr>
      <vt:lpstr>Gliederung</vt:lpstr>
      <vt:lpstr>PowerPoint-Präsentation</vt:lpstr>
      <vt:lpstr>1. Anforderungen</vt:lpstr>
      <vt:lpstr>Kategorie:   F = Funktional   ;   IF = Interface   ;   Q =.  Quality  Verifikationsmethode:   S = Similarity.  ;   I = Inspection   ;   R = Review   ;   M = Measurement   ;   A = Analysis   ;               T = Test </vt:lpstr>
      <vt:lpstr>Kategorie:   F = Funktional   ;   IF = Interface   ;   Q =.  Quality  Verifikationsmethode:   S = Similarity.  ;   I = Inspection   ;   R = Review   ;   M = Measurement   ;   A = Analysis   ;               T = Test </vt:lpstr>
      <vt:lpstr>Use-Case Diagramm</vt:lpstr>
      <vt:lpstr>2. Planung</vt:lpstr>
      <vt:lpstr>Hardware</vt:lpstr>
      <vt:lpstr>Arbeitspakete</vt:lpstr>
      <vt:lpstr>Kosten- und Zeitplan     mit COCOMO</vt:lpstr>
      <vt:lpstr>3. Architektur</vt:lpstr>
      <vt:lpstr>Statisch  -  Component Diagramm</vt:lpstr>
      <vt:lpstr>Verhalten  -  Sequence Use-Case</vt:lpstr>
      <vt:lpstr>4. Implementierung</vt:lpstr>
      <vt:lpstr>Esp32-actuator-module  -   </vt:lpstr>
      <vt:lpstr>Esp32-sensor-module  -   </vt:lpstr>
      <vt:lpstr>Blind-controller   </vt:lpstr>
      <vt:lpstr>5. Test</vt:lpstr>
      <vt:lpstr>Deployment Diagramm</vt:lpstr>
      <vt:lpstr>Sequence-UserInput</vt:lpstr>
      <vt:lpstr>Sequence-MotorControl</vt:lpstr>
      <vt:lpstr>Gegenüberstellung Komplexität</vt:lpstr>
      <vt:lpstr>PowerPoint-Präsentation</vt:lpstr>
      <vt:lpstr>Vorführung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CONTROL</dc:title>
  <cp:lastModifiedBy>Marvin Eisenmann</cp:lastModifiedBy>
  <cp:revision>36</cp:revision>
  <dcterms:created xsi:type="dcterms:W3CDTF">2013-04-05T20:24:53Z</dcterms:created>
  <dcterms:modified xsi:type="dcterms:W3CDTF">2019-03-07T17:49:05Z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