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76" r:id="rId6"/>
    <p:sldId id="277" r:id="rId7"/>
    <p:sldId id="278" r:id="rId8"/>
    <p:sldId id="275" r:id="rId9"/>
    <p:sldId id="271" r:id="rId10"/>
    <p:sldId id="279" r:id="rId11"/>
    <p:sldId id="280" r:id="rId12"/>
    <p:sldId id="282" r:id="rId13"/>
    <p:sldId id="266" r:id="rId14"/>
    <p:sldId id="300" r:id="rId15"/>
    <p:sldId id="290" r:id="rId16"/>
    <p:sldId id="301" r:id="rId17"/>
    <p:sldId id="302" r:id="rId18"/>
    <p:sldId id="303" r:id="rId19"/>
    <p:sldId id="304" r:id="rId20"/>
    <p:sldId id="288" r:id="rId21"/>
    <p:sldId id="287" r:id="rId22"/>
    <p:sldId id="285" r:id="rId23"/>
    <p:sldId id="283" r:id="rId24"/>
    <p:sldId id="289" r:id="rId25"/>
    <p:sldId id="295" r:id="rId26"/>
    <p:sldId id="296" r:id="rId27"/>
    <p:sldId id="286" r:id="rId28"/>
    <p:sldId id="291" r:id="rId29"/>
    <p:sldId id="292" r:id="rId30"/>
    <p:sldId id="308" r:id="rId31"/>
    <p:sldId id="293" r:id="rId32"/>
    <p:sldId id="294" r:id="rId33"/>
    <p:sldId id="284" r:id="rId34"/>
    <p:sldId id="297" r:id="rId35"/>
    <p:sldId id="309" r:id="rId36"/>
    <p:sldId id="299" r:id="rId37"/>
    <p:sldId id="305" r:id="rId38"/>
    <p:sldId id="306" r:id="rId39"/>
    <p:sldId id="307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B47C52B-D101-1347-9401-DA49AE06067A}">
          <p14:sldIdLst>
            <p14:sldId id="256"/>
            <p14:sldId id="276"/>
            <p14:sldId id="277"/>
            <p14:sldId id="278"/>
            <p14:sldId id="275"/>
            <p14:sldId id="271"/>
            <p14:sldId id="279"/>
            <p14:sldId id="280"/>
            <p14:sldId id="282"/>
            <p14:sldId id="266"/>
            <p14:sldId id="300"/>
            <p14:sldId id="290"/>
            <p14:sldId id="301"/>
            <p14:sldId id="302"/>
            <p14:sldId id="303"/>
            <p14:sldId id="304"/>
            <p14:sldId id="288"/>
            <p14:sldId id="287"/>
            <p14:sldId id="285"/>
            <p14:sldId id="283"/>
            <p14:sldId id="289"/>
            <p14:sldId id="295"/>
            <p14:sldId id="296"/>
            <p14:sldId id="286"/>
            <p14:sldId id="291"/>
            <p14:sldId id="292"/>
            <p14:sldId id="308"/>
            <p14:sldId id="293"/>
            <p14:sldId id="294"/>
            <p14:sldId id="284"/>
            <p14:sldId id="297"/>
            <p14:sldId id="309"/>
            <p14:sldId id="299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vin Eisenmann" initials="ME" lastIdx="5" clrIdx="0">
    <p:extLst>
      <p:ext uri="{19B8F6BF-5375-455C-9EA6-DF929625EA0E}">
        <p15:presenceInfo xmlns:p15="http://schemas.microsoft.com/office/powerpoint/2012/main" userId="S::marvin.eisenmann@bwedu.de::4b3cf6e4-0657-48c8-a91e-5afda85df5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2" autoAdjust="0"/>
    <p:restoredTop sz="94653"/>
  </p:normalViewPr>
  <p:slideViewPr>
    <p:cSldViewPr>
      <p:cViewPr>
        <p:scale>
          <a:sx n="149" d="100"/>
          <a:sy n="149" d="100"/>
        </p:scale>
        <p:origin x="-1744" y="1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204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7T21:31:55.361" idx="2">
    <p:pos x="1502" y="649"/>
    <p:text>Kapitel 1, 2 , 6</p:text>
    <p:extLst>
      <p:ext uri="{C676402C-5697-4E1C-873F-D02D1690AC5C}">
        <p15:threadingInfo xmlns:p15="http://schemas.microsoft.com/office/powerpoint/2012/main" timeZoneBias="-60"/>
      </p:ext>
    </p:extLst>
  </p:cm>
  <p:cm authorId="1" dt="2019-03-07T21:32:21.174" idx="3">
    <p:pos x="10" y="10"/>
    <p:text>Kapitel</p:text>
    <p:extLst>
      <p:ext uri="{C676402C-5697-4E1C-873F-D02D1690AC5C}">
        <p15:threadingInfo xmlns:p15="http://schemas.microsoft.com/office/powerpoint/2012/main" timeZoneBias="-60"/>
      </p:ext>
    </p:extLst>
  </p:cm>
  <p:cm authorId="1" dt="2019-03-07T21:33:24.615" idx="4">
    <p:pos x="10" y="106"/>
    <p:text>Max Kapitel 4,5,7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  <p:cm authorId="1" dt="2019-03-07T21:33:27.589" idx="5">
    <p:pos x="106" y="10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AC8CEC3D-96F7-401F-9673-3EE7F75C9C5B}" type="datetimeFigureOut">
              <a:rPr lang="de-DE"/>
              <a:t>07.03.19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A98ED8CD-4E4C-49AC-BDC6-2963BA49E54F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F032BCF4-D26D-4DAF-9F57-FE1E61FE7935}" type="datetimeFigureOut">
              <a:rPr lang="de-DE" smtClean="0"/>
              <a:t>07.03.19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5FB91549-43BF-425A-AF25-7526201920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de-DE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22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40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de-DE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46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de-DE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0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lick in die Wolken und in den blauen Himmel, Glasarchitektur" title="Foliendesignbil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de-DE" sz="4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de-DE" sz="19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D379-C9AB-0743-8F40-923D1CC78E1B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de-DE"/>
            </a:lvl5pPr>
            <a:lvl6pPr latinLnBrk="0">
              <a:defRPr lang="de-DE"/>
            </a:lvl6pPr>
            <a:lvl7pPr latinLnBrk="0">
              <a:defRPr lang="de-DE"/>
            </a:lvl7pPr>
            <a:lvl8pPr latinLnBrk="0">
              <a:defRPr lang="de-DE" baseline="0"/>
            </a:lvl8pPr>
            <a:lvl9pPr latinLnBrk="0">
              <a:defRPr lang="de-DE" baseline="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4A2A-71A0-0D4D-8300-DE2C582C094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de-DE"/>
            </a:lvl5pPr>
            <a:lvl6pPr latinLnBrk="0">
              <a:defRPr lang="de-DE"/>
            </a:lvl6pPr>
            <a:lvl7pPr latinLnBrk="0">
              <a:defRPr lang="de-DE"/>
            </a:lvl7pPr>
            <a:lvl8pPr latinLnBrk="0">
              <a:defRPr lang="de-DE" baseline="0"/>
            </a:lvl8pPr>
            <a:lvl9pPr latinLnBrk="0">
              <a:defRPr lang="de-DE" baseline="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DA8-3802-3245-BB86-06FF70054F16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de-DE"/>
            </a:lvl5pPr>
            <a:lvl6pPr latinLnBrk="0">
              <a:defRPr lang="de-DE"/>
            </a:lvl6pPr>
            <a:lvl7pPr latinLnBrk="0">
              <a:defRPr lang="de-DE"/>
            </a:lvl7pPr>
            <a:lvl8pPr latinLnBrk="0">
              <a:defRPr lang="de-DE"/>
            </a:lvl8pPr>
            <a:lvl9pPr latinLnBrk="0">
              <a:defRPr lang="de-DE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de-DE" sz="4800" b="0" cap="none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A775-3D60-E84A-912B-C7BBC47B781D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de-DE" sz="2800"/>
            </a:lvl1pPr>
            <a:lvl2pPr latinLnBrk="0">
              <a:defRPr lang="de-DE" sz="2400"/>
            </a:lvl2pPr>
            <a:lvl3pPr latinLnBrk="0">
              <a:defRPr lang="de-DE" sz="2000"/>
            </a:lvl3pPr>
            <a:lvl4pPr latinLnBrk="0">
              <a:defRPr lang="de-DE" sz="1800"/>
            </a:lvl4pPr>
            <a:lvl5pPr latinLnBrk="0">
              <a:defRPr lang="de-DE" sz="1800"/>
            </a:lvl5pPr>
            <a:lvl6pPr latinLnBrk="0">
              <a:defRPr lang="de-DE" sz="1800"/>
            </a:lvl6pPr>
            <a:lvl7pPr latinLnBrk="0">
              <a:defRPr lang="de-DE" sz="1800"/>
            </a:lvl7pPr>
            <a:lvl8pPr latinLnBrk="0">
              <a:defRPr lang="de-DE" sz="1800"/>
            </a:lvl8pPr>
            <a:lvl9pPr latinLnBrk="0">
              <a:defRPr lang="de-DE"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de-DE" sz="2800"/>
            </a:lvl1pPr>
            <a:lvl2pPr latinLnBrk="0">
              <a:defRPr lang="de-DE" sz="2400"/>
            </a:lvl2pPr>
            <a:lvl3pPr latinLnBrk="0">
              <a:defRPr lang="de-DE" sz="2000"/>
            </a:lvl3pPr>
            <a:lvl4pPr latinLnBrk="0">
              <a:defRPr lang="de-DE" sz="1800"/>
            </a:lvl4pPr>
            <a:lvl5pPr latinLnBrk="0">
              <a:defRPr lang="de-DE" sz="1800"/>
            </a:lvl5pPr>
            <a:lvl6pPr latinLnBrk="0">
              <a:defRPr lang="de-DE" sz="1800"/>
            </a:lvl6pPr>
            <a:lvl7pPr latinLnBrk="0">
              <a:defRPr lang="de-DE" sz="1800"/>
            </a:lvl7pPr>
            <a:lvl8pPr latinLnBrk="0">
              <a:defRPr lang="de-DE" sz="1800"/>
            </a:lvl8pPr>
            <a:lvl9pPr latinLnBrk="0">
              <a:defRPr lang="de-DE"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1248-051E-F54D-AE9E-09C6FE0FBCD1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de-DE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3200" b="0"/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3200" b="0"/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6951-F755-E248-8FB8-BC8D858B6963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7CF-51AB-DF4B-93F4-24A5E7EC0395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BB0F-E315-2B45-BB56-6404FA2DCB89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de-DE" sz="3600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de-DE" sz="2800"/>
            </a:lvl1pPr>
            <a:lvl2pPr latinLnBrk="0">
              <a:defRPr lang="de-DE" sz="2400"/>
            </a:lvl2pPr>
            <a:lvl3pPr latinLnBrk="0">
              <a:defRPr lang="de-DE" sz="2000"/>
            </a:lvl3pPr>
            <a:lvl4pPr latinLnBrk="0">
              <a:defRPr lang="de-DE" sz="1800"/>
            </a:lvl4pPr>
            <a:lvl5pPr latinLnBrk="0">
              <a:defRPr lang="de-DE" sz="1800"/>
            </a:lvl5pPr>
            <a:lvl6pPr latinLnBrk="0">
              <a:defRPr lang="de-DE" sz="1800" baseline="0"/>
            </a:lvl6pPr>
            <a:lvl7pPr latinLnBrk="0">
              <a:defRPr lang="de-DE" sz="1800" baseline="0"/>
            </a:lvl7pPr>
            <a:lvl8pPr latinLnBrk="0">
              <a:defRPr lang="de-DE" sz="1800" baseline="0"/>
            </a:lvl8pPr>
            <a:lvl9pPr latinLnBrk="0">
              <a:defRPr lang="de-DE" sz="1800" baseline="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2000"/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0A8B-727B-F24B-9353-9F29E3824C38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de-DE" sz="3600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de-DE" sz="3200"/>
            </a:lvl1pPr>
            <a:lvl2pPr marL="457200" indent="0" latinLnBrk="0">
              <a:buNone/>
              <a:defRPr lang="de-DE" sz="2800"/>
            </a:lvl2pPr>
            <a:lvl3pPr marL="914400" indent="0" latinLnBrk="0">
              <a:buNone/>
              <a:defRPr lang="de-DE" sz="2400"/>
            </a:lvl3pPr>
            <a:lvl4pPr marL="1371600" indent="0" latinLnBrk="0">
              <a:buNone/>
              <a:defRPr lang="de-DE" sz="2000"/>
            </a:lvl4pPr>
            <a:lvl5pPr marL="1828800" indent="0" latinLnBrk="0">
              <a:buNone/>
              <a:defRPr lang="de-DE" sz="2000"/>
            </a:lvl5pPr>
            <a:lvl6pPr marL="2286000" indent="0" latinLnBrk="0">
              <a:buNone/>
              <a:defRPr lang="de-DE" sz="2000"/>
            </a:lvl6pPr>
            <a:lvl7pPr marL="2743200" indent="0" latinLnBrk="0">
              <a:buNone/>
              <a:defRPr lang="de-DE" sz="2000"/>
            </a:lvl7pPr>
            <a:lvl8pPr marL="3200400" indent="0" latinLnBrk="0">
              <a:buNone/>
              <a:defRPr lang="de-DE" sz="2000"/>
            </a:lvl8pPr>
            <a:lvl9pPr marL="3657600" indent="0" latinLnBrk="0">
              <a:buNone/>
              <a:defRPr lang="de-DE" sz="2000"/>
            </a:lvl9pPr>
          </a:lstStyle>
          <a:p>
            <a:r>
              <a:rPr lang="de-DE" dirty="0"/>
              <a:t>Auf Symbol klicken, um Bild hinzuzufügen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B850-3087-F947-8427-1BA472E10EFC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de-DE" sz="1200">
                <a:solidFill>
                  <a:srgbClr val="8C8C8C"/>
                </a:solidFill>
              </a:defRPr>
            </a:lvl1pPr>
          </a:lstStyle>
          <a:p>
            <a:fld id="{DDFD4408-0CEC-C744-9F0C-14DB31CFDA55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de-DE" sz="1200">
                <a:solidFill>
                  <a:srgbClr val="8C8C8C"/>
                </a:solidFill>
              </a:defRPr>
            </a:lvl1pPr>
          </a:lstStyle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de-DE"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images/xmGe64" TargetMode="External"/><Relationship Id="rId3" Type="http://schemas.openxmlformats.org/officeDocument/2006/relationships/hyperlink" Target="https://goo.gl/images/GojjVe" TargetMode="External"/><Relationship Id="rId7" Type="http://schemas.openxmlformats.org/officeDocument/2006/relationships/hyperlink" Target="https://goo.gl/images/FBa2nv" TargetMode="External"/><Relationship Id="rId2" Type="http://schemas.openxmlformats.org/officeDocument/2006/relationships/hyperlink" Target="https://media.giphy.com/media/3osxYo0POC4DfFFhzq/giphy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images/i626mV" TargetMode="External"/><Relationship Id="rId5" Type="http://schemas.openxmlformats.org/officeDocument/2006/relationships/hyperlink" Target="https://goo.gl/images/MtVPZp" TargetMode="External"/><Relationship Id="rId4" Type="http://schemas.openxmlformats.org/officeDocument/2006/relationships/hyperlink" Target="https://goo.gl/images/pXLAQV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images/nEHX8H" TargetMode="External"/><Relationship Id="rId2" Type="http://schemas.openxmlformats.org/officeDocument/2006/relationships/hyperlink" Target="https://goo.gl/images/jvi1M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2362199"/>
          </a:xfrm>
        </p:spPr>
        <p:txBody>
          <a:bodyPr/>
          <a:lstStyle/>
          <a:p>
            <a:r>
              <a:rPr lang="de-DE" dirty="0"/>
              <a:t>BLIND CONTROL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8013" y="3058887"/>
            <a:ext cx="3962400" cy="762000"/>
          </a:xfrm>
        </p:spPr>
        <p:txBody>
          <a:bodyPr>
            <a:normAutofit/>
          </a:bodyPr>
          <a:lstStyle/>
          <a:p>
            <a:r>
              <a:rPr lang="de-DE" dirty="0"/>
              <a:t>Eine SMARTE Jalousiensteuerung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3F43CF-3475-DF4A-B5F5-8983BF4C9DF4}"/>
              </a:ext>
            </a:extLst>
          </p:cNvPr>
          <p:cNvSpPr txBox="1"/>
          <p:nvPr/>
        </p:nvSpPr>
        <p:spPr>
          <a:xfrm>
            <a:off x="608013" y="40386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Eine Präsentation von Maximilian Bachmann, Florian Vetter und Marvin Eisenmann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841789D-5888-F243-B620-DB24CDEEE593}"/>
              </a:ext>
            </a:extLst>
          </p:cNvPr>
          <p:cNvSpPr txBox="1"/>
          <p:nvPr/>
        </p:nvSpPr>
        <p:spPr>
          <a:xfrm>
            <a:off x="608013" y="5987533"/>
            <a:ext cx="3962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Dozent:   Hans-Jürgen-Herpel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Planung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26F20D-D002-394F-B066-D11089CA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232A-9CF5-C142-945F-507F419F618B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BB777A-EA62-574C-9C7B-8CAD8C79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DD8A5E-94D7-9740-9916-432D7BD0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10</a:t>
            </a:fld>
            <a:endParaRPr lang="de-DE" dirty="0"/>
          </a:p>
        </p:txBody>
      </p:sp>
      <p:pic>
        <p:nvPicPr>
          <p:cNvPr id="7" name="Grafik 6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B04E1AB4-276A-7441-8A83-03374518D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5" y="679454"/>
            <a:ext cx="7974913" cy="42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46474-528F-E848-BF02-AF06A20B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MQTT</a:t>
            </a:r>
          </a:p>
          <a:p>
            <a:pPr lvl="1"/>
            <a:r>
              <a:rPr lang="de-DE" dirty="0"/>
              <a:t>TCP/IP basiertes Nachrichtenprotokoll nach Publish/Subscribe Prinzip</a:t>
            </a:r>
          </a:p>
          <a:p>
            <a:pPr lvl="1"/>
            <a:endParaRPr lang="de-DE" dirty="0"/>
          </a:p>
          <a:p>
            <a:r>
              <a:rPr lang="de-DE" dirty="0"/>
              <a:t>FreeRTOS</a:t>
            </a:r>
          </a:p>
          <a:p>
            <a:pPr lvl="1"/>
            <a:r>
              <a:rPr lang="de-DE" dirty="0"/>
              <a:t>Free operating system for huge variety of Microcontrollers and processors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1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728FD-707E-6A47-A0AA-8F571BC3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E1B3F-2D50-2A43-B715-721323D0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Raspberry PI     </a:t>
            </a:r>
          </a:p>
          <a:p>
            <a:pPr lvl="3"/>
            <a:r>
              <a:rPr lang="de-DE" dirty="0"/>
              <a:t>MQTT Broker, Regler, Home Assistent</a:t>
            </a:r>
          </a:p>
          <a:p>
            <a:pPr lvl="3"/>
            <a:endParaRPr lang="de-DE" dirty="0"/>
          </a:p>
          <a:p>
            <a:r>
              <a:rPr lang="de-DE" dirty="0"/>
              <a:t>ESP32  -  NRF52840 </a:t>
            </a:r>
          </a:p>
          <a:p>
            <a:pPr lvl="3"/>
            <a:r>
              <a:rPr lang="de-DE" dirty="0"/>
              <a:t>Sensor -, Aktor-    Modul</a:t>
            </a:r>
          </a:p>
          <a:p>
            <a:pPr lvl="3"/>
            <a:endParaRPr lang="de-DE" dirty="0"/>
          </a:p>
          <a:p>
            <a:r>
              <a:rPr lang="de-DE" dirty="0"/>
              <a:t>Router</a:t>
            </a:r>
          </a:p>
          <a:p>
            <a:endParaRPr lang="de-DE" dirty="0"/>
          </a:p>
          <a:p>
            <a:r>
              <a:rPr lang="de-DE" dirty="0"/>
              <a:t>(Diverse Sensoren, Stepper Motor, Leitungen usw.) </a:t>
            </a:r>
          </a:p>
          <a:p>
            <a:pPr marL="1097280" lvl="3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13CAD-2628-E34D-ACB2-E5713638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99E4F-A6CF-9747-87F5-2C837E7E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975CF-DFAF-E442-93D1-B9EDDFF5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DE6DB-1F4D-A844-9EB6-8295C02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Sequence (1)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82B22-C12B-9544-B8D1-C6D71CDD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62DD3-7046-F143-A1EE-E39D7EB5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BF42F-4E4E-674C-99DB-B9F2780A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13</a:t>
            </a:fld>
            <a:endParaRPr lang="de-DE" dirty="0"/>
          </a:p>
        </p:txBody>
      </p:sp>
      <p:pic>
        <p:nvPicPr>
          <p:cNvPr id="19" name="Inhaltsplatzhalter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BE27814-F8AA-324B-9FA4-79238827E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71" y="457200"/>
            <a:ext cx="4640682" cy="4833801"/>
          </a:xfrm>
        </p:spPr>
      </p:pic>
    </p:spTree>
    <p:extLst>
      <p:ext uri="{BB962C8B-B14F-4D97-AF65-F5344CB8AC3E}">
        <p14:creationId xmlns:p14="http://schemas.microsoft.com/office/powerpoint/2010/main" val="515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DE6DB-1F4D-A844-9EB6-8295C02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Sequence (2)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82B22-C12B-9544-B8D1-C6D71CDD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62DD3-7046-F143-A1EE-E39D7EB5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BF42F-4E4E-674C-99DB-B9F2780A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14</a:t>
            </a:fld>
            <a:endParaRPr lang="de-DE" dirty="0"/>
          </a:p>
        </p:txBody>
      </p:sp>
      <p:pic>
        <p:nvPicPr>
          <p:cNvPr id="12" name="Inhaltsplatzhalter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5E5220C-9A05-F646-9C81-D5440008D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83" y="1250949"/>
            <a:ext cx="7742258" cy="3670300"/>
          </a:xfrm>
        </p:spPr>
      </p:pic>
    </p:spTree>
    <p:extLst>
      <p:ext uri="{BB962C8B-B14F-4D97-AF65-F5344CB8AC3E}">
        <p14:creationId xmlns:p14="http://schemas.microsoft.com/office/powerpoint/2010/main" val="12160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DE6DB-1F4D-A844-9EB6-8295C02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Sequence (3)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82B22-C12B-9544-B8D1-C6D71CDD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62DD3-7046-F143-A1EE-E39D7EB5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BF42F-4E4E-674C-99DB-B9F2780A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15</a:t>
            </a:fld>
            <a:endParaRPr lang="de-DE" dirty="0"/>
          </a:p>
        </p:txBody>
      </p:sp>
      <p:pic>
        <p:nvPicPr>
          <p:cNvPr id="12" name="Inhaltsplatzhalter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80E8817-C5E9-9545-B8BF-0CCC39A1A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98" y="1263649"/>
            <a:ext cx="8318427" cy="3657600"/>
          </a:xfrm>
        </p:spPr>
      </p:pic>
    </p:spTree>
    <p:extLst>
      <p:ext uri="{BB962C8B-B14F-4D97-AF65-F5344CB8AC3E}">
        <p14:creationId xmlns:p14="http://schemas.microsoft.com/office/powerpoint/2010/main" val="207140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DE6DB-1F4D-A844-9EB6-8295C02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Sequence (4)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82B22-C12B-9544-B8D1-C6D71CDD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62DD3-7046-F143-A1EE-E39D7EB5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BF42F-4E4E-674C-99DB-B9F2780A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16</a:t>
            </a:fld>
            <a:endParaRPr lang="de-DE" dirty="0"/>
          </a:p>
        </p:txBody>
      </p:sp>
      <p:pic>
        <p:nvPicPr>
          <p:cNvPr id="16" name="Inhaltsplatzhalter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034083B-A04A-774A-9F88-828F9030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07" y="838200"/>
            <a:ext cx="6955009" cy="4419600"/>
          </a:xfrm>
        </p:spPr>
      </p:pic>
    </p:spTree>
    <p:extLst>
      <p:ext uri="{BB962C8B-B14F-4D97-AF65-F5344CB8AC3E}">
        <p14:creationId xmlns:p14="http://schemas.microsoft.com/office/powerpoint/2010/main" val="80462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B0B78-2CE9-E043-B456-2412B152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960C72-3585-FE46-8C89-A31BC48C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de-DE" dirty="0"/>
              <a:t>MQTT – Task</a:t>
            </a:r>
          </a:p>
          <a:p>
            <a:pPr marL="514350" indent="-514350">
              <a:buAutoNum type="arabicPeriod"/>
            </a:pPr>
            <a:r>
              <a:rPr lang="de-DE" dirty="0"/>
              <a:t>Wifi-Task</a:t>
            </a:r>
          </a:p>
          <a:p>
            <a:pPr marL="514350" indent="-514350">
              <a:buAutoNum type="arabicPeriod"/>
            </a:pPr>
            <a:r>
              <a:rPr lang="de-DE" dirty="0"/>
              <a:t>MotorControl-Task</a:t>
            </a:r>
          </a:p>
          <a:p>
            <a:pPr marL="514350" indent="-514350">
              <a:buAutoNum type="arabicPeriod"/>
            </a:pPr>
            <a:r>
              <a:rPr lang="de-DE" dirty="0"/>
              <a:t>Blind Controller-Task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Weitere Untergeordnete Tasks : ota_Update, nvs_flash_initialize, sleep, 					           ulp_adc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13E0E-B6F4-A34B-B942-4632F35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A71D48-38CE-674C-90E6-A8378542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D3BE-6A6E-D740-95A8-1A11E7AB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D5191-54BD-5F46-A432-874935C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Kosten- und Zeitplan     mit COCOMO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DDAB6B-1E41-5846-B843-ABFB8615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55E44-1776-7E4A-9386-1306755E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73CAE-AAC6-A641-893F-C0222BD9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A0B1E3-066D-CD43-A082-472EAFB64B42}"/>
              </a:ext>
            </a:extLst>
          </p:cNvPr>
          <p:cNvSpPr/>
          <p:nvPr/>
        </p:nvSpPr>
        <p:spPr>
          <a:xfrm>
            <a:off x="1900813" y="3276599"/>
            <a:ext cx="1907599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5C246DD-EEBC-C541-99D7-C18F8BF75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43" y="685800"/>
            <a:ext cx="8462938" cy="1672317"/>
          </a:xfrm>
        </p:spPr>
      </p:pic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023BEED-1BAC-0649-820A-A9E207CB7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43" y="3011260"/>
            <a:ext cx="8462938" cy="167231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3A70B6B-17EC-344C-B0AE-3440A490CAA1}"/>
              </a:ext>
            </a:extLst>
          </p:cNvPr>
          <p:cNvSpPr/>
          <p:nvPr/>
        </p:nvSpPr>
        <p:spPr>
          <a:xfrm>
            <a:off x="1751012" y="3336794"/>
            <a:ext cx="1905000" cy="114300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DB873-E762-144A-AAD8-DD133B4E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Architektur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93FCB-AE81-DD42-91DA-89C20F64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18FC-1E0B-D14A-B423-748ACB85DC6B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86166-AAFF-A244-A416-7941A71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D1EEF-5E19-C24D-8A50-BD4CD618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19</a:t>
            </a:fld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6816E-39F1-E240-B748-87EA2E2D2D04}"/>
              </a:ext>
            </a:extLst>
          </p:cNvPr>
          <p:cNvSpPr/>
          <p:nvPr/>
        </p:nvSpPr>
        <p:spPr>
          <a:xfrm>
            <a:off x="2208212" y="2133600"/>
            <a:ext cx="2822400" cy="18288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A419E2C-7AE0-5E4B-B11D-A74C72F0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013" y="2133600"/>
            <a:ext cx="2820600" cy="18288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8FB5405-12BD-634E-9D18-21A3289C0347}"/>
              </a:ext>
            </a:extLst>
          </p:cNvPr>
          <p:cNvSpPr txBox="1"/>
          <p:nvPr/>
        </p:nvSpPr>
        <p:spPr>
          <a:xfrm>
            <a:off x="2925953" y="278639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Statisch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E6BD55-AB7C-3444-A3E7-09A6EA4027BD}"/>
              </a:ext>
            </a:extLst>
          </p:cNvPr>
          <p:cNvSpPr txBox="1"/>
          <p:nvPr/>
        </p:nvSpPr>
        <p:spPr>
          <a:xfrm>
            <a:off x="7755634" y="2786390"/>
            <a:ext cx="1629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Verhalten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F2FBD35-9B98-5F40-A695-12263AEA1C5B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030612" y="3048000"/>
            <a:ext cx="212940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4845A-7942-F648-AC5B-455E8B09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BAD6A-D4F2-E54B-B029-9E0C4054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AB5A-2F92-E84D-9B74-7E5A6B8823F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02F91-AF55-8144-B70F-EB81E2FC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1A6F5-D19C-B44D-BB6E-054C3B09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</a:t>
            </a:fld>
            <a:endParaRPr lang="de-DE" dirty="0"/>
          </a:p>
        </p:txBody>
      </p:sp>
      <p:pic>
        <p:nvPicPr>
          <p:cNvPr id="10" name="Inhaltsplatzhalter 9" descr="Ein Bild, das Person, Wand, drinnen, Mann enthält.&#10;&#10;Automatisch generierte Beschreibung">
            <a:extLst>
              <a:ext uri="{FF2B5EF4-FFF2-40B4-BE49-F238E27FC236}">
                <a16:creationId xmlns:a16="http://schemas.microsoft.com/office/drawing/2014/main" id="{FEABE342-8E4D-8A4F-8FC1-200D9EEEE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5" y="1295400"/>
            <a:ext cx="6445954" cy="3625849"/>
          </a:xfrm>
        </p:spPr>
      </p:pic>
    </p:spTree>
    <p:extLst>
      <p:ext uri="{BB962C8B-B14F-4D97-AF65-F5344CB8AC3E}">
        <p14:creationId xmlns:p14="http://schemas.microsoft.com/office/powerpoint/2010/main" val="2112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01D10-F325-2F46-8667-BA7EBA1C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 -  Component Diagramm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860F5C7-893D-5F47-A994-2CAAFB23B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51" y="685800"/>
            <a:ext cx="4587124" cy="41910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D4C5F-B2BB-9543-A003-F30987A5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6BF-27DC-CF41-AACA-3D88769C0417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67D83-1DE5-4E46-B8A3-D069E20E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9D07CB-F880-0347-A591-856F7FA1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1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844FF-0C15-184C-8296-6231D217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  -  Sequence Use-Case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92FA1-6694-6648-9EA0-6A4A759B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1FCBF-FED9-BD4E-BA83-14B9661F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5D3C4-64C3-9541-901F-EFEC2C06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21</a:t>
            </a:fld>
            <a:endParaRPr lang="de-DE" dirty="0"/>
          </a:p>
        </p:txBody>
      </p:sp>
      <p:pic>
        <p:nvPicPr>
          <p:cNvPr id="16" name="Inhaltsplatzhalter 1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85606C6B-2AFC-BD49-8F9F-E708055A4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36" y="685800"/>
            <a:ext cx="6610351" cy="4434273"/>
          </a:xfrm>
        </p:spPr>
      </p:pic>
    </p:spTree>
    <p:extLst>
      <p:ext uri="{BB962C8B-B14F-4D97-AF65-F5344CB8AC3E}">
        <p14:creationId xmlns:p14="http://schemas.microsoft.com/office/powerpoint/2010/main" val="31402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Sequence-UserInput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B5F6529-A1B6-4845-8230-8507056ED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50" y="670956"/>
            <a:ext cx="7095923" cy="43116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32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Sequence-MotorControl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1EC4D3F-B584-144D-B79F-D1B1C62CF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48" y="685800"/>
            <a:ext cx="6943127" cy="38862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2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0AF7F-3080-8D4F-8278-D4F40C7C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Implementierung</a:t>
            </a:r>
          </a:p>
        </p:txBody>
      </p:sp>
      <p:pic>
        <p:nvPicPr>
          <p:cNvPr id="8" name="Inhaltsplatzhalter 7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6E06653D-138B-E445-8037-2954DAD8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80" y="685800"/>
            <a:ext cx="5441263" cy="362750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86DF1-BD63-6948-A5A6-B07E07A4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866C-5490-6A47-914E-92EA11CDDC19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20763F-21F7-BC4E-A07C-80841CBB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1E70F-3DAA-3F4D-9DC4-7DF5236E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Esp32-actuator-module  -  </a:t>
            </a:r>
            <a:r>
              <a:rPr lang="de-DE" b="1" dirty="0"/>
              <a:t>motor_control_task.c   </a:t>
            </a:r>
          </a:p>
        </p:txBody>
      </p:sp>
      <p:pic>
        <p:nvPicPr>
          <p:cNvPr id="8" name="Inhaltsplatzhalter 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6E0DF9FE-7C76-6E40-8D1A-2084291F1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66" y="1549400"/>
            <a:ext cx="7108692" cy="33718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78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Esp32-sensor-module  - </a:t>
            </a:r>
            <a:r>
              <a:rPr lang="de-DE" b="1" dirty="0"/>
              <a:t>ulp_adc_example_main.c</a:t>
            </a:r>
            <a:r>
              <a:rPr lang="de-DE" dirty="0"/>
              <a:t>   </a:t>
            </a:r>
          </a:p>
        </p:txBody>
      </p:sp>
      <p:pic>
        <p:nvPicPr>
          <p:cNvPr id="8" name="Inhaltsplatzhalter 7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BD4358C6-7540-2847-97AD-53B364C4B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08" y="651933"/>
            <a:ext cx="4917608" cy="465754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08.03.19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7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Esp32-sensor-module  - </a:t>
            </a:r>
            <a:r>
              <a:rPr lang="de-DE" b="1" dirty="0"/>
              <a:t>ulp_adc_example_main.c</a:t>
            </a:r>
            <a:r>
              <a:rPr lang="de-DE" dirty="0"/>
              <a:t>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08.03.19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27</a:t>
            </a:fld>
            <a:endParaRPr lang="de-DE" dirty="0"/>
          </a:p>
        </p:txBody>
      </p:sp>
      <p:pic>
        <p:nvPicPr>
          <p:cNvPr id="10" name="Inhaltsplatzhalter 9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C0D6F344-2812-B641-9EF8-EC0E8850B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34" y="685800"/>
            <a:ext cx="4642155" cy="4191000"/>
          </a:xfrm>
        </p:spPr>
      </p:pic>
    </p:spTree>
    <p:extLst>
      <p:ext uri="{BB962C8B-B14F-4D97-AF65-F5344CB8AC3E}">
        <p14:creationId xmlns:p14="http://schemas.microsoft.com/office/powerpoint/2010/main" val="32399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Blind-controller  -  </a:t>
            </a:r>
            <a:r>
              <a:rPr lang="de-DE" b="1" dirty="0"/>
              <a:t>component.py  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4E3DA3-4143-3949-9068-DE145C33A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01" y="572712"/>
            <a:ext cx="3885421" cy="504885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3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Test</a:t>
            </a:r>
          </a:p>
        </p:txBody>
      </p:sp>
      <p:pic>
        <p:nvPicPr>
          <p:cNvPr id="8" name="Inhaltsplatzhalter 7" descr="Ein Bild, das Schild, draußen, Ende, Himmel enthält.&#10;&#10;Automatisch generierte Beschreibung">
            <a:extLst>
              <a:ext uri="{FF2B5EF4-FFF2-40B4-BE49-F238E27FC236}">
                <a16:creationId xmlns:a16="http://schemas.microsoft.com/office/drawing/2014/main" id="{64475D13-1610-D045-A049-51149DF47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63" y="685800"/>
            <a:ext cx="4952498" cy="43489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53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5F8DA-43CA-FA43-A584-023C6ED3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    </a:t>
            </a:r>
            <a:r>
              <a:rPr lang="de-DE" b="1" dirty="0"/>
              <a:t>Wir alle kennen dieses Dilemma!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4E2F1-3FAC-2149-A7B0-31B9BAED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258-C295-774B-8EB4-3BDA7680ECE0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81971-B489-7740-B545-71F640D7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397A5-5F3F-6C46-9D21-6E362F60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Inhaltsplatzhalter 6" descr="Ein Bild, das Person, Mann, Wand, Gebäude enthält.&#10;&#10;Automatisch generierte Beschreibung">
            <a:extLst>
              <a:ext uri="{FF2B5EF4-FFF2-40B4-BE49-F238E27FC236}">
                <a16:creationId xmlns:a16="http://schemas.microsoft.com/office/drawing/2014/main" id="{4FB2F5C3-3759-8A47-A43C-2206C868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86" y="685800"/>
            <a:ext cx="693085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BC7CD-E34B-954D-8005-9D6B1450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Deployment 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7407B-CC61-134C-8EEF-A31B245F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A8A1-E920-0D43-98C3-6C32C7F7BE12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62B8E-7442-9243-A1E1-946F905E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25120-41AB-E04C-8CA4-5318CC15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30</a:t>
            </a:fld>
            <a:endParaRPr lang="de-DE" dirty="0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FD39054-830C-2A4F-9ED9-1D8CB0EAB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09" y="914400"/>
            <a:ext cx="9374605" cy="4191000"/>
          </a:xfrm>
        </p:spPr>
      </p:pic>
    </p:spTree>
    <p:extLst>
      <p:ext uri="{BB962C8B-B14F-4D97-AF65-F5344CB8AC3E}">
        <p14:creationId xmlns:p14="http://schemas.microsoft.com/office/powerpoint/2010/main" val="20326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Gegenüberstellung Komplexität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2A05ADA-526A-F447-9EBA-070E6E790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13" y="1111250"/>
            <a:ext cx="5156200" cy="33401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3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Schätzung vs. Lösung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08.03.19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32</a:t>
            </a:fld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A70D87C6-1F5C-B64D-BD53-FE8905154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2" y="914400"/>
            <a:ext cx="10287000" cy="2040907"/>
          </a:xfr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81F2725-DA04-A440-854F-4158083D6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2" y="3429000"/>
            <a:ext cx="10287000" cy="134143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B5F0A5E-BE94-7448-9A69-29DA2131AEAD}"/>
              </a:ext>
            </a:extLst>
          </p:cNvPr>
          <p:cNvSpPr/>
          <p:nvPr/>
        </p:nvSpPr>
        <p:spPr>
          <a:xfrm>
            <a:off x="1446212" y="3810000"/>
            <a:ext cx="2209800" cy="96043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FA8A65D-6902-614E-B898-D811C57D9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1" y="862198"/>
            <a:ext cx="2768601" cy="405905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9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8DA3D-F7E9-1A47-8E9F-FFD0DECA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89560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de-DE" sz="4800" b="1" dirty="0"/>
              <a:t>Vielen Dank für die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C7468-22BC-1A4E-A7E2-B2F0E389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08.03.19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77232-F487-BB41-8253-B2997BA8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3BFD5-0D3A-2B4F-836A-DBC5EB6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9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FB28D-81A8-AF43-9EDC-4A34F2CA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9BB7F-ACC9-4A44-B777-EDF5EEF4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https://media.giphy.com/media/3osxYo0POC4DfFFhzq/giphy.gif</a:t>
            </a:r>
            <a:endParaRPr lang="de-DE" dirty="0"/>
          </a:p>
          <a:p>
            <a:r>
              <a:rPr lang="de-DE" dirty="0">
                <a:hlinkClick r:id="rId3"/>
              </a:rPr>
              <a:t>https://goo.gl/images/GojjVe</a:t>
            </a:r>
            <a:endParaRPr lang="de-DE" dirty="0"/>
          </a:p>
          <a:p>
            <a:r>
              <a:rPr lang="de-DE" dirty="0">
                <a:hlinkClick r:id="rId4"/>
              </a:rPr>
              <a:t>https://goo.gl/images/pXLAQV</a:t>
            </a:r>
            <a:endParaRPr lang="de-DE" dirty="0"/>
          </a:p>
          <a:p>
            <a:r>
              <a:rPr lang="de-DE" dirty="0">
                <a:hlinkClick r:id="rId5"/>
              </a:rPr>
              <a:t>https://goo.gl/images/MtVPZp</a:t>
            </a:r>
            <a:endParaRPr lang="de-DE" dirty="0"/>
          </a:p>
          <a:p>
            <a:r>
              <a:rPr lang="de-DE" dirty="0">
                <a:hlinkClick r:id="rId6"/>
              </a:rPr>
              <a:t>https://goo.gl/images/i626mV</a:t>
            </a:r>
            <a:endParaRPr lang="de-DE" dirty="0"/>
          </a:p>
          <a:p>
            <a:r>
              <a:rPr lang="de-DE" dirty="0">
                <a:hlinkClick r:id="rId7"/>
              </a:rPr>
              <a:t>https://goo.gl/images/FBa2nv</a:t>
            </a:r>
            <a:endParaRPr lang="de-DE" dirty="0"/>
          </a:p>
          <a:p>
            <a:r>
              <a:rPr lang="de-DE" dirty="0">
                <a:hlinkClick r:id="rId8"/>
              </a:rPr>
              <a:t>https://goo.gl/images/xmGe64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0FC1D-CF0B-1F4F-8350-B91561A9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08.03.19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28581F-5D4B-604C-91E0-27AE9512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E14E3-DF59-E645-9FAC-E4EF9AA9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70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FB28D-81A8-AF43-9EDC-4A34F2CA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9BB7F-ACC9-4A44-B777-EDF5EEF4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2"/>
              </a:rPr>
              <a:t>https://goo.gl/images/jvi1Mp</a:t>
            </a:r>
            <a:endParaRPr lang="de-DE" dirty="0"/>
          </a:p>
          <a:p>
            <a:r>
              <a:rPr lang="de-DE" dirty="0">
                <a:hlinkClick r:id="rId3"/>
              </a:rPr>
              <a:t>https://goo.gl/images/nEHX8H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Die Reihenfolge der Links entspricht der Reihenfolge der Bilder!</a:t>
            </a:r>
          </a:p>
          <a:p>
            <a:r>
              <a:rPr lang="de-DE" dirty="0"/>
              <a:t>Alle Links wurde zuletzt am 7.03.2019 von 21:30 – 21:40 geöffnet.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0FC1D-CF0B-1F4F-8350-B91561A9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08.03.19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28581F-5D4B-604C-91E0-27AE9512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E14E3-DF59-E645-9FAC-E4EF9AA9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EBA3D-41C3-4241-B582-453752AA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52F2F6F1-A046-5F48-BF39-80CC24BD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76" y="1066800"/>
            <a:ext cx="4065134" cy="30353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CF3CD-1DF9-9047-B4A0-220A22AF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243-A90F-AC4D-8921-4B87BCCC0882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B69E7-3C63-4542-9320-D54886D6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14BAAD-2C35-FB4C-AE1E-43F7E0E1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F2A1C-8C09-DA4F-8F45-F84CF265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685800"/>
            <a:ext cx="10744199" cy="76200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3AEDFC-3A7F-C848-B138-082DF2D0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425" y="838200"/>
            <a:ext cx="8231187" cy="5334000"/>
          </a:xfrm>
        </p:spPr>
        <p:txBody>
          <a:bodyPr>
            <a:normAutofit fontScale="55000" lnSpcReduction="20000"/>
          </a:bodyPr>
          <a:lstStyle/>
          <a:p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Anforderungen</a:t>
            </a:r>
          </a:p>
          <a:p>
            <a:pPr lvl="1"/>
            <a:r>
              <a:rPr lang="de-DE" dirty="0"/>
              <a:t>	-&gt;   Systemanforderungen</a:t>
            </a:r>
          </a:p>
          <a:p>
            <a:pPr lvl="1"/>
            <a:r>
              <a:rPr lang="de-DE" dirty="0"/>
              <a:t>	-&gt;   Use-Case Diagramm</a:t>
            </a:r>
          </a:p>
          <a:p>
            <a:pPr lvl="1"/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Planung</a:t>
            </a:r>
          </a:p>
          <a:p>
            <a:pPr lvl="1"/>
            <a:r>
              <a:rPr lang="de-DE" dirty="0"/>
              <a:t>	-&gt;   Wahl von Hard- und Software</a:t>
            </a:r>
          </a:p>
          <a:p>
            <a:pPr lvl="1"/>
            <a:r>
              <a:rPr lang="de-DE" dirty="0"/>
              <a:t>	-&gt;   Aufteilung in Arbeitspakete</a:t>
            </a:r>
          </a:p>
          <a:p>
            <a:pPr lvl="1"/>
            <a:r>
              <a:rPr lang="de-DE" dirty="0"/>
              <a:t>	-&gt;   Kosten- und Zeitplanung  -  COCOMO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Architektur </a:t>
            </a:r>
          </a:p>
          <a:p>
            <a:pPr lvl="1"/>
            <a:r>
              <a:rPr lang="de-DE" dirty="0"/>
              <a:t>	-&gt;   Statisch - Component Diagramm</a:t>
            </a:r>
          </a:p>
          <a:p>
            <a:pPr lvl="1"/>
            <a:r>
              <a:rPr lang="de-DE" dirty="0"/>
              <a:t>	-&gt;   Verhalten - Sequence Use-Case</a:t>
            </a:r>
          </a:p>
          <a:p>
            <a:pPr lvl="1"/>
            <a:r>
              <a:rPr lang="de-DE" dirty="0"/>
              <a:t>                </a:t>
            </a:r>
            <a:r>
              <a:rPr lang="de-DE" sz="1800" dirty="0"/>
              <a:t>-&gt;   Sequence UserInput</a:t>
            </a:r>
          </a:p>
          <a:p>
            <a:pPr lvl="2"/>
            <a:r>
              <a:rPr lang="de-DE" sz="1800" dirty="0"/>
              <a:t>-&gt;   Sequence MotorControl</a:t>
            </a:r>
          </a:p>
          <a:p>
            <a:pPr lvl="1"/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Implementierung</a:t>
            </a:r>
          </a:p>
          <a:p>
            <a:pPr lvl="2"/>
            <a:r>
              <a:rPr lang="de-DE" sz="1800" dirty="0"/>
              <a:t>-&gt;   esp32-actuator-module</a:t>
            </a:r>
          </a:p>
          <a:p>
            <a:pPr lvl="2"/>
            <a:r>
              <a:rPr lang="de-DE" sz="1800" dirty="0"/>
              <a:t>-&gt;   esp32-sensor-module</a:t>
            </a:r>
          </a:p>
          <a:p>
            <a:pPr lvl="2"/>
            <a:r>
              <a:rPr lang="de-DE" sz="1800" dirty="0"/>
              <a:t>-&gt;   blind-controller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Test</a:t>
            </a:r>
          </a:p>
          <a:p>
            <a:pPr lvl="2"/>
            <a:r>
              <a:rPr lang="de-DE" sz="1800" dirty="0"/>
              <a:t>-&gt;   Deployment Diagramm</a:t>
            </a:r>
          </a:p>
          <a:p>
            <a:pPr lvl="2"/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Gegenüberstellung Komplexität</a:t>
            </a:r>
          </a:p>
          <a:p>
            <a:pPr lvl="1"/>
            <a:r>
              <a:rPr lang="de-DE" dirty="0"/>
              <a:t>	-&gt;   1. Schätzung vs. Lösung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Vorführung  /  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0ADBE-324A-F340-A86A-B4DA11F1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807A-7D2E-0C4D-B2EC-F78E8B579E04}" type="datetime1">
              <a:rPr lang="de-DE" smtClean="0"/>
              <a:t>08.03.19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2F334-5B59-6F4D-8BA6-E14B3313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464D9-E74E-0843-8DAD-E2D1364D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2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Anforderungen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51A0DB-0196-2240-9986-4B089A7E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CE-066C-684E-B4C8-62BD0C09DC57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35FE7F-A927-7540-A520-3052C535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7A5565-33D0-CE47-8F1E-B2D8B293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6</a:t>
            </a:fld>
            <a:endParaRPr lang="de-DE" dirty="0"/>
          </a:p>
        </p:txBody>
      </p:sp>
      <p:pic>
        <p:nvPicPr>
          <p:cNvPr id="13" name="Inhaltsplatzhalter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A3FA58-2043-4148-B17B-4F9BF94D0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13" y="1333500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C5462-3BAD-3949-9D06-B52EA11A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Kategorie:   F = Funktional   ;   IF = Interface   ;   Q =.  Quality</a:t>
            </a:r>
            <a:br>
              <a:rPr lang="de-DE" sz="1800" dirty="0"/>
            </a:br>
            <a:br>
              <a:rPr lang="de-DE" sz="1800" dirty="0"/>
            </a:br>
            <a:r>
              <a:rPr lang="de-DE" sz="1800" dirty="0"/>
              <a:t>Verifikationsmethode:   S = Similarity.  ;   I = Inspection   ;   R = Review   ;   M = Measurement   ;   A = Analysis   ;   </a:t>
            </a:r>
            <a:br>
              <a:rPr lang="de-DE" sz="1800" dirty="0"/>
            </a:br>
            <a:r>
              <a:rPr lang="de-DE" sz="1800" dirty="0"/>
              <a:t>		         T = Test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DEC0D-5235-BE46-B9E2-D0A51618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F42-8F3D-2A4B-AAF2-7B5ECEAC08CD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DD0C7-4F9B-7A4E-BF5A-D5FB831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E8232-7F40-6440-9E80-D47BE793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7</a:t>
            </a:fld>
            <a:endParaRPr lang="de-DE" dirty="0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EE2196A-8293-AA49-A36D-C41B02FEE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12" y="685800"/>
            <a:ext cx="5551200" cy="3747844"/>
          </a:xfrm>
        </p:spPr>
      </p:pic>
    </p:spTree>
    <p:extLst>
      <p:ext uri="{BB962C8B-B14F-4D97-AF65-F5344CB8AC3E}">
        <p14:creationId xmlns:p14="http://schemas.microsoft.com/office/powerpoint/2010/main" val="15472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C5462-3BAD-3949-9D06-B52EA11A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Kategorie:   F = Funktional   ;   IF = Interface   ;   Q =.  Quality</a:t>
            </a:r>
            <a:br>
              <a:rPr lang="de-DE" sz="1800" dirty="0"/>
            </a:br>
            <a:br>
              <a:rPr lang="de-DE" sz="1800" dirty="0"/>
            </a:br>
            <a:r>
              <a:rPr lang="de-DE" sz="1800" dirty="0"/>
              <a:t>Verifikationsmethode:   S = Similarity.  ;   I = Inspection   ;   R = Review   ;   M = Measurement   ;   A = Analysis   ;   </a:t>
            </a:r>
            <a:br>
              <a:rPr lang="de-DE" sz="1800" dirty="0"/>
            </a:br>
            <a:r>
              <a:rPr lang="de-DE" sz="1800" dirty="0"/>
              <a:t>		         T = Test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DEC0D-5235-BE46-B9E2-D0A51618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1341-B949-F34A-A3D2-AFF60E8E4E7A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DD0C7-4F9B-7A4E-BF5A-D5FB831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E8232-7F40-6440-9E80-D47BE793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8</a:t>
            </a:fld>
            <a:endParaRPr lang="de-DE" dirty="0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A9A1BD0-B8DB-1543-9670-C41F5F353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52" y="685800"/>
            <a:ext cx="5487519" cy="3162299"/>
          </a:xfrm>
        </p:spPr>
      </p:pic>
    </p:spTree>
    <p:extLst>
      <p:ext uri="{BB962C8B-B14F-4D97-AF65-F5344CB8AC3E}">
        <p14:creationId xmlns:p14="http://schemas.microsoft.com/office/powerpoint/2010/main" val="15766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F9EBC-BA2A-F148-B290-9D1F7F5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D6599-A143-A044-A0C3-B1F373D0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E2CD-87EE-C744-97F0-F4B2F830F62F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7766C-3590-B44F-87CD-3B11A21D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Liebherr-Elektronik GmbH , Continental AG. :  Bachmann,Vetter,Eisenmann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417B3-2AC5-A043-B9AA-C1E3B381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9</a:t>
            </a:fld>
            <a:endParaRPr lang="de-DE" dirty="0"/>
          </a:p>
        </p:txBody>
      </p:sp>
      <p:pic>
        <p:nvPicPr>
          <p:cNvPr id="12" name="Inhaltsplatzhalter 1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F03C6F33-A7D0-C74C-B75A-C66E95457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16" y="685800"/>
            <a:ext cx="5530391" cy="4191000"/>
          </a:xfrm>
        </p:spPr>
      </p:pic>
    </p:spTree>
    <p:extLst>
      <p:ext uri="{BB962C8B-B14F-4D97-AF65-F5344CB8AC3E}">
        <p14:creationId xmlns:p14="http://schemas.microsoft.com/office/powerpoint/2010/main" val="19095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 x 9">
  <a:themeElements>
    <a:clrScheme name="Marketing_16 x 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BE46A1-2BAD-41F0-9C72-4D13E664C2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C2D1B-4173-4B34-80DA-914653A52F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26D36-2E61-4213-B774-7BB30F41C37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842</Words>
  <Application>Microsoft Macintosh PowerPoint</Application>
  <PresentationFormat>Benutzerdefiniert</PresentationFormat>
  <Paragraphs>218</Paragraphs>
  <Slides>36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9" baseType="lpstr">
      <vt:lpstr>Arial</vt:lpstr>
      <vt:lpstr>Corbel</vt:lpstr>
      <vt:lpstr>Marketing 16 x 9</vt:lpstr>
      <vt:lpstr>BLIND CONTROL</vt:lpstr>
      <vt:lpstr>Problemstellung</vt:lpstr>
      <vt:lpstr>      Wir alle kennen dieses Dilemma!</vt:lpstr>
      <vt:lpstr>Gliederung</vt:lpstr>
      <vt:lpstr>PowerPoint-Präsentation</vt:lpstr>
      <vt:lpstr>1. Anforderungen</vt:lpstr>
      <vt:lpstr>Kategorie:   F = Funktional   ;   IF = Interface   ;   Q =.  Quality  Verifikationsmethode:   S = Similarity.  ;   I = Inspection   ;   R = Review   ;   M = Measurement   ;   A = Analysis   ;               T = Test </vt:lpstr>
      <vt:lpstr>Kategorie:   F = Funktional   ;   IF = Interface   ;   Q =.  Quality  Verifikationsmethode:   S = Similarity.  ;   I = Inspection   ;   R = Review   ;   M = Measurement   ;   A = Analysis   ;               T = Test </vt:lpstr>
      <vt:lpstr>Use-Case Diagramm</vt:lpstr>
      <vt:lpstr>2. Planung</vt:lpstr>
      <vt:lpstr>Software</vt:lpstr>
      <vt:lpstr>Hardware</vt:lpstr>
      <vt:lpstr>MQTT – Sequence (1)</vt:lpstr>
      <vt:lpstr>MQTT – Sequence (2)</vt:lpstr>
      <vt:lpstr>MQTT – Sequence (3)</vt:lpstr>
      <vt:lpstr>MQTT – Sequence (4)</vt:lpstr>
      <vt:lpstr>Arbeitspakete</vt:lpstr>
      <vt:lpstr>Kosten- und Zeitplan     mit COCOMO</vt:lpstr>
      <vt:lpstr>3. Architektur</vt:lpstr>
      <vt:lpstr>Statisch  -  Component Diagramm</vt:lpstr>
      <vt:lpstr>Verhalten  -  Sequence Use-Case</vt:lpstr>
      <vt:lpstr>Sequence-UserInput</vt:lpstr>
      <vt:lpstr>Sequence-MotorControl</vt:lpstr>
      <vt:lpstr>4. Implementierung</vt:lpstr>
      <vt:lpstr>Esp32-actuator-module  -  motor_control_task.c   </vt:lpstr>
      <vt:lpstr>Esp32-sensor-module  - ulp_adc_example_main.c   </vt:lpstr>
      <vt:lpstr>Esp32-sensor-module  - ulp_adc_example_main.c   </vt:lpstr>
      <vt:lpstr>Blind-controller  -  component.py  </vt:lpstr>
      <vt:lpstr>5. Test</vt:lpstr>
      <vt:lpstr>Deployment Diagramm</vt:lpstr>
      <vt:lpstr>6. Gegenüberstellung Komplexität</vt:lpstr>
      <vt:lpstr>1. Schätzung vs. Lösung</vt:lpstr>
      <vt:lpstr>Vorführung</vt:lpstr>
      <vt:lpstr>Vielen Dank für die Aufmerksamkeit!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CONTROL</dc:title>
  <cp:lastModifiedBy>Marvin Eisenmann</cp:lastModifiedBy>
  <cp:revision>54</cp:revision>
  <dcterms:created xsi:type="dcterms:W3CDTF">2013-04-05T20:24:53Z</dcterms:created>
  <dcterms:modified xsi:type="dcterms:W3CDTF">2019-03-08T08:16:27Z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