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280" r:id="rId4"/>
    <p:sldId id="281" r:id="rId5"/>
    <p:sldId id="282" r:id="rId6"/>
    <p:sldId id="283" r:id="rId7"/>
    <p:sldId id="342" r:id="rId8"/>
    <p:sldId id="343" r:id="rId9"/>
    <p:sldId id="344" r:id="rId10"/>
    <p:sldId id="284" r:id="rId11"/>
    <p:sldId id="285" r:id="rId12"/>
    <p:sldId id="308" r:id="rId13"/>
    <p:sldId id="309" r:id="rId14"/>
    <p:sldId id="286" r:id="rId15"/>
    <p:sldId id="287" r:id="rId16"/>
    <p:sldId id="289" r:id="rId17"/>
    <p:sldId id="311" r:id="rId18"/>
    <p:sldId id="288" r:id="rId19"/>
    <p:sldId id="290" r:id="rId20"/>
    <p:sldId id="312" r:id="rId21"/>
    <p:sldId id="310" r:id="rId22"/>
    <p:sldId id="291" r:id="rId23"/>
    <p:sldId id="277" r:id="rId24"/>
    <p:sldId id="279" r:id="rId25"/>
    <p:sldId id="341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45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46" r:id="rId52"/>
    <p:sldId id="347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55740" autoAdjust="0"/>
  </p:normalViewPr>
  <p:slideViewPr>
    <p:cSldViewPr snapToGrid="0">
      <p:cViewPr varScale="1">
        <p:scale>
          <a:sx n="40" d="100"/>
          <a:sy n="40" d="100"/>
        </p:scale>
        <p:origin x="224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E411A1-C121-4B2D-BA2E-7901DD2F9F5C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</dgm:pt>
    <dgm:pt modelId="{DA1B3BEE-FACF-49D9-A644-76F6FC91DACC}">
      <dgm:prSet phldrT="[Текст]"/>
      <dgm:spPr/>
      <dgm:t>
        <a:bodyPr/>
        <a:lstStyle/>
        <a:p>
          <a:r>
            <a:rPr lang="ru-RU" b="0" i="0">
              <a:effectLst/>
              <a:latin typeface="+mn-lt"/>
              <a:ea typeface="+mn-ea"/>
              <a:cs typeface="+mn-cs"/>
            </a:rPr>
            <a:t>Dev</a:t>
          </a:r>
          <a:endParaRPr lang="ru-RU" dirty="0"/>
        </a:p>
      </dgm:t>
    </dgm:pt>
    <dgm:pt modelId="{6788EE56-05DF-4126-9C4A-6ABFD67837BD}" type="parTrans" cxnId="{F149FF96-E2DA-4B40-999C-5F888BA23053}">
      <dgm:prSet/>
      <dgm:spPr/>
      <dgm:t>
        <a:bodyPr/>
        <a:lstStyle/>
        <a:p>
          <a:endParaRPr lang="ru-RU"/>
        </a:p>
      </dgm:t>
    </dgm:pt>
    <dgm:pt modelId="{C61FB102-D161-4B55-8DB7-287EBF35C712}" type="sibTrans" cxnId="{F149FF96-E2DA-4B40-999C-5F888BA23053}">
      <dgm:prSet/>
      <dgm:spPr/>
      <dgm:t>
        <a:bodyPr/>
        <a:lstStyle/>
        <a:p>
          <a:endParaRPr lang="ru-RU"/>
        </a:p>
      </dgm:t>
    </dgm:pt>
    <dgm:pt modelId="{FCBE1673-6EE1-476C-ACAC-DB11A0EAD31A}">
      <dgm:prSet phldrT="[Текст]"/>
      <dgm:spPr/>
      <dgm:t>
        <a:bodyPr/>
        <a:lstStyle/>
        <a:p>
          <a:r>
            <a:rPr lang="ru-RU" b="0" i="0">
              <a:effectLst/>
              <a:latin typeface="+mn-lt"/>
              <a:ea typeface="+mn-ea"/>
              <a:cs typeface="+mn-cs"/>
            </a:rPr>
            <a:t>DevOps</a:t>
          </a:r>
          <a:endParaRPr lang="ru-RU" dirty="0"/>
        </a:p>
      </dgm:t>
    </dgm:pt>
    <dgm:pt modelId="{394795D6-987C-49AA-AB17-C0B6F4C5F78B}" type="parTrans" cxnId="{522CD044-5742-4748-B697-75B5812F8B15}">
      <dgm:prSet/>
      <dgm:spPr/>
      <dgm:t>
        <a:bodyPr/>
        <a:lstStyle/>
        <a:p>
          <a:endParaRPr lang="ru-RU"/>
        </a:p>
      </dgm:t>
    </dgm:pt>
    <dgm:pt modelId="{1F21A240-E700-4F45-B44A-F765503F465C}" type="sibTrans" cxnId="{522CD044-5742-4748-B697-75B5812F8B15}">
      <dgm:prSet/>
      <dgm:spPr/>
      <dgm:t>
        <a:bodyPr/>
        <a:lstStyle/>
        <a:p>
          <a:endParaRPr lang="ru-RU"/>
        </a:p>
      </dgm:t>
    </dgm:pt>
    <dgm:pt modelId="{A824AAD3-57EB-49FB-808F-06C94E7F9971}">
      <dgm:prSet phldrT="[Текст]"/>
      <dgm:spPr/>
      <dgm:t>
        <a:bodyPr/>
        <a:lstStyle/>
        <a:p>
          <a:r>
            <a:rPr lang="ru-RU" b="0" i="0">
              <a:effectLst/>
              <a:latin typeface="+mn-lt"/>
              <a:ea typeface="+mn-ea"/>
              <a:cs typeface="+mn-cs"/>
            </a:rPr>
            <a:t>DevSecOps</a:t>
          </a:r>
          <a:endParaRPr lang="ru-RU" dirty="0"/>
        </a:p>
      </dgm:t>
    </dgm:pt>
    <dgm:pt modelId="{4C80F843-F376-4BA9-B649-53A14C0A2CE4}" type="parTrans" cxnId="{64F57D00-A4AB-4824-B222-4396FA1D781E}">
      <dgm:prSet/>
      <dgm:spPr/>
      <dgm:t>
        <a:bodyPr/>
        <a:lstStyle/>
        <a:p>
          <a:endParaRPr lang="ru-RU"/>
        </a:p>
      </dgm:t>
    </dgm:pt>
    <dgm:pt modelId="{B350A2FD-695B-472A-87CC-7F1597ED2246}" type="sibTrans" cxnId="{64F57D00-A4AB-4824-B222-4396FA1D781E}">
      <dgm:prSet/>
      <dgm:spPr/>
      <dgm:t>
        <a:bodyPr/>
        <a:lstStyle/>
        <a:p>
          <a:endParaRPr lang="ru-RU"/>
        </a:p>
      </dgm:t>
    </dgm:pt>
    <dgm:pt modelId="{9C0CA647-1873-4578-8390-C2959371C1B0}" type="pres">
      <dgm:prSet presAssocID="{E1E411A1-C121-4B2D-BA2E-7901DD2F9F5C}" presName="CompostProcess" presStyleCnt="0">
        <dgm:presLayoutVars>
          <dgm:dir/>
          <dgm:resizeHandles val="exact"/>
        </dgm:presLayoutVars>
      </dgm:prSet>
      <dgm:spPr/>
    </dgm:pt>
    <dgm:pt modelId="{68EC01B0-72B6-4303-8812-03C094727359}" type="pres">
      <dgm:prSet presAssocID="{E1E411A1-C121-4B2D-BA2E-7901DD2F9F5C}" presName="arrow" presStyleLbl="bgShp" presStyleIdx="0" presStyleCnt="1"/>
      <dgm:spPr/>
    </dgm:pt>
    <dgm:pt modelId="{7D3A54A6-82F4-4BA6-8CED-C0115473802A}" type="pres">
      <dgm:prSet presAssocID="{E1E411A1-C121-4B2D-BA2E-7901DD2F9F5C}" presName="linearProcess" presStyleCnt="0"/>
      <dgm:spPr/>
    </dgm:pt>
    <dgm:pt modelId="{A86BD430-43DA-431D-AA43-7141EA855D8D}" type="pres">
      <dgm:prSet presAssocID="{DA1B3BEE-FACF-49D9-A644-76F6FC91DACC}" presName="textNode" presStyleLbl="node1" presStyleIdx="0" presStyleCnt="3">
        <dgm:presLayoutVars>
          <dgm:bulletEnabled val="1"/>
        </dgm:presLayoutVars>
      </dgm:prSet>
      <dgm:spPr/>
    </dgm:pt>
    <dgm:pt modelId="{B32EE73F-825C-40F6-98A6-BD51311FF44A}" type="pres">
      <dgm:prSet presAssocID="{C61FB102-D161-4B55-8DB7-287EBF35C712}" presName="sibTrans" presStyleCnt="0"/>
      <dgm:spPr/>
    </dgm:pt>
    <dgm:pt modelId="{E5E641B4-B99F-41EF-A81E-7984F95108B6}" type="pres">
      <dgm:prSet presAssocID="{FCBE1673-6EE1-476C-ACAC-DB11A0EAD31A}" presName="textNode" presStyleLbl="node1" presStyleIdx="1" presStyleCnt="3">
        <dgm:presLayoutVars>
          <dgm:bulletEnabled val="1"/>
        </dgm:presLayoutVars>
      </dgm:prSet>
      <dgm:spPr/>
    </dgm:pt>
    <dgm:pt modelId="{81E27421-52DE-4C99-9671-0A0D304D0D03}" type="pres">
      <dgm:prSet presAssocID="{1F21A240-E700-4F45-B44A-F765503F465C}" presName="sibTrans" presStyleCnt="0"/>
      <dgm:spPr/>
    </dgm:pt>
    <dgm:pt modelId="{B6A8D495-CE03-4D2D-AF24-00006922E651}" type="pres">
      <dgm:prSet presAssocID="{A824AAD3-57EB-49FB-808F-06C94E7F9971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64F57D00-A4AB-4824-B222-4396FA1D781E}" srcId="{E1E411A1-C121-4B2D-BA2E-7901DD2F9F5C}" destId="{A824AAD3-57EB-49FB-808F-06C94E7F9971}" srcOrd="2" destOrd="0" parTransId="{4C80F843-F376-4BA9-B649-53A14C0A2CE4}" sibTransId="{B350A2FD-695B-472A-87CC-7F1597ED2246}"/>
    <dgm:cxn modelId="{07056716-6914-4F53-9780-982EE77A8ADA}" type="presOf" srcId="{E1E411A1-C121-4B2D-BA2E-7901DD2F9F5C}" destId="{9C0CA647-1873-4578-8390-C2959371C1B0}" srcOrd="0" destOrd="0" presId="urn:microsoft.com/office/officeart/2005/8/layout/hProcess9"/>
    <dgm:cxn modelId="{7F9DF328-070A-4077-AF26-6EBE03C6E9EE}" type="presOf" srcId="{A824AAD3-57EB-49FB-808F-06C94E7F9971}" destId="{B6A8D495-CE03-4D2D-AF24-00006922E651}" srcOrd="0" destOrd="0" presId="urn:microsoft.com/office/officeart/2005/8/layout/hProcess9"/>
    <dgm:cxn modelId="{522CD044-5742-4748-B697-75B5812F8B15}" srcId="{E1E411A1-C121-4B2D-BA2E-7901DD2F9F5C}" destId="{FCBE1673-6EE1-476C-ACAC-DB11A0EAD31A}" srcOrd="1" destOrd="0" parTransId="{394795D6-987C-49AA-AB17-C0B6F4C5F78B}" sibTransId="{1F21A240-E700-4F45-B44A-F765503F465C}"/>
    <dgm:cxn modelId="{F149FF96-E2DA-4B40-999C-5F888BA23053}" srcId="{E1E411A1-C121-4B2D-BA2E-7901DD2F9F5C}" destId="{DA1B3BEE-FACF-49D9-A644-76F6FC91DACC}" srcOrd="0" destOrd="0" parTransId="{6788EE56-05DF-4126-9C4A-6ABFD67837BD}" sibTransId="{C61FB102-D161-4B55-8DB7-287EBF35C712}"/>
    <dgm:cxn modelId="{783509A0-8AC9-4EBF-8A1F-7E219DCCDEF0}" type="presOf" srcId="{FCBE1673-6EE1-476C-ACAC-DB11A0EAD31A}" destId="{E5E641B4-B99F-41EF-A81E-7984F95108B6}" srcOrd="0" destOrd="0" presId="urn:microsoft.com/office/officeart/2005/8/layout/hProcess9"/>
    <dgm:cxn modelId="{5C05A2CE-5AF8-4CE2-924D-70F04D20B252}" type="presOf" srcId="{DA1B3BEE-FACF-49D9-A644-76F6FC91DACC}" destId="{A86BD430-43DA-431D-AA43-7141EA855D8D}" srcOrd="0" destOrd="0" presId="urn:microsoft.com/office/officeart/2005/8/layout/hProcess9"/>
    <dgm:cxn modelId="{E6E08BBA-2EA1-40F7-A7ED-7BB70FEFD0B3}" type="presParOf" srcId="{9C0CA647-1873-4578-8390-C2959371C1B0}" destId="{68EC01B0-72B6-4303-8812-03C094727359}" srcOrd="0" destOrd="0" presId="urn:microsoft.com/office/officeart/2005/8/layout/hProcess9"/>
    <dgm:cxn modelId="{0B28D293-C2E2-4413-A004-21C0ECF23D49}" type="presParOf" srcId="{9C0CA647-1873-4578-8390-C2959371C1B0}" destId="{7D3A54A6-82F4-4BA6-8CED-C0115473802A}" srcOrd="1" destOrd="0" presId="urn:microsoft.com/office/officeart/2005/8/layout/hProcess9"/>
    <dgm:cxn modelId="{8732B13D-753E-4133-A2E0-E723309751D4}" type="presParOf" srcId="{7D3A54A6-82F4-4BA6-8CED-C0115473802A}" destId="{A86BD430-43DA-431D-AA43-7141EA855D8D}" srcOrd="0" destOrd="0" presId="urn:microsoft.com/office/officeart/2005/8/layout/hProcess9"/>
    <dgm:cxn modelId="{38AA5796-5AC1-44E9-89D2-320C3034A651}" type="presParOf" srcId="{7D3A54A6-82F4-4BA6-8CED-C0115473802A}" destId="{B32EE73F-825C-40F6-98A6-BD51311FF44A}" srcOrd="1" destOrd="0" presId="urn:microsoft.com/office/officeart/2005/8/layout/hProcess9"/>
    <dgm:cxn modelId="{59AFA12F-C177-4015-80CA-53B68C490B92}" type="presParOf" srcId="{7D3A54A6-82F4-4BA6-8CED-C0115473802A}" destId="{E5E641B4-B99F-41EF-A81E-7984F95108B6}" srcOrd="2" destOrd="0" presId="urn:microsoft.com/office/officeart/2005/8/layout/hProcess9"/>
    <dgm:cxn modelId="{89923E45-FD16-41C0-A27C-08275800571A}" type="presParOf" srcId="{7D3A54A6-82F4-4BA6-8CED-C0115473802A}" destId="{81E27421-52DE-4C99-9671-0A0D304D0D03}" srcOrd="3" destOrd="0" presId="urn:microsoft.com/office/officeart/2005/8/layout/hProcess9"/>
    <dgm:cxn modelId="{91CB49A7-5446-4867-8CF1-3A9647FBFCA8}" type="presParOf" srcId="{7D3A54A6-82F4-4BA6-8CED-C0115473802A}" destId="{B6A8D495-CE03-4D2D-AF24-00006922E65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97A23F-66E7-4FFB-8F89-63E10E5CA17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5E2046D-5144-4B69-A0C1-636A0511E82C}">
      <dgm:prSet phldrT="[Текст]" custT="1"/>
      <dgm:spPr/>
      <dgm:t>
        <a:bodyPr/>
        <a:lstStyle/>
        <a:p>
          <a:r>
            <a:rPr lang="ru-RU" sz="1400" dirty="0"/>
            <a:t>План</a:t>
          </a:r>
        </a:p>
      </dgm:t>
    </dgm:pt>
    <dgm:pt modelId="{BE2DB8F7-64A2-4FA0-9984-C1C8E406EDC4}" type="parTrans" cxnId="{032B90A4-B561-4327-B50D-8B1AE3ED31C8}">
      <dgm:prSet/>
      <dgm:spPr/>
      <dgm:t>
        <a:bodyPr/>
        <a:lstStyle/>
        <a:p>
          <a:endParaRPr lang="ru-RU" sz="1800"/>
        </a:p>
      </dgm:t>
    </dgm:pt>
    <dgm:pt modelId="{C178A94E-DA38-4757-8ECD-BEDCBFE67FE3}" type="sibTrans" cxnId="{032B90A4-B561-4327-B50D-8B1AE3ED31C8}">
      <dgm:prSet/>
      <dgm:spPr/>
      <dgm:t>
        <a:bodyPr/>
        <a:lstStyle/>
        <a:p>
          <a:endParaRPr lang="ru-RU" sz="1800"/>
        </a:p>
      </dgm:t>
    </dgm:pt>
    <dgm:pt modelId="{7F41507E-0962-4B22-A423-E2F1DD31FBBE}">
      <dgm:prSet phldrT="[Текст]" custT="1"/>
      <dgm:spPr/>
      <dgm:t>
        <a:bodyPr/>
        <a:lstStyle/>
        <a:p>
          <a:r>
            <a:rPr lang="ru-RU" sz="1400" dirty="0"/>
            <a:t>Разработка</a:t>
          </a:r>
        </a:p>
      </dgm:t>
    </dgm:pt>
    <dgm:pt modelId="{2511FF88-6F52-4E2E-B99F-69B7320302BC}" type="parTrans" cxnId="{8546989A-D7DC-4AD8-984D-EC87B8C75856}">
      <dgm:prSet/>
      <dgm:spPr/>
      <dgm:t>
        <a:bodyPr/>
        <a:lstStyle/>
        <a:p>
          <a:endParaRPr lang="ru-RU" sz="1800"/>
        </a:p>
      </dgm:t>
    </dgm:pt>
    <dgm:pt modelId="{B4CB5584-4962-4D5B-A39F-C845DCCB4FF4}" type="sibTrans" cxnId="{8546989A-D7DC-4AD8-984D-EC87B8C75856}">
      <dgm:prSet/>
      <dgm:spPr/>
      <dgm:t>
        <a:bodyPr/>
        <a:lstStyle/>
        <a:p>
          <a:endParaRPr lang="ru-RU" sz="1800"/>
        </a:p>
      </dgm:t>
    </dgm:pt>
    <dgm:pt modelId="{F50CA669-9F15-42A9-8A61-B1B5EEDE5CEE}">
      <dgm:prSet phldrT="[Текст]" custT="1"/>
      <dgm:spPr/>
      <dgm:t>
        <a:bodyPr/>
        <a:lstStyle/>
        <a:p>
          <a:r>
            <a:rPr lang="ru-RU" sz="1400" dirty="0"/>
            <a:t>Сборка</a:t>
          </a:r>
        </a:p>
      </dgm:t>
    </dgm:pt>
    <dgm:pt modelId="{8365129B-2754-4E56-97ED-225F728C631A}" type="parTrans" cxnId="{22F6CE40-D35B-435B-8657-399D97AFB74B}">
      <dgm:prSet/>
      <dgm:spPr/>
      <dgm:t>
        <a:bodyPr/>
        <a:lstStyle/>
        <a:p>
          <a:endParaRPr lang="ru-RU" sz="1800"/>
        </a:p>
      </dgm:t>
    </dgm:pt>
    <dgm:pt modelId="{F39B137E-329E-4942-AB77-255BCE46F5CD}" type="sibTrans" cxnId="{22F6CE40-D35B-435B-8657-399D97AFB74B}">
      <dgm:prSet/>
      <dgm:spPr/>
      <dgm:t>
        <a:bodyPr/>
        <a:lstStyle/>
        <a:p>
          <a:endParaRPr lang="ru-RU" sz="1800"/>
        </a:p>
      </dgm:t>
    </dgm:pt>
    <dgm:pt modelId="{31ACF961-A239-478F-8FC6-A6EA60AC0F1D}">
      <dgm:prSet phldrT="[Текст]" custT="1"/>
      <dgm:spPr/>
      <dgm:t>
        <a:bodyPr/>
        <a:lstStyle/>
        <a:p>
          <a:r>
            <a:rPr lang="ru-RU" sz="1400" dirty="0"/>
            <a:t>Тест</a:t>
          </a:r>
        </a:p>
      </dgm:t>
    </dgm:pt>
    <dgm:pt modelId="{BB796414-9919-4BB6-A67F-A3B79DE71A41}" type="parTrans" cxnId="{DC370498-B125-453C-B5C6-3175DC227F58}">
      <dgm:prSet/>
      <dgm:spPr/>
      <dgm:t>
        <a:bodyPr/>
        <a:lstStyle/>
        <a:p>
          <a:endParaRPr lang="ru-RU" sz="1800"/>
        </a:p>
      </dgm:t>
    </dgm:pt>
    <dgm:pt modelId="{4BFC7E90-072A-482D-AB4D-093F02F815D0}" type="sibTrans" cxnId="{DC370498-B125-453C-B5C6-3175DC227F58}">
      <dgm:prSet/>
      <dgm:spPr/>
      <dgm:t>
        <a:bodyPr/>
        <a:lstStyle/>
        <a:p>
          <a:endParaRPr lang="ru-RU" sz="1800"/>
        </a:p>
      </dgm:t>
    </dgm:pt>
    <dgm:pt modelId="{324A3E84-BB15-4740-AD2D-52AC3370AE51}">
      <dgm:prSet phldrT="[Текст]" custT="1"/>
      <dgm:spPr/>
      <dgm:t>
        <a:bodyPr/>
        <a:lstStyle/>
        <a:p>
          <a:r>
            <a:rPr lang="ru-RU" sz="1400" dirty="0"/>
            <a:t>Деплой</a:t>
          </a:r>
        </a:p>
      </dgm:t>
    </dgm:pt>
    <dgm:pt modelId="{95578CE6-4927-4891-ABF8-C405214C1661}" type="parTrans" cxnId="{AB839CC8-324C-47DD-BBED-BF914B18F8BE}">
      <dgm:prSet/>
      <dgm:spPr/>
      <dgm:t>
        <a:bodyPr/>
        <a:lstStyle/>
        <a:p>
          <a:endParaRPr lang="ru-RU" sz="1800"/>
        </a:p>
      </dgm:t>
    </dgm:pt>
    <dgm:pt modelId="{A5A5CF5E-7AE3-4848-92B3-7A46B3679630}" type="sibTrans" cxnId="{AB839CC8-324C-47DD-BBED-BF914B18F8BE}">
      <dgm:prSet/>
      <dgm:spPr/>
      <dgm:t>
        <a:bodyPr/>
        <a:lstStyle/>
        <a:p>
          <a:endParaRPr lang="ru-RU" sz="1800"/>
        </a:p>
      </dgm:t>
    </dgm:pt>
    <dgm:pt modelId="{06F80BF0-34CF-4F27-BEFB-4B446083C7BC}">
      <dgm:prSet phldrT="[Текст]" custT="1"/>
      <dgm:spPr/>
      <dgm:t>
        <a:bodyPr/>
        <a:lstStyle/>
        <a:p>
          <a:r>
            <a:rPr lang="ru-RU" sz="1400" dirty="0"/>
            <a:t>Мониторинг</a:t>
          </a:r>
        </a:p>
      </dgm:t>
    </dgm:pt>
    <dgm:pt modelId="{CDCD64BB-7E66-4DBA-86B0-2899B31E611A}" type="parTrans" cxnId="{43ABEE68-8A2B-4A65-88FB-443542EEBD9D}">
      <dgm:prSet/>
      <dgm:spPr/>
      <dgm:t>
        <a:bodyPr/>
        <a:lstStyle/>
        <a:p>
          <a:endParaRPr lang="ru-RU" sz="1800"/>
        </a:p>
      </dgm:t>
    </dgm:pt>
    <dgm:pt modelId="{7495A71C-EEDE-4BC8-8854-6D5681B96092}" type="sibTrans" cxnId="{43ABEE68-8A2B-4A65-88FB-443542EEBD9D}">
      <dgm:prSet/>
      <dgm:spPr/>
      <dgm:t>
        <a:bodyPr/>
        <a:lstStyle/>
        <a:p>
          <a:endParaRPr lang="ru-RU" sz="1800"/>
        </a:p>
      </dgm:t>
    </dgm:pt>
    <dgm:pt modelId="{E100694F-76F8-4D00-8FFE-A812A15321A7}">
      <dgm:prSet phldrT="[Текст]" custT="1"/>
      <dgm:spPr/>
      <dgm:t>
        <a:bodyPr/>
        <a:lstStyle/>
        <a:p>
          <a:r>
            <a:rPr lang="ru-RU" sz="1400"/>
            <a:t>Повтор</a:t>
          </a:r>
          <a:endParaRPr lang="ru-RU" sz="1400" dirty="0"/>
        </a:p>
      </dgm:t>
    </dgm:pt>
    <dgm:pt modelId="{2BDAD287-ABF0-4AA1-8E35-572994D3B0FA}" type="parTrans" cxnId="{D56302F5-F66D-4D8A-9B03-A98BBAF49614}">
      <dgm:prSet/>
      <dgm:spPr/>
      <dgm:t>
        <a:bodyPr/>
        <a:lstStyle/>
        <a:p>
          <a:endParaRPr lang="ru-RU" sz="1800"/>
        </a:p>
      </dgm:t>
    </dgm:pt>
    <dgm:pt modelId="{E494F494-E177-4C18-8C37-0634F354F311}" type="sibTrans" cxnId="{D56302F5-F66D-4D8A-9B03-A98BBAF49614}">
      <dgm:prSet/>
      <dgm:spPr/>
      <dgm:t>
        <a:bodyPr/>
        <a:lstStyle/>
        <a:p>
          <a:endParaRPr lang="ru-RU" sz="1800"/>
        </a:p>
      </dgm:t>
    </dgm:pt>
    <dgm:pt modelId="{C4188404-8FF5-4D05-9C1E-3516C0B3FB6D}" type="pres">
      <dgm:prSet presAssocID="{4E97A23F-66E7-4FFB-8F89-63E10E5CA17A}" presName="CompostProcess" presStyleCnt="0">
        <dgm:presLayoutVars>
          <dgm:dir/>
          <dgm:resizeHandles val="exact"/>
        </dgm:presLayoutVars>
      </dgm:prSet>
      <dgm:spPr/>
    </dgm:pt>
    <dgm:pt modelId="{77BC0BD1-BC9A-41DC-93C4-9CA9F60FB562}" type="pres">
      <dgm:prSet presAssocID="{4E97A23F-66E7-4FFB-8F89-63E10E5CA17A}" presName="arrow" presStyleLbl="bgShp" presStyleIdx="0" presStyleCnt="1"/>
      <dgm:spPr/>
    </dgm:pt>
    <dgm:pt modelId="{8EE8D402-E577-4113-9362-06D4DB64DEB4}" type="pres">
      <dgm:prSet presAssocID="{4E97A23F-66E7-4FFB-8F89-63E10E5CA17A}" presName="linearProcess" presStyleCnt="0"/>
      <dgm:spPr/>
    </dgm:pt>
    <dgm:pt modelId="{69F6C486-385A-4230-A054-A8AC2B4561EF}" type="pres">
      <dgm:prSet presAssocID="{75E2046D-5144-4B69-A0C1-636A0511E82C}" presName="textNode" presStyleLbl="node1" presStyleIdx="0" presStyleCnt="7">
        <dgm:presLayoutVars>
          <dgm:bulletEnabled val="1"/>
        </dgm:presLayoutVars>
      </dgm:prSet>
      <dgm:spPr/>
    </dgm:pt>
    <dgm:pt modelId="{408ECB8B-945B-474C-A9FB-3C5BB09CC99A}" type="pres">
      <dgm:prSet presAssocID="{C178A94E-DA38-4757-8ECD-BEDCBFE67FE3}" presName="sibTrans" presStyleCnt="0"/>
      <dgm:spPr/>
    </dgm:pt>
    <dgm:pt modelId="{6B498541-3E26-4F3D-AFB3-28E84D03EB60}" type="pres">
      <dgm:prSet presAssocID="{7F41507E-0962-4B22-A423-E2F1DD31FBBE}" presName="textNode" presStyleLbl="node1" presStyleIdx="1" presStyleCnt="7">
        <dgm:presLayoutVars>
          <dgm:bulletEnabled val="1"/>
        </dgm:presLayoutVars>
      </dgm:prSet>
      <dgm:spPr/>
    </dgm:pt>
    <dgm:pt modelId="{B7D1CA97-77B6-4B26-8694-1E7B3761C18D}" type="pres">
      <dgm:prSet presAssocID="{B4CB5584-4962-4D5B-A39F-C845DCCB4FF4}" presName="sibTrans" presStyleCnt="0"/>
      <dgm:spPr/>
    </dgm:pt>
    <dgm:pt modelId="{B1459187-66E8-4966-B4A4-189172014C2E}" type="pres">
      <dgm:prSet presAssocID="{F50CA669-9F15-42A9-8A61-B1B5EEDE5CEE}" presName="textNode" presStyleLbl="node1" presStyleIdx="2" presStyleCnt="7">
        <dgm:presLayoutVars>
          <dgm:bulletEnabled val="1"/>
        </dgm:presLayoutVars>
      </dgm:prSet>
      <dgm:spPr/>
    </dgm:pt>
    <dgm:pt modelId="{B58236F3-C9F4-4B73-8679-B7BA77B66BEA}" type="pres">
      <dgm:prSet presAssocID="{F39B137E-329E-4942-AB77-255BCE46F5CD}" presName="sibTrans" presStyleCnt="0"/>
      <dgm:spPr/>
    </dgm:pt>
    <dgm:pt modelId="{4E2B0AE8-96E5-41B5-84A0-EAD7A4AF7D6C}" type="pres">
      <dgm:prSet presAssocID="{31ACF961-A239-478F-8FC6-A6EA60AC0F1D}" presName="textNode" presStyleLbl="node1" presStyleIdx="3" presStyleCnt="7">
        <dgm:presLayoutVars>
          <dgm:bulletEnabled val="1"/>
        </dgm:presLayoutVars>
      </dgm:prSet>
      <dgm:spPr/>
    </dgm:pt>
    <dgm:pt modelId="{28A3943B-AA64-46F1-A677-5CD0C0FA2239}" type="pres">
      <dgm:prSet presAssocID="{4BFC7E90-072A-482D-AB4D-093F02F815D0}" presName="sibTrans" presStyleCnt="0"/>
      <dgm:spPr/>
    </dgm:pt>
    <dgm:pt modelId="{C103BC0F-3530-40A8-9817-27B40089487D}" type="pres">
      <dgm:prSet presAssocID="{324A3E84-BB15-4740-AD2D-52AC3370AE51}" presName="textNode" presStyleLbl="node1" presStyleIdx="4" presStyleCnt="7">
        <dgm:presLayoutVars>
          <dgm:bulletEnabled val="1"/>
        </dgm:presLayoutVars>
      </dgm:prSet>
      <dgm:spPr/>
    </dgm:pt>
    <dgm:pt modelId="{678C3BCB-D8C3-456A-9CF6-DDB02D618E57}" type="pres">
      <dgm:prSet presAssocID="{A5A5CF5E-7AE3-4848-92B3-7A46B3679630}" presName="sibTrans" presStyleCnt="0"/>
      <dgm:spPr/>
    </dgm:pt>
    <dgm:pt modelId="{8CEEA3F0-D5F7-4879-A9C2-2171982C2E58}" type="pres">
      <dgm:prSet presAssocID="{06F80BF0-34CF-4F27-BEFB-4B446083C7BC}" presName="textNode" presStyleLbl="node1" presStyleIdx="5" presStyleCnt="7">
        <dgm:presLayoutVars>
          <dgm:bulletEnabled val="1"/>
        </dgm:presLayoutVars>
      </dgm:prSet>
      <dgm:spPr/>
    </dgm:pt>
    <dgm:pt modelId="{887AE733-D074-4C91-846B-B6108A9E0849}" type="pres">
      <dgm:prSet presAssocID="{7495A71C-EEDE-4BC8-8854-6D5681B96092}" presName="sibTrans" presStyleCnt="0"/>
      <dgm:spPr/>
    </dgm:pt>
    <dgm:pt modelId="{B8077BCC-9B7E-4A0E-B3A5-F63BD78309F8}" type="pres">
      <dgm:prSet presAssocID="{E100694F-76F8-4D00-8FFE-A812A15321A7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A28F473B-4AFD-46E3-894B-9BD3AEECCE7B}" type="presOf" srcId="{7F41507E-0962-4B22-A423-E2F1DD31FBBE}" destId="{6B498541-3E26-4F3D-AFB3-28E84D03EB60}" srcOrd="0" destOrd="0" presId="urn:microsoft.com/office/officeart/2005/8/layout/hProcess9"/>
    <dgm:cxn modelId="{5BCD6C3F-D1E1-4509-98E6-E06C5F993214}" type="presOf" srcId="{324A3E84-BB15-4740-AD2D-52AC3370AE51}" destId="{C103BC0F-3530-40A8-9817-27B40089487D}" srcOrd="0" destOrd="0" presId="urn:microsoft.com/office/officeart/2005/8/layout/hProcess9"/>
    <dgm:cxn modelId="{841A1C40-44B1-4D23-B9C5-60DA41B594AD}" type="presOf" srcId="{4E97A23F-66E7-4FFB-8F89-63E10E5CA17A}" destId="{C4188404-8FF5-4D05-9C1E-3516C0B3FB6D}" srcOrd="0" destOrd="0" presId="urn:microsoft.com/office/officeart/2005/8/layout/hProcess9"/>
    <dgm:cxn modelId="{22F6CE40-D35B-435B-8657-399D97AFB74B}" srcId="{4E97A23F-66E7-4FFB-8F89-63E10E5CA17A}" destId="{F50CA669-9F15-42A9-8A61-B1B5EEDE5CEE}" srcOrd="2" destOrd="0" parTransId="{8365129B-2754-4E56-97ED-225F728C631A}" sibTransId="{F39B137E-329E-4942-AB77-255BCE46F5CD}"/>
    <dgm:cxn modelId="{D4C17860-447B-4D96-9E5B-93BB1A64C1B8}" type="presOf" srcId="{31ACF961-A239-478F-8FC6-A6EA60AC0F1D}" destId="{4E2B0AE8-96E5-41B5-84A0-EAD7A4AF7D6C}" srcOrd="0" destOrd="0" presId="urn:microsoft.com/office/officeart/2005/8/layout/hProcess9"/>
    <dgm:cxn modelId="{43ABEE68-8A2B-4A65-88FB-443542EEBD9D}" srcId="{4E97A23F-66E7-4FFB-8F89-63E10E5CA17A}" destId="{06F80BF0-34CF-4F27-BEFB-4B446083C7BC}" srcOrd="5" destOrd="0" parTransId="{CDCD64BB-7E66-4DBA-86B0-2899B31E611A}" sibTransId="{7495A71C-EEDE-4BC8-8854-6D5681B96092}"/>
    <dgm:cxn modelId="{06C75F70-1869-4957-9E23-53BF56E5FE73}" type="presOf" srcId="{06F80BF0-34CF-4F27-BEFB-4B446083C7BC}" destId="{8CEEA3F0-D5F7-4879-A9C2-2171982C2E58}" srcOrd="0" destOrd="0" presId="urn:microsoft.com/office/officeart/2005/8/layout/hProcess9"/>
    <dgm:cxn modelId="{4FE32286-2E0E-409E-B497-FFFACB060B5F}" type="presOf" srcId="{F50CA669-9F15-42A9-8A61-B1B5EEDE5CEE}" destId="{B1459187-66E8-4966-B4A4-189172014C2E}" srcOrd="0" destOrd="0" presId="urn:microsoft.com/office/officeart/2005/8/layout/hProcess9"/>
    <dgm:cxn modelId="{6E9AED8C-2B14-45F3-8670-2DDEEA2D7B45}" type="presOf" srcId="{75E2046D-5144-4B69-A0C1-636A0511E82C}" destId="{69F6C486-385A-4230-A054-A8AC2B4561EF}" srcOrd="0" destOrd="0" presId="urn:microsoft.com/office/officeart/2005/8/layout/hProcess9"/>
    <dgm:cxn modelId="{DC370498-B125-453C-B5C6-3175DC227F58}" srcId="{4E97A23F-66E7-4FFB-8F89-63E10E5CA17A}" destId="{31ACF961-A239-478F-8FC6-A6EA60AC0F1D}" srcOrd="3" destOrd="0" parTransId="{BB796414-9919-4BB6-A67F-A3B79DE71A41}" sibTransId="{4BFC7E90-072A-482D-AB4D-093F02F815D0}"/>
    <dgm:cxn modelId="{8546989A-D7DC-4AD8-984D-EC87B8C75856}" srcId="{4E97A23F-66E7-4FFB-8F89-63E10E5CA17A}" destId="{7F41507E-0962-4B22-A423-E2F1DD31FBBE}" srcOrd="1" destOrd="0" parTransId="{2511FF88-6F52-4E2E-B99F-69B7320302BC}" sibTransId="{B4CB5584-4962-4D5B-A39F-C845DCCB4FF4}"/>
    <dgm:cxn modelId="{032B90A4-B561-4327-B50D-8B1AE3ED31C8}" srcId="{4E97A23F-66E7-4FFB-8F89-63E10E5CA17A}" destId="{75E2046D-5144-4B69-A0C1-636A0511E82C}" srcOrd="0" destOrd="0" parTransId="{BE2DB8F7-64A2-4FA0-9984-C1C8E406EDC4}" sibTransId="{C178A94E-DA38-4757-8ECD-BEDCBFE67FE3}"/>
    <dgm:cxn modelId="{2BD918A8-E54D-4108-A1A7-C042BDAAF4B7}" type="presOf" srcId="{E100694F-76F8-4D00-8FFE-A812A15321A7}" destId="{B8077BCC-9B7E-4A0E-B3A5-F63BD78309F8}" srcOrd="0" destOrd="0" presId="urn:microsoft.com/office/officeart/2005/8/layout/hProcess9"/>
    <dgm:cxn modelId="{AB839CC8-324C-47DD-BBED-BF914B18F8BE}" srcId="{4E97A23F-66E7-4FFB-8F89-63E10E5CA17A}" destId="{324A3E84-BB15-4740-AD2D-52AC3370AE51}" srcOrd="4" destOrd="0" parTransId="{95578CE6-4927-4891-ABF8-C405214C1661}" sibTransId="{A5A5CF5E-7AE3-4848-92B3-7A46B3679630}"/>
    <dgm:cxn modelId="{D56302F5-F66D-4D8A-9B03-A98BBAF49614}" srcId="{4E97A23F-66E7-4FFB-8F89-63E10E5CA17A}" destId="{E100694F-76F8-4D00-8FFE-A812A15321A7}" srcOrd="6" destOrd="0" parTransId="{2BDAD287-ABF0-4AA1-8E35-572994D3B0FA}" sibTransId="{E494F494-E177-4C18-8C37-0634F354F311}"/>
    <dgm:cxn modelId="{2C5AA957-4E09-4451-ABCB-CE9CF9EBECFB}" type="presParOf" srcId="{C4188404-8FF5-4D05-9C1E-3516C0B3FB6D}" destId="{77BC0BD1-BC9A-41DC-93C4-9CA9F60FB562}" srcOrd="0" destOrd="0" presId="urn:microsoft.com/office/officeart/2005/8/layout/hProcess9"/>
    <dgm:cxn modelId="{6E23C186-FB43-4146-891D-5CC2FFEDC4E0}" type="presParOf" srcId="{C4188404-8FF5-4D05-9C1E-3516C0B3FB6D}" destId="{8EE8D402-E577-4113-9362-06D4DB64DEB4}" srcOrd="1" destOrd="0" presId="urn:microsoft.com/office/officeart/2005/8/layout/hProcess9"/>
    <dgm:cxn modelId="{123EB155-B72B-4391-9928-87FFE4516B1A}" type="presParOf" srcId="{8EE8D402-E577-4113-9362-06D4DB64DEB4}" destId="{69F6C486-385A-4230-A054-A8AC2B4561EF}" srcOrd="0" destOrd="0" presId="urn:microsoft.com/office/officeart/2005/8/layout/hProcess9"/>
    <dgm:cxn modelId="{1188E43A-12F2-4EB9-BFA6-4497CDA16EA5}" type="presParOf" srcId="{8EE8D402-E577-4113-9362-06D4DB64DEB4}" destId="{408ECB8B-945B-474C-A9FB-3C5BB09CC99A}" srcOrd="1" destOrd="0" presId="urn:microsoft.com/office/officeart/2005/8/layout/hProcess9"/>
    <dgm:cxn modelId="{EBFEA025-1B28-4A51-BC9B-57B86EF166E9}" type="presParOf" srcId="{8EE8D402-E577-4113-9362-06D4DB64DEB4}" destId="{6B498541-3E26-4F3D-AFB3-28E84D03EB60}" srcOrd="2" destOrd="0" presId="urn:microsoft.com/office/officeart/2005/8/layout/hProcess9"/>
    <dgm:cxn modelId="{73569D0A-7818-4418-B002-B0A447526613}" type="presParOf" srcId="{8EE8D402-E577-4113-9362-06D4DB64DEB4}" destId="{B7D1CA97-77B6-4B26-8694-1E7B3761C18D}" srcOrd="3" destOrd="0" presId="urn:microsoft.com/office/officeart/2005/8/layout/hProcess9"/>
    <dgm:cxn modelId="{A139DC4C-C1D2-4AE8-977A-893A768D4F51}" type="presParOf" srcId="{8EE8D402-E577-4113-9362-06D4DB64DEB4}" destId="{B1459187-66E8-4966-B4A4-189172014C2E}" srcOrd="4" destOrd="0" presId="urn:microsoft.com/office/officeart/2005/8/layout/hProcess9"/>
    <dgm:cxn modelId="{2D51972E-3286-4504-8493-4228ACEE4D13}" type="presParOf" srcId="{8EE8D402-E577-4113-9362-06D4DB64DEB4}" destId="{B58236F3-C9F4-4B73-8679-B7BA77B66BEA}" srcOrd="5" destOrd="0" presId="urn:microsoft.com/office/officeart/2005/8/layout/hProcess9"/>
    <dgm:cxn modelId="{F8348A05-C62B-450E-95B9-3F39F593BA83}" type="presParOf" srcId="{8EE8D402-E577-4113-9362-06D4DB64DEB4}" destId="{4E2B0AE8-96E5-41B5-84A0-EAD7A4AF7D6C}" srcOrd="6" destOrd="0" presId="urn:microsoft.com/office/officeart/2005/8/layout/hProcess9"/>
    <dgm:cxn modelId="{734A9D52-9D11-4BF1-955D-EA65FD229633}" type="presParOf" srcId="{8EE8D402-E577-4113-9362-06D4DB64DEB4}" destId="{28A3943B-AA64-46F1-A677-5CD0C0FA2239}" srcOrd="7" destOrd="0" presId="urn:microsoft.com/office/officeart/2005/8/layout/hProcess9"/>
    <dgm:cxn modelId="{C5A20612-00A7-40CE-8BA6-900F962958BC}" type="presParOf" srcId="{8EE8D402-E577-4113-9362-06D4DB64DEB4}" destId="{C103BC0F-3530-40A8-9817-27B40089487D}" srcOrd="8" destOrd="0" presId="urn:microsoft.com/office/officeart/2005/8/layout/hProcess9"/>
    <dgm:cxn modelId="{994CF5C0-9EF4-4F5F-9FE1-3B8C52D162FB}" type="presParOf" srcId="{8EE8D402-E577-4113-9362-06D4DB64DEB4}" destId="{678C3BCB-D8C3-456A-9CF6-DDB02D618E57}" srcOrd="9" destOrd="0" presId="urn:microsoft.com/office/officeart/2005/8/layout/hProcess9"/>
    <dgm:cxn modelId="{4B821495-F505-4D30-9ABE-ABD89C746721}" type="presParOf" srcId="{8EE8D402-E577-4113-9362-06D4DB64DEB4}" destId="{8CEEA3F0-D5F7-4879-A9C2-2171982C2E58}" srcOrd="10" destOrd="0" presId="urn:microsoft.com/office/officeart/2005/8/layout/hProcess9"/>
    <dgm:cxn modelId="{0D78C878-03C5-464C-9402-DE090618218C}" type="presParOf" srcId="{8EE8D402-E577-4113-9362-06D4DB64DEB4}" destId="{887AE733-D074-4C91-846B-B6108A9E0849}" srcOrd="11" destOrd="0" presId="urn:microsoft.com/office/officeart/2005/8/layout/hProcess9"/>
    <dgm:cxn modelId="{CEF45863-F861-4672-8795-6C39C12E073D}" type="presParOf" srcId="{8EE8D402-E577-4113-9362-06D4DB64DEB4}" destId="{B8077BCC-9B7E-4A0E-B3A5-F63BD78309F8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C01B0-72B6-4303-8812-03C094727359}">
      <dsp:nvSpPr>
        <dsp:cNvPr id="0" name=""/>
        <dsp:cNvSpPr/>
      </dsp:nvSpPr>
      <dsp:spPr>
        <a:xfrm>
          <a:off x="759856" y="0"/>
          <a:ext cx="8611711" cy="36496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86BD430-43DA-431D-AA43-7141EA855D8D}">
      <dsp:nvSpPr>
        <dsp:cNvPr id="0" name=""/>
        <dsp:cNvSpPr/>
      </dsp:nvSpPr>
      <dsp:spPr>
        <a:xfrm>
          <a:off x="77" y="1094898"/>
          <a:ext cx="3122815" cy="1459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500" b="0" i="0" kern="1200">
              <a:effectLst/>
              <a:latin typeface="+mn-lt"/>
              <a:ea typeface="+mn-ea"/>
              <a:cs typeface="+mn-cs"/>
            </a:rPr>
            <a:t>Dev</a:t>
          </a:r>
          <a:endParaRPr lang="ru-RU" sz="4500" kern="1200" dirty="0"/>
        </a:p>
      </dsp:txBody>
      <dsp:txXfrm>
        <a:off x="71342" y="1166163"/>
        <a:ext cx="2980285" cy="1317334"/>
      </dsp:txXfrm>
    </dsp:sp>
    <dsp:sp modelId="{E5E641B4-B99F-41EF-A81E-7984F95108B6}">
      <dsp:nvSpPr>
        <dsp:cNvPr id="0" name=""/>
        <dsp:cNvSpPr/>
      </dsp:nvSpPr>
      <dsp:spPr>
        <a:xfrm>
          <a:off x="3504304" y="1094898"/>
          <a:ext cx="3122815" cy="1459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500" b="0" i="0" kern="1200">
              <a:effectLst/>
              <a:latin typeface="+mn-lt"/>
              <a:ea typeface="+mn-ea"/>
              <a:cs typeface="+mn-cs"/>
            </a:rPr>
            <a:t>DevOps</a:t>
          </a:r>
          <a:endParaRPr lang="ru-RU" sz="4500" kern="1200" dirty="0"/>
        </a:p>
      </dsp:txBody>
      <dsp:txXfrm>
        <a:off x="3575569" y="1166163"/>
        <a:ext cx="2980285" cy="1317334"/>
      </dsp:txXfrm>
    </dsp:sp>
    <dsp:sp modelId="{B6A8D495-CE03-4D2D-AF24-00006922E651}">
      <dsp:nvSpPr>
        <dsp:cNvPr id="0" name=""/>
        <dsp:cNvSpPr/>
      </dsp:nvSpPr>
      <dsp:spPr>
        <a:xfrm>
          <a:off x="7008532" y="1094898"/>
          <a:ext cx="3122815" cy="14598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500" b="0" i="0" kern="1200">
              <a:effectLst/>
              <a:latin typeface="+mn-lt"/>
              <a:ea typeface="+mn-ea"/>
              <a:cs typeface="+mn-cs"/>
            </a:rPr>
            <a:t>DevSecOps</a:t>
          </a:r>
          <a:endParaRPr lang="ru-RU" sz="4500" kern="1200" dirty="0"/>
        </a:p>
      </dsp:txBody>
      <dsp:txXfrm>
        <a:off x="7079797" y="1166163"/>
        <a:ext cx="2980285" cy="13173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C0BD1-BC9A-41DC-93C4-9CA9F60FB562}">
      <dsp:nvSpPr>
        <dsp:cNvPr id="0" name=""/>
        <dsp:cNvSpPr/>
      </dsp:nvSpPr>
      <dsp:spPr>
        <a:xfrm>
          <a:off x="759856" y="0"/>
          <a:ext cx="8611711" cy="364966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6C486-385A-4230-A054-A8AC2B4561EF}">
      <dsp:nvSpPr>
        <dsp:cNvPr id="0" name=""/>
        <dsp:cNvSpPr/>
      </dsp:nvSpPr>
      <dsp:spPr>
        <a:xfrm>
          <a:off x="1978" y="1094898"/>
          <a:ext cx="1265933" cy="1459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План</a:t>
          </a:r>
        </a:p>
      </dsp:txBody>
      <dsp:txXfrm>
        <a:off x="63776" y="1156696"/>
        <a:ext cx="1142337" cy="1336268"/>
      </dsp:txXfrm>
    </dsp:sp>
    <dsp:sp modelId="{6B498541-3E26-4F3D-AFB3-28E84D03EB60}">
      <dsp:nvSpPr>
        <dsp:cNvPr id="0" name=""/>
        <dsp:cNvSpPr/>
      </dsp:nvSpPr>
      <dsp:spPr>
        <a:xfrm>
          <a:off x="1478901" y="1094898"/>
          <a:ext cx="1265933" cy="1459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Разработка</a:t>
          </a:r>
        </a:p>
      </dsp:txBody>
      <dsp:txXfrm>
        <a:off x="1540699" y="1156696"/>
        <a:ext cx="1142337" cy="1336268"/>
      </dsp:txXfrm>
    </dsp:sp>
    <dsp:sp modelId="{B1459187-66E8-4966-B4A4-189172014C2E}">
      <dsp:nvSpPr>
        <dsp:cNvPr id="0" name=""/>
        <dsp:cNvSpPr/>
      </dsp:nvSpPr>
      <dsp:spPr>
        <a:xfrm>
          <a:off x="2955823" y="1094898"/>
          <a:ext cx="1265933" cy="1459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Сборка</a:t>
          </a:r>
        </a:p>
      </dsp:txBody>
      <dsp:txXfrm>
        <a:off x="3017621" y="1156696"/>
        <a:ext cx="1142337" cy="1336268"/>
      </dsp:txXfrm>
    </dsp:sp>
    <dsp:sp modelId="{4E2B0AE8-96E5-41B5-84A0-EAD7A4AF7D6C}">
      <dsp:nvSpPr>
        <dsp:cNvPr id="0" name=""/>
        <dsp:cNvSpPr/>
      </dsp:nvSpPr>
      <dsp:spPr>
        <a:xfrm>
          <a:off x="4432745" y="1094898"/>
          <a:ext cx="1265933" cy="1459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Тест</a:t>
          </a:r>
        </a:p>
      </dsp:txBody>
      <dsp:txXfrm>
        <a:off x="4494543" y="1156696"/>
        <a:ext cx="1142337" cy="1336268"/>
      </dsp:txXfrm>
    </dsp:sp>
    <dsp:sp modelId="{C103BC0F-3530-40A8-9817-27B40089487D}">
      <dsp:nvSpPr>
        <dsp:cNvPr id="0" name=""/>
        <dsp:cNvSpPr/>
      </dsp:nvSpPr>
      <dsp:spPr>
        <a:xfrm>
          <a:off x="5909668" y="1094898"/>
          <a:ext cx="1265933" cy="1459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Деплой</a:t>
          </a:r>
        </a:p>
      </dsp:txBody>
      <dsp:txXfrm>
        <a:off x="5971466" y="1156696"/>
        <a:ext cx="1142337" cy="1336268"/>
      </dsp:txXfrm>
    </dsp:sp>
    <dsp:sp modelId="{8CEEA3F0-D5F7-4879-A9C2-2171982C2E58}">
      <dsp:nvSpPr>
        <dsp:cNvPr id="0" name=""/>
        <dsp:cNvSpPr/>
      </dsp:nvSpPr>
      <dsp:spPr>
        <a:xfrm>
          <a:off x="7386590" y="1094898"/>
          <a:ext cx="1265933" cy="1459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Мониторинг</a:t>
          </a:r>
        </a:p>
      </dsp:txBody>
      <dsp:txXfrm>
        <a:off x="7448388" y="1156696"/>
        <a:ext cx="1142337" cy="1336268"/>
      </dsp:txXfrm>
    </dsp:sp>
    <dsp:sp modelId="{B8077BCC-9B7E-4A0E-B3A5-F63BD78309F8}">
      <dsp:nvSpPr>
        <dsp:cNvPr id="0" name=""/>
        <dsp:cNvSpPr/>
      </dsp:nvSpPr>
      <dsp:spPr>
        <a:xfrm>
          <a:off x="8863512" y="1094898"/>
          <a:ext cx="1265933" cy="1459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/>
            <a:t>Повтор</a:t>
          </a:r>
          <a:endParaRPr lang="ru-RU" sz="1400" kern="1200" dirty="0"/>
        </a:p>
      </dsp:txBody>
      <dsp:txXfrm>
        <a:off x="8925310" y="1156696"/>
        <a:ext cx="1142337" cy="13362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33066-CDA2-4A15-A30B-FCAFBFB95445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C4881-C061-4983-AA04-792181136A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922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186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416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344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861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583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838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411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493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135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575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147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8852F-78E8-42E0-81FC-E01F380B8E2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910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20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266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208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D6C62-116B-40A7-9507-00F90D28224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900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D6C62-116B-40A7-9507-00F90D28224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9064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93603-797C-7929-783E-79D285613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DFA157B-FD0E-B200-597D-A4D7C1C1D7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62B64D9-4AD7-99E9-EA3A-98FD9BFE17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ADA3571-03BD-8E0F-AFA1-C570D7E577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2007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4571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56B6A-82C8-B479-EE9C-A536EB1A2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738A465-32F4-88F5-DBF3-2AD2794689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BA8C752-A9B1-7943-21D7-659BBA867E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55E7D7-3EAC-BDC5-599E-E1988BD878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D6C62-116B-40A7-9507-00F90D282241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6427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E98BF-0F4A-5DCB-70C3-FBBFED5F7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A01FFF3-A1CE-3BEB-C6CC-DD34A114B3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AC840ED-ECE1-01F4-BF2E-26BFC6711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758A18-834E-0570-F0E8-854B9D0CF7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6D6C62-116B-40A7-9507-00F90D282241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515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351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357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327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477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Источник: </a:t>
            </a:r>
            <a:r>
              <a:rPr lang="en-US" dirty="0"/>
              <a:t>https://normativ.kontur.ru/document?moduleId=1&amp;documentId=469387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648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F1278-1EC9-8194-17C5-267F92CC3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0041841-4945-3581-27A3-AA3E95149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A721482-4649-75AC-27AE-FBAA6480F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Источник: </a:t>
            </a:r>
            <a:r>
              <a:rPr lang="en-US" dirty="0"/>
              <a:t>https://normativ.kontur.ru/document?moduleId=9&amp;documentId=397138</a:t>
            </a:r>
            <a:endParaRPr lang="ru-RU" dirty="0"/>
          </a:p>
          <a:p>
            <a:r>
              <a:rPr lang="en-US"/>
              <a:t>https://docs.cntd.ru/document/1310017763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72CFCD-A934-37BB-32CF-9ADAEEDB1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09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DA6C6-0D1F-6B91-C10A-79D9B1E56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1A87F31-3390-CB46-A194-141CF155F2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1231BB1-3AA1-EEE1-FDD9-AED568AB23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Источник: </a:t>
            </a:r>
            <a:r>
              <a:rPr lang="en-US" dirty="0"/>
              <a:t>https://habr.com/ru/companies/axiomjdk/articles/936864/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117AC8-66F7-0769-9FCF-9453B38AF1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C4881-C061-4983-AA04-792181136A6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87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C8B72AB-2D06-4F13-9CBC-2F69B54E9758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74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06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612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79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652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383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746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134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18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2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48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5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57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70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62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06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B72AB-2D06-4F13-9CBC-2F69B54E9758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83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8B72AB-2D06-4F13-9CBC-2F69B54E9758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2448B8-4EEB-4BD7-A05D-D1C2D73CA3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38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9FB43-E929-7026-48B6-A5D4E4D5FF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Безопасная разработка и </a:t>
            </a:r>
            <a:r>
              <a:rPr lang="en-US" dirty="0" err="1"/>
              <a:t>DevSecOps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7E1918-33A7-2CA1-F622-1608BEDC20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№6</a:t>
            </a:r>
          </a:p>
          <a:p>
            <a:r>
              <a:rPr lang="ru-RU" dirty="0"/>
              <a:t>Дисциплин: Информационная безопасность</a:t>
            </a:r>
          </a:p>
          <a:p>
            <a:r>
              <a:rPr lang="ru-RU" dirty="0"/>
              <a:t>Преподаватель: Маркина Татьяна Анатольевна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731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5412A-61E8-4DEA-B922-B74870431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5DC59-0D33-A116-36CB-008063BA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Инструменты </a:t>
            </a:r>
            <a:r>
              <a:rPr lang="en-US" dirty="0" err="1"/>
              <a:t>DevSecOps</a:t>
            </a:r>
            <a:r>
              <a:rPr lang="en-US" dirty="0"/>
              <a:t>: </a:t>
            </a:r>
            <a:r>
              <a:rPr lang="ru-RU" dirty="0"/>
              <a:t>Палитра защиты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05A0CEB-6D75-5BDB-25DE-2AD9D23CC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513326"/>
              </p:ext>
            </p:extLst>
          </p:nvPr>
        </p:nvGraphicFramePr>
        <p:xfrm>
          <a:off x="889001" y="2065867"/>
          <a:ext cx="10890622" cy="444250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840752">
                  <a:extLst>
                    <a:ext uri="{9D8B030D-6E8A-4147-A177-3AD203B41FA5}">
                      <a16:colId xmlns:a16="http://schemas.microsoft.com/office/drawing/2014/main" val="2602634295"/>
                    </a:ext>
                  </a:extLst>
                </a:gridCol>
                <a:gridCol w="2662518">
                  <a:extLst>
                    <a:ext uri="{9D8B030D-6E8A-4147-A177-3AD203B41FA5}">
                      <a16:colId xmlns:a16="http://schemas.microsoft.com/office/drawing/2014/main" val="4166814965"/>
                    </a:ext>
                  </a:extLst>
                </a:gridCol>
                <a:gridCol w="3025588">
                  <a:extLst>
                    <a:ext uri="{9D8B030D-6E8A-4147-A177-3AD203B41FA5}">
                      <a16:colId xmlns:a16="http://schemas.microsoft.com/office/drawing/2014/main" val="3716652119"/>
                    </a:ext>
                  </a:extLst>
                </a:gridCol>
                <a:gridCol w="3361764">
                  <a:extLst>
                    <a:ext uri="{9D8B030D-6E8A-4147-A177-3AD203B41FA5}">
                      <a16:colId xmlns:a16="http://schemas.microsoft.com/office/drawing/2014/main" val="1861951396"/>
                    </a:ext>
                  </a:extLst>
                </a:gridCol>
              </a:tblGrid>
              <a:tr h="339825"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  <a:buNone/>
                      </a:pPr>
                      <a:r>
                        <a:rPr lang="ru-RU" sz="2000" b="1" dirty="0">
                          <a:effectLst/>
                        </a:rPr>
                        <a:t>Аббревиатура</a:t>
                      </a:r>
                      <a:endParaRPr lang="ru-RU" sz="2000" b="0" dirty="0">
                        <a:effectLst/>
                        <a:latin typeface="quote-cjk-patch"/>
                      </a:endParaRPr>
                    </a:p>
                  </a:txBody>
                  <a:tcPr marL="40489" marR="53986" marT="33741" marB="337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  <a:buNone/>
                      </a:pPr>
                      <a:r>
                        <a:rPr lang="ru-RU" sz="2000" b="1" dirty="0">
                          <a:effectLst/>
                        </a:rPr>
                        <a:t>Название</a:t>
                      </a:r>
                      <a:endParaRPr lang="ru-RU" sz="2000" b="0" dirty="0">
                        <a:effectLst/>
                        <a:latin typeface="quote-cjk-patch"/>
                      </a:endParaRPr>
                    </a:p>
                  </a:txBody>
                  <a:tcPr marL="53986" marR="53986" marT="33741" marB="337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  <a:buNone/>
                      </a:pPr>
                      <a:r>
                        <a:rPr lang="ru-RU" sz="2000" b="1" dirty="0">
                          <a:effectLst/>
                        </a:rPr>
                        <a:t>Краткое описание</a:t>
                      </a:r>
                      <a:endParaRPr lang="ru-RU" sz="2000" b="0" dirty="0">
                        <a:effectLst/>
                        <a:latin typeface="quote-cjk-patch"/>
                      </a:endParaRPr>
                    </a:p>
                  </a:txBody>
                  <a:tcPr marL="53986" marR="53986" marT="33741" marB="337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  <a:buNone/>
                      </a:pPr>
                      <a:r>
                        <a:rPr lang="ru-RU" sz="2000" b="1" dirty="0">
                          <a:effectLst/>
                        </a:rPr>
                        <a:t>Аналогия</a:t>
                      </a:r>
                      <a:endParaRPr lang="ru-RU" sz="2000" b="0" dirty="0">
                        <a:effectLst/>
                        <a:latin typeface="quote-cjk-patch"/>
                      </a:endParaRPr>
                    </a:p>
                  </a:txBody>
                  <a:tcPr marL="53986" marR="53986" marT="33741" marB="33741" anchor="ctr"/>
                </a:tc>
                <a:extLst>
                  <a:ext uri="{0D108BD9-81ED-4DB2-BD59-A6C34878D82A}">
                    <a16:rowId xmlns:a16="http://schemas.microsoft.com/office/drawing/2014/main" val="1777804258"/>
                  </a:ext>
                </a:extLst>
              </a:tr>
              <a:tr h="830751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sz="2800" b="1">
                          <a:effectLst/>
                        </a:rPr>
                        <a:t>SAST</a:t>
                      </a:r>
                      <a:endParaRPr lang="en-US" sz="2800" b="0">
                        <a:effectLst/>
                        <a:latin typeface="quote-cjk-patch"/>
                      </a:endParaRPr>
                    </a:p>
                  </a:txBody>
                  <a:tcPr marL="40489" marR="53986" marT="33741" marB="3374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200" b="0">
                          <a:effectLst/>
                        </a:rPr>
                        <a:t>Статическое тестирование безопасности приложений (Static Application Security Testing)</a:t>
                      </a:r>
                      <a:endParaRPr lang="ru-RU" sz="1200" b="0">
                        <a:effectLst/>
                        <a:latin typeface="quote-cjk-patch"/>
                      </a:endParaRPr>
                    </a:p>
                  </a:txBody>
                  <a:tcPr marL="53986" marR="53986" marT="33741" marB="3374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200" b="0">
                          <a:effectLst/>
                        </a:rPr>
                        <a:t>Анализ исходного кода для поиска уязвимостей без запуска приложения.</a:t>
                      </a:r>
                      <a:endParaRPr lang="ru-RU" sz="1200" b="0">
                        <a:effectLst/>
                        <a:latin typeface="quote-cjk-patch"/>
                      </a:endParaRPr>
                    </a:p>
                  </a:txBody>
                  <a:tcPr marL="53986" marR="53986" marT="33741" marB="3374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200" b="1">
                          <a:effectLst/>
                        </a:rPr>
                        <a:t>Проверка чертежей здания.</a:t>
                      </a:r>
                      <a:r>
                        <a:rPr lang="ru-RU" sz="1200" b="0">
                          <a:effectLst/>
                        </a:rPr>
                        <a:t> Анализ проводится на этапе проектирования, до начала строительства.</a:t>
                      </a:r>
                      <a:endParaRPr lang="ru-RU" sz="1200" b="0">
                        <a:effectLst/>
                        <a:latin typeface="quote-cjk-patch"/>
                      </a:endParaRPr>
                    </a:p>
                  </a:txBody>
                  <a:tcPr marL="53986" marR="40489" marT="33741" marB="33741" anchor="ctr"/>
                </a:tc>
                <a:extLst>
                  <a:ext uri="{0D108BD9-81ED-4DB2-BD59-A6C34878D82A}">
                    <a16:rowId xmlns:a16="http://schemas.microsoft.com/office/drawing/2014/main" val="2770940259"/>
                  </a:ext>
                </a:extLst>
              </a:tr>
              <a:tr h="830751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sz="2800" b="1">
                          <a:effectLst/>
                        </a:rPr>
                        <a:t>DAST</a:t>
                      </a:r>
                      <a:endParaRPr lang="en-US" sz="2800" b="0">
                        <a:effectLst/>
                        <a:latin typeface="quote-cjk-patch"/>
                      </a:endParaRPr>
                    </a:p>
                  </a:txBody>
                  <a:tcPr marL="40489" marR="53986" marT="33741" marB="3374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200" b="0">
                          <a:effectLst/>
                        </a:rPr>
                        <a:t>Динамическое тестирование безопасности приложений (Dynamic Application Security Testing)</a:t>
                      </a:r>
                      <a:endParaRPr lang="ru-RU" sz="1200" b="0">
                        <a:effectLst/>
                        <a:latin typeface="quote-cjk-patch"/>
                      </a:endParaRPr>
                    </a:p>
                  </a:txBody>
                  <a:tcPr marL="53986" marR="53986" marT="33741" marB="3374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200" b="0">
                          <a:effectLst/>
                        </a:rPr>
                        <a:t>Тестирование работающего приложения путем имитации внешних атак для поиска уязвимостей.</a:t>
                      </a:r>
                      <a:endParaRPr lang="ru-RU" sz="1200" b="0">
                        <a:effectLst/>
                        <a:latin typeface="quote-cjk-patch"/>
                      </a:endParaRPr>
                    </a:p>
                  </a:txBody>
                  <a:tcPr marL="53986" marR="53986" marT="33741" marB="3374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200" b="1">
                          <a:effectLst/>
                        </a:rPr>
                        <a:t>Проверка готового здания.</a:t>
                      </a:r>
                      <a:r>
                        <a:rPr lang="ru-RU" sz="1200" b="0">
                          <a:effectLst/>
                        </a:rPr>
                        <a:t> Специалист пытается вскрыть замки и проверить окна на прочность.</a:t>
                      </a:r>
                      <a:endParaRPr lang="ru-RU" sz="1200" b="0">
                        <a:effectLst/>
                        <a:latin typeface="quote-cjk-patch"/>
                      </a:endParaRPr>
                    </a:p>
                  </a:txBody>
                  <a:tcPr marL="53986" marR="40489" marT="33741" marB="33741" anchor="ctr"/>
                </a:tc>
                <a:extLst>
                  <a:ext uri="{0D108BD9-81ED-4DB2-BD59-A6C34878D82A}">
                    <a16:rowId xmlns:a16="http://schemas.microsoft.com/office/drawing/2014/main" val="1368144530"/>
                  </a:ext>
                </a:extLst>
              </a:tr>
              <a:tr h="1090644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sz="2800" b="1">
                          <a:effectLst/>
                        </a:rPr>
                        <a:t>IAST</a:t>
                      </a:r>
                      <a:endParaRPr lang="en-US" sz="2800" b="0">
                        <a:effectLst/>
                        <a:latin typeface="quote-cjk-patch"/>
                      </a:endParaRPr>
                    </a:p>
                  </a:txBody>
                  <a:tcPr marL="40489" marR="53986" marT="33741" marB="3374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200" b="0">
                          <a:effectLst/>
                        </a:rPr>
                        <a:t>Интерактивное тестирование безопасности приложений (Interactive Application Security Testing)</a:t>
                      </a:r>
                      <a:endParaRPr lang="ru-RU" sz="1200" b="0">
                        <a:effectLst/>
                        <a:latin typeface="quote-cjk-patch"/>
                      </a:endParaRPr>
                    </a:p>
                  </a:txBody>
                  <a:tcPr marL="53986" marR="53986" marT="33741" marB="3374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200" b="0">
                          <a:effectLst/>
                        </a:rPr>
                        <a:t>Анализ приложения изнутри в режиме реального времени во время его работы с помощью встроенных датчиков.</a:t>
                      </a:r>
                      <a:endParaRPr lang="ru-RU" sz="1200" b="0">
                        <a:effectLst/>
                        <a:latin typeface="quote-cjk-patch"/>
                      </a:endParaRPr>
                    </a:p>
                  </a:txBody>
                  <a:tcPr marL="53986" marR="53986" marT="33741" marB="3374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200" b="1">
                          <a:effectLst/>
                        </a:rPr>
                        <a:t>Система датчиков в здании.</a:t>
                      </a:r>
                      <a:r>
                        <a:rPr lang="ru-RU" sz="1200" b="0">
                          <a:effectLst/>
                        </a:rPr>
                        <a:t> Датчики движения и дыма следят за безопасностью в реальном времени, пока в здании есть активность.</a:t>
                      </a:r>
                      <a:endParaRPr lang="ru-RU" sz="1200" b="0">
                        <a:effectLst/>
                        <a:latin typeface="quote-cjk-patch"/>
                      </a:endParaRPr>
                    </a:p>
                  </a:txBody>
                  <a:tcPr marL="53986" marR="40489" marT="33741" marB="33741" anchor="ctr"/>
                </a:tc>
                <a:extLst>
                  <a:ext uri="{0D108BD9-81ED-4DB2-BD59-A6C34878D82A}">
                    <a16:rowId xmlns:a16="http://schemas.microsoft.com/office/drawing/2014/main" val="2707283540"/>
                  </a:ext>
                </a:extLst>
              </a:tr>
              <a:tr h="1350538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sz="2800" b="1" dirty="0">
                          <a:effectLst/>
                        </a:rPr>
                        <a:t>SCA</a:t>
                      </a:r>
                      <a:endParaRPr lang="en-US" sz="2800" b="0" dirty="0">
                        <a:effectLst/>
                        <a:latin typeface="quote-cjk-patch"/>
                      </a:endParaRPr>
                    </a:p>
                  </a:txBody>
                  <a:tcPr marL="40489" marR="53986" marT="33741" marB="3374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200" b="0">
                          <a:effectLst/>
                        </a:rPr>
                        <a:t>Анализ компонентов программного обеспечения (Software Composition Analysis)</a:t>
                      </a:r>
                      <a:endParaRPr lang="ru-RU" sz="1200" b="0">
                        <a:effectLst/>
                        <a:latin typeface="quote-cjk-patch"/>
                      </a:endParaRPr>
                    </a:p>
                  </a:txBody>
                  <a:tcPr marL="53986" marR="53986" marT="33741" marB="3374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200" b="0">
                          <a:effectLst/>
                        </a:rPr>
                        <a:t>Автоматизированный анализ открытого и стороннего кода в приложении на наличие уязвимостей и проблем с лицензиями.</a:t>
                      </a:r>
                      <a:endParaRPr lang="ru-RU" sz="1200" b="0">
                        <a:effectLst/>
                        <a:latin typeface="quote-cjk-patch"/>
                      </a:endParaRPr>
                    </a:p>
                  </a:txBody>
                  <a:tcPr marL="53986" marR="53986" marT="33741" marB="3374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200" b="1" dirty="0">
                          <a:effectLst/>
                        </a:rPr>
                        <a:t>Проверка происхождения стройматериалов.</a:t>
                      </a:r>
                      <a:r>
                        <a:rPr lang="ru-RU" sz="1200" b="0" dirty="0">
                          <a:effectLst/>
                        </a:rPr>
                        <a:t> Инспектор проверяет, все ли использованные материалы качественны, безопасны и имеют необходимые сертификаты.</a:t>
                      </a:r>
                      <a:endParaRPr lang="ru-RU" sz="1200" b="0" dirty="0">
                        <a:effectLst/>
                        <a:latin typeface="quote-cjk-patch"/>
                      </a:endParaRPr>
                    </a:p>
                  </a:txBody>
                  <a:tcPr marL="53986" marR="40489" marT="33741" marB="33741" anchor="ctr"/>
                </a:tc>
                <a:extLst>
                  <a:ext uri="{0D108BD9-81ED-4DB2-BD59-A6C34878D82A}">
                    <a16:rowId xmlns:a16="http://schemas.microsoft.com/office/drawing/2014/main" val="1249470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23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7D4CE-6030-70FA-7E39-50FBA235A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23A058-2829-C28F-CBA7-01B849CD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Глубокое</a:t>
            </a:r>
            <a:r>
              <a:rPr lang="en-US" dirty="0"/>
              <a:t> </a:t>
            </a:r>
            <a:r>
              <a:rPr lang="en-US" dirty="0" err="1"/>
              <a:t>погружение</a:t>
            </a:r>
            <a:r>
              <a:rPr lang="en-US" dirty="0"/>
              <a:t>: SAST (Static Application Security Testing)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E96A7C3-BD3D-7AD8-095A-4953B6BF29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454093"/>
              </p:ext>
            </p:extLst>
          </p:nvPr>
        </p:nvGraphicFramePr>
        <p:xfrm>
          <a:off x="685800" y="2141538"/>
          <a:ext cx="11018520" cy="4053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4776">
                  <a:extLst>
                    <a:ext uri="{9D8B030D-6E8A-4147-A177-3AD203B41FA5}">
                      <a16:colId xmlns:a16="http://schemas.microsoft.com/office/drawing/2014/main" val="2444955959"/>
                    </a:ext>
                  </a:extLst>
                </a:gridCol>
                <a:gridCol w="8283744">
                  <a:extLst>
                    <a:ext uri="{9D8B030D-6E8A-4147-A177-3AD203B41FA5}">
                      <a16:colId xmlns:a16="http://schemas.microsoft.com/office/drawing/2014/main" val="1444540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Что это? </a:t>
                      </a:r>
                      <a:endParaRPr lang="ru-RU" sz="2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bg1"/>
                          </a:solidFill>
                        </a:rPr>
                        <a:t>Анализ исходного кода, байт-кода или бинарных файлов для поиска уязвимостей до запуска приложения.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6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1" dirty="0">
                          <a:solidFill>
                            <a:schemeClr val="bg1"/>
                          </a:solidFill>
                        </a:rPr>
                        <a:t>Когда используется?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bg1"/>
                          </a:solidFill>
                        </a:rPr>
                        <a:t>Ранние этапы разработки (этап кодирования), "сдвиг влево".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87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1" dirty="0">
                          <a:solidFill>
                            <a:schemeClr val="bg1"/>
                          </a:solidFill>
                        </a:rPr>
                        <a:t>Плюсы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Раннее обнаружение; точное указание места уязвимости в коде; проверка до компиляции.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0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1" dirty="0">
                          <a:solidFill>
                            <a:schemeClr val="bg1"/>
                          </a:solidFill>
                        </a:rPr>
                        <a:t>Минусы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Риск ложных срабатываний; не находит 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runtime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-уязвимости.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6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1" dirty="0">
                          <a:solidFill>
                            <a:schemeClr val="bg1"/>
                          </a:solidFill>
                        </a:rPr>
                        <a:t>Примеры инструментов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SonarQube,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Checkmarx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, Fortify, PVS-Studio (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российский).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513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870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89459-49B0-5926-97E8-B9876D12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Глубокое погружение: </a:t>
            </a:r>
            <a:r>
              <a:rPr lang="en-US" dirty="0"/>
              <a:t>DAST (Dynamic Application Security Testing)</a:t>
            </a:r>
            <a:endParaRPr lang="ru-RU" dirty="0"/>
          </a:p>
        </p:txBody>
      </p:sp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E0AD0EB8-C11E-D834-71B0-7649830DFA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594949"/>
              </p:ext>
            </p:extLst>
          </p:nvPr>
        </p:nvGraphicFramePr>
        <p:xfrm>
          <a:off x="685800" y="2141538"/>
          <a:ext cx="11018520" cy="4358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4776">
                  <a:extLst>
                    <a:ext uri="{9D8B030D-6E8A-4147-A177-3AD203B41FA5}">
                      <a16:colId xmlns:a16="http://schemas.microsoft.com/office/drawing/2014/main" val="2444955959"/>
                    </a:ext>
                  </a:extLst>
                </a:gridCol>
                <a:gridCol w="8283744">
                  <a:extLst>
                    <a:ext uri="{9D8B030D-6E8A-4147-A177-3AD203B41FA5}">
                      <a16:colId xmlns:a16="http://schemas.microsoft.com/office/drawing/2014/main" val="1444540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Что это? </a:t>
                      </a:r>
                      <a:endParaRPr lang="ru-RU" sz="2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bg1"/>
                          </a:solidFill>
                        </a:rPr>
                        <a:t>Тестирование работающего приложения методом "черного ящика"; имитация действий хакера.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6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1" dirty="0">
                          <a:solidFill>
                            <a:schemeClr val="bg1"/>
                          </a:solidFill>
                        </a:rPr>
                        <a:t>Когда используется?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bg1"/>
                          </a:solidFill>
                        </a:rPr>
                        <a:t>После развертывания приложения на тестовом стенде.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87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1" dirty="0">
                          <a:solidFill>
                            <a:schemeClr val="bg1"/>
                          </a:solidFill>
                        </a:rPr>
                        <a:t>Плюсы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Находит </a:t>
                      </a:r>
                      <a:r>
                        <a:rPr lang="ru-RU" sz="2400" dirty="0" err="1">
                          <a:solidFill>
                            <a:schemeClr val="bg1"/>
                          </a:solidFill>
                        </a:rPr>
                        <a:t>runtime</a:t>
                      </a:r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-уязвимости; не зависит от языка программирования; имитирует реальные атаки.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0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1" dirty="0">
                          <a:solidFill>
                            <a:schemeClr val="bg1"/>
                          </a:solidFill>
                        </a:rPr>
                        <a:t>Минусы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Не указывает на точную строку кода с ошибкой; требует собранного приложения.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6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1" dirty="0">
                          <a:solidFill>
                            <a:schemeClr val="bg1"/>
                          </a:solidFill>
                        </a:rPr>
                        <a:t>Примеры инструментов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OWASP ZAP (open source),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Acunetix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, Burp Suite.</a:t>
                      </a:r>
                    </a:p>
                    <a:p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513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D4D18-196F-FD96-487C-E6D16B90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Глубокое погружение: </a:t>
            </a:r>
            <a:r>
              <a:rPr lang="en-US" dirty="0"/>
              <a:t>SCA (Software Composition Analysis)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95D869D-5DDD-C5EF-9F52-0E885891C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786169"/>
              </p:ext>
            </p:extLst>
          </p:nvPr>
        </p:nvGraphicFramePr>
        <p:xfrm>
          <a:off x="685800" y="2141538"/>
          <a:ext cx="11018520" cy="4358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34776">
                  <a:extLst>
                    <a:ext uri="{9D8B030D-6E8A-4147-A177-3AD203B41FA5}">
                      <a16:colId xmlns:a16="http://schemas.microsoft.com/office/drawing/2014/main" val="2444955959"/>
                    </a:ext>
                  </a:extLst>
                </a:gridCol>
                <a:gridCol w="8283744">
                  <a:extLst>
                    <a:ext uri="{9D8B030D-6E8A-4147-A177-3AD203B41FA5}">
                      <a16:colId xmlns:a16="http://schemas.microsoft.com/office/drawing/2014/main" val="1444540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Что это? </a:t>
                      </a:r>
                      <a:endParaRPr lang="ru-RU" sz="2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bg1"/>
                          </a:solidFill>
                        </a:rPr>
                        <a:t>Технология анализа программных компонентов для идентификации и управления зависимостями, открытым исходным кодом и сторонними библиотеками в кодовой базе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46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1" dirty="0">
                          <a:solidFill>
                            <a:schemeClr val="bg1"/>
                          </a:solidFill>
                        </a:rPr>
                        <a:t>Когда используется?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0" dirty="0">
                          <a:solidFill>
                            <a:schemeClr val="bg1"/>
                          </a:solidFill>
                        </a:rPr>
                        <a:t>Непрерывная интеграция (CI/CD), Планирование релизов, Аудит безопасности, Соответствие лицензиям, Регулярный мониторинг уязвимостей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87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1" dirty="0">
                          <a:solidFill>
                            <a:schemeClr val="bg1"/>
                          </a:solidFill>
                        </a:rPr>
                        <a:t>Плюсы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встраивание в 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DevOps</a:t>
                      </a:r>
                      <a:endParaRPr lang="ru-RU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07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1" dirty="0">
                          <a:solidFill>
                            <a:schemeClr val="bg1"/>
                          </a:solidFill>
                        </a:rPr>
                        <a:t>Минусы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solidFill>
                            <a:schemeClr val="bg1"/>
                          </a:solidFill>
                        </a:rPr>
                        <a:t>качество зависит от актуальности баз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6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800" b="1" dirty="0">
                          <a:solidFill>
                            <a:schemeClr val="bg1"/>
                          </a:solidFill>
                        </a:rPr>
                        <a:t>Примеры инструментов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Snyk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GitLab Dependency Scanning</a:t>
                      </a:r>
                      <a:r>
                        <a:rPr lang="ru-RU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Sonatype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Nexus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513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64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37D12-7302-10C4-0828-755878E1C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9FE8B-F685-2F6D-D29E-4B446BF0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</a:t>
            </a:r>
            <a:r>
              <a:rPr lang="en-US" dirty="0" err="1"/>
              <a:t>DevSecOps</a:t>
            </a:r>
            <a:r>
              <a:rPr lang="en-US" dirty="0"/>
              <a:t>: </a:t>
            </a:r>
            <a:r>
              <a:rPr lang="ru-RU" dirty="0"/>
              <a:t>Палитра защиты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C25037D-EE62-C0CC-DC29-C0927F142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310443"/>
              </p:ext>
            </p:extLst>
          </p:nvPr>
        </p:nvGraphicFramePr>
        <p:xfrm>
          <a:off x="685802" y="2081107"/>
          <a:ext cx="10820396" cy="44444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468732">
                  <a:extLst>
                    <a:ext uri="{9D8B030D-6E8A-4147-A177-3AD203B41FA5}">
                      <a16:colId xmlns:a16="http://schemas.microsoft.com/office/drawing/2014/main" val="3673113769"/>
                    </a:ext>
                  </a:extLst>
                </a:gridCol>
                <a:gridCol w="2783888">
                  <a:extLst>
                    <a:ext uri="{9D8B030D-6E8A-4147-A177-3AD203B41FA5}">
                      <a16:colId xmlns:a16="http://schemas.microsoft.com/office/drawing/2014/main" val="2137520860"/>
                    </a:ext>
                  </a:extLst>
                </a:gridCol>
                <a:gridCol w="2783888">
                  <a:extLst>
                    <a:ext uri="{9D8B030D-6E8A-4147-A177-3AD203B41FA5}">
                      <a16:colId xmlns:a16="http://schemas.microsoft.com/office/drawing/2014/main" val="684568653"/>
                    </a:ext>
                  </a:extLst>
                </a:gridCol>
                <a:gridCol w="2783888">
                  <a:extLst>
                    <a:ext uri="{9D8B030D-6E8A-4147-A177-3AD203B41FA5}">
                      <a16:colId xmlns:a16="http://schemas.microsoft.com/office/drawing/2014/main" val="4023998433"/>
                    </a:ext>
                  </a:extLst>
                </a:gridCol>
              </a:tblGrid>
              <a:tr h="211476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ru-RU" sz="1400" b="0">
                          <a:effectLst/>
                        </a:rPr>
                        <a:t>ип анализа</a:t>
                      </a:r>
                      <a:endParaRPr lang="ru-RU" sz="1400" b="0">
                        <a:effectLst/>
                        <a:latin typeface="quote-cjk-patch"/>
                      </a:endParaRPr>
                    </a:p>
                  </a:txBody>
                  <a:tcPr marL="49117" marR="65489" marT="40931" marB="4093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ru-RU" sz="1400" b="0">
                          <a:effectLst/>
                        </a:rPr>
                        <a:t>Что анализирует?</a:t>
                      </a:r>
                      <a:endParaRPr lang="ru-RU" sz="1400" b="0">
                        <a:effectLst/>
                        <a:latin typeface="quote-cjk-patch"/>
                      </a:endParaRPr>
                    </a:p>
                  </a:txBody>
                  <a:tcPr marL="65489" marR="65489" marT="40931" marB="4093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ru-RU" sz="1400" b="0">
                          <a:effectLst/>
                        </a:rPr>
                        <a:t>Когда запускается?</a:t>
                      </a:r>
                      <a:endParaRPr lang="ru-RU" sz="1400" b="0">
                        <a:effectLst/>
                        <a:latin typeface="quote-cjk-patch"/>
                      </a:endParaRPr>
                    </a:p>
                  </a:txBody>
                  <a:tcPr marL="65489" marR="65489" marT="40931" marB="40931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ru-RU" sz="1400" b="0">
                          <a:effectLst/>
                        </a:rPr>
                        <a:t>Примеры инструментов</a:t>
                      </a:r>
                      <a:endParaRPr lang="ru-RU" sz="1400" b="0">
                        <a:effectLst/>
                        <a:latin typeface="quote-cjk-patch"/>
                      </a:endParaRPr>
                    </a:p>
                  </a:txBody>
                  <a:tcPr marL="65489" marR="65489" marT="40931" marB="40931" anchor="ctr"/>
                </a:tc>
                <a:extLst>
                  <a:ext uri="{0D108BD9-81ED-4DB2-BD59-A6C34878D82A}">
                    <a16:rowId xmlns:a16="http://schemas.microsoft.com/office/drawing/2014/main" val="955451742"/>
                  </a:ext>
                </a:extLst>
              </a:tr>
              <a:tr h="600318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sz="1400" b="1">
                          <a:effectLst/>
                        </a:rPr>
                        <a:t>SAST</a:t>
                      </a:r>
                      <a:r>
                        <a:rPr lang="en-US" sz="1400" b="0">
                          <a:effectLst/>
                        </a:rPr>
                        <a:t> (</a:t>
                      </a:r>
                      <a:r>
                        <a:rPr lang="ru-RU" sz="1400" b="0">
                          <a:effectLst/>
                        </a:rPr>
                        <a:t>Статический анализ)</a:t>
                      </a:r>
                      <a:endParaRPr lang="ru-RU" sz="1400" b="0">
                        <a:effectLst/>
                        <a:latin typeface="quote-cjk-patch"/>
                      </a:endParaRPr>
                    </a:p>
                  </a:txBody>
                  <a:tcPr marL="49117" marR="65489" marT="40931" marB="4093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400" b="0">
                          <a:effectLst/>
                        </a:rPr>
                        <a:t>Исходный код, байт-код или бинарные файлы без запуска приложения.</a:t>
                      </a:r>
                      <a:endParaRPr lang="ru-RU" sz="1400" b="0">
                        <a:effectLst/>
                        <a:latin typeface="quote-cjk-patch"/>
                      </a:endParaRPr>
                    </a:p>
                  </a:txBody>
                  <a:tcPr marL="65489" marR="65489" marT="40931" marB="4093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400" b="0">
                          <a:effectLst/>
                        </a:rPr>
                        <a:t>На ранних этапах ЖЦПО (SDLC), на этапах кодирования и тестирования.</a:t>
                      </a:r>
                      <a:endParaRPr lang="ru-RU" sz="1400" b="0">
                        <a:effectLst/>
                        <a:latin typeface="quote-cjk-patch"/>
                      </a:endParaRPr>
                    </a:p>
                  </a:txBody>
                  <a:tcPr marL="65489" marR="65489" marT="40931" marB="4093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sz="1400" b="0">
                          <a:effectLst/>
                        </a:rPr>
                        <a:t>Coverity, Fortify, CodeQL.</a:t>
                      </a:r>
                      <a:endParaRPr lang="en-US" sz="1400" b="0">
                        <a:effectLst/>
                        <a:latin typeface="quote-cjk-patch"/>
                      </a:endParaRPr>
                    </a:p>
                  </a:txBody>
                  <a:tcPr marL="65489" marR="49117" marT="40931" marB="40931" anchor="ctr"/>
                </a:tc>
                <a:extLst>
                  <a:ext uri="{0D108BD9-81ED-4DB2-BD59-A6C34878D82A}">
                    <a16:rowId xmlns:a16="http://schemas.microsoft.com/office/drawing/2014/main" val="3057579044"/>
                  </a:ext>
                </a:extLst>
              </a:tr>
              <a:tr h="729932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sz="1400" b="1">
                          <a:effectLst/>
                        </a:rPr>
                        <a:t>DAST</a:t>
                      </a:r>
                      <a:r>
                        <a:rPr lang="en-US" sz="1400" b="0">
                          <a:effectLst/>
                        </a:rPr>
                        <a:t> (</a:t>
                      </a:r>
                      <a:r>
                        <a:rPr lang="ru-RU" sz="1400" b="0">
                          <a:effectLst/>
                        </a:rPr>
                        <a:t>Динамический анализ)</a:t>
                      </a:r>
                      <a:endParaRPr lang="ru-RU" sz="1400" b="0">
                        <a:effectLst/>
                        <a:latin typeface="quote-cjk-patch"/>
                      </a:endParaRPr>
                    </a:p>
                  </a:txBody>
                  <a:tcPr marL="49117" marR="65489" marT="40931" marB="4093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400" b="0">
                          <a:effectLst/>
                        </a:rPr>
                        <a:t>Работающее приложение через внешние атаки, имитирующие действия злоумышленника.</a:t>
                      </a:r>
                      <a:endParaRPr lang="ru-RU" sz="1400" b="0">
                        <a:effectLst/>
                        <a:latin typeface="quote-cjk-patch"/>
                      </a:endParaRPr>
                    </a:p>
                  </a:txBody>
                  <a:tcPr marL="65489" marR="65489" marT="40931" marB="4093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400" b="0">
                          <a:effectLst/>
                        </a:rPr>
                        <a:t>На поздних этапах ЖЦПО, когда приложение запущено (тестовый или продуктивный стенд).</a:t>
                      </a:r>
                      <a:endParaRPr lang="ru-RU" sz="1400" b="0">
                        <a:effectLst/>
                        <a:latin typeface="quote-cjk-patch"/>
                      </a:endParaRPr>
                    </a:p>
                  </a:txBody>
                  <a:tcPr marL="65489" marR="65489" marT="40931" marB="4093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fr-FR" sz="1400" b="0">
                          <a:effectLst/>
                        </a:rPr>
                        <a:t>AWVS, AppScan, Burp Suite, Nessus.</a:t>
                      </a:r>
                      <a:endParaRPr lang="fr-FR" sz="1400" b="0">
                        <a:effectLst/>
                        <a:latin typeface="quote-cjk-patch"/>
                      </a:endParaRPr>
                    </a:p>
                  </a:txBody>
                  <a:tcPr marL="65489" marR="49117" marT="40931" marB="40931" anchor="ctr"/>
                </a:tc>
                <a:extLst>
                  <a:ext uri="{0D108BD9-81ED-4DB2-BD59-A6C34878D82A}">
                    <a16:rowId xmlns:a16="http://schemas.microsoft.com/office/drawing/2014/main" val="3611633916"/>
                  </a:ext>
                </a:extLst>
              </a:tr>
              <a:tr h="989161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sz="1400" b="1" dirty="0">
                          <a:effectLst/>
                        </a:rPr>
                        <a:t>SCA</a:t>
                      </a:r>
                      <a:r>
                        <a:rPr lang="en-US" sz="1400" b="0" dirty="0">
                          <a:effectLst/>
                        </a:rPr>
                        <a:t> (</a:t>
                      </a:r>
                      <a:r>
                        <a:rPr lang="ru-RU" sz="1400" b="0" dirty="0">
                          <a:effectLst/>
                        </a:rPr>
                        <a:t>Анализ состава ПО)</a:t>
                      </a:r>
                      <a:endParaRPr lang="ru-RU" sz="1400" b="0" dirty="0">
                        <a:effectLst/>
                        <a:latin typeface="quote-cjk-patch"/>
                      </a:endParaRPr>
                    </a:p>
                  </a:txBody>
                  <a:tcPr marL="49117" marR="65489" marT="40931" marB="4093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400" b="0">
                          <a:effectLst/>
                        </a:rPr>
                        <a:t>Открытые и сторонние компоненты, используемые в приложении, для выявления уязвимостей и лицензионных рисков.</a:t>
                      </a:r>
                      <a:endParaRPr lang="ru-RU" sz="1400" b="0">
                        <a:effectLst/>
                        <a:latin typeface="quote-cjk-patch"/>
                      </a:endParaRPr>
                    </a:p>
                  </a:txBody>
                  <a:tcPr marL="65489" marR="65489" marT="40931" marB="4093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400" b="0">
                          <a:effectLst/>
                        </a:rPr>
                        <a:t>На этапе сборки и разработки, а также для аудита существующего кода.</a:t>
                      </a:r>
                      <a:endParaRPr lang="ru-RU" sz="1400" b="0">
                        <a:effectLst/>
                        <a:latin typeface="quote-cjk-patch"/>
                      </a:endParaRPr>
                    </a:p>
                  </a:txBody>
                  <a:tcPr marL="65489" marR="65489" marT="40931" marB="4093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sz="1400" b="0" dirty="0">
                          <a:effectLst/>
                        </a:rPr>
                        <a:t>Black Duck.</a:t>
                      </a:r>
                      <a:endParaRPr lang="en-US" sz="1400" b="0" dirty="0">
                        <a:effectLst/>
                        <a:latin typeface="quote-cjk-patch"/>
                      </a:endParaRPr>
                    </a:p>
                  </a:txBody>
                  <a:tcPr marL="65489" marR="49117" marT="40931" marB="40931" anchor="ctr"/>
                </a:tc>
                <a:extLst>
                  <a:ext uri="{0D108BD9-81ED-4DB2-BD59-A6C34878D82A}">
                    <a16:rowId xmlns:a16="http://schemas.microsoft.com/office/drawing/2014/main" val="3763135689"/>
                  </a:ext>
                </a:extLst>
              </a:tr>
              <a:tr h="1118775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sz="1400" b="1">
                          <a:effectLst/>
                        </a:rPr>
                        <a:t>IAST</a:t>
                      </a:r>
                      <a:r>
                        <a:rPr lang="en-US" sz="1400" b="0">
                          <a:effectLst/>
                        </a:rPr>
                        <a:t> (</a:t>
                      </a:r>
                      <a:r>
                        <a:rPr lang="ru-RU" sz="1400" b="0">
                          <a:effectLst/>
                        </a:rPr>
                        <a:t>Интерактивный анализ)</a:t>
                      </a:r>
                      <a:endParaRPr lang="ru-RU" sz="1400" b="0">
                        <a:effectLst/>
                        <a:latin typeface="quote-cjk-patch"/>
                      </a:endParaRPr>
                    </a:p>
                  </a:txBody>
                  <a:tcPr marL="49117" marR="65489" marT="40931" marB="4093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400" b="0">
                          <a:effectLst/>
                        </a:rPr>
                        <a:t>Код и поведение приложения </a:t>
                      </a:r>
                      <a:r>
                        <a:rPr lang="ru-RU" sz="1400" b="1">
                          <a:effectLst/>
                        </a:rPr>
                        <a:t>изнутри</a:t>
                      </a:r>
                      <a:r>
                        <a:rPr lang="ru-RU" sz="1400" b="0">
                          <a:effectLst/>
                        </a:rPr>
                        <a:t> в режиме реального времени с помощью агентов (инструментирования).</a:t>
                      </a:r>
                      <a:endParaRPr lang="ru-RU" sz="1400" b="0">
                        <a:effectLst/>
                        <a:latin typeface="quote-cjk-patch"/>
                      </a:endParaRPr>
                    </a:p>
                  </a:txBody>
                  <a:tcPr marL="65489" marR="65489" marT="40931" marB="4093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ru-RU" sz="1400" b="0">
                          <a:effectLst/>
                        </a:rPr>
                        <a:t>Во время тестирования приложения (например, при выполнении функциональных или автоматизированных тестов), когда приложение запущено.</a:t>
                      </a:r>
                      <a:endParaRPr lang="ru-RU" sz="1400" b="0">
                        <a:effectLst/>
                        <a:latin typeface="quote-cjk-patch"/>
                      </a:endParaRPr>
                    </a:p>
                  </a:txBody>
                  <a:tcPr marL="65489" marR="65489" marT="40931" marB="40931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US" sz="1400" b="0" dirty="0">
                          <a:effectLst/>
                        </a:rPr>
                        <a:t>Contrast, Seeker,</a:t>
                      </a:r>
                      <a:r>
                        <a:rPr lang="ja-JP" altLang="en-US" sz="1400" b="0" dirty="0">
                          <a:effectLst/>
                        </a:rPr>
                        <a:t>洞态 </a:t>
                      </a:r>
                      <a:r>
                        <a:rPr lang="en-US" altLang="ja-JP" sz="1400" b="0" dirty="0">
                          <a:effectLst/>
                        </a:rPr>
                        <a:t>(</a:t>
                      </a:r>
                      <a:r>
                        <a:rPr lang="en-US" sz="1400" b="0" dirty="0">
                          <a:effectLst/>
                        </a:rPr>
                        <a:t>Dongtai).</a:t>
                      </a:r>
                      <a:endParaRPr lang="en-US" sz="1400" b="0" dirty="0">
                        <a:effectLst/>
                        <a:latin typeface="quote-cjk-patch"/>
                      </a:endParaRPr>
                    </a:p>
                  </a:txBody>
                  <a:tcPr marL="65489" marR="49117" marT="40931" marB="40931" anchor="ctr"/>
                </a:tc>
                <a:extLst>
                  <a:ext uri="{0D108BD9-81ED-4DB2-BD59-A6C34878D82A}">
                    <a16:rowId xmlns:a16="http://schemas.microsoft.com/office/drawing/2014/main" val="1563619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48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94111-7268-4E70-BD01-08804223B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975D6-A796-8330-FCE6-6FC0BC716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Интеграция в </a:t>
            </a:r>
            <a:r>
              <a:rPr lang="en-US" dirty="0"/>
              <a:t>CI/CD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E46307-1875-0618-90E6-367747BF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3600" dirty="0"/>
              <a:t>Без качественных тестов не может быть безопасного </a:t>
            </a:r>
            <a:r>
              <a:rPr lang="ru-RU" sz="3600" dirty="0" err="1"/>
              <a:t>пайплайна</a:t>
            </a:r>
            <a:endParaRPr lang="ru-RU" sz="3600" dirty="0"/>
          </a:p>
          <a:p>
            <a:r>
              <a:rPr lang="ru-RU" sz="3600" dirty="0"/>
              <a:t>1. Коммит -&gt; Запуск SAST.</a:t>
            </a:r>
            <a:br>
              <a:rPr lang="ru-RU" sz="3600" dirty="0"/>
            </a:br>
            <a:r>
              <a:rPr lang="ru-RU" sz="3600" dirty="0"/>
              <a:t>2. Сборка -&gt; Запуск SCA.</a:t>
            </a:r>
            <a:br>
              <a:rPr lang="ru-RU" sz="3600" dirty="0"/>
            </a:br>
            <a:r>
              <a:rPr lang="ru-RU" sz="3600" dirty="0"/>
              <a:t>3. Деплой на стейдж -&gt; Запуск DAST.</a:t>
            </a:r>
            <a:br>
              <a:rPr lang="ru-RU" sz="3600" dirty="0"/>
            </a:br>
            <a:r>
              <a:rPr lang="ru-RU" sz="3600" dirty="0"/>
              <a:t>4. Релиз в продакшен (при условии успеха всех проверок).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3CD810-E2D0-6ABA-B1A4-6308D355E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0543"/>
            <a:ext cx="12192000" cy="522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433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6B049-4644-AEEA-FB5B-611A6A06D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E7F2D-5EB4-F37F-609E-F09807A8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Безопасность самого </a:t>
            </a:r>
            <a:r>
              <a:rPr lang="en-US" dirty="0"/>
              <a:t>CI/CD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1DF51-D11A-2ADC-9584-5BE60A83D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b="1" dirty="0"/>
              <a:t>Меры защиты:</a:t>
            </a:r>
            <a:br>
              <a:rPr lang="ru-RU" sz="3200" dirty="0"/>
            </a:br>
            <a:r>
              <a:rPr lang="ru-RU" sz="3200" dirty="0"/>
              <a:t>- Строгое управление доступом (принцип наименьших привилегий).</a:t>
            </a:r>
            <a:br>
              <a:rPr lang="ru-RU" sz="3200" dirty="0"/>
            </a:br>
            <a:r>
              <a:rPr lang="ru-RU" sz="3200" dirty="0"/>
              <a:t>- Безопасное хранение секретов (</a:t>
            </a:r>
            <a:r>
              <a:rPr lang="ru-RU" sz="3200" dirty="0" err="1"/>
              <a:t>Secrets</a:t>
            </a:r>
            <a:r>
              <a:rPr lang="ru-RU" sz="3200" dirty="0"/>
              <a:t> Management).</a:t>
            </a:r>
            <a:br>
              <a:rPr lang="ru-RU" sz="3200" dirty="0"/>
            </a:br>
            <a:r>
              <a:rPr lang="ru-RU" sz="3200" dirty="0"/>
              <a:t>- Подписанные артефакты и неизменяемые </a:t>
            </a:r>
            <a:r>
              <a:rPr lang="ru-RU" sz="3200" dirty="0" err="1"/>
              <a:t>пайплайны</a:t>
            </a:r>
            <a:r>
              <a:rPr lang="ru-RU" sz="3200" dirty="0"/>
              <a:t>.</a:t>
            </a:r>
            <a:br>
              <a:rPr lang="ru-RU" sz="3200" dirty="0"/>
            </a:br>
            <a:r>
              <a:rPr lang="ru-RU" sz="3200" dirty="0"/>
              <a:t>- Регулярное обновление и аудит.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416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74B9E-3521-353A-EE75-DFF4E802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Практический пример </a:t>
            </a:r>
            <a:r>
              <a:rPr lang="ru-RU" dirty="0" err="1"/>
              <a:t>пайплайна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460D7B-EFC9-AC3C-07D3-F4C7BE4D9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0000"/>
            <a:ext cx="121920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82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26C70-3D1F-AB3D-E14C-159C75422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A3A72-E4E8-33A2-E266-5BC5244FD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Безопасность контейнеров и инфраструктуры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6B8AB6-C851-8D69-9FFD-AA7D0E63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Инструменты:</a:t>
            </a:r>
            <a:r>
              <a:rPr lang="ru-RU" sz="4000" dirty="0"/>
              <a:t> Сканеры контейнеров (</a:t>
            </a:r>
            <a:r>
              <a:rPr lang="ru-RU" sz="4000" dirty="0" err="1"/>
              <a:t>Trivy</a:t>
            </a:r>
            <a:r>
              <a:rPr lang="ru-RU" sz="4000" dirty="0"/>
              <a:t>, </a:t>
            </a:r>
            <a:r>
              <a:rPr lang="ru-RU" sz="4000" dirty="0" err="1"/>
              <a:t>Clair</a:t>
            </a:r>
            <a:r>
              <a:rPr lang="ru-RU" sz="4000" dirty="0"/>
              <a:t>), сканеры конфигураций (</a:t>
            </a:r>
            <a:r>
              <a:rPr lang="ru-RU" sz="4000" dirty="0" err="1"/>
              <a:t>Checkov</a:t>
            </a:r>
            <a:r>
              <a:rPr lang="ru-RU" sz="4000" dirty="0"/>
              <a:t>).</a:t>
            </a:r>
          </a:p>
          <a:p>
            <a:r>
              <a:rPr lang="ru-RU" sz="4000" b="1" dirty="0"/>
              <a:t>Принцип:</a:t>
            </a:r>
            <a:r>
              <a:rPr lang="ru-RU" sz="4000" dirty="0"/>
              <a:t> Infrastructure </a:t>
            </a:r>
            <a:r>
              <a:rPr lang="ru-RU" sz="4000" dirty="0" err="1"/>
              <a:t>as</a:t>
            </a:r>
            <a:r>
              <a:rPr lang="ru-RU" sz="4000" dirty="0"/>
              <a:t> Code (</a:t>
            </a:r>
            <a:r>
              <a:rPr lang="ru-RU" sz="4000" dirty="0" err="1"/>
              <a:t>IaC</a:t>
            </a:r>
            <a:r>
              <a:rPr lang="ru-RU" sz="4000" dirty="0"/>
              <a:t>) должен быть безопасным</a:t>
            </a:r>
          </a:p>
        </p:txBody>
      </p:sp>
    </p:spTree>
    <p:extLst>
      <p:ext uri="{BB962C8B-B14F-4D97-AF65-F5344CB8AC3E}">
        <p14:creationId xmlns:p14="http://schemas.microsoft.com/office/powerpoint/2010/main" val="3086373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A0DB3-C370-4B3C-ECCD-DB586DF4F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AD35F7-8101-DF22-54B5-78C8E9F6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Интерактивная активность: </a:t>
            </a:r>
            <a:br>
              <a:rPr lang="ru-RU" dirty="0"/>
            </a:br>
            <a:r>
              <a:rPr lang="ru-RU" dirty="0"/>
              <a:t>Собери </a:t>
            </a:r>
            <a:r>
              <a:rPr lang="ru-RU" dirty="0" err="1"/>
              <a:t>пайплайн</a:t>
            </a:r>
            <a:r>
              <a:rPr lang="ru-RU" dirty="0"/>
              <a:t> безопасности</a:t>
            </a:r>
          </a:p>
        </p:txBody>
      </p:sp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9B3155FA-5CBC-3231-F6DC-B9F01128B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45720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47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EC068-2CA0-23C6-2B62-11468352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План лекции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6812A4-C51E-81E3-383C-21AECF946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1. Актуальность: почему безопасность в SDLC — это важно?</a:t>
            </a:r>
            <a:br>
              <a:rPr lang="ru-RU" sz="3200" dirty="0"/>
            </a:br>
            <a:r>
              <a:rPr lang="ru-RU" sz="3200" dirty="0"/>
              <a:t>2. Философия </a:t>
            </a:r>
            <a:r>
              <a:rPr lang="ru-RU" sz="3200" dirty="0" err="1"/>
              <a:t>DevSecOps</a:t>
            </a:r>
            <a:r>
              <a:rPr lang="ru-RU" sz="3200" dirty="0"/>
              <a:t>.</a:t>
            </a:r>
            <a:br>
              <a:rPr lang="ru-RU" sz="3200" dirty="0"/>
            </a:br>
            <a:r>
              <a:rPr lang="ru-RU" sz="3200" dirty="0"/>
              <a:t>3. Процессы и практики Secure SDLC.</a:t>
            </a:r>
            <a:br>
              <a:rPr lang="ru-RU" sz="3200" dirty="0"/>
            </a:br>
            <a:r>
              <a:rPr lang="ru-RU" sz="3200" dirty="0"/>
              <a:t>4. Инструментарий </a:t>
            </a:r>
            <a:r>
              <a:rPr lang="ru-RU" sz="3200" dirty="0" err="1"/>
              <a:t>DevSecOps</a:t>
            </a:r>
            <a:r>
              <a:rPr lang="ru-RU" sz="3200" dirty="0"/>
              <a:t>.</a:t>
            </a:r>
            <a:br>
              <a:rPr lang="ru-RU" sz="3200" dirty="0"/>
            </a:br>
            <a:r>
              <a:rPr lang="ru-RU" sz="3200" dirty="0"/>
              <a:t>5. Интеграция в CI/CD и его безопасность.</a:t>
            </a:r>
            <a:br>
              <a:rPr lang="ru-RU" sz="3200" dirty="0"/>
            </a:br>
            <a:r>
              <a:rPr lang="ru-RU" sz="3200" dirty="0"/>
              <a:t>6. Заключение и дорожная карта.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BA4836-A86E-2AE5-DDBE-0151B2F4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3890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A77F6-E1EE-C09B-0AC4-FE730742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Организационные аспекты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29A1A-FD99-0DFF-42B6-76405CB97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dirty="0"/>
              <a:t>Роли и ответственность:</a:t>
            </a:r>
          </a:p>
          <a:p>
            <a:pPr lvl="1"/>
            <a:r>
              <a:rPr lang="ru-RU" sz="3200" dirty="0"/>
              <a:t>Разработчики: безопасное кодирование</a:t>
            </a:r>
          </a:p>
          <a:p>
            <a:pPr lvl="1"/>
            <a:r>
              <a:rPr lang="ru-RU" sz="3200" dirty="0"/>
              <a:t>Security </a:t>
            </a:r>
            <a:r>
              <a:rPr lang="ru-RU" sz="3200" dirty="0" err="1"/>
              <a:t>team</a:t>
            </a:r>
            <a:r>
              <a:rPr lang="ru-RU" sz="3200" dirty="0"/>
              <a:t>: инструменты и процессы</a:t>
            </a:r>
          </a:p>
          <a:p>
            <a:pPr lvl="1"/>
            <a:r>
              <a:rPr lang="ru-RU" sz="3200" dirty="0" err="1"/>
              <a:t>DevOps</a:t>
            </a:r>
            <a:r>
              <a:rPr lang="ru-RU" sz="3200" dirty="0"/>
              <a:t>: интеграция в </a:t>
            </a:r>
            <a:r>
              <a:rPr lang="ru-RU" sz="3200" dirty="0" err="1"/>
              <a:t>пайплайны</a:t>
            </a:r>
            <a:endParaRPr lang="ru-RU" sz="3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1708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34C56-9323-265E-96F2-5EFCE3CA5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 рамками инструментов: RASP, ГОСТы и культура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5E4F5F-64B2-B85F-C108-AE9C7F5D0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600" b="1" dirty="0"/>
              <a:t>RASP (</a:t>
            </a:r>
            <a:r>
              <a:rPr lang="ru-RU" sz="2600" b="1" dirty="0" err="1"/>
              <a:t>Runtime</a:t>
            </a:r>
            <a:r>
              <a:rPr lang="ru-RU" sz="2600" b="1" dirty="0"/>
              <a:t> Application Self-Protection):</a:t>
            </a:r>
            <a:r>
              <a:rPr lang="ru-RU" sz="2600" dirty="0"/>
              <a:t> Технология, которая защищает приложение во время выполнения, будучи встроенной в его код. Может блокировать атаки в реальном времени.</a:t>
            </a:r>
          </a:p>
          <a:p>
            <a:r>
              <a:rPr lang="ru-RU" sz="2600" b="1" dirty="0"/>
              <a:t>Нормативная база:</a:t>
            </a:r>
            <a:r>
              <a:rPr lang="ru-RU" sz="2600" dirty="0"/>
              <a:t> В России существуют стандарты, регламентирующие безопасную разработку, например, </a:t>
            </a:r>
            <a:r>
              <a:rPr lang="ru-RU" sz="2600" b="1" dirty="0"/>
              <a:t>ГОСТ Р 56939-2024</a:t>
            </a:r>
            <a:r>
              <a:rPr lang="ru-RU" sz="2600" dirty="0"/>
              <a:t>. Их соблюдение может быть обязательным для госсектора и критически важных информационных инфраструктур.</a:t>
            </a:r>
          </a:p>
          <a:p>
            <a:r>
              <a:rPr lang="ru-RU" sz="2600" b="1" dirty="0"/>
              <a:t>Культура и обучение:</a:t>
            </a:r>
            <a:r>
              <a:rPr lang="ru-RU" sz="2600" dirty="0"/>
              <a:t> Безопасность — это не только инструменты, но и люди. Необходимо регулярное обучение разработчиков основам безопасного кодирования.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9585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F1F6A-39CB-AB3D-1A8C-21B93B405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A8EF3-68AA-4A89-CB43-C4C73851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Резюме: Ключевые 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E068D-A513-095B-0033-1DA338CFF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 fontScale="47500" lnSpcReduction="20000"/>
          </a:bodyPr>
          <a:lstStyle/>
          <a:p>
            <a:pPr>
              <a:buFont typeface="+mj-lt"/>
              <a:buAutoNum type="arabicPeriod"/>
            </a:pPr>
            <a:r>
              <a:rPr lang="ru-RU" sz="5900" b="1" dirty="0" err="1"/>
              <a:t>DevSecOps</a:t>
            </a:r>
            <a:r>
              <a:rPr lang="ru-RU" sz="5900" b="1" dirty="0"/>
              <a:t> — это смена культуры:</a:t>
            </a:r>
            <a:r>
              <a:rPr lang="ru-RU" sz="5900" dirty="0"/>
              <a:t> Общая ответственность и автоматизация.</a:t>
            </a:r>
          </a:p>
          <a:p>
            <a:pPr>
              <a:buFont typeface="+mj-lt"/>
              <a:buAutoNum type="arabicPeriod"/>
            </a:pPr>
            <a:r>
              <a:rPr lang="ru-RU" sz="5900" b="1" dirty="0"/>
              <a:t>Принцип "Shift </a:t>
            </a:r>
            <a:r>
              <a:rPr lang="ru-RU" sz="5900" b="1" dirty="0" err="1"/>
              <a:t>Left</a:t>
            </a:r>
            <a:r>
              <a:rPr lang="ru-RU" sz="5900" b="1" dirty="0"/>
              <a:t>"</a:t>
            </a:r>
            <a:r>
              <a:rPr lang="ru-RU" sz="5900" dirty="0"/>
              <a:t> — основа эффективности и экономии.</a:t>
            </a:r>
          </a:p>
          <a:p>
            <a:pPr>
              <a:buFont typeface="+mj-lt"/>
              <a:buAutoNum type="arabicPeriod"/>
            </a:pPr>
            <a:r>
              <a:rPr lang="ru-RU" sz="5900" b="1" dirty="0"/>
              <a:t>Инструменты не взаимозаменяемы,</a:t>
            </a:r>
            <a:r>
              <a:rPr lang="ru-RU" sz="5900" dirty="0"/>
              <a:t> а дополняют друг друга. Нужен комплекс: SAST + DAST + SCA.</a:t>
            </a:r>
          </a:p>
          <a:p>
            <a:pPr>
              <a:buFont typeface="+mj-lt"/>
              <a:buAutoNum type="arabicPeriod"/>
            </a:pPr>
            <a:r>
              <a:rPr lang="ru-RU" sz="5900" b="1" dirty="0"/>
              <a:t>Безопасность должна быть вшита в CI/CD</a:t>
            </a:r>
            <a:r>
              <a:rPr lang="ru-RU" sz="5900" dirty="0"/>
              <a:t> как автоматизированный и необходимый процесс.</a:t>
            </a:r>
          </a:p>
          <a:p>
            <a:pPr>
              <a:buFont typeface="+mj-lt"/>
              <a:buAutoNum type="arabicPeriod"/>
            </a:pPr>
            <a:r>
              <a:rPr lang="ru-RU" sz="5900" b="1" dirty="0"/>
              <a:t>Начинайте с малого:</a:t>
            </a:r>
            <a:r>
              <a:rPr lang="ru-RU" sz="5900" dirty="0"/>
              <a:t> Внедрите один инструмент, отработайте процесс, двигайтесь дальше.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6389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BD372-7E98-3656-FE18-39817D84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Ответы на вопросы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82E860-A0FE-E5B4-4F14-EF08FA359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1AB717-FF3B-A410-AEB4-6ACC14EF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564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2346F-E74D-90B2-44E3-B5072A58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Спасибо за внимание!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5E0445-6F94-9554-6E25-797F1A50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B1C25A-B5B4-D541-CF0A-CB395473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371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3FEE1-FC85-422E-43BC-F02EB02C9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FB54B-82AD-79E4-DEE3-FC477BFB2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DevOps</a:t>
            </a:r>
            <a:r>
              <a:rPr lang="ru-RU" dirty="0"/>
              <a:t> и </a:t>
            </a:r>
            <a:r>
              <a:rPr lang="ru-RU" dirty="0" err="1"/>
              <a:t>DevSecOps</a:t>
            </a:r>
            <a:br>
              <a:rPr lang="ru-RU" dirty="0"/>
            </a:br>
            <a:r>
              <a:rPr lang="ru-RU" dirty="0"/>
              <a:t>Как безопасность стала частью скорости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5A035C-01E3-2A25-C656-88D1E0C95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№6</a:t>
            </a:r>
          </a:p>
          <a:p>
            <a:r>
              <a:rPr lang="ru-RU" dirty="0"/>
              <a:t>Дисциплин: Информационная безопасность</a:t>
            </a:r>
          </a:p>
          <a:p>
            <a:r>
              <a:rPr lang="ru-RU" dirty="0"/>
              <a:t>Докладчик: Евгений Некрасов, </a:t>
            </a:r>
            <a:r>
              <a:rPr lang="en-US" dirty="0"/>
              <a:t>DevOps-</a:t>
            </a:r>
            <a:r>
              <a:rPr lang="ru-RU" dirty="0"/>
              <a:t>инженер</a:t>
            </a:r>
          </a:p>
        </p:txBody>
      </p:sp>
    </p:spTree>
    <p:extLst>
      <p:ext uri="{BB962C8B-B14F-4D97-AF65-F5344CB8AC3E}">
        <p14:creationId xmlns:p14="http://schemas.microsoft.com/office/powerpoint/2010/main" val="1596863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8EB6C-D14E-BB1F-69D6-E770770F4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DevOps?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236888-5009-9BFE-CA7A-B659C3513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err="1"/>
              <a:t>DevOps</a:t>
            </a:r>
            <a:r>
              <a:rPr lang="ru-RU" sz="3200" dirty="0"/>
              <a:t> = Development + Operations  </a:t>
            </a:r>
          </a:p>
          <a:p>
            <a:r>
              <a:rPr lang="ru-RU" sz="3200" dirty="0"/>
              <a:t>Объединяет разработку и эксплуатацию  </a:t>
            </a:r>
          </a:p>
          <a:p>
            <a:r>
              <a:rPr lang="ru-RU" sz="3200" dirty="0"/>
              <a:t>Цель: быстро, стабильно, предсказуемо  </a:t>
            </a:r>
          </a:p>
          <a:p>
            <a:r>
              <a:rPr lang="ru-RU" sz="3200" dirty="0"/>
              <a:t>Культура совместной ответственности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01860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BD6EC-CD20-728B-5461-E2FD0D3E6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79320-B297-4554-B1AD-60F69918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появился </a:t>
            </a:r>
            <a:r>
              <a:rPr lang="en-US" dirty="0"/>
              <a:t>DevOps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8E79AC-AB8C-F321-59F1-BCA2777FD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Разработчики: хотят выпускать быстро  </a:t>
            </a:r>
          </a:p>
          <a:p>
            <a:r>
              <a:rPr lang="ru-RU" sz="3200" dirty="0"/>
              <a:t>Админы: хотят стабильности  </a:t>
            </a:r>
          </a:p>
          <a:p>
            <a:r>
              <a:rPr lang="ru-RU" sz="3200" dirty="0" err="1"/>
              <a:t>DevOps</a:t>
            </a:r>
            <a:r>
              <a:rPr lang="ru-RU" sz="3200" dirty="0"/>
              <a:t> убрал барьер между ними  </a:t>
            </a:r>
          </a:p>
          <a:p>
            <a:r>
              <a:rPr lang="ru-RU" sz="3200" dirty="0"/>
              <a:t>"Если оно работает — деплой!"</a:t>
            </a:r>
          </a:p>
        </p:txBody>
      </p:sp>
    </p:spTree>
    <p:extLst>
      <p:ext uri="{BB962C8B-B14F-4D97-AF65-F5344CB8AC3E}">
        <p14:creationId xmlns:p14="http://schemas.microsoft.com/office/powerpoint/2010/main" val="3698507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7B5B0-1757-ADB9-1BDB-873DAC012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C0F22-B1AB-34D6-2908-904FA04D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принципы </a:t>
            </a:r>
            <a:r>
              <a:rPr lang="en-US" dirty="0"/>
              <a:t>DevOps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D57EB6-50B8-3444-A19F-7606D3E38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CI/CD </a:t>
            </a:r>
            <a:r>
              <a:rPr lang="ru-RU" sz="3200" dirty="0"/>
              <a:t>— непрерывная интеграция и доставка  </a:t>
            </a:r>
          </a:p>
          <a:p>
            <a:r>
              <a:rPr lang="ru-RU" sz="3200" b="1" dirty="0"/>
              <a:t>Автоматизация</a:t>
            </a:r>
            <a:r>
              <a:rPr lang="ru-RU" sz="3200" dirty="0"/>
              <a:t> всего процесса  </a:t>
            </a:r>
          </a:p>
          <a:p>
            <a:r>
              <a:rPr lang="ru-RU" sz="3200" b="1" dirty="0"/>
              <a:t>Совместная работа</a:t>
            </a:r>
            <a:r>
              <a:rPr lang="ru-RU" sz="3200" dirty="0"/>
              <a:t> без “силосов”  </a:t>
            </a:r>
          </a:p>
          <a:p>
            <a:r>
              <a:rPr lang="ru-RU" sz="3200" b="1" dirty="0"/>
              <a:t>Инфраструктура как код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65709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1F3E4-BDFD-FFB1-2A6A-97DBC14CB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11EC9-1B41-17F0-1FE0-7230D8FA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</a:t>
            </a:r>
            <a:r>
              <a:rPr lang="en-US" dirty="0"/>
              <a:t>DevOps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4B0C84-0CFA-4CCA-99E4-DF9EEA96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Быстрее выводить продукт на рынок</a:t>
            </a:r>
          </a:p>
          <a:p>
            <a:r>
              <a:rPr lang="ru-RU" sz="3200" dirty="0"/>
              <a:t>Меньше ошибок при деплое  </a:t>
            </a:r>
          </a:p>
          <a:p>
            <a:r>
              <a:rPr lang="ru-RU" sz="3200" dirty="0"/>
              <a:t>Постоянная обратная связь  </a:t>
            </a:r>
          </a:p>
          <a:p>
            <a:r>
              <a:rPr lang="ru-RU" sz="3200" dirty="0"/>
              <a:t>Устойчивость к сбоям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3364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6826E-8085-ED9C-102C-142FC650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Проблема: «Безопасность в конце»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0FE1D1-28DA-6572-979B-A816DF1D1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04" y="2065867"/>
            <a:ext cx="7521592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29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FC8DC-1642-F720-80C5-876937E8B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F6F0F5-04AF-1553-0D53-7AB71756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  <a:r>
              <a:rPr lang="en-US" dirty="0"/>
              <a:t>DevOps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D4343C3-7F3A-7104-1B82-9C63D20F3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2934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5626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D0782-8D70-51AF-4845-63AAB6B74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46461-5BC2-0A7C-F1D7-BC31E26D2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классического </a:t>
            </a:r>
            <a:r>
              <a:rPr lang="en-US" dirty="0"/>
              <a:t>DevOps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3E307-41EB-C470-0195-82FBA46D6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Безопасность часто “в конце”  </a:t>
            </a:r>
          </a:p>
          <a:p>
            <a:r>
              <a:rPr lang="ru-RU" sz="3200" dirty="0"/>
              <a:t>Поздние проверки = дорогие исправления  </a:t>
            </a:r>
          </a:p>
          <a:p>
            <a:r>
              <a:rPr lang="ru-RU" sz="3200" dirty="0"/>
              <a:t>Риски уязвимостей в продакшене  </a:t>
            </a:r>
          </a:p>
          <a:p>
            <a:r>
              <a:rPr lang="ru-RU" sz="3200" dirty="0"/>
              <a:t>Нужен новый подход: </a:t>
            </a:r>
            <a:r>
              <a:rPr lang="ru-RU" sz="3200" b="1" dirty="0" err="1"/>
              <a:t>DevSecOps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501012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EC3E6-9E90-F62D-6009-0AB9D2CA8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96348-C66B-6BCB-420D-74CEE1AF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DevSecOps</a:t>
            </a:r>
            <a:r>
              <a:rPr lang="en-US" dirty="0"/>
              <a:t> — </a:t>
            </a:r>
            <a:r>
              <a:rPr lang="ru-RU" dirty="0"/>
              <a:t>что это?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674EF-A90D-E31D-492F-8EB31301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Development + Security + Operations  </a:t>
            </a:r>
          </a:p>
          <a:p>
            <a:r>
              <a:rPr lang="ru-RU" sz="3200" dirty="0"/>
              <a:t>Безопасность встроена в процесс  </a:t>
            </a:r>
          </a:p>
          <a:p>
            <a:r>
              <a:rPr lang="ru-RU" sz="3200" dirty="0"/>
              <a:t>“Shift </a:t>
            </a:r>
            <a:r>
              <a:rPr lang="ru-RU" sz="3200" dirty="0" err="1"/>
              <a:t>Left</a:t>
            </a:r>
            <a:r>
              <a:rPr lang="ru-RU" sz="3200" dirty="0"/>
              <a:t>” — перенос безопасности на ранние этапы  </a:t>
            </a:r>
          </a:p>
          <a:p>
            <a:r>
              <a:rPr lang="ru-RU" sz="3200" dirty="0"/>
              <a:t>Ответственность всех за безопасность </a:t>
            </a:r>
          </a:p>
        </p:txBody>
      </p:sp>
    </p:spTree>
    <p:extLst>
      <p:ext uri="{BB962C8B-B14F-4D97-AF65-F5344CB8AC3E}">
        <p14:creationId xmlns:p14="http://schemas.microsoft.com/office/powerpoint/2010/main" val="473697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02210-F479-6B60-FCA5-6909E24E4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D863A3-E252-EE61-1B81-DF5CB7F4B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</a:t>
            </a:r>
            <a:r>
              <a:rPr lang="en-US" dirty="0" err="1"/>
              <a:t>DevSecOps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236040-F609-3DDF-BFE7-9EF9AEE15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Безопасность как часть CI/CD  </a:t>
            </a:r>
          </a:p>
          <a:p>
            <a:r>
              <a:rPr lang="ru-RU" sz="3200" dirty="0"/>
              <a:t>Автоматизация проверок  </a:t>
            </a:r>
          </a:p>
          <a:p>
            <a:r>
              <a:rPr lang="ru-RU" sz="3200" dirty="0"/>
              <a:t>Обучение и вовлеченность команды  </a:t>
            </a:r>
          </a:p>
          <a:p>
            <a:r>
              <a:rPr lang="ru-RU" sz="3200" dirty="0"/>
              <a:t>Непрерывное улучшение </a:t>
            </a:r>
          </a:p>
        </p:txBody>
      </p:sp>
    </p:spTree>
    <p:extLst>
      <p:ext uri="{BB962C8B-B14F-4D97-AF65-F5344CB8AC3E}">
        <p14:creationId xmlns:p14="http://schemas.microsoft.com/office/powerpoint/2010/main" val="2501685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6AD5A-253D-0D5A-089A-19EAE132A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5FEBF-7E53-254E-A97D-E694FAFC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“Shift Left” </a:t>
            </a:r>
            <a:r>
              <a:rPr lang="ru-RU" dirty="0"/>
              <a:t>в действии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71788E-3BDA-AEEF-4367-98A45B88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Проверяем код и зависимости </a:t>
            </a:r>
            <a:r>
              <a:rPr lang="ru-RU" sz="3200" b="1" dirty="0"/>
              <a:t>до релиза</a:t>
            </a:r>
            <a:endParaRPr lang="ru-RU" sz="3200" dirty="0"/>
          </a:p>
          <a:p>
            <a:r>
              <a:rPr lang="ru-RU" sz="3200" dirty="0"/>
              <a:t>Ловим уязвимости при коммите  </a:t>
            </a:r>
          </a:p>
          <a:p>
            <a:r>
              <a:rPr lang="ru-RU" sz="3200" dirty="0"/>
              <a:t>Исправляем дешевле и быстрее </a:t>
            </a:r>
          </a:p>
        </p:txBody>
      </p:sp>
    </p:spTree>
    <p:extLst>
      <p:ext uri="{BB962C8B-B14F-4D97-AF65-F5344CB8AC3E}">
        <p14:creationId xmlns:p14="http://schemas.microsoft.com/office/powerpoint/2010/main" val="1222576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CED5C-4388-DD32-05DA-8A0F0852F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DB788B-B8ED-7401-DA7A-6E27D072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vs </a:t>
            </a:r>
            <a:r>
              <a:rPr lang="en-US" dirty="0" err="1"/>
              <a:t>DevSecOps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CF908D4-44A6-68BC-C322-E486A8D7F6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094217"/>
              </p:ext>
            </p:extLst>
          </p:nvPr>
        </p:nvGraphicFramePr>
        <p:xfrm>
          <a:off x="685800" y="2141538"/>
          <a:ext cx="10131423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141">
                  <a:extLst>
                    <a:ext uri="{9D8B030D-6E8A-4147-A177-3AD203B41FA5}">
                      <a16:colId xmlns:a16="http://schemas.microsoft.com/office/drawing/2014/main" val="3601025303"/>
                    </a:ext>
                  </a:extLst>
                </a:gridCol>
                <a:gridCol w="3377141">
                  <a:extLst>
                    <a:ext uri="{9D8B030D-6E8A-4147-A177-3AD203B41FA5}">
                      <a16:colId xmlns:a16="http://schemas.microsoft.com/office/drawing/2014/main" val="4201549904"/>
                    </a:ext>
                  </a:extLst>
                </a:gridCol>
                <a:gridCol w="3377141">
                  <a:extLst>
                    <a:ext uri="{9D8B030D-6E8A-4147-A177-3AD203B41FA5}">
                      <a16:colId xmlns:a16="http://schemas.microsoft.com/office/drawing/2014/main" val="1816611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err="1"/>
                        <a:t>DevOps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err="1"/>
                        <a:t>DevSecOps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38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/>
                        <a:t>Безопасность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В конце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На каждом этапе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93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/>
                        <a:t>Ответственность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Отдел безопасности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Вся команда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90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/>
                        <a:t>Проверки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Ручные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Автоматические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30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/>
                        <a:t>Цель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Скорость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Скорость + безопасность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61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58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9B35E-AE60-EB22-0D0D-FEE60BE34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3A4DE-4DE7-08B8-1926-4E00C5E5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и инструменты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C48C3F0-CC63-A93C-F1BF-21A6F497F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604357"/>
              </p:ext>
            </p:extLst>
          </p:nvPr>
        </p:nvGraphicFramePr>
        <p:xfrm>
          <a:off x="685800" y="2141538"/>
          <a:ext cx="10131423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141">
                  <a:extLst>
                    <a:ext uri="{9D8B030D-6E8A-4147-A177-3AD203B41FA5}">
                      <a16:colId xmlns:a16="http://schemas.microsoft.com/office/drawing/2014/main" val="3601025303"/>
                    </a:ext>
                  </a:extLst>
                </a:gridCol>
                <a:gridCol w="3377141">
                  <a:extLst>
                    <a:ext uri="{9D8B030D-6E8A-4147-A177-3AD203B41FA5}">
                      <a16:colId xmlns:a16="http://schemas.microsoft.com/office/drawing/2014/main" val="4201549904"/>
                    </a:ext>
                  </a:extLst>
                </a:gridCol>
                <a:gridCol w="3377141">
                  <a:extLst>
                    <a:ext uri="{9D8B030D-6E8A-4147-A177-3AD203B41FA5}">
                      <a16:colId xmlns:a16="http://schemas.microsoft.com/office/drawing/2014/main" val="1816611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/>
                        <a:t>Этап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err="1"/>
                        <a:t>DevOps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err="1"/>
                        <a:t>DevSecOps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38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/>
                        <a:t>План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Jira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IriusRisk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93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/>
                        <a:t>Разработка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Git, Jenkins 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SonarQube, </a:t>
                      </a:r>
                      <a:r>
                        <a:rPr lang="en-US" sz="3200" dirty="0" err="1"/>
                        <a:t>Snyk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90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/>
                        <a:t>Тест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JUnit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OWASP ZAP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0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/>
                        <a:t>Деплой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Docker, Terraform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Vault, Falco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302093"/>
                  </a:ext>
                </a:extLst>
              </a:tr>
              <a:tr h="204406">
                <a:tc>
                  <a:txBody>
                    <a:bodyPr/>
                    <a:lstStyle/>
                    <a:p>
                      <a:r>
                        <a:rPr lang="ru-RU" sz="3200" dirty="0"/>
                        <a:t>Мониторинг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Prometheus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WAF, SIEM 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61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287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BA7EA-7B4D-CC9E-208B-6F4E7A093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072922-D26E-D20B-CE49-A3FC21BA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планирование и дизайн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EA11CF-5A49-C113-E267-6DB2C47DA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Учет рисков с самого начала  </a:t>
            </a:r>
          </a:p>
          <a:p>
            <a:r>
              <a:rPr lang="ru-RU" sz="3200" dirty="0"/>
              <a:t>Моделирование угроз (</a:t>
            </a:r>
            <a:r>
              <a:rPr lang="ru-RU" sz="3200" dirty="0" err="1"/>
              <a:t>Threat</a:t>
            </a:r>
            <a:r>
              <a:rPr lang="ru-RU" sz="3200" dirty="0"/>
              <a:t> </a:t>
            </a:r>
            <a:r>
              <a:rPr lang="ru-RU" sz="3200" dirty="0" err="1"/>
              <a:t>Modeling</a:t>
            </a:r>
            <a:r>
              <a:rPr lang="ru-RU" sz="3200" dirty="0"/>
              <a:t>)  </a:t>
            </a:r>
          </a:p>
          <a:p>
            <a:r>
              <a:rPr lang="ru-RU" sz="3200" dirty="0"/>
              <a:t>Пример: </a:t>
            </a:r>
            <a:r>
              <a:rPr lang="ru-RU" sz="3200" b="1" dirty="0" err="1"/>
              <a:t>IriusRisk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33131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7B057-FF7E-F422-A711-F41A30199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F5EF55-48BD-693A-FF15-7225BC56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и сборка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0A833D-605C-F916-DC82-7A2F14A50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Контроль зависимостей: </a:t>
            </a:r>
            <a:r>
              <a:rPr lang="en-US" sz="3200" b="1" dirty="0" err="1"/>
              <a:t>Snyk</a:t>
            </a:r>
            <a:r>
              <a:rPr lang="en-US" sz="3200" b="1" dirty="0"/>
              <a:t>, OWASP Dependency-Check</a:t>
            </a:r>
            <a:r>
              <a:rPr lang="en-US" sz="3200" dirty="0"/>
              <a:t>  </a:t>
            </a:r>
            <a:endParaRPr lang="ru-RU" sz="3200" dirty="0"/>
          </a:p>
          <a:p>
            <a:r>
              <a:rPr lang="ru-RU" sz="3200" dirty="0"/>
              <a:t>Статический анализ: </a:t>
            </a:r>
            <a:r>
              <a:rPr lang="en-US" sz="3200" b="1" dirty="0"/>
              <a:t>SonarQube, </a:t>
            </a:r>
            <a:r>
              <a:rPr lang="en-US" sz="3200" b="1" dirty="0" err="1"/>
              <a:t>Checkmarx</a:t>
            </a:r>
            <a:endParaRPr lang="ru-RU" sz="3200" b="1" dirty="0"/>
          </a:p>
          <a:p>
            <a:r>
              <a:rPr lang="ru-RU" sz="3200" dirty="0"/>
              <a:t>Безопасное хранение секретов: </a:t>
            </a:r>
            <a:r>
              <a:rPr lang="en-US" sz="3200" b="1" dirty="0"/>
              <a:t>Vault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688814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AB354-781E-77B3-679C-81C41E9D9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3538D-4A68-789C-F084-AF123DDB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60F507-589C-7B2A-8FE8-BDE309E03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DAST-</a:t>
            </a:r>
            <a:r>
              <a:rPr lang="ru-RU" sz="3200" dirty="0"/>
              <a:t>тесты: </a:t>
            </a:r>
            <a:r>
              <a:rPr lang="en-US" sz="3200" b="1" dirty="0"/>
              <a:t>OWASP ZAP, </a:t>
            </a:r>
            <a:r>
              <a:rPr lang="en-US" sz="3200" b="1" dirty="0" err="1"/>
              <a:t>Arachni</a:t>
            </a:r>
            <a:endParaRPr lang="ru-RU" sz="3200" b="1" dirty="0"/>
          </a:p>
          <a:p>
            <a:r>
              <a:rPr lang="en-US" sz="3200" dirty="0"/>
              <a:t>IAST, fuzzing, </a:t>
            </a:r>
            <a:r>
              <a:rPr lang="ru-RU" sz="3200" dirty="0"/>
              <a:t>проверки </a:t>
            </a:r>
            <a:r>
              <a:rPr lang="en-US" sz="3200" dirty="0"/>
              <a:t>API </a:t>
            </a:r>
            <a:endParaRPr lang="ru-RU" sz="3200" dirty="0"/>
          </a:p>
          <a:p>
            <a:r>
              <a:rPr lang="ru-RU" sz="3200" dirty="0"/>
              <a:t>Цель: поймать уязвимости до релиза</a:t>
            </a:r>
          </a:p>
        </p:txBody>
      </p:sp>
    </p:spTree>
    <p:extLst>
      <p:ext uri="{BB962C8B-B14F-4D97-AF65-F5344CB8AC3E}">
        <p14:creationId xmlns:p14="http://schemas.microsoft.com/office/powerpoint/2010/main" val="248440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8970BF-4A59-3B54-D3C1-6A6BD2B0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Эволюция: От </a:t>
            </a:r>
            <a:r>
              <a:rPr lang="ru-RU" dirty="0" err="1"/>
              <a:t>DevOps</a:t>
            </a:r>
            <a:r>
              <a:rPr lang="ru-RU" dirty="0"/>
              <a:t> к </a:t>
            </a:r>
            <a:r>
              <a:rPr lang="ru-RU" dirty="0" err="1"/>
              <a:t>DevSecOps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C6ED0BE-3841-B924-537D-05B4C60EE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845536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76168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C5A31-0B02-3B1B-E69F-C8797A2E5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FA927-89F7-05D9-1BE6-8E488F1A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Деплой и инфраструктура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352F6F-F554-2BF6-6F17-C324C455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“Infrastructure as Code” + </a:t>
            </a:r>
            <a:r>
              <a:rPr lang="ru-RU" sz="3200" dirty="0"/>
              <a:t>политика безопасности  </a:t>
            </a:r>
          </a:p>
          <a:p>
            <a:r>
              <a:rPr lang="ru-RU" sz="3200" dirty="0"/>
              <a:t>Безопасные конфиги, наименьшие права  </a:t>
            </a:r>
          </a:p>
          <a:p>
            <a:r>
              <a:rPr lang="en-US" sz="3200" dirty="0" err="1"/>
              <a:t>HashiCorp</a:t>
            </a:r>
            <a:r>
              <a:rPr lang="en-US" sz="3200" dirty="0"/>
              <a:t> Vault, Falco, Terraform + Policy-as-Code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00084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5B658-ED73-90D4-424E-9DAB3646A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FC03E-7800-845F-C017-46E03156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Мониторинг и реакция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2B0187-0AD5-CD31-227F-172379C7B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WAF, RASP — защита на </a:t>
            </a:r>
            <a:r>
              <a:rPr lang="ru-RU" sz="3200" dirty="0" err="1"/>
              <a:t>рантайме</a:t>
            </a:r>
            <a:r>
              <a:rPr lang="ru-RU" sz="3200" dirty="0"/>
              <a:t>  </a:t>
            </a:r>
          </a:p>
          <a:p>
            <a:r>
              <a:rPr lang="ru-RU" sz="3200" dirty="0"/>
              <a:t>SIEM и IDS — анализ событий  </a:t>
            </a:r>
          </a:p>
          <a:p>
            <a:r>
              <a:rPr lang="ru-RU" sz="3200" dirty="0" err="1"/>
              <a:t>Bug</a:t>
            </a:r>
            <a:r>
              <a:rPr lang="ru-RU" sz="3200" dirty="0"/>
              <a:t> Bounty, </a:t>
            </a:r>
            <a:r>
              <a:rPr lang="ru-RU" sz="3200" dirty="0" err="1"/>
              <a:t>пентесты</a:t>
            </a:r>
            <a:r>
              <a:rPr lang="ru-RU" sz="3200" dirty="0"/>
              <a:t> — регулярная проверка </a:t>
            </a:r>
          </a:p>
        </p:txBody>
      </p:sp>
    </p:spTree>
    <p:extLst>
      <p:ext uri="{BB962C8B-B14F-4D97-AF65-F5344CB8AC3E}">
        <p14:creationId xmlns:p14="http://schemas.microsoft.com/office/powerpoint/2010/main" val="945521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40C70-AA55-4F68-F606-2D768BFB5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1D5BB-5DED-DCF1-62FD-73E70FA9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</a:t>
            </a:r>
            <a:r>
              <a:rPr lang="en-US" dirty="0"/>
              <a:t>Netflix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AC240E-E65A-BF93-9381-883769859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Автоматический мониторинг AWS  </a:t>
            </a:r>
          </a:p>
          <a:p>
            <a:r>
              <a:rPr lang="ru-RU" sz="3200" b="1" dirty="0"/>
              <a:t>Security </a:t>
            </a:r>
            <a:r>
              <a:rPr lang="ru-RU" sz="3200" b="1" dirty="0" err="1"/>
              <a:t>Monkey</a:t>
            </a:r>
            <a:r>
              <a:rPr lang="ru-RU" sz="3200" b="1" dirty="0"/>
              <a:t> </a:t>
            </a:r>
            <a:r>
              <a:rPr lang="ru-RU" sz="3200" dirty="0"/>
              <a:t>— следит за уязвимыми конфигурациями  </a:t>
            </a:r>
          </a:p>
          <a:p>
            <a:r>
              <a:rPr lang="ru-RU" sz="3200" dirty="0"/>
              <a:t>“Безопасность как код”</a:t>
            </a:r>
          </a:p>
        </p:txBody>
      </p:sp>
    </p:spTree>
    <p:extLst>
      <p:ext uri="{BB962C8B-B14F-4D97-AF65-F5344CB8AC3E}">
        <p14:creationId xmlns:p14="http://schemas.microsoft.com/office/powerpoint/2010/main" val="23486587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18D7D-AE6E-3F77-5575-3D13F29CC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CB082-2FA7-D1CE-3D17-58E8B25E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</a:t>
            </a:r>
            <a:r>
              <a:rPr lang="en-US" dirty="0"/>
              <a:t>Amazon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B1999B-04DE-5A65-CAC0-A91E98497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Девиз: “</a:t>
            </a:r>
            <a:r>
              <a:rPr lang="en-US" sz="3200" b="1" dirty="0"/>
              <a:t>Security is Job Zero</a:t>
            </a:r>
            <a:r>
              <a:rPr lang="en-US" sz="3200" dirty="0"/>
              <a:t>”</a:t>
            </a:r>
            <a:endParaRPr lang="ru-RU" sz="3200" dirty="0"/>
          </a:p>
          <a:p>
            <a:r>
              <a:rPr lang="ru-RU" sz="3200" dirty="0"/>
              <a:t>Автоматические </a:t>
            </a:r>
            <a:r>
              <a:rPr lang="en-US" sz="3200" dirty="0"/>
              <a:t>guardrails </a:t>
            </a:r>
            <a:r>
              <a:rPr lang="ru-RU" sz="3200" dirty="0"/>
              <a:t>и сканеры  </a:t>
            </a:r>
          </a:p>
          <a:p>
            <a:r>
              <a:rPr lang="en-US" sz="3200" dirty="0"/>
              <a:t>AWS Security Hub, Config, </a:t>
            </a:r>
            <a:r>
              <a:rPr lang="en-US" sz="3200" dirty="0" err="1"/>
              <a:t>CodePipeline</a:t>
            </a:r>
            <a:r>
              <a:rPr lang="en-US" sz="3200" dirty="0"/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961201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57A76-8A31-1786-C3CA-AB7B0E3DA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D67F8E-D173-1BCA-3EB8-2024669D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</a:t>
            </a:r>
            <a:r>
              <a:rPr lang="en-US" dirty="0"/>
              <a:t>Google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99C2D2-3FA5-17C5-F9E7-6EF053D23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“Security by Design”, Zero Trust  </a:t>
            </a:r>
            <a:endParaRPr lang="ru-RU" sz="3200" dirty="0"/>
          </a:p>
          <a:p>
            <a:r>
              <a:rPr lang="ru-RU" sz="3200" dirty="0"/>
              <a:t>Автоматический </a:t>
            </a:r>
            <a:r>
              <a:rPr lang="en-US" sz="3200" dirty="0"/>
              <a:t>fuzzing, </a:t>
            </a:r>
            <a:r>
              <a:rPr lang="ru-RU" sz="3200" dirty="0"/>
              <a:t>код-ревью  </a:t>
            </a:r>
          </a:p>
          <a:p>
            <a:r>
              <a:rPr lang="ru-RU" sz="3200" dirty="0"/>
              <a:t>Интеграция </a:t>
            </a:r>
            <a:r>
              <a:rPr lang="en-US" sz="3200" dirty="0"/>
              <a:t>SRE + </a:t>
            </a:r>
            <a:r>
              <a:rPr lang="ru-RU" sz="3200" dirty="0"/>
              <a:t>безопасность </a:t>
            </a:r>
          </a:p>
        </p:txBody>
      </p:sp>
    </p:spTree>
    <p:extLst>
      <p:ext uri="{BB962C8B-B14F-4D97-AF65-F5344CB8AC3E}">
        <p14:creationId xmlns:p14="http://schemas.microsoft.com/office/powerpoint/2010/main" val="15029929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4EC14-8031-60EF-ED56-922AF714C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2ED83-2873-3B9B-DAB6-93516E00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Реальные инциденты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E3006A-B497-B0D3-016F-27EC02E10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Equifax 2017 — </a:t>
            </a:r>
            <a:r>
              <a:rPr lang="ru-RU" sz="3200" dirty="0"/>
              <a:t>уязвимость </a:t>
            </a:r>
            <a:r>
              <a:rPr lang="en-US" sz="3200" dirty="0"/>
              <a:t>Struts  </a:t>
            </a:r>
            <a:endParaRPr lang="ru-RU" sz="3200" dirty="0"/>
          </a:p>
          <a:p>
            <a:r>
              <a:rPr lang="en-US" sz="3200" dirty="0"/>
              <a:t>Uber 2016 — </a:t>
            </a:r>
            <a:r>
              <a:rPr lang="ru-RU" sz="3200" dirty="0"/>
              <a:t>ключи в коде  </a:t>
            </a:r>
          </a:p>
          <a:p>
            <a:r>
              <a:rPr lang="en-US" sz="3200" dirty="0"/>
              <a:t>Capital One 2019 — SSRF + </a:t>
            </a:r>
            <a:r>
              <a:rPr lang="ru-RU" sz="3200" dirty="0"/>
              <a:t>ошибочный </a:t>
            </a:r>
            <a:r>
              <a:rPr lang="en-US" sz="3200" dirty="0"/>
              <a:t>WAF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055458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3536E-E5A8-21BD-9A5D-B2B595AE3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7742AF-BE51-980C-5093-C0639727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Equifax: </a:t>
            </a:r>
            <a:r>
              <a:rPr lang="ru-RU" dirty="0"/>
              <a:t>урок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F43579-5739-3088-558C-7E10EA7A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Патч был, но не установлен  </a:t>
            </a:r>
          </a:p>
          <a:p>
            <a:r>
              <a:rPr lang="ru-RU" sz="3200" dirty="0"/>
              <a:t>Автоматический сканер зависимостей бы спас  </a:t>
            </a:r>
          </a:p>
          <a:p>
            <a:r>
              <a:rPr lang="ru-RU" sz="3200" dirty="0"/>
              <a:t>Вывод: интеграция SCA-проверок обязательна </a:t>
            </a:r>
          </a:p>
        </p:txBody>
      </p:sp>
    </p:spTree>
    <p:extLst>
      <p:ext uri="{BB962C8B-B14F-4D97-AF65-F5344CB8AC3E}">
        <p14:creationId xmlns:p14="http://schemas.microsoft.com/office/powerpoint/2010/main" val="37599129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ACFDF-DFA5-5458-D4A0-ADA4F843E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EB62F-C90F-7C69-9F35-96052440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Uber: </a:t>
            </a:r>
            <a:r>
              <a:rPr lang="ru-RU" dirty="0"/>
              <a:t>урок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8D7A81-0074-670F-FE72-9962CCE65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AWS-ключи в репозитории  </a:t>
            </a:r>
          </a:p>
          <a:p>
            <a:r>
              <a:rPr lang="ru-RU" sz="3200" dirty="0"/>
              <a:t>Решение: </a:t>
            </a:r>
            <a:r>
              <a:rPr lang="ru-RU" sz="3200" dirty="0" err="1"/>
              <a:t>Vault</a:t>
            </a:r>
            <a:r>
              <a:rPr lang="ru-RU" sz="3200" dirty="0"/>
              <a:t> + </a:t>
            </a:r>
            <a:r>
              <a:rPr lang="ru-RU" sz="3200" dirty="0" err="1"/>
              <a:t>Git</a:t>
            </a:r>
            <a:r>
              <a:rPr lang="ru-RU" sz="3200" dirty="0"/>
              <a:t>-сканирование  </a:t>
            </a:r>
          </a:p>
          <a:p>
            <a:r>
              <a:rPr lang="ru-RU" sz="3200" dirty="0"/>
              <a:t>Безопасность — не “потом”, а “всегда” </a:t>
            </a:r>
          </a:p>
        </p:txBody>
      </p:sp>
    </p:spTree>
    <p:extLst>
      <p:ext uri="{BB962C8B-B14F-4D97-AF65-F5344CB8AC3E}">
        <p14:creationId xmlns:p14="http://schemas.microsoft.com/office/powerpoint/2010/main" val="26928894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675DB-8E5A-96A7-0CEE-6571BCC5D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73C27-61FE-637D-DF35-42A3DCE22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One: </a:t>
            </a:r>
            <a:r>
              <a:rPr lang="ru-RU" dirty="0"/>
              <a:t>урок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B692A2-A8AE-3560-B437-953978B6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Неверная настройка брандмауэра  </a:t>
            </a:r>
          </a:p>
          <a:p>
            <a:r>
              <a:rPr lang="ru-RU" sz="3200" dirty="0"/>
              <a:t>Проверки инфраструктуры как кода  </a:t>
            </a:r>
          </a:p>
          <a:p>
            <a:r>
              <a:rPr lang="ru-RU" sz="3200" dirty="0"/>
              <a:t>Security-ас-Code и мониторинг облака</a:t>
            </a:r>
          </a:p>
        </p:txBody>
      </p:sp>
    </p:spTree>
    <p:extLst>
      <p:ext uri="{BB962C8B-B14F-4D97-AF65-F5344CB8AC3E}">
        <p14:creationId xmlns:p14="http://schemas.microsoft.com/office/powerpoint/2010/main" val="8720148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AC593-C409-348F-FFC2-49199BA3D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594645-796F-0934-323E-CFAE4842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2C61A-61BB-D934-189F-46FBBBE95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Безопасность = ответственность всех  - Автоматизировать всё, что можно  - Обнаруживать раньше → чинить дешевле  - Учиться на чужих ошибках </a:t>
            </a:r>
          </a:p>
        </p:txBody>
      </p:sp>
    </p:spTree>
    <p:extLst>
      <p:ext uri="{BB962C8B-B14F-4D97-AF65-F5344CB8AC3E}">
        <p14:creationId xmlns:p14="http://schemas.microsoft.com/office/powerpoint/2010/main" val="10745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08EA2-D3DC-6FBD-CBF1-EAF391E2B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3FCE5E-B5A2-9489-D5CF-966D19BA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"Shift </a:t>
            </a:r>
            <a:r>
              <a:rPr lang="ru-RU" dirty="0" err="1"/>
              <a:t>Left</a:t>
            </a:r>
            <a:r>
              <a:rPr lang="ru-RU" dirty="0"/>
              <a:t>" (Сдвиг влево)</a:t>
            </a:r>
          </a:p>
        </p:txBody>
      </p:sp>
      <p:pic>
        <p:nvPicPr>
          <p:cNvPr id="2050" name="Picture 2" descr="The Agile Software Development Life Cycle: What is Agile SDLC and How To  Use It? | Brocoders blog about software development">
            <a:extLst>
              <a:ext uri="{FF2B5EF4-FFF2-40B4-BE49-F238E27FC236}">
                <a16:creationId xmlns:a16="http://schemas.microsoft.com/office/drawing/2014/main" id="{744AABE5-13DA-57AB-26CA-04F9DDC21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921818"/>
            <a:ext cx="8001000" cy="432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206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8294B-73F3-DBC0-208F-5A1151617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C617F-BFB0-FDAC-8995-EB12CDA7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BEA1E8-E40B-6EA7-0E67-D867941EC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“Не CI/CD, а </a:t>
            </a:r>
            <a:r>
              <a:rPr lang="ru-RU" sz="3200" dirty="0" err="1"/>
              <a:t>Continuous</a:t>
            </a:r>
            <a:r>
              <a:rPr lang="ru-RU" sz="3200" dirty="0"/>
              <a:t> Security.”  </a:t>
            </a:r>
          </a:p>
          <a:p>
            <a:r>
              <a:rPr lang="ru-RU" sz="3200" dirty="0"/>
              <a:t>Современный </a:t>
            </a:r>
            <a:r>
              <a:rPr lang="ru-RU" sz="3200" dirty="0" err="1"/>
              <a:t>DevSecOps</a:t>
            </a:r>
            <a:r>
              <a:rPr lang="ru-RU" sz="3200" dirty="0"/>
              <a:t>-подход</a:t>
            </a:r>
          </a:p>
          <a:p>
            <a:r>
              <a:rPr lang="ru-RU" sz="3200" dirty="0"/>
              <a:t>Скорость и безопасность — не противоречат  </a:t>
            </a:r>
          </a:p>
          <a:p>
            <a:r>
              <a:rPr lang="ru-RU" sz="3200" dirty="0" err="1"/>
              <a:t>DevSecOps</a:t>
            </a:r>
            <a:r>
              <a:rPr lang="ru-RU" sz="3200" dirty="0"/>
              <a:t> — не инструмент, а культура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7595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CA13F-6B46-BC1E-B433-514E61027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8E72D-56DA-96E3-5301-A6DF9466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Ответы на вопросы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CB9BD4-8F0F-B14B-5523-54A7E8798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EC8C2E-5CE4-3AD3-DB85-0FA10490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4321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CB643-E6CA-B140-A5A0-E70387A10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0C400-1569-AB59-761D-38C1CAFB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Спасибо за внимание!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62F9CB-E907-748E-D34E-9BC32C2EF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986E3B-5E46-E802-D37C-315FE885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95ED7-0083-41B9-9551-3BBAE914DC58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78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3174B-6C4D-48AC-9197-1300FF26D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0899D-EB3B-7FBE-F87B-6A6EF600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Secure Software Development Lifecycle</a:t>
            </a:r>
            <a:endParaRPr lang="ru-RU" dirty="0"/>
          </a:p>
        </p:txBody>
      </p:sp>
      <p:pic>
        <p:nvPicPr>
          <p:cNvPr id="1026" name="Picture 2" descr="What is a Secure SDLC (Software Development Life Cycle)?">
            <a:extLst>
              <a:ext uri="{FF2B5EF4-FFF2-40B4-BE49-F238E27FC236}">
                <a16:creationId xmlns:a16="http://schemas.microsoft.com/office/drawing/2014/main" id="{6EEC4E87-7A7D-D224-D078-1E4A100B3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7" y="1846263"/>
            <a:ext cx="6423026" cy="481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5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C1AF5-1344-149E-30A4-0C6B390C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27F679-E101-F1FD-5000-6D066C0D7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sz="2800" dirty="0"/>
              <a:t>ПРИКАЗ</a:t>
            </a:r>
            <a:br>
              <a:rPr lang="ru-RU" sz="2800" dirty="0"/>
            </a:br>
            <a:r>
              <a:rPr lang="ru-RU" sz="2800" dirty="0"/>
              <a:t>от 1 декабря 2023 г. N 240</a:t>
            </a:r>
          </a:p>
          <a:p>
            <a:pPr fontAlgn="base"/>
            <a:r>
              <a:rPr lang="ru-RU" sz="2800" dirty="0"/>
              <a:t>ОБ УТВЕРЖДЕНИИ ПОРЯДКА ПРОВЕДЕНИЯ СЕРТИФИКАЦИИ ПРОЦЕССОВ БЕЗОПАСНОЙ РАЗРАБОТКИ ПРОГРАММНОГО ОБЕСПЕЧЕНИЯ СРЕДСТВ ЗАЩИТЫ ИНФОРМАЦИИ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3458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E39CE-08CD-A538-046C-39AE19554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65A4F-9020-0BC1-5263-052DD463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FAC97A-E488-EBD0-ECFD-ADC11D50A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sz="3200" b="1" dirty="0"/>
              <a:t>ГОСТ Р 56939-2024 «Защита информации. Разработка безопасного программного обеспечения. Общие требования»</a:t>
            </a:r>
            <a:r>
              <a:rPr lang="ru-RU" sz="3200" dirty="0"/>
              <a:t>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25015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D90B9-7146-3B44-4564-FBFEDB7EA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E1202-079C-BDB0-BB14-66B1C888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93BFD8-BBE8-BD24-DE9A-896F59C0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sz="3200" b="1" dirty="0"/>
              <a:t>ГОСТ Р 56939-2024 «Защита информации. Разработка безопасного программного обеспечения. Общие требования»</a:t>
            </a:r>
            <a:r>
              <a:rPr lang="ru-RU" sz="3200" dirty="0"/>
              <a:t>.</a:t>
            </a:r>
            <a:endParaRPr lang="ru-RU" sz="4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3C01CE-AF1B-5D6C-C2BA-70306BBFF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938213"/>
            <a:ext cx="1010602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483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Небесная</Template>
  <TotalTime>174</TotalTime>
  <Words>1710</Words>
  <Application>Microsoft Office PowerPoint</Application>
  <PresentationFormat>Широкоэкранный</PresentationFormat>
  <Paragraphs>299</Paragraphs>
  <Slides>52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quote-cjk-patch</vt:lpstr>
      <vt:lpstr>Небесная</vt:lpstr>
      <vt:lpstr>Безопасная разработка и DevSecOps</vt:lpstr>
      <vt:lpstr>План лекции</vt:lpstr>
      <vt:lpstr>Проблема: «Безопасность в конце»</vt:lpstr>
      <vt:lpstr>Эволюция: От DevOps к DevSecOps</vt:lpstr>
      <vt:lpstr>Принцип "Shift Left" (Сдвиг влево)</vt:lpstr>
      <vt:lpstr>Secure Software Development Lifecycle</vt:lpstr>
      <vt:lpstr>Презентация PowerPoint</vt:lpstr>
      <vt:lpstr>Презентация PowerPoint</vt:lpstr>
      <vt:lpstr>Презентация PowerPoint</vt:lpstr>
      <vt:lpstr>Инструменты DevSecOps: Палитра защиты</vt:lpstr>
      <vt:lpstr>Глубокое погружение: SAST (Static Application Security Testing)</vt:lpstr>
      <vt:lpstr>Глубокое погружение: DAST (Dynamic Application Security Testing)</vt:lpstr>
      <vt:lpstr>Глубокое погружение: SCA (Software Composition Analysis)</vt:lpstr>
      <vt:lpstr>Инструменты DevSecOps: Палитра защиты</vt:lpstr>
      <vt:lpstr>Интеграция в CI/CD</vt:lpstr>
      <vt:lpstr>Безопасность самого CI/CD</vt:lpstr>
      <vt:lpstr>Практический пример пайплайна</vt:lpstr>
      <vt:lpstr>Безопасность контейнеров и инфраструктуры</vt:lpstr>
      <vt:lpstr>Интерактивная активность:  Собери пайплайн безопасности</vt:lpstr>
      <vt:lpstr>Организационные аспекты</vt:lpstr>
      <vt:lpstr>За рамками инструментов: RASP, ГОСТы и культура</vt:lpstr>
      <vt:lpstr>Резюме: Ключевые выводы</vt:lpstr>
      <vt:lpstr>Ответы на вопросы</vt:lpstr>
      <vt:lpstr>Спасибо за внимание!</vt:lpstr>
      <vt:lpstr>DevOps и DevSecOps Как безопасность стала частью скорости </vt:lpstr>
      <vt:lpstr>Что такое DevOps?</vt:lpstr>
      <vt:lpstr>Почему появился DevOps</vt:lpstr>
      <vt:lpstr>Основные принципы DevOps</vt:lpstr>
      <vt:lpstr>Цели DevOps</vt:lpstr>
      <vt:lpstr>Жизненный цикл DevOps</vt:lpstr>
      <vt:lpstr>Проблема классического DevOps</vt:lpstr>
      <vt:lpstr>DevSecOps — что это?</vt:lpstr>
      <vt:lpstr>Принципы DevSecOps</vt:lpstr>
      <vt:lpstr>“Shift Left” в действии</vt:lpstr>
      <vt:lpstr>DevOps vs DevSecOps</vt:lpstr>
      <vt:lpstr>Этапы и инструменты</vt:lpstr>
      <vt:lpstr>планирование и дизайн</vt:lpstr>
      <vt:lpstr>Разработка и сборка</vt:lpstr>
      <vt:lpstr>Тестирование</vt:lpstr>
      <vt:lpstr>Деплой и инфраструктура</vt:lpstr>
      <vt:lpstr>Мониторинг и реакция</vt:lpstr>
      <vt:lpstr>Пример: Netflix</vt:lpstr>
      <vt:lpstr>Пример: Amazon</vt:lpstr>
      <vt:lpstr>Пример: Google</vt:lpstr>
      <vt:lpstr>Реальные инциденты</vt:lpstr>
      <vt:lpstr>Equifax: урок</vt:lpstr>
      <vt:lpstr>Uber: урок</vt:lpstr>
      <vt:lpstr>Capital One: урок</vt:lpstr>
      <vt:lpstr>Ключевые выводы</vt:lpstr>
      <vt:lpstr>Финал</vt:lpstr>
      <vt:lpstr>Ответы на вопросы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Татьяна Маркина</dc:creator>
  <cp:lastModifiedBy>Татьяна Маркина</cp:lastModifiedBy>
  <cp:revision>17</cp:revision>
  <dcterms:created xsi:type="dcterms:W3CDTF">2025-09-10T15:27:31Z</dcterms:created>
  <dcterms:modified xsi:type="dcterms:W3CDTF">2025-10-21T11:38:15Z</dcterms:modified>
</cp:coreProperties>
</file>