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312" r:id="rId3"/>
    <p:sldId id="313" r:id="rId4"/>
    <p:sldId id="261" r:id="rId5"/>
    <p:sldId id="297" r:id="rId6"/>
    <p:sldId id="308" r:id="rId7"/>
    <p:sldId id="260" r:id="rId8"/>
    <p:sldId id="307" r:id="rId9"/>
    <p:sldId id="304" r:id="rId10"/>
    <p:sldId id="298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91" r:id="rId20"/>
    <p:sldId id="272" r:id="rId21"/>
    <p:sldId id="273" r:id="rId22"/>
    <p:sldId id="274" r:id="rId23"/>
    <p:sldId id="275" r:id="rId24"/>
    <p:sldId id="302" r:id="rId25"/>
    <p:sldId id="292" r:id="rId26"/>
    <p:sldId id="277" r:id="rId27"/>
    <p:sldId id="278" r:id="rId28"/>
    <p:sldId id="279" r:id="rId29"/>
    <p:sldId id="293" r:id="rId30"/>
    <p:sldId id="281" r:id="rId31"/>
    <p:sldId id="271" r:id="rId32"/>
    <p:sldId id="301" r:id="rId33"/>
    <p:sldId id="309" r:id="rId34"/>
    <p:sldId id="300" r:id="rId35"/>
    <p:sldId id="310" r:id="rId36"/>
    <p:sldId id="311" r:id="rId3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356A"/>
    <a:srgbClr val="1A6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FC86B-DCF2-65D8-1ABE-FB6161D82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6D4095-06A6-7AC5-FA86-6A5726B1F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FEA7D-E218-71B6-2CD1-765371A7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D380-B590-49C1-8C5A-8B077C708EE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C01AD-D587-FAD1-5241-995C5647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55D988-3A99-E57B-A9E7-6912CBDC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1B8A-F98D-4BF0-A53F-9C127496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5069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20BD8-4796-189F-EA90-E495B3421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C0DFAD-0937-B70A-42EA-EB7E719F9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A11D49-5CA8-377B-E271-AAF28C73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D380-B590-49C1-8C5A-8B077C708EE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92DB85-9DD3-63F6-FA08-01534B1A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9B933B-9220-5EE7-A6B9-27D2C57F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1B8A-F98D-4BF0-A53F-9C127496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687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08B9228-6AEE-0966-9821-4DF52F83AB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0DFF90-32DE-8BAE-F317-F4D1EE3ED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A228CA-6A8F-94CF-5BCF-1C884305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D380-B590-49C1-8C5A-8B077C708EE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D18011-327B-6EC0-2441-9E06092D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9B427A-D1FB-18F0-001C-F732793B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1B8A-F98D-4BF0-A53F-9C127496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16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40E465-F34E-2983-274B-04B2C5D3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3B0CBA-35F6-95B3-2AC7-18190F6C4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EAF19-897E-3663-43DF-535ED43E2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D380-B590-49C1-8C5A-8B077C708EE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31FEA3-4084-4A73-A094-F0BE28164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C63B11-E2C9-BE8E-44EC-CDCF237F2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1B8A-F98D-4BF0-A53F-9C127496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71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9C9F06-099B-A8E1-56E8-21A243F38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A4488E-23E7-CD80-B8B5-F0CA91A0B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5347E-055E-4B1F-4EA7-559E394E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D380-B590-49C1-8C5A-8B077C708EE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5C4142-E0DF-4B22-9FAE-5053374E1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AEE7EF-D454-FAAA-C44D-4785B3CC2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1B8A-F98D-4BF0-A53F-9C127496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977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7203F-3654-79DC-55B5-A009DA38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4F88C5-573A-DD9E-E248-78DFBB6B09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A8EC24-414C-8B92-6E13-AD1BCCFAA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E34879-E168-BF7D-C763-223F0354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D380-B590-49C1-8C5A-8B077C708EE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AD112E-D62D-6A6A-8277-194A89DE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ED96CE-9F9C-9B81-0CAD-65A00FB1C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1B8A-F98D-4BF0-A53F-9C127496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941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1C6A2-FD00-916B-2403-28EFA7FF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CEF7D5-106C-E33B-6141-324321D36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F57F72-4845-8C2D-FF14-AB3EF7FD4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D0C244-D2A4-FEA1-923C-034FCE3F53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46A93B-5D86-610E-8188-ACB16687A6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9325120-8ADA-2F25-3DE7-ED0648F88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D380-B590-49C1-8C5A-8B077C708EE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CFF4DEB-DC25-41D2-C822-72C6D2467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8BACD5D-F165-F297-449D-387E5586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1B8A-F98D-4BF0-A53F-9C127496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002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D3B88-F32B-A7BF-06BB-2F01D4EFD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E9D1A4-D133-7E6A-9D8C-FDDB3C3C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D380-B590-49C1-8C5A-8B077C708EE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DBAE3B-5034-ECA0-C6BE-EB105FD20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B3F0B9-AE8D-64C6-5E4C-DD36C4F4B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1B8A-F98D-4BF0-A53F-9C127496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71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1BA7EAE-FF3E-A8AB-F3EA-03FB3D8B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D380-B590-49C1-8C5A-8B077C708EE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2BCE85D-4EA1-159C-E51E-2A471AD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B1FD99D-3ACA-31D9-EAC0-421AD5EA2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1B8A-F98D-4BF0-A53F-9C127496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17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1585DB-6C2D-3F07-EBE8-F876EF78A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6D24FE-0384-B51A-BD1B-AFE8B21C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B316AF-0A5A-ED6D-93FD-7B89C6203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7CB5CA-2826-08E4-44D4-458D2F90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D380-B590-49C1-8C5A-8B077C708EE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627CBF-E1CE-9F5E-777B-0C38687E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AD83FC-2401-9F95-1EA0-12589567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1B8A-F98D-4BF0-A53F-9C127496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3111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D5D5E5-C9C7-6714-A860-FD3FF4CC4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0427B7B-7FB4-C55B-6A48-57A44D907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0F4620-88E5-8AAD-4716-6C2890552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079A43-1199-32E8-98DD-F29F9C80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ED380-B590-49C1-8C5A-8B077C708EE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0A353D-13CA-73CF-94BA-944C2EB8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41A0EB-C92C-BEEA-A892-DAB165B66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B1B8A-F98D-4BF0-A53F-9C127496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31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F0A51-25DA-4E76-03FF-B6922396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03CF94-0F24-115F-8E03-15E956966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712F87-7B34-5E51-B6D7-0151314CD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ED380-B590-49C1-8C5A-8B077C708EEE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3946E4-BD42-10DD-E9F9-A3BC2E9E0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D33DD0-12A0-6B34-7ABB-0AF250377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B1B8A-F98D-4BF0-A53F-9C12749605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316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WCAG22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3.org/WAI/perspective-videos/captions/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ave.webaim.org/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developers/tools/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people-use-web/user-stories/" TargetMode="External"/><Relationship Id="rId2" Type="http://schemas.openxmlformats.org/officeDocument/2006/relationships/hyperlink" Target="https://www.w3.org/Translations/WCAG20-ru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AI/standards-guidelines/wcag/new-in-21/#1410-reflow-aa" TargetMode="External"/><Relationship Id="rId13" Type="http://schemas.openxmlformats.org/officeDocument/2006/relationships/hyperlink" Target="https://www.w3.org/WAI/standards-guidelines/wcag/new-in-21/#214-character-key-shortcuts-a" TargetMode="External"/><Relationship Id="rId18" Type="http://schemas.openxmlformats.org/officeDocument/2006/relationships/hyperlink" Target="https://www.w3.org/WAI/standards-guidelines/wcag/new-in-21/#guideline-25-input-modalities" TargetMode="External"/><Relationship Id="rId26" Type="http://schemas.openxmlformats.org/officeDocument/2006/relationships/hyperlink" Target="https://www.w3.org/WAI/standards-guidelines/wcag/new-in-21/#413-status-messages-aa" TargetMode="External"/><Relationship Id="rId3" Type="http://schemas.openxmlformats.org/officeDocument/2006/relationships/hyperlink" Target="https://www.w3.org/WAI/standards-guidelines/wcag/new-in-21/#guideline-13-adaptable" TargetMode="External"/><Relationship Id="rId21" Type="http://schemas.openxmlformats.org/officeDocument/2006/relationships/hyperlink" Target="https://www.w3.org/WAI/standards-guidelines/wcag/new-in-21/#253-label-in-name-a" TargetMode="External"/><Relationship Id="rId7" Type="http://schemas.openxmlformats.org/officeDocument/2006/relationships/hyperlink" Target="https://www.w3.org/WAI/standards-guidelines/wcag/new-in-21/#guideline-14-distinguishable" TargetMode="External"/><Relationship Id="rId12" Type="http://schemas.openxmlformats.org/officeDocument/2006/relationships/hyperlink" Target="https://www.w3.org/WAI/standards-guidelines/wcag/new-in-21/#guideline-21-keyboard-accessible" TargetMode="External"/><Relationship Id="rId17" Type="http://schemas.openxmlformats.org/officeDocument/2006/relationships/hyperlink" Target="https://www.w3.org/WAI/standards-guidelines/wcag/new-in-21/#233-animation-from-interactions-aaa" TargetMode="External"/><Relationship Id="rId25" Type="http://schemas.openxmlformats.org/officeDocument/2006/relationships/hyperlink" Target="https://www.w3.org/WAI/standards-guidelines/wcag/new-in-21/#guideline-41-compatible" TargetMode="External"/><Relationship Id="rId2" Type="http://schemas.openxmlformats.org/officeDocument/2006/relationships/hyperlink" Target="https://www.w3.org/WAI/standards-guidelines/wcag/new-in-21/#introduction" TargetMode="External"/><Relationship Id="rId16" Type="http://schemas.openxmlformats.org/officeDocument/2006/relationships/hyperlink" Target="https://www.w3.org/WAI/standards-guidelines/wcag/new-in-21/#guideline-23-seizures-and-physical-reactions" TargetMode="External"/><Relationship Id="rId20" Type="http://schemas.openxmlformats.org/officeDocument/2006/relationships/hyperlink" Target="https://www.w3.org/WAI/standards-guidelines/wcag/new-in-21/#252-pointer-cancellation-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standards-guidelines/wcag/new-in-21/#136-identify-purpose-aaa" TargetMode="External"/><Relationship Id="rId11" Type="http://schemas.openxmlformats.org/officeDocument/2006/relationships/hyperlink" Target="https://www.w3.org/WAI/standards-guidelines/wcag/new-in-21/#1413-content-on-hover-or-focus-aa" TargetMode="External"/><Relationship Id="rId24" Type="http://schemas.openxmlformats.org/officeDocument/2006/relationships/hyperlink" Target="https://www.w3.org/WAI/standards-guidelines/wcag/new-in-21/#256-concurrent-input-mechanisms-aaa" TargetMode="External"/><Relationship Id="rId5" Type="http://schemas.openxmlformats.org/officeDocument/2006/relationships/hyperlink" Target="https://www.w3.org/WAI/standards-guidelines/wcag/new-in-21/#135-identify-input-purpose-aa" TargetMode="External"/><Relationship Id="rId15" Type="http://schemas.openxmlformats.org/officeDocument/2006/relationships/hyperlink" Target="https://www.w3.org/WAI/standards-guidelines/wcag/new-in-21/#226-timeouts-aaa" TargetMode="External"/><Relationship Id="rId23" Type="http://schemas.openxmlformats.org/officeDocument/2006/relationships/hyperlink" Target="https://www.w3.org/WAI/standards-guidelines/wcag/new-in-21/#255-target-size-aaa" TargetMode="External"/><Relationship Id="rId10" Type="http://schemas.openxmlformats.org/officeDocument/2006/relationships/hyperlink" Target="https://www.w3.org/WAI/standards-guidelines/wcag/new-in-21/#1412-text-spacing-aa" TargetMode="External"/><Relationship Id="rId19" Type="http://schemas.openxmlformats.org/officeDocument/2006/relationships/hyperlink" Target="https://www.w3.org/WAI/standards-guidelines/wcag/new-in-21/#251-pointer-gestures-a" TargetMode="External"/><Relationship Id="rId4" Type="http://schemas.openxmlformats.org/officeDocument/2006/relationships/hyperlink" Target="https://www.w3.org/WAI/standards-guidelines/wcag/new-in-21/#134-orientation-aa" TargetMode="External"/><Relationship Id="rId9" Type="http://schemas.openxmlformats.org/officeDocument/2006/relationships/hyperlink" Target="https://www.w3.org/WAI/standards-guidelines/wcag/new-in-21/#1411-non-text-contrast-aa" TargetMode="External"/><Relationship Id="rId14" Type="http://schemas.openxmlformats.org/officeDocument/2006/relationships/hyperlink" Target="https://www.w3.org/WAI/standards-guidelines/wcag/new-in-21/#guideline-22-enough-time" TargetMode="External"/><Relationship Id="rId22" Type="http://schemas.openxmlformats.org/officeDocument/2006/relationships/hyperlink" Target="https://www.w3.org/WAI/standards-guidelines/wcag/new-in-21/#254-motion-actuation-a" TargetMode="External"/><Relationship Id="rId27" Type="http://schemas.openxmlformats.org/officeDocument/2006/relationships/hyperlink" Target="https://www.w3.org/WAI/standards-guidelines/wcag/new-in-21/#about-the-personas-quotes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WAI/standards-guidelines/wcag/new-in-22/#guideline-25-input-modalities" TargetMode="External"/><Relationship Id="rId13" Type="http://schemas.openxmlformats.org/officeDocument/2006/relationships/hyperlink" Target="https://www.w3.org/WAI/standards-guidelines/wcag/new-in-22/#guideline-33-input-assistance" TargetMode="External"/><Relationship Id="rId3" Type="http://schemas.openxmlformats.org/officeDocument/2006/relationships/hyperlink" Target="https://www.w3.org/WAI/standards-guidelines/wcag/new-in-22/#changes-from-wcag-21-to-wcag-22" TargetMode="External"/><Relationship Id="rId7" Type="http://schemas.openxmlformats.org/officeDocument/2006/relationships/hyperlink" Target="https://www.w3.org/WAI/standards-guidelines/wcag/new-in-22/#2413-focus-appearance-aaa" TargetMode="External"/><Relationship Id="rId12" Type="http://schemas.openxmlformats.org/officeDocument/2006/relationships/hyperlink" Target="https://www.w3.org/WAI/standards-guidelines/wcag/new-in-22/#326-consistent-help-a" TargetMode="External"/><Relationship Id="rId17" Type="http://schemas.openxmlformats.org/officeDocument/2006/relationships/hyperlink" Target="https://www.w3.org/WAI/standards-guidelines/wcag/new-in-22/#about-the-personas" TargetMode="External"/><Relationship Id="rId2" Type="http://schemas.openxmlformats.org/officeDocument/2006/relationships/hyperlink" Target="https://www.w3.org/WAI/standards-guidelines/wcag/new-in-22/#introduction" TargetMode="External"/><Relationship Id="rId16" Type="http://schemas.openxmlformats.org/officeDocument/2006/relationships/hyperlink" Target="https://www.w3.org/WAI/standards-guidelines/wcag/new-in-22/#339-accessible-authentication-enhanced-aa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WAI/standards-guidelines/wcag/new-in-22/#2412-focus-not-obscured-enhanced-aaa" TargetMode="External"/><Relationship Id="rId11" Type="http://schemas.openxmlformats.org/officeDocument/2006/relationships/hyperlink" Target="https://www.w3.org/WAI/standards-guidelines/wcag/new-in-22/#guideline-32-predictable" TargetMode="External"/><Relationship Id="rId5" Type="http://schemas.openxmlformats.org/officeDocument/2006/relationships/hyperlink" Target="https://www.w3.org/WAI/standards-guidelines/wcag/new-in-22/#2411-focus-not-obscured-minimum-aa" TargetMode="External"/><Relationship Id="rId15" Type="http://schemas.openxmlformats.org/officeDocument/2006/relationships/hyperlink" Target="https://www.w3.org/WAI/standards-guidelines/wcag/new-in-22/#338-accessible-authentication-minimum-aa" TargetMode="External"/><Relationship Id="rId10" Type="http://schemas.openxmlformats.org/officeDocument/2006/relationships/hyperlink" Target="https://www.w3.org/WAI/standards-guidelines/wcag/new-in-22/#258-target-size-minimum-aa" TargetMode="External"/><Relationship Id="rId4" Type="http://schemas.openxmlformats.org/officeDocument/2006/relationships/hyperlink" Target="https://www.w3.org/WAI/standards-guidelines/wcag/new-in-22/#guideline-24-navigable" TargetMode="External"/><Relationship Id="rId9" Type="http://schemas.openxmlformats.org/officeDocument/2006/relationships/hyperlink" Target="https://www.w3.org/WAI/standards-guidelines/wcag/new-in-22/#257-dragging-movements-aa" TargetMode="External"/><Relationship Id="rId14" Type="http://schemas.openxmlformats.org/officeDocument/2006/relationships/hyperlink" Target="https://www.w3.org/WAI/standards-guidelines/wcag/new-in-22/#337-redundant-entry-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standards-guidelines/wcag/new-in-21/" TargetMode="External"/><Relationship Id="rId7" Type="http://schemas.openxmlformats.org/officeDocument/2006/relationships/hyperlink" Target="https://tiflocentre.ru/documents/gost-r-52872-2019.php" TargetMode="External"/><Relationship Id="rId2" Type="http://schemas.openxmlformats.org/officeDocument/2006/relationships/hyperlink" Target="https://www.w3.org/Translations/WCAG20-ru/WCAG20-ru-2013022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w3.org/TR/WCAG22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" TargetMode="External"/><Relationship Id="rId2" Type="http://schemas.openxmlformats.org/officeDocument/2006/relationships/hyperlink" Target="https://www.w3.org/WAI/standards-guidelines/wca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w3.org/WAI/standards-guidelines/wcag/new-in-21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people-use-web/user-stories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WAI/standards-guidelines/uaag/" TargetMode="External"/><Relationship Id="rId2" Type="http://schemas.openxmlformats.org/officeDocument/2006/relationships/hyperlink" Target="https://www.w3.org/WAI/standards-guidelines/atag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6F5AE-2103-3652-8F90-E736341E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852" y="819118"/>
            <a:ext cx="10602134" cy="1666630"/>
          </a:xfrm>
        </p:spPr>
        <p:txBody>
          <a:bodyPr anchor="b">
            <a:noAutofit/>
          </a:bodyPr>
          <a:lstStyle/>
          <a:p>
            <a:r>
              <a:rPr lang="ru-RU" sz="4800" b="0" i="0" dirty="0">
                <a:solidFill>
                  <a:srgbClr val="1A6AA5"/>
                </a:solidFill>
                <a:effectLst/>
                <a:latin typeface="Google Sans"/>
              </a:rPr>
              <a:t>Стан</a:t>
            </a:r>
            <a:r>
              <a:rPr lang="ru-RU" sz="4800" dirty="0">
                <a:solidFill>
                  <a:srgbClr val="1A6AA5"/>
                </a:solidFill>
                <a:latin typeface="Google Sans"/>
              </a:rPr>
              <a:t>дарты цифровой доступности</a:t>
            </a:r>
            <a:br>
              <a:rPr lang="en-US" sz="4000" b="0" i="0" dirty="0">
                <a:solidFill>
                  <a:srgbClr val="01356A"/>
                </a:solidFill>
                <a:effectLst/>
                <a:latin typeface="Google Sans"/>
              </a:rPr>
            </a:br>
            <a:endParaRPr lang="ru-RU" sz="3200" dirty="0">
              <a:solidFill>
                <a:srgbClr val="01356A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E2D345-CC7E-FF27-66C4-4CE0A6E0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852" y="3032938"/>
            <a:ext cx="4597746" cy="138828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ru-RU" sz="1800" b="1" dirty="0"/>
              <a:t>Белимова Полина Андреевна</a:t>
            </a:r>
          </a:p>
          <a:p>
            <a:pPr marL="0" indent="0">
              <a:buNone/>
            </a:pPr>
            <a:r>
              <a:rPr lang="ru-RU" sz="1800" dirty="0"/>
              <a:t>Центр юзабилити и смешанной реальности</a:t>
            </a:r>
          </a:p>
          <a:p>
            <a:pPr marL="0" indent="0">
              <a:buNone/>
            </a:pPr>
            <a:r>
              <a:rPr lang="ru-RU" sz="1800" dirty="0"/>
              <a:t>Университет ИТМО</a:t>
            </a:r>
          </a:p>
        </p:txBody>
      </p:sp>
      <p:pic>
        <p:nvPicPr>
          <p:cNvPr id="1030" name="Picture 6" descr="Web Content Accessibility Guidelines 2.0 - Ruby on Rails, Mobile And Web  Applications Outsourcing Expert | Nascenia">
            <a:extLst>
              <a:ext uri="{FF2B5EF4-FFF2-40B4-BE49-F238E27FC236}">
                <a16:creationId xmlns:a16="http://schemas.microsoft.com/office/drawing/2014/main" id="{D8A366D6-EBCF-5B4E-90E4-99D43DEC1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90408" y="3032938"/>
            <a:ext cx="4464734" cy="370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36" name="Rectangle 1035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Rectangle 1036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6519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DADB7CD-F3E7-AF36-A4C2-C8898E2E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64" y="414049"/>
            <a:ext cx="10141471" cy="49024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C67FB0-A815-3CEB-B87A-429CCA04D39E}"/>
              </a:ext>
            </a:extLst>
          </p:cNvPr>
          <p:cNvSpPr txBox="1"/>
          <p:nvPr/>
        </p:nvSpPr>
        <p:spPr>
          <a:xfrm>
            <a:off x="5459184" y="5955933"/>
            <a:ext cx="1578429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555555"/>
                </a:solidFill>
                <a:effectLst/>
                <a:latin typeface="Arial" panose="020B0604020202020204" pitchFamily="34" charset="0"/>
                <a:hlinkClick r:id="rId3"/>
              </a:rPr>
              <a:t>WCAG 2.2</a:t>
            </a:r>
            <a:endParaRPr lang="en-US" b="1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26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olang разработчик – чем занимается редкий специалист и как привлечь его в  компанию – BGStaff">
            <a:extLst>
              <a:ext uri="{FF2B5EF4-FFF2-40B4-BE49-F238E27FC236}">
                <a16:creationId xmlns:a16="http://schemas.microsoft.com/office/drawing/2014/main" id="{822F9172-2CC9-FDDA-0FDD-5E72ABFC6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713" y="13716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75FC71-97A4-9CE0-89B6-0F907FBCA7B0}"/>
              </a:ext>
            </a:extLst>
          </p:cNvPr>
          <p:cNvSpPr txBox="1"/>
          <p:nvPr/>
        </p:nvSpPr>
        <p:spPr>
          <a:xfrm>
            <a:off x="914402" y="805543"/>
            <a:ext cx="8969829" cy="4785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WCAG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доступность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</a:t>
            </a: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-контента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естественная информация, такая как текст, изображения и звуки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код или разметка, определяющая структуру, представление и т. д.</a:t>
            </a:r>
          </a:p>
          <a:p>
            <a:pPr lvl="0">
              <a:lnSpc>
                <a:spcPct val="107000"/>
              </a:lnSpc>
            </a:pPr>
            <a:endParaRPr lang="ru-RU" sz="2800" b="1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</a:pPr>
            <a:endParaRPr lang="ru-RU" sz="28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ru-RU" sz="28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Для Кого?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Разработчики веб-контента 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Разработчики инструментов веб-разработки</a:t>
            </a: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Разработчики инструментов оценки веб-доступности</a:t>
            </a:r>
          </a:p>
        </p:txBody>
      </p:sp>
    </p:spTree>
    <p:extLst>
      <p:ext uri="{BB962C8B-B14F-4D97-AF65-F5344CB8AC3E}">
        <p14:creationId xmlns:p14="http://schemas.microsoft.com/office/powerpoint/2010/main" val="2649760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48B64F-617F-6CE1-F6E6-1CF3F23C168D}"/>
              </a:ext>
            </a:extLst>
          </p:cNvPr>
          <p:cNvSpPr txBox="1"/>
          <p:nvPr/>
        </p:nvSpPr>
        <p:spPr>
          <a:xfrm>
            <a:off x="849086" y="510893"/>
            <a:ext cx="10221686" cy="5836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 принципа </a:t>
            </a: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WCAG</a:t>
            </a:r>
            <a:r>
              <a:rPr lang="ru-RU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Воспринимаемость: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информация и компоненты пользовательского интерфейса должны быть представлены пользователям в том виде, в котором пользователи могут их полноценно воспринять.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Управляемость: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компоненты пользовательского интерфейса и навигация должны быть работоспособными.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Понятность: 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пользователи должны иметь возможность понимать информацию, а также работу пользовательского интерфейса.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Надежность: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контент должен быть достаточно надежным, чтобы его могли надежно интерпретировать самые разные пользовательские агенты, включая вспомогательные технологии. </a:t>
            </a:r>
          </a:p>
        </p:txBody>
      </p:sp>
    </p:spTree>
    <p:extLst>
      <p:ext uri="{BB962C8B-B14F-4D97-AF65-F5344CB8AC3E}">
        <p14:creationId xmlns:p14="http://schemas.microsoft.com/office/powerpoint/2010/main" val="160881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EA268-4100-C1DE-2038-873A0D410E1E}"/>
              </a:ext>
            </a:extLst>
          </p:cNvPr>
          <p:cNvSpPr txBox="1"/>
          <p:nvPr/>
        </p:nvSpPr>
        <p:spPr>
          <a:xfrm>
            <a:off x="4906220" y="636425"/>
            <a:ext cx="2858530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Критерии успеха</a:t>
            </a:r>
          </a:p>
          <a:p>
            <a:endParaRPr lang="ru-RU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7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ААА</a:t>
            </a:r>
            <a:r>
              <a:rPr lang="ru-RU" sz="7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(наивысший уровень)</a:t>
            </a:r>
          </a:p>
          <a:p>
            <a:pPr algn="ctr"/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7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АА</a:t>
            </a:r>
            <a:r>
              <a:rPr lang="ru-RU" sz="7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(средний уровень) </a:t>
            </a:r>
          </a:p>
          <a:p>
            <a:pPr algn="ctr"/>
            <a:endParaRPr lang="ru-RU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ru-RU" sz="72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</a:t>
            </a:r>
            <a:r>
              <a:rPr lang="ru-RU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(низший уровень) 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803B1B-1C6F-9123-CD0D-FDC91B88BC79}"/>
              </a:ext>
            </a:extLst>
          </p:cNvPr>
          <p:cNvSpPr txBox="1"/>
          <p:nvPr/>
        </p:nvSpPr>
        <p:spPr>
          <a:xfrm>
            <a:off x="1288926" y="636425"/>
            <a:ext cx="2144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13 Положений</a:t>
            </a:r>
            <a:endParaRPr lang="ru-RU" sz="2400" dirty="0"/>
          </a:p>
        </p:txBody>
      </p:sp>
      <p:pic>
        <p:nvPicPr>
          <p:cNvPr id="6152" name="Picture 8" descr="Стопка бумаг, изолированные на белом фоне | Премиум Фото">
            <a:extLst>
              <a:ext uri="{FF2B5EF4-FFF2-40B4-BE49-F238E27FC236}">
                <a16:creationId xmlns:a16="http://schemas.microsoft.com/office/drawing/2014/main" id="{755364D1-31B8-AEF4-563D-8AB010DD4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42" y="1371601"/>
            <a:ext cx="3690257" cy="49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89FB739-8FEA-9EEE-AD6E-4DCDB949C05C}"/>
              </a:ext>
            </a:extLst>
          </p:cNvPr>
          <p:cNvSpPr txBox="1"/>
          <p:nvPr/>
        </p:nvSpPr>
        <p:spPr>
          <a:xfrm>
            <a:off x="9237557" y="636425"/>
            <a:ext cx="34616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Методики</a:t>
            </a:r>
            <a:endParaRPr lang="ru-RU" sz="2400" dirty="0"/>
          </a:p>
        </p:txBody>
      </p:sp>
      <p:pic>
        <p:nvPicPr>
          <p:cNvPr id="6154" name="Picture 10" descr="Картинки шестеренок - 68 фото - картинки и рисунки: скачать бесплатно">
            <a:extLst>
              <a:ext uri="{FF2B5EF4-FFF2-40B4-BE49-F238E27FC236}">
                <a16:creationId xmlns:a16="http://schemas.microsoft.com/office/drawing/2014/main" id="{73D73F7E-148B-3A1C-B7C7-2DF349CEA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60456">
            <a:off x="8083259" y="2444257"/>
            <a:ext cx="4051414" cy="277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88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Обзор на цифру 1. | TeslaCraft">
            <a:extLst>
              <a:ext uri="{FF2B5EF4-FFF2-40B4-BE49-F238E27FC236}">
                <a16:creationId xmlns:a16="http://schemas.microsoft.com/office/drawing/2014/main" id="{50FC0E93-F9EB-453A-D23F-A374D2A05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5431" y="248109"/>
            <a:ext cx="4503283" cy="636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463CB-4860-3419-E9E3-4BE288491B0A}"/>
              </a:ext>
            </a:extLst>
          </p:cNvPr>
          <p:cNvSpPr txBox="1"/>
          <p:nvPr/>
        </p:nvSpPr>
        <p:spPr>
          <a:xfrm>
            <a:off x="1001485" y="1805579"/>
            <a:ext cx="9459685" cy="2486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Принцип 1. Воспринимаемость</a:t>
            </a:r>
          </a:p>
          <a:p>
            <a:pPr algn="l"/>
            <a:endParaRPr lang="ru-RU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информация и компоненты пользовательского интерфейса должны быть представлены только в том виде, который могут воспринимать пользователи</a:t>
            </a:r>
          </a:p>
        </p:txBody>
      </p:sp>
    </p:spTree>
    <p:extLst>
      <p:ext uri="{BB962C8B-B14F-4D97-AF65-F5344CB8AC3E}">
        <p14:creationId xmlns:p14="http://schemas.microsoft.com/office/powerpoint/2010/main" val="1396506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C12DB5-1057-9909-DB0A-255DCEAB0EE9}"/>
              </a:ext>
            </a:extLst>
          </p:cNvPr>
          <p:cNvSpPr txBox="1"/>
          <p:nvPr/>
        </p:nvSpPr>
        <p:spPr>
          <a:xfrm>
            <a:off x="1055913" y="464796"/>
            <a:ext cx="10559144" cy="2805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Положение 1.1 Текстовая версия </a:t>
            </a:r>
            <a:r>
              <a:rPr lang="ru-RU" sz="2000" b="1" dirty="0">
                <a:solidFill>
                  <a:srgbClr val="FF0000"/>
                </a:solidFill>
              </a:rPr>
              <a:t>(А) </a:t>
            </a:r>
            <a:endParaRPr lang="en-US" sz="20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endParaRPr lang="en-US" sz="20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предоставьте эквивалентную </a:t>
            </a: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текстовую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версию любого </a:t>
            </a: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нетекстового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контента для его возможного преобразования в альтернативные формы, удобные для различных пользователей (увеличенный шрифт, шрифт Брайля, озвучивание, специальные знаки или упрощенный язык). </a:t>
            </a:r>
            <a:r>
              <a:rPr lang="en-US" sz="200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ARIA-label </a:t>
            </a:r>
            <a:r>
              <a:rPr lang="ru-RU" sz="200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 </a:t>
            </a:r>
            <a:r>
              <a:rPr lang="en-US" sz="200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ALT-</a:t>
            </a:r>
            <a:r>
              <a:rPr lang="en-US" sz="2000" i="1" dirty="0">
                <a:solidFill>
                  <a:srgbClr val="000000"/>
                </a:solidFill>
                <a:latin typeface="Arial" panose="020B0604020202020204" pitchFamily="34" charset="0"/>
              </a:rPr>
              <a:t>text</a:t>
            </a:r>
            <a:endParaRPr lang="ru-RU" sz="2000" i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23D98D-066E-F250-D139-7C4C9607F88E}"/>
              </a:ext>
            </a:extLst>
          </p:cNvPr>
          <p:cNvSpPr txBox="1"/>
          <p:nvPr/>
        </p:nvSpPr>
        <p:spPr>
          <a:xfrm>
            <a:off x="1055913" y="3429000"/>
            <a:ext cx="394199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</a:t>
            </a:r>
            <a:r>
              <a:rPr lang="ru-RU" i="0" dirty="0">
                <a:solidFill>
                  <a:srgbClr val="00206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азвание или краткое описание: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Элементов управления, ввода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Медиаконтента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Теста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Сенсорного восприятия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Капчи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Оформление - невидимость</a:t>
            </a:r>
          </a:p>
        </p:txBody>
      </p:sp>
      <p:pic>
        <p:nvPicPr>
          <p:cNvPr id="2" name="Picture 4" descr="ARIA labels and relationships | Articles | web.dev">
            <a:extLst>
              <a:ext uri="{FF2B5EF4-FFF2-40B4-BE49-F238E27FC236}">
                <a16:creationId xmlns:a16="http://schemas.microsoft.com/office/drawing/2014/main" id="{65C2BB61-211B-6D60-15C3-A995E46F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084" y="3587885"/>
            <a:ext cx="3885678" cy="1811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Что такое атрибут alt, где и как он используется">
            <a:extLst>
              <a:ext uri="{FF2B5EF4-FFF2-40B4-BE49-F238E27FC236}">
                <a16:creationId xmlns:a16="http://schemas.microsoft.com/office/drawing/2014/main" id="{50DF711F-7AF0-54EE-CFBF-294AC6E3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3759" y="3660772"/>
            <a:ext cx="2160292" cy="162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187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DC3252-7B52-4236-CC63-0D4A243E22CF}"/>
              </a:ext>
            </a:extLst>
          </p:cNvPr>
          <p:cNvSpPr txBox="1"/>
          <p:nvPr/>
        </p:nvSpPr>
        <p:spPr>
          <a:xfrm>
            <a:off x="1094013" y="326571"/>
            <a:ext cx="10003972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Положение 1.2 Медиаконтент: </a:t>
            </a:r>
          </a:p>
          <a:p>
            <a:pPr algn="l">
              <a:lnSpc>
                <a:spcPct val="150000"/>
              </a:lnSpc>
            </a:pPr>
            <a:endParaRPr lang="ru-RU" sz="20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предоставьте альтернативную версию медиаконтента, ограниченного по времени.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E222DF-75CF-471B-620E-60C2CD2405F0}"/>
              </a:ext>
            </a:extLst>
          </p:cNvPr>
          <p:cNvSpPr txBox="1"/>
          <p:nvPr/>
        </p:nvSpPr>
        <p:spPr>
          <a:xfrm>
            <a:off x="1094013" y="1643220"/>
            <a:ext cx="6096000" cy="61087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Аудио / видео / текстовые версии в записи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dirty="0">
                <a:solidFill>
                  <a:srgbClr val="000000"/>
                </a:solidFill>
              </a:rPr>
              <a:t>Титры в записи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</a:t>
            </a:r>
            <a:r>
              <a:rPr lang="ru-RU" sz="1800" b="1" i="0" dirty="0">
                <a:solidFill>
                  <a:srgbClr val="000000"/>
                </a:solidFill>
                <a:effectLst/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Звуковое описание в записи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Титры в реальном времени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1800" dirty="0" err="1">
                <a:solidFill>
                  <a:srgbClr val="000000"/>
                </a:solidFill>
              </a:rPr>
              <a:t>Аудиоописание</a:t>
            </a:r>
            <a:r>
              <a:rPr lang="ru-RU" sz="1800" dirty="0">
                <a:solidFill>
                  <a:srgbClr val="000000"/>
                </a:solidFill>
              </a:rPr>
              <a:t> в записи</a:t>
            </a:r>
            <a:endParaRPr lang="ru-RU" sz="1800" b="1" dirty="0">
              <a:solidFill>
                <a:srgbClr val="002060"/>
              </a:solidFill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Язык жестов</a:t>
            </a:r>
            <a:endParaRPr lang="ru-RU" sz="1800" b="1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Расширенное </a:t>
            </a:r>
            <a:r>
              <a:rPr lang="ru-RU" dirty="0" err="1">
                <a:solidFill>
                  <a:srgbClr val="000000"/>
                </a:solidFill>
              </a:rPr>
              <a:t>аудиоописание</a:t>
            </a:r>
            <a:endParaRPr lang="ru-RU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Альтернативная </a:t>
            </a:r>
            <a:r>
              <a:rPr lang="ru-RU" sz="1800" i="0" dirty="0" err="1">
                <a:solidFill>
                  <a:srgbClr val="000000"/>
                </a:solidFill>
                <a:effectLst/>
              </a:rPr>
              <a:t>медиаверсия</a:t>
            </a:r>
            <a:endParaRPr lang="ru-RU" sz="180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1800" i="0" dirty="0" err="1">
                <a:solidFill>
                  <a:srgbClr val="000000"/>
                </a:solidFill>
                <a:effectLst/>
              </a:rPr>
              <a:t>Аудиоряд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 в реальном времени</a:t>
            </a:r>
          </a:p>
          <a:p>
            <a:pPr>
              <a:lnSpc>
                <a:spcPct val="200000"/>
              </a:lnSpc>
            </a:pPr>
            <a:endParaRPr lang="ru-RU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endParaRPr lang="ru-RU" sz="18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5BC855-5332-F755-C628-4EF6DC7CEB84}"/>
              </a:ext>
            </a:extLst>
          </p:cNvPr>
          <p:cNvSpPr txBox="1"/>
          <p:nvPr/>
        </p:nvSpPr>
        <p:spPr>
          <a:xfrm>
            <a:off x="7705096" y="6211668"/>
            <a:ext cx="20152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hlinkClick r:id="rId2"/>
              </a:rPr>
              <a:t>Пример видео</a:t>
            </a:r>
            <a:endParaRPr lang="ru-RU" sz="20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E7708D-3879-DE1D-6399-84217E5E0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362199"/>
            <a:ext cx="4956552" cy="35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064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A6C163-8A5F-A050-8044-5962BE062986}"/>
              </a:ext>
            </a:extLst>
          </p:cNvPr>
          <p:cNvSpPr txBox="1"/>
          <p:nvPr/>
        </p:nvSpPr>
        <p:spPr>
          <a:xfrm>
            <a:off x="1306284" y="488407"/>
            <a:ext cx="10112830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Положение 1.3 Адаптируемость: </a:t>
            </a:r>
          </a:p>
          <a:p>
            <a:pPr algn="l">
              <a:lnSpc>
                <a:spcPct val="150000"/>
              </a:lnSpc>
            </a:pPr>
            <a:endParaRPr lang="ru-RU" sz="20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создавайте контент, который можно представить в различных видах без потери данных или структуры (например, с более простым макетом страницы).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825D30-DB88-5A1D-605C-CD45E1318532}"/>
              </a:ext>
            </a:extLst>
          </p:cNvPr>
          <p:cNvSpPr txBox="1"/>
          <p:nvPr/>
        </p:nvSpPr>
        <p:spPr>
          <a:xfrm>
            <a:off x="1306284" y="2790761"/>
            <a:ext cx="6223908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i="0" dirty="0">
                <a:solidFill>
                  <a:srgbClr val="000000"/>
                </a:solidFill>
                <a:effectLst/>
              </a:rPr>
              <a:t>Информация и взаимосвязи </a:t>
            </a:r>
            <a:r>
              <a:rPr lang="ru-RU" i="0" dirty="0" err="1">
                <a:solidFill>
                  <a:srgbClr val="000000"/>
                </a:solidFill>
                <a:effectLst/>
              </a:rPr>
              <a:t>программно</a:t>
            </a:r>
            <a:r>
              <a:rPr lang="ru-RU" i="0" dirty="0">
                <a:solidFill>
                  <a:srgbClr val="000000"/>
                </a:solidFill>
                <a:effectLst/>
              </a:rPr>
              <a:t> определены</a:t>
            </a:r>
          </a:p>
          <a:p>
            <a:pPr>
              <a:lnSpc>
                <a:spcPct val="15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i="0" dirty="0">
                <a:solidFill>
                  <a:srgbClr val="000000"/>
                </a:solidFill>
                <a:effectLst/>
              </a:rPr>
              <a:t>Задана значимая последовательность чтения</a:t>
            </a:r>
            <a:endParaRPr lang="ru-RU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i="0" dirty="0">
                <a:solidFill>
                  <a:srgbClr val="000000"/>
                </a:solidFill>
                <a:effectLst/>
              </a:rPr>
              <a:t>Независимость только от сенсорных характеристик</a:t>
            </a:r>
          </a:p>
          <a:p>
            <a:pPr>
              <a:lnSpc>
                <a:spcPct val="150000"/>
              </a:lnSpc>
            </a:pPr>
            <a:r>
              <a:rPr lang="ru-RU" sz="1800" b="1" i="0" dirty="0">
                <a:effectLst/>
              </a:rPr>
              <a:t>(АА) </a:t>
            </a:r>
            <a:r>
              <a:rPr lang="ru-RU" i="1" dirty="0">
                <a:solidFill>
                  <a:srgbClr val="000000"/>
                </a:solidFill>
                <a:effectLst/>
              </a:rPr>
              <a:t>Ориентация</a:t>
            </a:r>
          </a:p>
          <a:p>
            <a:pPr>
              <a:lnSpc>
                <a:spcPct val="150000"/>
              </a:lnSpc>
            </a:pPr>
            <a:r>
              <a:rPr lang="ru-RU" sz="1800" b="1" i="0" dirty="0">
                <a:effectLst/>
              </a:rPr>
              <a:t>(АА) </a:t>
            </a:r>
            <a:r>
              <a:rPr lang="ru-RU" i="1" dirty="0">
                <a:solidFill>
                  <a:srgbClr val="000000"/>
                </a:solidFill>
                <a:effectLst/>
              </a:rPr>
              <a:t>Определение цели ввода</a:t>
            </a:r>
          </a:p>
        </p:txBody>
      </p:sp>
      <p:pic>
        <p:nvPicPr>
          <p:cNvPr id="1026" name="Picture 2" descr="Ig Audience - Landscape Mobile Icon Png - Free Transparent PNG Download -  PNGkey">
            <a:extLst>
              <a:ext uri="{FF2B5EF4-FFF2-40B4-BE49-F238E27FC236}">
                <a16:creationId xmlns:a16="http://schemas.microsoft.com/office/drawing/2014/main" id="{176716B2-A53D-EC5C-952A-0F5206A7F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896" y="3120887"/>
            <a:ext cx="2918819" cy="3061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25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9D13206-16BF-D170-72DB-54A45C07CEDE}"/>
              </a:ext>
            </a:extLst>
          </p:cNvPr>
          <p:cNvSpPr txBox="1"/>
          <p:nvPr/>
        </p:nvSpPr>
        <p:spPr>
          <a:xfrm>
            <a:off x="707571" y="318901"/>
            <a:ext cx="11898085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Положение 1.4 Избирательность:</a:t>
            </a: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упростите просмотр и прослушивание контента, отделив важные части от второстепенных.</a:t>
            </a:r>
          </a:p>
        </p:txBody>
      </p:sp>
      <p:pic>
        <p:nvPicPr>
          <p:cNvPr id="6146" name="Picture 2" descr="Как контрастировать фон и цвета переднего плана в веб-дизайне - КАК 2022">
            <a:extLst>
              <a:ext uri="{FF2B5EF4-FFF2-40B4-BE49-F238E27FC236}">
                <a16:creationId xmlns:a16="http://schemas.microsoft.com/office/drawing/2014/main" id="{2432701F-32A0-F1A3-DFCB-4EB8BAD4A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13" y="2421811"/>
            <a:ext cx="4984295" cy="332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CD7A39A8-5F2D-A2B3-B632-031071D9CF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327570" y="4396564"/>
            <a:ext cx="313547" cy="313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5848AE-4999-3CD2-F869-AE3E325510F8}"/>
              </a:ext>
            </a:extLst>
          </p:cNvPr>
          <p:cNvSpPr txBox="1"/>
          <p:nvPr/>
        </p:nvSpPr>
        <p:spPr>
          <a:xfrm>
            <a:off x="716706" y="1905997"/>
            <a:ext cx="6096000" cy="5000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Цвет - не единственное средство передачи информации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dirty="0">
                <a:solidFill>
                  <a:srgbClr val="000000"/>
                </a:solidFill>
              </a:rPr>
              <a:t>Управление автоматическим </a:t>
            </a:r>
            <a:r>
              <a:rPr lang="ru-RU" dirty="0" err="1">
                <a:solidFill>
                  <a:srgbClr val="000000"/>
                </a:solidFill>
              </a:rPr>
              <a:t>аудиоконтентом</a:t>
            </a:r>
            <a:endParaRPr lang="ru-RU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Контраст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4,5:1 / 3:1</a:t>
            </a:r>
            <a:endParaRPr lang="ru-RU" sz="180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1800" dirty="0">
                <a:solidFill>
                  <a:srgbClr val="000000"/>
                </a:solidFill>
              </a:rPr>
              <a:t>Изменение размеров текста </a:t>
            </a:r>
            <a:r>
              <a:rPr lang="ru-RU" sz="1800" b="1" dirty="0">
                <a:solidFill>
                  <a:srgbClr val="002060"/>
                </a:solidFill>
              </a:rPr>
              <a:t>до 200%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1800" dirty="0">
                <a:solidFill>
                  <a:srgbClr val="000000"/>
                </a:solidFill>
              </a:rPr>
              <a:t>Нет текста на изображениях (кроме лого)</a:t>
            </a:r>
            <a:endParaRPr lang="en-US" sz="1800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(АА) </a:t>
            </a:r>
            <a:r>
              <a:rPr lang="en-US" sz="1800" i="1" dirty="0">
                <a:solidFill>
                  <a:srgbClr val="000000"/>
                </a:solidFill>
                <a:effectLst/>
              </a:rPr>
              <a:t>Reflow</a:t>
            </a:r>
            <a:endParaRPr lang="ru-RU" sz="1800" i="1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Контраст</a:t>
            </a:r>
            <a:r>
              <a:rPr lang="ru-RU" sz="1800" b="1" i="0" dirty="0">
                <a:solidFill>
                  <a:srgbClr val="000000"/>
                </a:solidFill>
                <a:effectLst/>
              </a:rPr>
              <a:t>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7:1 / 4.5:1</a:t>
            </a:r>
            <a:endParaRPr lang="ru-RU" sz="1800" b="1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</a:t>
            </a:r>
            <a:r>
              <a:rPr lang="ru-RU" b="1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Отсутствие фонового звука</a:t>
            </a:r>
          </a:p>
          <a:p>
            <a:pPr>
              <a:lnSpc>
                <a:spcPct val="200000"/>
              </a:lnSpc>
            </a:pPr>
            <a:endParaRPr lang="ru-RU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866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Раскраски для детей и взрослых хорошего качестваРаскраска цифра 2 -  Раскраски для детей и взрослых хорошего качества">
            <a:extLst>
              <a:ext uri="{FF2B5EF4-FFF2-40B4-BE49-F238E27FC236}">
                <a16:creationId xmlns:a16="http://schemas.microsoft.com/office/drawing/2014/main" id="{26C39FA7-4C1D-FF89-1632-800EA1AF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957" y="0"/>
            <a:ext cx="4851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463CB-4860-3419-E9E3-4BE288491B0A}"/>
              </a:ext>
            </a:extLst>
          </p:cNvPr>
          <p:cNvSpPr txBox="1"/>
          <p:nvPr/>
        </p:nvSpPr>
        <p:spPr>
          <a:xfrm>
            <a:off x="1001485" y="1805579"/>
            <a:ext cx="9459685" cy="1932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Принцип 2. Управляемость: </a:t>
            </a:r>
          </a:p>
          <a:p>
            <a:pPr algn="l"/>
            <a:endParaRPr lang="ru-RU" sz="24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4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компоненты пользовательского интерфейса и навигации должны быть управляемыми</a:t>
            </a:r>
            <a:endParaRPr lang="ru-RU" sz="24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168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9FCDF5-9015-1058-F610-7D86ADB86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193" y="480218"/>
            <a:ext cx="10515600" cy="1325563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1356A"/>
                </a:solidFill>
              </a:rPr>
              <a:t>Возможные барьеры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20F1E-1CBD-1131-81F0-249330CF9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64429" cy="4351338"/>
          </a:xfrm>
        </p:spPr>
        <p:txBody>
          <a:bodyPr/>
          <a:lstStyle/>
          <a:p>
            <a:r>
              <a:rPr lang="ru-RU" sz="2400" dirty="0"/>
              <a:t>Нарушения слуха</a:t>
            </a:r>
          </a:p>
          <a:p>
            <a:r>
              <a:rPr lang="ru-RU" sz="2400" dirty="0"/>
              <a:t>Нарушения речи</a:t>
            </a:r>
          </a:p>
          <a:p>
            <a:r>
              <a:rPr lang="ru-RU" sz="2400" dirty="0"/>
              <a:t>Нарушения зрения</a:t>
            </a:r>
          </a:p>
          <a:p>
            <a:r>
              <a:rPr lang="ru-RU" sz="2400" dirty="0"/>
              <a:t>Когнитивные нарушения </a:t>
            </a:r>
          </a:p>
          <a:p>
            <a:r>
              <a:rPr lang="ru-RU" sz="2400" dirty="0"/>
              <a:t>Физические ограничения</a:t>
            </a:r>
          </a:p>
          <a:p>
            <a:endParaRPr lang="ru-RU" dirty="0"/>
          </a:p>
        </p:txBody>
      </p:sp>
      <p:pic>
        <p:nvPicPr>
          <p:cNvPr id="1026" name="Picture 2" descr="Более 93 700 работ на тему «с ограниченными возможностями»: стоковые  иллюстрации, векторная графика и клипарт royalty-free - iStock">
            <a:extLst>
              <a:ext uri="{FF2B5EF4-FFF2-40B4-BE49-F238E27FC236}">
                <a16:creationId xmlns:a16="http://schemas.microsoft.com/office/drawing/2014/main" id="{EB3F68C5-B6B0-EC4C-EAE1-A44E193BC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8"/>
          <a:stretch/>
        </p:blipFill>
        <p:spPr bwMode="auto">
          <a:xfrm>
            <a:off x="5524500" y="1002506"/>
            <a:ext cx="5829300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7688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39A122-B258-18A0-D504-68BE509776F0}"/>
              </a:ext>
            </a:extLst>
          </p:cNvPr>
          <p:cNvSpPr txBox="1"/>
          <p:nvPr/>
        </p:nvSpPr>
        <p:spPr>
          <a:xfrm>
            <a:off x="979713" y="423093"/>
            <a:ext cx="9720944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Положение 2.1 Доступность управления с клавиатуры:</a:t>
            </a: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предоставьте возможность управления всей функциональностью с клавиатуры.</a:t>
            </a:r>
          </a:p>
        </p:txBody>
      </p:sp>
      <p:pic>
        <p:nvPicPr>
          <p:cNvPr id="8194" name="Picture 2" descr="Как пользоваться клавиатурой без мышки на компьютере. Как выключить  компьютер с помощью клавиатуры">
            <a:extLst>
              <a:ext uri="{FF2B5EF4-FFF2-40B4-BE49-F238E27FC236}">
                <a16:creationId xmlns:a16="http://schemas.microsoft.com/office/drawing/2014/main" id="{0AB96A19-196D-4332-EE8F-2CC1E27B3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510" y="4283047"/>
            <a:ext cx="6014676" cy="1960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632D17-A376-274C-02A2-A0F51C532638}"/>
              </a:ext>
            </a:extLst>
          </p:cNvPr>
          <p:cNvSpPr txBox="1"/>
          <p:nvPr/>
        </p:nvSpPr>
        <p:spPr>
          <a:xfrm>
            <a:off x="979713" y="2329202"/>
            <a:ext cx="6096000" cy="2230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1800" i="0" dirty="0">
                <a:effectLst/>
              </a:rPr>
              <a:t>Управление клавиатурой без ограничения времени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dirty="0">
                <a:solidFill>
                  <a:srgbClr val="000000"/>
                </a:solidFill>
              </a:rPr>
              <a:t>Управление фокусом с помощью клавиатуры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1800" i="1" dirty="0">
                <a:solidFill>
                  <a:srgbClr val="000000"/>
                </a:solidFill>
                <a:effectLst/>
              </a:rPr>
              <a:t>Сочетание клавиш</a:t>
            </a:r>
            <a:endParaRPr lang="ru-RU" i="1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Без ограничений</a:t>
            </a:r>
            <a:endParaRPr lang="ru-RU" sz="18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315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DEFF1C-E900-859D-EFAA-C4D44A506F0C}"/>
              </a:ext>
            </a:extLst>
          </p:cNvPr>
          <p:cNvSpPr txBox="1"/>
          <p:nvPr/>
        </p:nvSpPr>
        <p:spPr>
          <a:xfrm>
            <a:off x="870857" y="616020"/>
            <a:ext cx="10210800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Положение 2.2 Достаточное время: </a:t>
            </a:r>
          </a:p>
          <a:p>
            <a:pPr algn="l">
              <a:lnSpc>
                <a:spcPct val="150000"/>
              </a:lnSpc>
            </a:pPr>
            <a:endParaRPr lang="ru-RU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предоставьте пользователям достаточно времени для ознакомления и работы с контентом.</a:t>
            </a:r>
          </a:p>
        </p:txBody>
      </p:sp>
      <p:pic>
        <p:nvPicPr>
          <p:cNvPr id="9218" name="Picture 2" descr="30/30 - простой интервальный таймер для Android - Лайфхакер">
            <a:extLst>
              <a:ext uri="{FF2B5EF4-FFF2-40B4-BE49-F238E27FC236}">
                <a16:creationId xmlns:a16="http://schemas.microsoft.com/office/drawing/2014/main" id="{4C822A98-0600-53B8-BFC3-281EEE600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643" y="2609647"/>
            <a:ext cx="4744357" cy="382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A82A35-F58F-6706-129D-9629597FED70}"/>
              </a:ext>
            </a:extLst>
          </p:cNvPr>
          <p:cNvSpPr txBox="1"/>
          <p:nvPr/>
        </p:nvSpPr>
        <p:spPr>
          <a:xfrm>
            <a:off x="1869621" y="2967622"/>
            <a:ext cx="6096000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Настройка времени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dirty="0">
                <a:solidFill>
                  <a:srgbClr val="000000"/>
                </a:solidFill>
              </a:rPr>
              <a:t>Пауза, остановка, скрытие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Время не ограничено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1800" dirty="0">
                <a:solidFill>
                  <a:srgbClr val="000000"/>
                </a:solidFill>
              </a:rPr>
              <a:t>Прерывания могут быть отложены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1800" dirty="0">
                <a:solidFill>
                  <a:srgbClr val="000000"/>
                </a:solidFill>
              </a:rPr>
              <a:t>Вторичная авторизация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9365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8AB319-1AED-F6E7-9D74-0D10ACA2F4AB}"/>
              </a:ext>
            </a:extLst>
          </p:cNvPr>
          <p:cNvSpPr txBox="1"/>
          <p:nvPr/>
        </p:nvSpPr>
        <p:spPr>
          <a:xfrm>
            <a:off x="1153885" y="700093"/>
            <a:ext cx="8011885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Положение 2.3 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Не используйте заведомо </a:t>
            </a: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опасные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для здоровья элементы дизайна.</a:t>
            </a:r>
          </a:p>
        </p:txBody>
      </p:sp>
      <p:pic>
        <p:nvPicPr>
          <p:cNvPr id="10244" name="Picture 4" descr="Картинка вспышка: Изображения Вспышка | Бесплатные векторы, стоковые фото и  PSD">
            <a:extLst>
              <a:ext uri="{FF2B5EF4-FFF2-40B4-BE49-F238E27FC236}">
                <a16:creationId xmlns:a16="http://schemas.microsoft.com/office/drawing/2014/main" id="{45861056-BF9B-432D-040E-DC9F2CF24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364" y="2094854"/>
            <a:ext cx="3453493" cy="3453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7E192-D017-3F9A-D385-101D294029C7}"/>
              </a:ext>
            </a:extLst>
          </p:cNvPr>
          <p:cNvSpPr txBox="1"/>
          <p:nvPr/>
        </p:nvSpPr>
        <p:spPr>
          <a:xfrm>
            <a:off x="1937657" y="2954715"/>
            <a:ext cx="6096000" cy="1122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Не более 3х вспышек в секунду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Отсутствие вспыхивающих элементов</a:t>
            </a:r>
          </a:p>
        </p:txBody>
      </p:sp>
    </p:spTree>
    <p:extLst>
      <p:ext uri="{BB962C8B-B14F-4D97-AF65-F5344CB8AC3E}">
        <p14:creationId xmlns:p14="http://schemas.microsoft.com/office/powerpoint/2010/main" val="25835498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DC2255-955C-C63E-802D-65113E4FEA1F}"/>
              </a:ext>
            </a:extLst>
          </p:cNvPr>
          <p:cNvSpPr txBox="1"/>
          <p:nvPr/>
        </p:nvSpPr>
        <p:spPr>
          <a:xfrm>
            <a:off x="1055914" y="489856"/>
            <a:ext cx="9655629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Положение 2.4 Навигация: 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предоставьте пользователям помощь и поддержку в навигации, поиске контента и в определении их текущего положения на сайте.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B13F43-3422-3BE1-5D28-9B037A0DB57B}"/>
              </a:ext>
            </a:extLst>
          </p:cNvPr>
          <p:cNvSpPr txBox="1"/>
          <p:nvPr/>
        </p:nvSpPr>
        <p:spPr>
          <a:xfrm>
            <a:off x="1055914" y="1815049"/>
            <a:ext cx="6096000" cy="5554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Пропуск блоков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dirty="0">
                <a:solidFill>
                  <a:srgbClr val="000000"/>
                </a:solidFill>
              </a:rPr>
              <a:t>Заголовок страницы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Порядок перемещения фокуса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dirty="0">
                <a:solidFill>
                  <a:srgbClr val="000000"/>
                </a:solidFill>
              </a:rPr>
              <a:t>Цель ссылки понятна из контекста</a:t>
            </a:r>
            <a:endParaRPr lang="ru-RU" sz="180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Различные способы поиска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1800" dirty="0">
                <a:solidFill>
                  <a:srgbClr val="000000"/>
                </a:solidFill>
              </a:rPr>
              <a:t>Заголовки и ярлыки описывают тему</a:t>
            </a:r>
          </a:p>
          <a:p>
            <a:pPr>
              <a:lnSpc>
                <a:spcPct val="20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1800" i="1" dirty="0">
                <a:solidFill>
                  <a:srgbClr val="000000"/>
                </a:solidFill>
              </a:rPr>
              <a:t>Видимый фокус (не мешает)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i="0" dirty="0">
                <a:solidFill>
                  <a:srgbClr val="000000"/>
                </a:solidFill>
                <a:effectLst/>
              </a:rPr>
              <a:t>Текущее положение</a:t>
            </a:r>
            <a:endParaRPr lang="ru-RU" sz="1800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i="0" dirty="0">
                <a:solidFill>
                  <a:srgbClr val="000000"/>
                </a:solidFill>
                <a:effectLst/>
              </a:rPr>
              <a:t>Заголовки разделов</a:t>
            </a:r>
            <a:endParaRPr lang="ru-RU" sz="1800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</a:pPr>
            <a:endParaRPr lang="ru-RU" sz="1800" dirty="0">
              <a:solidFill>
                <a:srgbClr val="000000"/>
              </a:solidFill>
            </a:endParaRPr>
          </a:p>
        </p:txBody>
      </p:sp>
      <p:pic>
        <p:nvPicPr>
          <p:cNvPr id="5" name="Picture 2" descr="НОУ ИНТУИТ | Современные веб-технологии. Лекция 1: Разработка макета  Интернет-магазина">
            <a:extLst>
              <a:ext uri="{FF2B5EF4-FFF2-40B4-BE49-F238E27FC236}">
                <a16:creationId xmlns:a16="http://schemas.microsoft.com/office/drawing/2014/main" id="{E7967B05-4F57-7870-2FAD-1C6E3EC42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123" y="2673432"/>
            <a:ext cx="5728824" cy="3281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24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EC7BB-E360-7997-CC53-755C8C065880}"/>
              </a:ext>
            </a:extLst>
          </p:cNvPr>
          <p:cNvSpPr txBox="1"/>
          <p:nvPr/>
        </p:nvSpPr>
        <p:spPr>
          <a:xfrm>
            <a:off x="1055914" y="489856"/>
            <a:ext cx="9655629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Положение 2.5.-2-7. Модальности ввода: </a:t>
            </a:r>
          </a:p>
          <a:p>
            <a:pPr algn="l">
              <a:lnSpc>
                <a:spcPct val="150000"/>
              </a:lnSpc>
            </a:pPr>
            <a:endParaRPr lang="ru-RU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latin typeface="Arial" panose="020B0604020202020204" pitchFamily="34" charset="0"/>
              </a:rPr>
              <a:t>необходимо облегчить пользователям операционную функциональность за счет использования различных способов ввода информации помимо клавиатуры.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8BA47-35C3-889A-CD50-CA80F9D4D8F3}"/>
              </a:ext>
            </a:extLst>
          </p:cNvPr>
          <p:cNvSpPr txBox="1"/>
          <p:nvPr/>
        </p:nvSpPr>
        <p:spPr>
          <a:xfrm>
            <a:off x="3228916" y="2780212"/>
            <a:ext cx="6096000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1800" i="1" dirty="0">
                <a:solidFill>
                  <a:srgbClr val="000000"/>
                </a:solidFill>
                <a:effectLst/>
              </a:rPr>
              <a:t>Жесты при работе с указателем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i="1" dirty="0">
                <a:solidFill>
                  <a:srgbClr val="000000"/>
                </a:solidFill>
              </a:rPr>
              <a:t>Отмена указателя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1800" i="1" dirty="0">
                <a:solidFill>
                  <a:srgbClr val="000000"/>
                </a:solidFill>
                <a:effectLst/>
              </a:rPr>
              <a:t>Метки в названии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i="1" dirty="0">
                <a:solidFill>
                  <a:srgbClr val="000000"/>
                </a:solidFill>
              </a:rPr>
              <a:t>Активация движения</a:t>
            </a:r>
          </a:p>
          <a:p>
            <a:pPr>
              <a:lnSpc>
                <a:spcPct val="20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1800" i="1" dirty="0">
                <a:solidFill>
                  <a:srgbClr val="000000"/>
                </a:solidFill>
                <a:effectLst/>
              </a:rPr>
              <a:t>Перетаскивание </a:t>
            </a:r>
          </a:p>
          <a:p>
            <a:pPr>
              <a:lnSpc>
                <a:spcPct val="200000"/>
              </a:lnSpc>
            </a:pPr>
            <a:r>
              <a:rPr lang="ru-RU" sz="1800" b="1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1800" i="1" dirty="0">
                <a:solidFill>
                  <a:srgbClr val="000000"/>
                </a:solidFill>
              </a:rPr>
              <a:t>Минимальный целевой размер (44х44)</a:t>
            </a:r>
          </a:p>
        </p:txBody>
      </p:sp>
      <p:pic>
        <p:nvPicPr>
          <p:cNvPr id="1028" name="Picture 4" descr="жесты пальцем руки интерфейс нажмите плоский цветной значок вектор PNG ,  ручные иконки, конвертер иконок, иконки фитнес PNG картинки и пнг рисунок  для бесплатной загрузки">
            <a:extLst>
              <a:ext uri="{FF2B5EF4-FFF2-40B4-BE49-F238E27FC236}">
                <a16:creationId xmlns:a16="http://schemas.microsoft.com/office/drawing/2014/main" id="{DFEBEC48-86D4-6739-7006-EBAE66E6D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35" y="3213651"/>
            <a:ext cx="2156791" cy="215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382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7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0463CB-4860-3419-E9E3-4BE288491B0A}"/>
              </a:ext>
            </a:extLst>
          </p:cNvPr>
          <p:cNvSpPr txBox="1"/>
          <p:nvPr/>
        </p:nvSpPr>
        <p:spPr>
          <a:xfrm>
            <a:off x="1001485" y="1805579"/>
            <a:ext cx="9459685" cy="1932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Принцип 3. Понятность: </a:t>
            </a:r>
          </a:p>
          <a:p>
            <a:pPr algn="l"/>
            <a:endParaRPr lang="ru-RU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информация и операции пользовательского интерфейса должны быть понятными</a:t>
            </a:r>
          </a:p>
        </p:txBody>
      </p:sp>
      <p:pic>
        <p:nvPicPr>
          <p:cNvPr id="12290" name="Picture 2" descr="Цифра 3 | Трафаретные надписи, Бесплатные трафареты, Трафареты чисел">
            <a:extLst>
              <a:ext uri="{FF2B5EF4-FFF2-40B4-BE49-F238E27FC236}">
                <a16:creationId xmlns:a16="http://schemas.microsoft.com/office/drawing/2014/main" id="{A54E2118-FC38-401E-FFF4-5B9800304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859" y="0"/>
            <a:ext cx="4846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3379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28B02A-8E02-6F0C-4073-5DADC21F262F}"/>
              </a:ext>
            </a:extLst>
          </p:cNvPr>
          <p:cNvSpPr txBox="1"/>
          <p:nvPr/>
        </p:nvSpPr>
        <p:spPr>
          <a:xfrm>
            <a:off x="816427" y="558577"/>
            <a:ext cx="8033657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Положение 3.1 Удобочитаемость: </a:t>
            </a:r>
          </a:p>
          <a:p>
            <a:pPr algn="l">
              <a:lnSpc>
                <a:spcPct val="150000"/>
              </a:lnSpc>
            </a:pPr>
            <a:endParaRPr lang="ru-RU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сделайте весь текстовый контент удобочитаемым и понятным.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E8471-7489-39BB-20F8-E1046AC3FE47}"/>
              </a:ext>
            </a:extLst>
          </p:cNvPr>
          <p:cNvSpPr txBox="1"/>
          <p:nvPr/>
        </p:nvSpPr>
        <p:spPr>
          <a:xfrm>
            <a:off x="1295399" y="2589766"/>
            <a:ext cx="6096000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Язык страницы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Язык частей контента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1800" dirty="0">
                <a:solidFill>
                  <a:srgbClr val="000000"/>
                </a:solidFill>
              </a:rPr>
              <a:t>Редкие слова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1800" dirty="0">
                <a:solidFill>
                  <a:srgbClr val="000000"/>
                </a:solidFill>
              </a:rPr>
              <a:t>Аббревиатуры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dirty="0">
                <a:solidFill>
                  <a:srgbClr val="000000"/>
                </a:solidFill>
              </a:rPr>
              <a:t>Уровень подготовки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П</a:t>
            </a:r>
            <a:r>
              <a:rPr lang="ru-RU" dirty="0">
                <a:solidFill>
                  <a:srgbClr val="000000"/>
                </a:solidFill>
              </a:rPr>
              <a:t>роизношение</a:t>
            </a:r>
            <a:endParaRPr lang="ru-RU" sz="1800" dirty="0">
              <a:solidFill>
                <a:srgbClr val="000000"/>
              </a:solidFill>
            </a:endParaRPr>
          </a:p>
        </p:txBody>
      </p:sp>
      <p:pic>
        <p:nvPicPr>
          <p:cNvPr id="4098" name="Picture 2" descr="Тег ABBR">
            <a:extLst>
              <a:ext uri="{FF2B5EF4-FFF2-40B4-BE49-F238E27FC236}">
                <a16:creationId xmlns:a16="http://schemas.microsoft.com/office/drawing/2014/main" id="{72C13E5A-0661-FE9A-B41A-5AC4A4926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0712" y="2810652"/>
            <a:ext cx="6103306" cy="289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903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21A8A2-741A-C3BB-214A-50C2D7E5E69B}"/>
              </a:ext>
            </a:extLst>
          </p:cNvPr>
          <p:cNvSpPr txBox="1"/>
          <p:nvPr/>
        </p:nvSpPr>
        <p:spPr>
          <a:xfrm>
            <a:off x="849084" y="409192"/>
            <a:ext cx="10384973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3.2 Предсказуемость: </a:t>
            </a:r>
          </a:p>
          <a:p>
            <a:pPr algn="l">
              <a:lnSpc>
                <a:spcPct val="150000"/>
              </a:lnSpc>
            </a:pPr>
            <a:endParaRPr lang="ru-RU" sz="2000" b="1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веб-страницы должны отображаться и функционировать предсказуемым образом.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352A4-97D4-3492-8B03-F28D389E0AD7}"/>
              </a:ext>
            </a:extLst>
          </p:cNvPr>
          <p:cNvSpPr txBox="1"/>
          <p:nvPr/>
        </p:nvSpPr>
        <p:spPr>
          <a:xfrm>
            <a:off x="7293430" y="2628494"/>
            <a:ext cx="4648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формы отправляются автоматически, когда компонент получает фокус</a:t>
            </a:r>
          </a:p>
          <a:p>
            <a:endParaRPr lang="ru-RU" sz="2000" dirty="0"/>
          </a:p>
          <a:p>
            <a:r>
              <a:rPr lang="ru-RU" sz="2000" dirty="0"/>
              <a:t>новые окна запускаются, когда компонент получает фокус</a:t>
            </a:r>
          </a:p>
          <a:p>
            <a:endParaRPr lang="ru-RU" sz="2000" dirty="0"/>
          </a:p>
          <a:p>
            <a:r>
              <a:rPr lang="ru-RU" sz="2000" dirty="0"/>
              <a:t>фокус переключается на другой компонент, когда этот компонент получает фокус</a:t>
            </a:r>
          </a:p>
        </p:txBody>
      </p:sp>
      <p:pic>
        <p:nvPicPr>
          <p:cNvPr id="13314" name="Picture 2" descr="Клипарт крестик (69 фото) » Рисунки для срисовки и не только">
            <a:extLst>
              <a:ext uri="{FF2B5EF4-FFF2-40B4-BE49-F238E27FC236}">
                <a16:creationId xmlns:a16="http://schemas.microsoft.com/office/drawing/2014/main" id="{535857AE-87F9-14B4-D933-2C4C7CC91A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30" y="2824126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Клипарт крестик (69 фото) » Рисунки для срисовки и не только">
            <a:extLst>
              <a:ext uri="{FF2B5EF4-FFF2-40B4-BE49-F238E27FC236}">
                <a16:creationId xmlns:a16="http://schemas.microsoft.com/office/drawing/2014/main" id="{C0A04120-2546-DA2A-5BF6-D9E23D82B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30" y="3792955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Клипарт крестик (69 фото) » Рисунки для срисовки и не только">
            <a:extLst>
              <a:ext uri="{FF2B5EF4-FFF2-40B4-BE49-F238E27FC236}">
                <a16:creationId xmlns:a16="http://schemas.microsoft.com/office/drawing/2014/main" id="{15F1CE4B-F6AF-D77A-7821-E53270BF1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30" y="4761784"/>
            <a:ext cx="266700" cy="26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2A42D4-0B93-D1F8-9B51-0FF31B6E50D2}"/>
              </a:ext>
            </a:extLst>
          </p:cNvPr>
          <p:cNvSpPr txBox="1"/>
          <p:nvPr/>
        </p:nvSpPr>
        <p:spPr>
          <a:xfrm>
            <a:off x="1197430" y="2533936"/>
            <a:ext cx="6096000" cy="3338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Фокус не вызывает изменени</a:t>
            </a:r>
            <a:r>
              <a:rPr lang="ru-RU" dirty="0">
                <a:solidFill>
                  <a:srgbClr val="000000"/>
                </a:solidFill>
              </a:rPr>
              <a:t>й контекста</a:t>
            </a:r>
            <a:endParaRPr lang="ru-RU" sz="1800" i="0" dirty="0">
              <a:solidFill>
                <a:srgbClr val="000000"/>
              </a:solidFill>
              <a:effectLst/>
            </a:endParaRP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Настройки не вызывают изменени</a:t>
            </a:r>
            <a:r>
              <a:rPr lang="ru-RU" dirty="0">
                <a:solidFill>
                  <a:srgbClr val="000000"/>
                </a:solidFill>
              </a:rPr>
              <a:t>й контекста</a:t>
            </a:r>
          </a:p>
          <a:p>
            <a:pPr>
              <a:lnSpc>
                <a:spcPct val="200000"/>
              </a:lnSpc>
            </a:pPr>
            <a:r>
              <a:rPr lang="ru-RU" b="1" dirty="0">
                <a:solidFill>
                  <a:srgbClr val="FF0000"/>
                </a:solidFill>
              </a:rPr>
              <a:t>(А) </a:t>
            </a:r>
            <a:r>
              <a:rPr lang="ru-RU" i="1" dirty="0"/>
              <a:t>Постоянная помощь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1800" i="0" dirty="0">
                <a:solidFill>
                  <a:srgbClr val="000000"/>
                </a:solidFill>
                <a:effectLst/>
              </a:rPr>
              <a:t>Единообразная навигация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1800" dirty="0">
                <a:solidFill>
                  <a:srgbClr val="000000"/>
                </a:solidFill>
              </a:rPr>
              <a:t>Единообразие названий</a:t>
            </a:r>
          </a:p>
          <a:p>
            <a:pPr>
              <a:lnSpc>
                <a:spcPct val="200000"/>
              </a:lnSpc>
            </a:pPr>
            <a:r>
              <a:rPr lang="ru-RU" sz="18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1800" dirty="0">
                <a:solidFill>
                  <a:srgbClr val="000000"/>
                </a:solidFill>
              </a:rPr>
              <a:t>Изменение только по запросу</a:t>
            </a:r>
          </a:p>
        </p:txBody>
      </p:sp>
    </p:spTree>
    <p:extLst>
      <p:ext uri="{BB962C8B-B14F-4D97-AF65-F5344CB8AC3E}">
        <p14:creationId xmlns:p14="http://schemas.microsoft.com/office/powerpoint/2010/main" val="2993349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F2EBD0-1348-7C8B-4A63-F4B5D29ADE0D}"/>
              </a:ext>
            </a:extLst>
          </p:cNvPr>
          <p:cNvSpPr txBox="1"/>
          <p:nvPr/>
        </p:nvSpPr>
        <p:spPr>
          <a:xfrm>
            <a:off x="1088570" y="605135"/>
            <a:ext cx="10428515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Положение 3.3 Помощь при вводе: </a:t>
            </a:r>
            <a:endParaRPr lang="ru-RU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помогайте пользователям избегать ошибок при вводе информации и исправлять их.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04DA19-6097-2DBA-AE99-06E59FE7F5DD}"/>
              </a:ext>
            </a:extLst>
          </p:cNvPr>
          <p:cNvSpPr txBox="1"/>
          <p:nvPr/>
        </p:nvSpPr>
        <p:spPr>
          <a:xfrm>
            <a:off x="1088570" y="1629163"/>
            <a:ext cx="10091058" cy="493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2000" i="0" dirty="0">
                <a:solidFill>
                  <a:srgbClr val="000000"/>
                </a:solidFill>
                <a:effectLst/>
              </a:rPr>
              <a:t>Выявление ошибок</a:t>
            </a:r>
          </a:p>
          <a:p>
            <a:pPr>
              <a:lnSpc>
                <a:spcPct val="200000"/>
              </a:lnSpc>
            </a:pPr>
            <a:r>
              <a:rPr lang="ru-RU" sz="20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2000" i="0" dirty="0">
                <a:solidFill>
                  <a:srgbClr val="000000"/>
                </a:solidFill>
                <a:effectLst/>
              </a:rPr>
              <a:t>Пометки или инструкции</a:t>
            </a:r>
          </a:p>
          <a:p>
            <a:pPr>
              <a:lnSpc>
                <a:spcPct val="200000"/>
              </a:lnSpc>
            </a:pPr>
            <a:r>
              <a:rPr lang="ru-RU" sz="20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2000" dirty="0">
                <a:solidFill>
                  <a:srgbClr val="000000"/>
                </a:solidFill>
              </a:rPr>
              <a:t>Предупреждение ошибок (юридических, финансовых, ошибок ввода данных)</a:t>
            </a:r>
          </a:p>
          <a:p>
            <a:pPr>
              <a:lnSpc>
                <a:spcPct val="200000"/>
              </a:lnSpc>
            </a:pPr>
            <a:r>
              <a:rPr lang="ru-RU" sz="20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2000" i="1" dirty="0">
                <a:solidFill>
                  <a:srgbClr val="000000"/>
                </a:solidFill>
                <a:effectLst/>
              </a:rPr>
              <a:t>Резервная запись</a:t>
            </a:r>
            <a:endParaRPr lang="ru-RU" sz="2000" i="1" dirty="0"/>
          </a:p>
          <a:p>
            <a:pPr>
              <a:lnSpc>
                <a:spcPct val="200000"/>
              </a:lnSpc>
            </a:pPr>
            <a:r>
              <a:rPr lang="ru-RU" sz="2000" b="1" i="0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2000" i="0" dirty="0">
                <a:solidFill>
                  <a:srgbClr val="000000"/>
                </a:solidFill>
                <a:effectLst/>
              </a:rPr>
              <a:t>Подсказки при ошибках </a:t>
            </a:r>
          </a:p>
          <a:p>
            <a:pPr>
              <a:lnSpc>
                <a:spcPct val="200000"/>
              </a:lnSpc>
            </a:pPr>
            <a:r>
              <a:rPr lang="ru-RU" sz="2000" b="1" i="0" dirty="0">
                <a:solidFill>
                  <a:srgbClr val="000000"/>
                </a:solidFill>
                <a:effectLst/>
              </a:rPr>
              <a:t>(АА) </a:t>
            </a:r>
            <a:r>
              <a:rPr lang="ru-RU" sz="2000" i="0" dirty="0">
                <a:solidFill>
                  <a:srgbClr val="000000"/>
                </a:solidFill>
                <a:effectLst/>
              </a:rPr>
              <a:t>Доступная аутентификация</a:t>
            </a:r>
          </a:p>
          <a:p>
            <a:pPr>
              <a:lnSpc>
                <a:spcPct val="200000"/>
              </a:lnSpc>
            </a:pPr>
            <a:r>
              <a:rPr lang="ru-RU" sz="20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2000" dirty="0">
                <a:solidFill>
                  <a:srgbClr val="000000"/>
                </a:solidFill>
              </a:rPr>
              <a:t>Помощь</a:t>
            </a:r>
          </a:p>
          <a:p>
            <a:pPr>
              <a:lnSpc>
                <a:spcPct val="200000"/>
              </a:lnSpc>
            </a:pPr>
            <a:r>
              <a:rPr lang="ru-RU" sz="2000" b="1" i="0" dirty="0">
                <a:solidFill>
                  <a:srgbClr val="000000"/>
                </a:solidFill>
                <a:effectLst/>
              </a:rPr>
              <a:t>(ААА) </a:t>
            </a:r>
            <a:r>
              <a:rPr lang="ru-RU" sz="2000" dirty="0">
                <a:solidFill>
                  <a:srgbClr val="000000"/>
                </a:solidFill>
              </a:rPr>
              <a:t>Предупреждение ошибок (всех)</a:t>
            </a:r>
          </a:p>
        </p:txBody>
      </p:sp>
    </p:spTree>
    <p:extLst>
      <p:ext uri="{BB962C8B-B14F-4D97-AF65-F5344CB8AC3E}">
        <p14:creationId xmlns:p14="http://schemas.microsoft.com/office/powerpoint/2010/main" val="41932234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8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Цифра 4 | Трафаретные надписи, Трафареты чисел, Трафареты букв">
            <a:extLst>
              <a:ext uri="{FF2B5EF4-FFF2-40B4-BE49-F238E27FC236}">
                <a16:creationId xmlns:a16="http://schemas.microsoft.com/office/drawing/2014/main" id="{4CC6B788-F447-9BFA-B1D3-28812AADF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771" y="298124"/>
            <a:ext cx="4430485" cy="626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0463CB-4860-3419-E9E3-4BE288491B0A}"/>
              </a:ext>
            </a:extLst>
          </p:cNvPr>
          <p:cNvSpPr txBox="1"/>
          <p:nvPr/>
        </p:nvSpPr>
        <p:spPr>
          <a:xfrm>
            <a:off x="1001485" y="1805579"/>
            <a:ext cx="9459685" cy="30400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800" b="1" dirty="0"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Принцип 4. Надежность: </a:t>
            </a:r>
          </a:p>
          <a:p>
            <a:pPr algn="l"/>
            <a:endParaRPr lang="ru-RU" sz="24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контент должен быть надежным в такой степени, которая требуется для его интерпретации широким кругом различных пользовательских приложений, включая </a:t>
            </a:r>
            <a:r>
              <a:rPr lang="ru-RU" sz="24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ассистивные</a:t>
            </a:r>
            <a:r>
              <a:rPr lang="ru-RU" sz="2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2297543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FDF45D1-3748-3EF3-0697-523630B29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8" y="1967025"/>
            <a:ext cx="4474029" cy="4351338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135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Возрастные нарушения</a:t>
            </a: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135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Состояние здоровья</a:t>
            </a: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135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Меняющиеся возможности</a:t>
            </a:r>
          </a:p>
          <a:p>
            <a:pPr marL="457200">
              <a:lnSpc>
                <a:spcPct val="107000"/>
              </a:lnSpc>
            </a:pPr>
            <a:r>
              <a:rPr lang="ru-RU" sz="2400" dirty="0">
                <a:solidFill>
                  <a:srgbClr val="0135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Временные нарушения</a:t>
            </a: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rgbClr val="01356A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Ситуационные ограничения</a:t>
            </a:r>
            <a:endParaRPr lang="ru-RU" sz="2400" dirty="0">
              <a:solidFill>
                <a:srgbClr val="01356A"/>
              </a:solidFill>
            </a:endParaRPr>
          </a:p>
        </p:txBody>
      </p:sp>
      <p:pic>
        <p:nvPicPr>
          <p:cNvPr id="2052" name="Picture 4" descr="Что такое инклюзивный дизайн, и как с его помощью мы расширяем аудиторию  проектов">
            <a:extLst>
              <a:ext uri="{FF2B5EF4-FFF2-40B4-BE49-F238E27FC236}">
                <a16:creationId xmlns:a16="http://schemas.microsoft.com/office/drawing/2014/main" id="{28B2BAC4-0F42-D2EF-D4F2-33C7366A98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8"/>
          <a:stretch/>
        </p:blipFill>
        <p:spPr bwMode="auto">
          <a:xfrm>
            <a:off x="5421085" y="1060563"/>
            <a:ext cx="6096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3994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CBA28D-2DBB-FF63-B8EE-AE2EACDBD6CB}"/>
              </a:ext>
            </a:extLst>
          </p:cNvPr>
          <p:cNvSpPr txBox="1"/>
          <p:nvPr/>
        </p:nvSpPr>
        <p:spPr>
          <a:xfrm>
            <a:off x="1077686" y="499293"/>
            <a:ext cx="8610600" cy="18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Положение 4.1 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Обеспечьте максимальную </a:t>
            </a:r>
            <a:r>
              <a:rPr lang="ru-RU" sz="2000" b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совместимость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контента с существующими и разрабатываемыми пользовательскими приложениями, включая </a:t>
            </a:r>
            <a:r>
              <a:rPr lang="ru-RU" sz="2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ассистивные</a:t>
            </a:r>
            <a:r>
              <a:rPr lang="ru-RU" sz="2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технологии.</a:t>
            </a:r>
          </a:p>
        </p:txBody>
      </p:sp>
      <p:pic>
        <p:nvPicPr>
          <p:cNvPr id="15362" name="Picture 2" descr="Ассистивные технологии в обучении детей с НОДА">
            <a:extLst>
              <a:ext uri="{FF2B5EF4-FFF2-40B4-BE49-F238E27FC236}">
                <a16:creationId xmlns:a16="http://schemas.microsoft.com/office/drawing/2014/main" id="{090D57C1-2E74-0264-9E64-0903FD8D4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862" y="4611338"/>
            <a:ext cx="3903176" cy="2049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434051-1073-8C7E-CF3C-B710E3E7184D}"/>
              </a:ext>
            </a:extLst>
          </p:cNvPr>
          <p:cNvSpPr txBox="1"/>
          <p:nvPr/>
        </p:nvSpPr>
        <p:spPr>
          <a:xfrm>
            <a:off x="1077686" y="2678634"/>
            <a:ext cx="6096000" cy="185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2000" i="0" dirty="0">
                <a:solidFill>
                  <a:srgbClr val="000000"/>
                </a:solidFill>
                <a:effectLst/>
              </a:rPr>
              <a:t>Синтаксис (полные теги элементов)</a:t>
            </a:r>
          </a:p>
          <a:p>
            <a:pPr>
              <a:lnSpc>
                <a:spcPct val="200000"/>
              </a:lnSpc>
            </a:pPr>
            <a:r>
              <a:rPr lang="ru-RU" sz="2000" b="1" i="0" dirty="0">
                <a:solidFill>
                  <a:srgbClr val="FF0000"/>
                </a:solidFill>
                <a:effectLst/>
              </a:rPr>
              <a:t>(А) </a:t>
            </a:r>
            <a:r>
              <a:rPr lang="ru-RU" sz="2000" i="0" dirty="0">
                <a:solidFill>
                  <a:srgbClr val="000000"/>
                </a:solidFill>
                <a:effectLst/>
              </a:rPr>
              <a:t>Название, роль, значение всех компонентов</a:t>
            </a:r>
          </a:p>
          <a:p>
            <a:pPr>
              <a:lnSpc>
                <a:spcPct val="200000"/>
              </a:lnSpc>
            </a:pPr>
            <a:r>
              <a:rPr lang="ru-RU" sz="2000" b="1" dirty="0">
                <a:solidFill>
                  <a:srgbClr val="000000"/>
                </a:solidFill>
              </a:rPr>
              <a:t>(АА) </a:t>
            </a:r>
            <a:r>
              <a:rPr lang="ru-RU" sz="2000" i="1" dirty="0">
                <a:solidFill>
                  <a:srgbClr val="000000"/>
                </a:solidFill>
              </a:rPr>
              <a:t>Сообщение о состоянии</a:t>
            </a:r>
            <a:endParaRPr lang="ru-RU" sz="2000" i="1" dirty="0">
              <a:solidFill>
                <a:srgbClr val="000000"/>
              </a:solidFill>
              <a:effectLst/>
            </a:endParaRPr>
          </a:p>
        </p:txBody>
      </p:sp>
      <p:pic>
        <p:nvPicPr>
          <p:cNvPr id="5122" name="Picture 2" descr="Все включены: как технологии помогают работать людям с инвалидностью | РБК  Тренды">
            <a:extLst>
              <a:ext uri="{FF2B5EF4-FFF2-40B4-BE49-F238E27FC236}">
                <a16:creationId xmlns:a16="http://schemas.microsoft.com/office/drawing/2014/main" id="{ECF8A390-1A18-D87B-1A10-2F8006A57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2586" y="2103418"/>
            <a:ext cx="3141728" cy="2268434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7751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4289C18-BF17-EAAF-DB6C-53EC70D6E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1" y="817883"/>
            <a:ext cx="10515600" cy="1012371"/>
          </a:xfrm>
        </p:spPr>
        <p:txBody>
          <a:bodyPr/>
          <a:lstStyle/>
          <a:p>
            <a:pPr marL="0" indent="0">
              <a:buNone/>
            </a:pPr>
            <a:r>
              <a:rPr lang="ru-RU" b="1" dirty="0" err="1">
                <a:solidFill>
                  <a:srgbClr val="002060"/>
                </a:solidFill>
              </a:rPr>
              <a:t>Скринридеры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F5A97-3E8C-5179-DE29-F1EFCFF37008}"/>
              </a:ext>
            </a:extLst>
          </p:cNvPr>
          <p:cNvSpPr txBox="1"/>
          <p:nvPr/>
        </p:nvSpPr>
        <p:spPr>
          <a:xfrm>
            <a:off x="631371" y="2453496"/>
            <a:ext cx="64225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Windows — </a:t>
            </a:r>
            <a:r>
              <a:rPr lang="ru-RU" sz="2000" b="1" dirty="0"/>
              <a:t>JAWS</a:t>
            </a:r>
            <a:r>
              <a:rPr lang="ru-RU" sz="2000" dirty="0"/>
              <a:t> (платный и скачиваемый), </a:t>
            </a:r>
            <a:r>
              <a:rPr lang="ru-RU" sz="2000" b="1" dirty="0"/>
              <a:t>NVDA</a:t>
            </a:r>
            <a:r>
              <a:rPr lang="ru-RU" sz="2000" dirty="0"/>
              <a:t> (бесплатный и скачиваемый) и </a:t>
            </a:r>
            <a:r>
              <a:rPr lang="ru-RU" sz="2000" b="1" dirty="0" err="1"/>
              <a:t>Narrator</a:t>
            </a:r>
            <a:r>
              <a:rPr lang="ru-RU" sz="2000" dirty="0"/>
              <a:t> (бесплатный и предустановленный).</a:t>
            </a:r>
          </a:p>
          <a:p>
            <a:endParaRPr lang="ru-RU" sz="2000" dirty="0"/>
          </a:p>
          <a:p>
            <a:r>
              <a:rPr lang="ru-RU" sz="2000" dirty="0" err="1"/>
              <a:t>macOS</a:t>
            </a:r>
            <a:r>
              <a:rPr lang="ru-RU" sz="2000" dirty="0"/>
              <a:t> и </a:t>
            </a:r>
            <a:r>
              <a:rPr lang="ru-RU" sz="2000" dirty="0" err="1"/>
              <a:t>iOS</a:t>
            </a:r>
            <a:r>
              <a:rPr lang="ru-RU" sz="2000" dirty="0"/>
              <a:t> — </a:t>
            </a:r>
            <a:r>
              <a:rPr lang="ru-RU" sz="2000" b="1" dirty="0" err="1"/>
              <a:t>VoiceOver</a:t>
            </a:r>
            <a:r>
              <a:rPr lang="ru-RU" sz="2000" dirty="0"/>
              <a:t>, предустановлен.</a:t>
            </a:r>
          </a:p>
          <a:p>
            <a:endParaRPr lang="ru-RU" sz="2000" dirty="0"/>
          </a:p>
          <a:p>
            <a:r>
              <a:rPr lang="ru-RU" sz="2000" dirty="0"/>
              <a:t>Linux — </a:t>
            </a:r>
            <a:r>
              <a:rPr lang="ru-RU" sz="2000" b="1" dirty="0" err="1"/>
              <a:t>Orca</a:t>
            </a:r>
            <a:r>
              <a:rPr lang="ru-RU" sz="2000" dirty="0"/>
              <a:t>, предустановлен.</a:t>
            </a:r>
          </a:p>
          <a:p>
            <a:endParaRPr lang="ru-RU" sz="2000" dirty="0"/>
          </a:p>
          <a:p>
            <a:r>
              <a:rPr lang="ru-RU" sz="2000" dirty="0" err="1"/>
              <a:t>Android</a:t>
            </a:r>
            <a:r>
              <a:rPr lang="ru-RU" sz="2000" dirty="0"/>
              <a:t> — </a:t>
            </a:r>
            <a:r>
              <a:rPr lang="ru-RU" sz="2000" b="1" dirty="0" err="1"/>
              <a:t>TalkBack</a:t>
            </a:r>
            <a:r>
              <a:rPr lang="ru-RU" sz="2000" dirty="0"/>
              <a:t>, предустановлен.</a:t>
            </a:r>
          </a:p>
          <a:p>
            <a:endParaRPr lang="ru-RU" sz="2000" dirty="0"/>
          </a:p>
        </p:txBody>
      </p:sp>
      <p:pic>
        <p:nvPicPr>
          <p:cNvPr id="1028" name="Picture 4" descr="JAWS screen reader gets more bight | Media Access Australia">
            <a:extLst>
              <a:ext uri="{FF2B5EF4-FFF2-40B4-BE49-F238E27FC236}">
                <a16:creationId xmlns:a16="http://schemas.microsoft.com/office/drawing/2014/main" id="{1FF12803-BC3C-E3A6-F01B-5A73A1B11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930" y="2204159"/>
            <a:ext cx="1313089" cy="85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Универсальный доступ – Зрение – Apple (RU)">
            <a:extLst>
              <a:ext uri="{FF2B5EF4-FFF2-40B4-BE49-F238E27FC236}">
                <a16:creationId xmlns:a16="http://schemas.microsoft.com/office/drawing/2014/main" id="{EEB46856-2C72-CB80-3A3C-E0EAE177F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799" y="3464350"/>
            <a:ext cx="768817" cy="76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ssistive Technology Apps ~ Talk Back - YouTube">
            <a:extLst>
              <a:ext uri="{FF2B5EF4-FFF2-40B4-BE49-F238E27FC236}">
                <a16:creationId xmlns:a16="http://schemas.microsoft.com/office/drawing/2014/main" id="{541FDDB7-0A78-53A9-2A2A-7B4DD2BEF9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2" r="10517"/>
          <a:stretch/>
        </p:blipFill>
        <p:spPr bwMode="auto">
          <a:xfrm>
            <a:off x="9643525" y="3212289"/>
            <a:ext cx="1831924" cy="127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NOME / orca · GitLab">
            <a:extLst>
              <a:ext uri="{FF2B5EF4-FFF2-40B4-BE49-F238E27FC236}">
                <a16:creationId xmlns:a16="http://schemas.microsoft.com/office/drawing/2014/main" id="{61B0FFF8-0CBB-90CB-C950-71853DB69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4021" y="4672595"/>
            <a:ext cx="1012371" cy="1012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creen Reader">
            <a:extLst>
              <a:ext uri="{FF2B5EF4-FFF2-40B4-BE49-F238E27FC236}">
                <a16:creationId xmlns:a16="http://schemas.microsoft.com/office/drawing/2014/main" id="{10ADA033-33AE-15B6-9F46-A627FD42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099" y="464169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NVDA Screen Reader - Babbage">
            <a:extLst>
              <a:ext uri="{FF2B5EF4-FFF2-40B4-BE49-F238E27FC236}">
                <a16:creationId xmlns:a16="http://schemas.microsoft.com/office/drawing/2014/main" id="{128A9E5E-AADE-94FF-8CD6-D18C6429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296" y="2204159"/>
            <a:ext cx="768818" cy="768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870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9139C3-482C-3FC2-3E47-A986DEA9F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6" y="523298"/>
            <a:ext cx="11627448" cy="47881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3B0C2C-F8C3-2C14-2CD2-3868501C214B}"/>
              </a:ext>
            </a:extLst>
          </p:cNvPr>
          <p:cNvSpPr txBox="1"/>
          <p:nvPr/>
        </p:nvSpPr>
        <p:spPr>
          <a:xfrm>
            <a:off x="2743200" y="5671849"/>
            <a:ext cx="670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4977B5"/>
                </a:solidFill>
                <a:effectLst/>
                <a:latin typeface="Open Sans" panose="020B0606030504020204" pitchFamily="34" charset="0"/>
                <a:hlinkClick r:id="rId3"/>
              </a:rPr>
              <a:t>Инструменты оценки доступности веб-сайтов WAVE</a:t>
            </a:r>
            <a:endParaRPr lang="ru-RU" b="1" i="0" dirty="0">
              <a:solidFill>
                <a:srgbClr val="4977B5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2227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CB3D82-FB34-F9DE-2CD6-3D6E612A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953"/>
          <a:stretch/>
        </p:blipFill>
        <p:spPr>
          <a:xfrm>
            <a:off x="1540231" y="731476"/>
            <a:ext cx="9111537" cy="43739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3CE15B-18F2-B0D2-2C63-A04D3846424C}"/>
              </a:ext>
            </a:extLst>
          </p:cNvPr>
          <p:cNvSpPr txBox="1"/>
          <p:nvPr/>
        </p:nvSpPr>
        <p:spPr>
          <a:xfrm>
            <a:off x="4354284" y="5367048"/>
            <a:ext cx="34834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b="1" i="0" dirty="0">
                <a:solidFill>
                  <a:srgbClr val="111111"/>
                </a:solidFill>
                <a:effectLst/>
                <a:hlinkClick r:id="rId3"/>
              </a:rPr>
              <a:t>Валидаторы и инструменты</a:t>
            </a:r>
            <a:endParaRPr lang="ru-RU" sz="2000" b="1" i="0" dirty="0">
              <a:solidFill>
                <a:srgbClr val="11111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4344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6072A-A23F-73C2-87E0-8DE5A4B3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2060"/>
                </a:solidFill>
              </a:rPr>
              <a:t>Практика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681359-E601-F5D9-4ACB-72715CCFD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Перейдите к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русскому переводу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руководства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WCAG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2.0 и изучите его.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Прочитайте </a:t>
            </a:r>
            <a:r>
              <a:rPr lang="ru-RU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истории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пользователей с ограниченными возможностями на сайте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WAI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Выберите одну историю, которая больше всего Вам запомнилась. Ответьте на вопрос: какие пункты руководства обязательно нужно соблюсти, чтобы удовлетворить особые потребности данного пользователя с ограниченными возможностями?</a:t>
            </a: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1800" i="1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Скринридер</a:t>
            </a:r>
            <a:r>
              <a:rPr lang="ru-RU" sz="18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 помощь</a:t>
            </a:r>
            <a:r>
              <a:rPr lang="ru-RU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6237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6072A-A23F-73C2-87E0-8DE5A4B3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2060"/>
                </a:solidFill>
              </a:rPr>
              <a:t>Задание со звездочкой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681359-E601-F5D9-4ACB-72715CCF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5802086" cy="466656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35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Непереведенные обновления из з </a:t>
            </a:r>
            <a:r>
              <a:rPr lang="en-US" sz="35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WCAG </a:t>
            </a:r>
            <a:r>
              <a:rPr lang="ru-RU" sz="35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2.1: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2"/>
              </a:rPr>
              <a:t>Введение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3"/>
              </a:rPr>
              <a:t>Руководство 1.3 Адаптируемое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4"/>
              </a:rPr>
              <a:t>1.3.4 Ориентация (АА)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5"/>
              </a:rPr>
              <a:t>1.3.5 Определите цель ввода (AA)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6"/>
              </a:rPr>
              <a:t>1.3.6 Определение цели (AAA)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7"/>
              </a:rPr>
              <a:t>Правило 1.4 Различимый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8"/>
              </a:rPr>
              <a:t>1.4.10 Оплавление (AA)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9"/>
              </a:rPr>
              <a:t>1.4.11 Нетекстовый контраст (AA)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10"/>
              </a:rPr>
              <a:t>1.4.12 Интервал текста (AA)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11"/>
              </a:rPr>
              <a:t>1.4.13 Содержимое при наведении или фокусе (AA)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12"/>
              </a:rPr>
              <a:t>Руководство 2.1 Доступность клавиатуры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13"/>
              </a:rPr>
              <a:t>2.1.4 Сочетания клавиш для символов (A)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14"/>
              </a:rPr>
              <a:t>Правило 2.2 Достаточно времени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2600" b="0" dirty="0">
                <a:solidFill>
                  <a:srgbClr val="1D1D1D"/>
                </a:solidFill>
                <a:effectLst/>
                <a:hlinkClick r:id="rId15"/>
              </a:rPr>
              <a:t>2.2.6 Тайм-ауты (AAA)</a:t>
            </a:r>
            <a:endParaRPr lang="ru-RU" sz="2600" b="0" dirty="0">
              <a:solidFill>
                <a:srgbClr val="1D1D1D"/>
              </a:solidFill>
              <a:effectLst/>
            </a:endParaRPr>
          </a:p>
          <a:p>
            <a:pPr marL="514350" indent="-514350">
              <a:buAutoNum type="arabicPeriod"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26C70B-46F1-A048-1303-F7E0FCC70BB1}"/>
              </a:ext>
            </a:extLst>
          </p:cNvPr>
          <p:cNvSpPr txBox="1"/>
          <p:nvPr/>
        </p:nvSpPr>
        <p:spPr>
          <a:xfrm>
            <a:off x="6379028" y="2207410"/>
            <a:ext cx="49747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D1D1D"/>
                </a:solidFill>
                <a:effectLst/>
                <a:hlinkClick r:id="rId16"/>
              </a:rPr>
              <a:t>Руководство 2.3 Судороги и физические реакции</a:t>
            </a:r>
            <a:endParaRPr lang="ru-RU" sz="16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D1D1D"/>
                </a:solidFill>
                <a:effectLst/>
                <a:hlinkClick r:id="rId17"/>
              </a:rPr>
              <a:t>2.3.3 Анимация из взаимодействий (AAA)</a:t>
            </a:r>
            <a:endParaRPr lang="ru-RU" sz="1600" b="0" i="0" dirty="0">
              <a:solidFill>
                <a:srgbClr val="1D1D1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D1D1D"/>
                </a:solidFill>
                <a:effectLst/>
                <a:hlinkClick r:id="rId18"/>
              </a:rPr>
              <a:t>Руководство 2.5. Методы ввода</a:t>
            </a:r>
            <a:endParaRPr lang="ru-RU" sz="16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D1D1D"/>
                </a:solidFill>
                <a:effectLst/>
                <a:hlinkClick r:id="rId19"/>
              </a:rPr>
              <a:t>2.5.1 Жесты указателя (A)</a:t>
            </a:r>
            <a:endParaRPr lang="ru-RU" sz="16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D1D1D"/>
                </a:solidFill>
                <a:effectLst/>
                <a:hlinkClick r:id="rId20"/>
              </a:rPr>
              <a:t>2.5.2 Отмена указателя (A)</a:t>
            </a:r>
            <a:endParaRPr lang="ru-RU" sz="16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D1D1D"/>
                </a:solidFill>
                <a:effectLst/>
                <a:hlinkClick r:id="rId21"/>
              </a:rPr>
              <a:t>2.5.3 Метка в имени (A)</a:t>
            </a:r>
            <a:endParaRPr lang="ru-RU" sz="16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D1D1D"/>
                </a:solidFill>
                <a:effectLst/>
                <a:hlinkClick r:id="rId22"/>
              </a:rPr>
              <a:t>2.5.4 Активация движения (A)</a:t>
            </a:r>
            <a:endParaRPr lang="ru-RU" sz="16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D1D1D"/>
                </a:solidFill>
                <a:effectLst/>
                <a:hlinkClick r:id="rId23"/>
              </a:rPr>
              <a:t>2.5.5 Размер цели (AAA)</a:t>
            </a:r>
            <a:endParaRPr lang="ru-RU" sz="16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D1D1D"/>
                </a:solidFill>
                <a:effectLst/>
                <a:hlinkClick r:id="rId24"/>
              </a:rPr>
              <a:t>2.5.6 Механизмы параллельного ввода (AAA)</a:t>
            </a:r>
            <a:endParaRPr lang="ru-RU" sz="1600" b="0" i="0" dirty="0">
              <a:solidFill>
                <a:srgbClr val="1D1D1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D1D1D"/>
                </a:solidFill>
                <a:effectLst/>
                <a:hlinkClick r:id="rId25"/>
              </a:rPr>
              <a:t>Руководство 4.1 Совместимо</a:t>
            </a:r>
            <a:endParaRPr lang="ru-RU" sz="16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D1D1D"/>
                </a:solidFill>
                <a:effectLst/>
                <a:hlinkClick r:id="rId26"/>
              </a:rPr>
              <a:t>4.1.3 Сообщения о состоянии (AA)</a:t>
            </a:r>
            <a:endParaRPr lang="ru-RU" sz="1600" b="0" i="0" dirty="0">
              <a:solidFill>
                <a:srgbClr val="1D1D1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1600" b="0" i="0" dirty="0">
                <a:solidFill>
                  <a:srgbClr val="1D1D1D"/>
                </a:solidFill>
                <a:effectLst/>
                <a:hlinkClick r:id="rId27"/>
              </a:rPr>
              <a:t>О Цитатах Персон</a:t>
            </a:r>
          </a:p>
        </p:txBody>
      </p:sp>
    </p:spTree>
    <p:extLst>
      <p:ext uri="{BB962C8B-B14F-4D97-AF65-F5344CB8AC3E}">
        <p14:creationId xmlns:p14="http://schemas.microsoft.com/office/powerpoint/2010/main" val="1750035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76072A-A23F-73C2-87E0-8DE5A4B3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2060"/>
                </a:solidFill>
              </a:rPr>
              <a:t>Задание со звездочкой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681359-E601-F5D9-4ACB-72715CCFD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6803571" cy="4960483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55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Непереведенные обновления из з </a:t>
            </a:r>
            <a:r>
              <a:rPr lang="en-US" sz="55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WCAG </a:t>
            </a:r>
            <a:r>
              <a:rPr lang="ru-RU" sz="55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2.2: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2"/>
              </a:rPr>
              <a:t>Введение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3"/>
              </a:rPr>
              <a:t>Изменения от WCAG 2.1 к WCAG 2.2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4"/>
              </a:rPr>
              <a:t>Руководство 2.4 Судоходный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5"/>
              </a:rPr>
              <a:t>2.4.11 Фокус не затемнен (минимум) (AA)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6"/>
              </a:rPr>
              <a:t>2.4.12 Фокус не затемнен (улучшенный) (AAA)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7"/>
              </a:rPr>
              <a:t>2.4.13 Внешний вид фокуса (AAA)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8"/>
              </a:rPr>
              <a:t>Руководство 2.5. Методы ввода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9"/>
              </a:rPr>
              <a:t>2.5.7 Перетаскивающие движения (AA)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10"/>
              </a:rPr>
              <a:t>2.5.8 Размер цели (минимальный) (AA)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11"/>
              </a:rPr>
              <a:t>Правило 3.2 Предсказуемость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12"/>
              </a:rPr>
              <a:t>3.2.6 Последовательная помощь (A)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13"/>
              </a:rPr>
              <a:t>Руководство 3.3 Помощь при вводе данных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14"/>
              </a:rPr>
              <a:t>3.3.7 Избыточный вход (A)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15"/>
              </a:rPr>
              <a:t>3.3.8 Доступная аутентификация (минимум) (AA)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16"/>
              </a:rPr>
              <a:t>3.3.9 Доступная аутентификация (расширенная) (AAA)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4000" b="0" i="0" dirty="0">
                <a:solidFill>
                  <a:srgbClr val="1D1D1D"/>
                </a:solidFill>
                <a:effectLst/>
                <a:hlinkClick r:id="rId17"/>
              </a:rPr>
              <a:t>О персонах</a:t>
            </a:r>
            <a:endParaRPr lang="ru-RU" sz="4000" b="0" i="0" dirty="0">
              <a:solidFill>
                <a:srgbClr val="1D1D1D"/>
              </a:solidFill>
              <a:effectLst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805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F817DD-282D-EBA6-24EE-67C12EF6195D}"/>
              </a:ext>
            </a:extLst>
          </p:cNvPr>
          <p:cNvSpPr txBox="1"/>
          <p:nvPr/>
        </p:nvSpPr>
        <p:spPr>
          <a:xfrm>
            <a:off x="9460481" y="880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ISO: ISO/IEC 40500:2012</a:t>
            </a:r>
            <a:endParaRPr lang="ru-RU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247D22-359D-5E51-C529-9493A9C5C407}"/>
              </a:ext>
            </a:extLst>
          </p:cNvPr>
          <p:cNvSpPr txBox="1"/>
          <p:nvPr/>
        </p:nvSpPr>
        <p:spPr>
          <a:xfrm>
            <a:off x="7455764" y="5385131"/>
            <a:ext cx="3482632" cy="1165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hlinkClick r:id="rId2"/>
              </a:rPr>
              <a:t>WCAG 2.0</a:t>
            </a:r>
            <a:r>
              <a:rPr lang="ru-RU" b="1" dirty="0">
                <a:solidFill>
                  <a:srgbClr val="555555"/>
                </a:solidFill>
                <a:latin typeface="Arial" panose="020B0604020202020204" pitchFamily="34" charset="0"/>
                <a:hlinkClick r:id="rId2"/>
              </a:rPr>
              <a:t> (на русском)</a:t>
            </a:r>
            <a:endParaRPr lang="ru-RU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555555"/>
                </a:solidFill>
                <a:latin typeface="Arial" panose="020B0604020202020204" pitchFamily="34" charset="0"/>
                <a:hlinkClick r:id="rId3"/>
              </a:rPr>
              <a:t>WCAG 2.</a:t>
            </a:r>
            <a:r>
              <a:rPr lang="ru-RU" b="1" dirty="0">
                <a:solidFill>
                  <a:srgbClr val="555555"/>
                </a:solidFill>
                <a:latin typeface="Arial" panose="020B0604020202020204" pitchFamily="34" charset="0"/>
                <a:hlinkClick r:id="rId3"/>
              </a:rPr>
              <a:t>1</a:t>
            </a:r>
            <a:endParaRPr lang="ru-RU" b="1" dirty="0">
              <a:solidFill>
                <a:srgbClr val="555555"/>
              </a:solidFill>
              <a:latin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555555"/>
                </a:solidFill>
                <a:effectLst/>
                <a:latin typeface="Arial" panose="020B0604020202020204" pitchFamily="34" charset="0"/>
                <a:hlinkClick r:id="rId4"/>
              </a:rPr>
              <a:t>WCAG 2.2</a:t>
            </a:r>
            <a:endParaRPr lang="en-US" b="1" dirty="0">
              <a:solidFill>
                <a:srgbClr val="555555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4DB1EAA-4715-A1D8-AEE6-54FE9CEAA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8190" y="717287"/>
            <a:ext cx="5779566" cy="464665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401D52B-97F3-B682-7803-06818C9F90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253" y="717287"/>
            <a:ext cx="3759393" cy="49786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0A4791-4467-1EBF-235F-A7A59F890D6D}"/>
              </a:ext>
            </a:extLst>
          </p:cNvPr>
          <p:cNvSpPr txBox="1"/>
          <p:nvPr/>
        </p:nvSpPr>
        <p:spPr>
          <a:xfrm>
            <a:off x="1802896" y="5783029"/>
            <a:ext cx="2490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cap="all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ГОСТ Р 52872-2019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125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C9CDCF-E292-BE47-BE4F-D7EAE80CB659}"/>
              </a:ext>
            </a:extLst>
          </p:cNvPr>
          <p:cNvSpPr txBox="1"/>
          <p:nvPr/>
        </p:nvSpPr>
        <p:spPr>
          <a:xfrm>
            <a:off x="1144923" y="2405894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dirty="0"/>
              <a:t>Web Content Accessibility Guidelines (</a:t>
            </a:r>
            <a:r>
              <a:rPr lang="en-US" sz="2000" b="1" u="sng" dirty="0">
                <a:hlinkClick r:id="rId2"/>
              </a:rPr>
              <a:t>WCAG</a:t>
            </a:r>
            <a:r>
              <a:rPr lang="en-US" sz="2000" b="1" dirty="0"/>
              <a:t>)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b="1" i="0" dirty="0">
                <a:effectLst/>
              </a:rPr>
              <a:t>— </a:t>
            </a:r>
            <a:r>
              <a:rPr lang="en-US" sz="2000" dirty="0" err="1"/>
              <a:t>это</a:t>
            </a:r>
            <a:r>
              <a:rPr lang="en-US" sz="2000" dirty="0"/>
              <a:t> </a:t>
            </a:r>
            <a:r>
              <a:rPr lang="en-US" sz="2000" dirty="0" err="1"/>
              <a:t>часть</a:t>
            </a:r>
            <a:r>
              <a:rPr lang="en-US" sz="2000" dirty="0"/>
              <a:t> </a:t>
            </a:r>
            <a:r>
              <a:rPr lang="en-US" sz="2000" dirty="0" err="1"/>
              <a:t>серии</a:t>
            </a:r>
            <a:r>
              <a:rPr lang="en-US" sz="2000" dirty="0"/>
              <a:t> </a:t>
            </a:r>
            <a:r>
              <a:rPr lang="en-US" sz="2000" dirty="0" err="1"/>
              <a:t>руководств</a:t>
            </a:r>
            <a:r>
              <a:rPr lang="en-US" sz="2000" dirty="0"/>
              <a:t> </a:t>
            </a:r>
            <a:r>
              <a:rPr lang="en-US" sz="2000" dirty="0" err="1"/>
              <a:t>по</a:t>
            </a:r>
            <a:r>
              <a:rPr lang="en-US" sz="2000" dirty="0"/>
              <a:t> </a:t>
            </a:r>
            <a:r>
              <a:rPr lang="en-US" sz="2000" dirty="0" err="1"/>
              <a:t>обеспечению</a:t>
            </a:r>
            <a:r>
              <a:rPr lang="en-US" sz="2000" dirty="0"/>
              <a:t> </a:t>
            </a:r>
            <a:r>
              <a:rPr lang="en-US" sz="2000" dirty="0" err="1"/>
              <a:t>доступности</a:t>
            </a:r>
            <a:r>
              <a:rPr lang="en-US" sz="2000" dirty="0"/>
              <a:t> </a:t>
            </a:r>
            <a:r>
              <a:rPr lang="en-US" sz="2000" dirty="0" err="1"/>
              <a:t>веб-страниц</a:t>
            </a:r>
            <a:r>
              <a:rPr lang="en-US" sz="2000" dirty="0"/>
              <a:t>, </a:t>
            </a:r>
            <a:r>
              <a:rPr lang="en-US" sz="2000" dirty="0" err="1"/>
              <a:t>опубликованных</a:t>
            </a:r>
            <a:r>
              <a:rPr lang="en-US" sz="2000" dirty="0"/>
              <a:t> Web Accessibility Initiative (WAI) </a:t>
            </a:r>
            <a:r>
              <a:rPr lang="en-US" sz="2000" dirty="0" err="1"/>
              <a:t>Консорциума</a:t>
            </a:r>
            <a:r>
              <a:rPr lang="en-US" sz="2000" dirty="0"/>
              <a:t> World Wide Web Consortium (</a:t>
            </a:r>
            <a:r>
              <a:rPr lang="en-US" sz="2000" dirty="0">
                <a:hlinkClick r:id="rId3"/>
              </a:rPr>
              <a:t>W3C</a:t>
            </a:r>
            <a:r>
              <a:rPr lang="en-US" sz="2000" dirty="0"/>
              <a:t>), </a:t>
            </a:r>
            <a:r>
              <a:rPr lang="en-US" sz="2000" dirty="0" err="1"/>
              <a:t>основной</a:t>
            </a:r>
            <a:r>
              <a:rPr lang="en-US" sz="2000" dirty="0"/>
              <a:t> </a:t>
            </a:r>
            <a:r>
              <a:rPr lang="en-US" sz="2000" dirty="0" err="1"/>
              <a:t>международной</a:t>
            </a:r>
            <a:r>
              <a:rPr lang="en-US" sz="2000" dirty="0"/>
              <a:t> </a:t>
            </a:r>
            <a:r>
              <a:rPr lang="en-US" sz="2000" dirty="0" err="1"/>
              <a:t>организации</a:t>
            </a:r>
            <a:r>
              <a:rPr lang="en-US" sz="2000" dirty="0"/>
              <a:t> </a:t>
            </a:r>
            <a:r>
              <a:rPr lang="en-US" sz="2000" dirty="0" err="1"/>
              <a:t>по</a:t>
            </a:r>
            <a:r>
              <a:rPr lang="en-US" sz="2000" dirty="0"/>
              <a:t> </a:t>
            </a:r>
            <a:r>
              <a:rPr lang="en-US" sz="2000" dirty="0" err="1"/>
              <a:t>стандартизации</a:t>
            </a:r>
            <a:r>
              <a:rPr lang="en-US" sz="2000" dirty="0"/>
              <a:t> </a:t>
            </a:r>
            <a:r>
              <a:rPr lang="en-US" sz="2000" dirty="0" err="1"/>
              <a:t>Интернета</a:t>
            </a:r>
            <a:r>
              <a:rPr lang="en-US" sz="20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Инициатива по обеспечению доступности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веб-сайтов (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WAI</a:t>
            </a: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</p:txBody>
      </p:sp>
      <p:pic>
        <p:nvPicPr>
          <p:cNvPr id="1028" name="Picture 4" descr="Web Content Accessibility Guidelines - Wikipedia">
            <a:extLst>
              <a:ext uri="{FF2B5EF4-FFF2-40B4-BE49-F238E27FC236}">
                <a16:creationId xmlns:a16="http://schemas.microsoft.com/office/drawing/2014/main" id="{142D8F70-139E-7A04-90EE-ACCC2C83C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75967" y="2026660"/>
            <a:ext cx="4170530" cy="283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76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D57E1D-BD37-931D-3014-EFE370AA3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809" y="659818"/>
            <a:ext cx="9360381" cy="49723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1D4BCB-9CA6-B023-FD2D-C7BDEF0ABB80}"/>
              </a:ext>
            </a:extLst>
          </p:cNvPr>
          <p:cNvSpPr txBox="1"/>
          <p:nvPr/>
        </p:nvSpPr>
        <p:spPr>
          <a:xfrm>
            <a:off x="3222170" y="59331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hlinkClick r:id="rId3"/>
              </a:rPr>
              <a:t>Истории пользователей с ограниченными возможностями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433762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6CC454-0203-0D2D-45E5-221413402847}"/>
              </a:ext>
            </a:extLst>
          </p:cNvPr>
          <p:cNvSpPr txBox="1"/>
          <p:nvPr/>
        </p:nvSpPr>
        <p:spPr>
          <a:xfrm>
            <a:off x="1295400" y="1680103"/>
            <a:ext cx="11027229" cy="3149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ru-RU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WCAG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Рекомендации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доступности веб-контента</a:t>
            </a: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ru-RU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ATAG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Рекомендации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доступности средств разработки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</a:p>
          <a:p>
            <a:pPr marL="457200" indent="-45720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ru-RU" sz="28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UAAG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Рекомендации </a:t>
            </a:r>
            <a:r>
              <a:rPr lang="ru-RU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 доступности агента пользователя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28575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2C6251C-A18B-0AE1-9842-4BA12D72F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3253"/>
            <a:ext cx="10515600" cy="538071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Руководство по обеспечению доступности средств разработки 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ru-RU" b="0" i="0" dirty="0">
                <a:solidFill>
                  <a:srgbClr val="000000"/>
                </a:solidFill>
                <a:effectLst/>
              </a:rPr>
              <a:t>(</a:t>
            </a:r>
            <a:r>
              <a:rPr lang="ru-RU" b="0" i="0" dirty="0">
                <a:solidFill>
                  <a:srgbClr val="000000"/>
                </a:solidFill>
                <a:effectLst/>
                <a:hlinkClick r:id="rId2"/>
              </a:rPr>
              <a:t>ATAG</a:t>
            </a:r>
            <a:r>
              <a:rPr lang="ru-RU" b="0" i="0" dirty="0">
                <a:solidFill>
                  <a:srgbClr val="000000"/>
                </a:solidFill>
                <a:effectLst/>
              </a:rPr>
              <a:t>)</a:t>
            </a:r>
            <a:endParaRPr lang="en-US" b="0" i="0" dirty="0">
              <a:solidFill>
                <a:srgbClr val="000000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/>
              <a:t>инструменты для разработки веб-страниц, например HTML-редакторы типа «что видишь, то и получишь» (WYSIWYG)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/>
              <a:t>инструменты для создания мультимедиа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/>
              <a:t>веб-сайты, которые позволяют пользователям добавлять контент, например блоги, сайты обмена фотографиями, онлайн-форумы и сайты социальных сетей</a:t>
            </a:r>
            <a:endParaRPr lang="en-US" sz="2000" dirty="0"/>
          </a:p>
          <a:p>
            <a:pPr>
              <a:buFont typeface="Courier New" panose="02070309020205020404" pitchFamily="49" charset="0"/>
              <a:buChar char="o"/>
            </a:pPr>
            <a:endParaRPr lang="ru-RU" sz="2000" dirty="0"/>
          </a:p>
          <a:p>
            <a:pPr marL="0" indent="0">
              <a:buNone/>
            </a:pPr>
            <a:r>
              <a:rPr lang="ru-RU" dirty="0"/>
              <a:t>Руководство по доступности пользовательского агента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</a:t>
            </a:r>
            <a:r>
              <a:rPr lang="ru-RU" dirty="0">
                <a:hlinkClick r:id="rId3"/>
              </a:rPr>
              <a:t>UAAG</a:t>
            </a:r>
            <a:r>
              <a:rPr lang="ru-RU" dirty="0"/>
              <a:t>)</a:t>
            </a: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браузеры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расширения браузера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медиаплееры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программы для чтения другие приложения, которые отображают веб-контент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666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06F5AE-2103-3652-8F90-E736341E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Web Content Accessibility Guidelines </a:t>
            </a:r>
            <a:b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6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(WCAG)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An insider look at WCAG 3.0. The First Public Working Draft of W3C… | by  Jeanne Spellman | Medium">
            <a:extLst>
              <a:ext uri="{FF2B5EF4-FFF2-40B4-BE49-F238E27FC236}">
                <a16:creationId xmlns:a16="http://schemas.microsoft.com/office/drawing/2014/main" id="{51B4DAF6-2FC9-0C4D-D54B-9B672CF06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77316" y="1520764"/>
            <a:ext cx="6780700" cy="38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291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1553</Words>
  <Application>Microsoft Office PowerPoint</Application>
  <PresentationFormat>Широкоэкранный</PresentationFormat>
  <Paragraphs>262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Courier New</vt:lpstr>
      <vt:lpstr>Google Sans</vt:lpstr>
      <vt:lpstr>Open Sans</vt:lpstr>
      <vt:lpstr>Symbol</vt:lpstr>
      <vt:lpstr>Times New Roman</vt:lpstr>
      <vt:lpstr>Wingdings</vt:lpstr>
      <vt:lpstr>Тема Office</vt:lpstr>
      <vt:lpstr>Стандарты цифровой доступности </vt:lpstr>
      <vt:lpstr>Возможные барьеры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Web Content Accessibility Guidelines  (WCAG)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Практика</vt:lpstr>
      <vt:lpstr>Задание со звездочкой</vt:lpstr>
      <vt:lpstr>Задание со звездочкой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Белимова Полина Андреевна</dc:creator>
  <cp:lastModifiedBy>Polina Belimova</cp:lastModifiedBy>
  <cp:revision>19</cp:revision>
  <dcterms:created xsi:type="dcterms:W3CDTF">2022-09-26T19:46:04Z</dcterms:created>
  <dcterms:modified xsi:type="dcterms:W3CDTF">2024-10-29T10:22:58Z</dcterms:modified>
</cp:coreProperties>
</file>