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8" r:id="rId4"/>
    <p:sldId id="257" r:id="rId5"/>
    <p:sldId id="259" r:id="rId6"/>
    <p:sldId id="260" r:id="rId7"/>
    <p:sldId id="263" r:id="rId8"/>
    <p:sldId id="262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Barsukov" initials="MB" lastIdx="0" clrIdx="0">
    <p:extLst>
      <p:ext uri="{19B8F6BF-5375-455C-9EA6-DF929625EA0E}">
        <p15:presenceInfo xmlns:p15="http://schemas.microsoft.com/office/powerpoint/2012/main" userId="8a1ffe33825bea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142351/" TargetMode="External"/><Relationship Id="rId7" Type="http://schemas.openxmlformats.org/officeDocument/2006/relationships/image" Target="../media/image28.gif"/><Relationship Id="rId2" Type="http://schemas.openxmlformats.org/officeDocument/2006/relationships/hyperlink" Target="https://learnyouahaskell.com/introduc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hyperlink" Target="https://www.youtube.com/watch?v=7BPQ-gpXKt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мире </a:t>
            </a:r>
            <a:r>
              <a:rPr lang="ru-RU" b="1" dirty="0"/>
              <a:t>функционального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03392" y="4960137"/>
            <a:ext cx="3200400" cy="1463040"/>
          </a:xfrm>
        </p:spPr>
        <p:txBody>
          <a:bodyPr/>
          <a:lstStyle/>
          <a:p>
            <a:r>
              <a:rPr lang="ru-RU" sz="2400" b="1" dirty="0" smtClean="0"/>
              <a:t>Барсуков Максим</a:t>
            </a:r>
          </a:p>
          <a:p>
            <a:r>
              <a:rPr lang="ru-RU" sz="2000" dirty="0" smtClean="0"/>
              <a:t>Р</a:t>
            </a:r>
            <a:r>
              <a:rPr lang="en-US" dirty="0" smtClean="0"/>
              <a:t>3215</a:t>
            </a:r>
            <a:endParaRPr lang="ru-RU" dirty="0"/>
          </a:p>
        </p:txBody>
      </p:sp>
      <p:pic>
        <p:nvPicPr>
          <p:cNvPr id="1026" name="Picture 2" descr="https://www.haskell.org/ghcup/haskel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392" y="42008"/>
            <a:ext cx="1821646" cy="12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jure Logo PNG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558" y="2245303"/>
            <a:ext cx="1125383" cy="11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lou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85" y="3560771"/>
            <a:ext cx="968020" cy="8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habrastorage.org/webt/ed/zj/nr/edzjnrbucrb6hctrr9gq3sh1rw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25" y="2752199"/>
            <a:ext cx="3221963" cy="19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1.iconfinder.com/data/icons/financial-data/100/Function-1024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20202">
                  <a:alpha val="2353"/>
                </a:srgbClr>
              </a:clrFrom>
              <a:clrTo>
                <a:srgbClr val="020202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" y="-69394"/>
            <a:ext cx="5471665" cy="5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upload.wikimedia.org/wikipedia/commons/thumb/0/04/Erlang_logo.svg/1200px-Erlang_logo.sv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7"/>
          <a:stretch/>
        </p:blipFill>
        <p:spPr bwMode="auto">
          <a:xfrm>
            <a:off x="8230664" y="1358323"/>
            <a:ext cx="996050" cy="6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ogodix.com/logo/16500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1069271"/>
            <a:ext cx="1859843" cy="12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lixir Logo PNG Vect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003" y="1322763"/>
            <a:ext cx="584548" cy="89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# Logo PNG Vecto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63" y="1737338"/>
            <a:ext cx="889421" cy="8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aplwiki.com/images/thumb/c/c6/APL_logo.png/300px-APL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227" y="234418"/>
            <a:ext cx="829383" cy="8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urescript Logo PNG Vecto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68" y="557470"/>
            <a:ext cx="1047338" cy="6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66" y="2972198"/>
            <a:ext cx="1493852" cy="1493852"/>
          </a:xfrm>
          <a:prstGeom prst="rect">
            <a:avLst/>
          </a:prstGeom>
        </p:spPr>
      </p:pic>
      <p:pic>
        <p:nvPicPr>
          <p:cNvPr id="1058" name="Picture 34" descr="Логотип программы Coq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000" y="1095362"/>
            <a:ext cx="577592" cy="8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gda Logo PNG Vector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10" r="74855"/>
          <a:stretch/>
        </p:blipFill>
        <p:spPr bwMode="auto">
          <a:xfrm>
            <a:off x="6238254" y="195483"/>
            <a:ext cx="988291" cy="11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17" y="3305550"/>
            <a:ext cx="1407543" cy="1407543"/>
          </a:xfrm>
          <a:prstGeom prst="rect">
            <a:avLst/>
          </a:prstGeom>
        </p:spPr>
      </p:pic>
      <p:pic>
        <p:nvPicPr>
          <p:cNvPr id="1066" name="Picture 42" descr="Reason ML Logo PNG Vector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37"/>
          <a:stretch/>
        </p:blipFill>
        <p:spPr bwMode="auto">
          <a:xfrm>
            <a:off x="11049041" y="2423484"/>
            <a:ext cx="1084789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klubmama.ru/uploads/posts/2022-08/1661964722_40-klubmama-ru-p-testo-dlya-podelok-proportsii-foto-4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0"/>
          <a:stretch/>
        </p:blipFill>
        <p:spPr bwMode="auto">
          <a:xfrm>
            <a:off x="0" y="1"/>
            <a:ext cx="12192000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5011341"/>
            <a:ext cx="12192000" cy="184665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endParaRPr lang="ru-RU" sz="4800" dirty="0" smtClean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2E2B21">
                    <a:alpha val="40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  <a:p>
            <a:r>
              <a:rPr lang="ru-RU" sz="4800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2E2B21">
                      <a:alpha val="40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Мам, возьми муку, замеси тесто…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34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000" y="3087466"/>
            <a:ext cx="10251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ЧТО проще КАК</a:t>
            </a:r>
            <a:endParaRPr lang="ru-RU" sz="60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  <a:p>
            <a:endParaRPr lang="ru-RU" sz="6000" b="1" i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120" y="3033956"/>
            <a:ext cx="142240" cy="11226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36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86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Императивный </a:t>
            </a:r>
            <a:r>
              <a:rPr lang="en-US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vs </a:t>
            </a:r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Декларативный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360" y="2089835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array = [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4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5</a:t>
            </a:r>
            <a:r>
              <a:rPr lang="en-US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]</a:t>
            </a:r>
            <a:endParaRPr lang="ru-RU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D2A8FF"/>
                </a:solidFill>
                <a:latin typeface="Lucida Console" panose="020B0609040504020204" pitchFamily="49" charset="0"/>
              </a:rPr>
              <a:t>isEven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= (x) =&gt; x %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===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9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86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Императивный </a:t>
            </a:r>
            <a:r>
              <a:rPr lang="en-US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vs </a:t>
            </a:r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Декларативный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360" y="2089835"/>
            <a:ext cx="751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array = [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3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4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5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D2A8FF"/>
                </a:solidFill>
                <a:latin typeface="Lucida Console" panose="020B0609040504020204" pitchFamily="49" charset="0"/>
              </a:rPr>
              <a:t>isEven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= (x) =&gt; x %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=== </a:t>
            </a:r>
            <a:r>
              <a:rPr lang="en-GB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0</a:t>
            </a:r>
          </a:p>
          <a:p>
            <a:endParaRPr lang="en-GB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8B949E"/>
                </a:solidFill>
                <a:latin typeface="Lucida Console" panose="020B0609040504020204" pitchFamily="49" charset="0"/>
              </a:rPr>
              <a:t>// </a:t>
            </a:r>
            <a:r>
              <a:rPr lang="ru-RU" dirty="0">
                <a:solidFill>
                  <a:srgbClr val="8B949E"/>
                </a:solidFill>
                <a:latin typeface="Lucida Console" panose="020B0609040504020204" pitchFamily="49" charset="0"/>
              </a:rPr>
              <a:t>императивный </a:t>
            </a:r>
            <a:r>
              <a:rPr lang="ru-RU" dirty="0" smtClean="0">
                <a:solidFill>
                  <a:srgbClr val="8B949E"/>
                </a:solidFill>
                <a:latin typeface="Lucida Console" panose="020B0609040504020204" pitchFamily="49" charset="0"/>
              </a:rPr>
              <a:t>стиль</a:t>
            </a:r>
            <a:endParaRPr lang="en-US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evenNumbers =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[]</a:t>
            </a:r>
          </a:p>
          <a:p>
            <a:endParaRPr lang="en-GB" dirty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for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7B72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i =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0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; i &lt; array.length; i++)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  </a:t>
            </a:r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if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(!</a:t>
            </a:r>
            <a:r>
              <a:rPr lang="en-GB" dirty="0">
                <a:solidFill>
                  <a:srgbClr val="D2A8FF"/>
                </a:solidFill>
                <a:latin typeface="Lucida Console" panose="020B0609040504020204" pitchFamily="49" charset="0"/>
              </a:rPr>
              <a:t>isEven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(array[i]))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      evenNumbers.</a:t>
            </a:r>
            <a:r>
              <a:rPr lang="en-GB" dirty="0" smtClean="0">
                <a:solidFill>
                  <a:srgbClr val="D2A8FF"/>
                </a:solidFill>
                <a:latin typeface="Lucida Console" panose="020B0609040504020204" pitchFamily="49" charset="0"/>
              </a:rPr>
              <a:t>push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(array[i])</a:t>
            </a:r>
          </a:p>
          <a:p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  }</a:t>
            </a:r>
          </a:p>
          <a:p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} </a:t>
            </a:r>
            <a:r>
              <a:rPr lang="en-GB" dirty="0"/>
              <a:t/>
            </a:r>
            <a:br>
              <a:rPr lang="en-GB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76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86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Императивный </a:t>
            </a:r>
            <a:r>
              <a:rPr lang="en-US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vs </a:t>
            </a:r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Декларативный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360" y="2089835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array = [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1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3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4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US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5</a:t>
            </a:r>
            <a:r>
              <a:rPr lang="en-US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]</a:t>
            </a:r>
            <a:endParaRPr lang="ru-RU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US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D2A8FF"/>
                </a:solidFill>
                <a:latin typeface="Lucida Console" panose="020B0609040504020204" pitchFamily="49" charset="0"/>
              </a:rPr>
              <a:t>isEven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= (x) =&gt; x %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US" dirty="0">
                <a:solidFill>
                  <a:srgbClr val="C9D1D9"/>
                </a:solidFill>
                <a:latin typeface="Lucida Console" panose="020B0609040504020204" pitchFamily="49" charset="0"/>
              </a:rPr>
              <a:t> === </a:t>
            </a:r>
            <a:r>
              <a:rPr lang="en-US" dirty="0">
                <a:solidFill>
                  <a:srgbClr val="79C0FF"/>
                </a:solidFill>
                <a:latin typeface="Lucida Console" panose="020B0609040504020204" pitchFamily="49" charset="0"/>
              </a:rPr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06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86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Императивный </a:t>
            </a:r>
            <a:r>
              <a:rPr lang="en-US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vs </a:t>
            </a:r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Декларативный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360" y="2089835"/>
            <a:ext cx="751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array = [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1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3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4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, </a:t>
            </a:r>
            <a:r>
              <a:rPr lang="en-GB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5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]</a:t>
            </a:r>
          </a:p>
          <a:p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D2A8FF"/>
                </a:solidFill>
                <a:latin typeface="Lucida Console" panose="020B0609040504020204" pitchFamily="49" charset="0"/>
              </a:rPr>
              <a:t>isEven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= (x) =&gt; x % </a:t>
            </a:r>
            <a:r>
              <a:rPr lang="en-GB" dirty="0">
                <a:solidFill>
                  <a:srgbClr val="79C0FF"/>
                </a:solidFill>
                <a:latin typeface="Lucida Console" panose="020B0609040504020204" pitchFamily="49" charset="0"/>
              </a:rPr>
              <a:t>2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 === </a:t>
            </a:r>
            <a:r>
              <a:rPr lang="en-GB" dirty="0" smtClean="0">
                <a:solidFill>
                  <a:srgbClr val="79C0FF"/>
                </a:solidFill>
                <a:latin typeface="Lucida Console" panose="020B0609040504020204" pitchFamily="49" charset="0"/>
              </a:rPr>
              <a:t>0</a:t>
            </a:r>
            <a:endParaRPr lang="en-GB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8B949E"/>
                </a:solidFill>
                <a:latin typeface="Lucida Console" panose="020B0609040504020204" pitchFamily="49" charset="0"/>
              </a:rPr>
              <a:t>// </a:t>
            </a:r>
            <a:r>
              <a:rPr lang="ru-RU" dirty="0">
                <a:solidFill>
                  <a:srgbClr val="8B949E"/>
                </a:solidFill>
                <a:latin typeface="Lucida Console" panose="020B0609040504020204" pitchFamily="49" charset="0"/>
              </a:rPr>
              <a:t>декларативный </a:t>
            </a:r>
            <a:r>
              <a:rPr lang="ru-RU" dirty="0" smtClean="0">
                <a:solidFill>
                  <a:srgbClr val="8B949E"/>
                </a:solidFill>
                <a:latin typeface="Lucida Console" panose="020B0609040504020204" pitchFamily="49" charset="0"/>
              </a:rPr>
              <a:t>стиль</a:t>
            </a:r>
            <a:endParaRPr lang="en-US" dirty="0" smtClean="0">
              <a:solidFill>
                <a:srgbClr val="C9D1D9"/>
              </a:solidFill>
              <a:latin typeface="Lucida Console" panose="020B0609040504020204" pitchFamily="49" charset="0"/>
            </a:endParaRPr>
          </a:p>
          <a:p>
            <a:r>
              <a:rPr lang="en-GB" dirty="0" smtClean="0">
                <a:solidFill>
                  <a:srgbClr val="FF7B72"/>
                </a:solidFill>
                <a:latin typeface="Lucida Console" panose="020B0609040504020204" pitchFamily="49" charset="0"/>
              </a:rPr>
              <a:t>const</a:t>
            </a:r>
            <a:r>
              <a:rPr lang="en-GB" dirty="0" smtClean="0">
                <a:solidFill>
                  <a:srgbClr val="C9D1D9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evenNumbers = array.</a:t>
            </a:r>
            <a:r>
              <a:rPr lang="en-GB" dirty="0">
                <a:solidFill>
                  <a:srgbClr val="D2A8FF"/>
                </a:solidFill>
                <a:latin typeface="Lucida Console" panose="020B0609040504020204" pitchFamily="49" charset="0"/>
              </a:rPr>
              <a:t>filter</a:t>
            </a:r>
            <a:r>
              <a:rPr lang="en-GB" dirty="0">
                <a:solidFill>
                  <a:srgbClr val="C9D1D9"/>
                </a:solidFill>
                <a:latin typeface="Lucida Console" panose="020B0609040504020204" pitchFamily="49" charset="0"/>
              </a:rPr>
              <a:t>(isEven)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0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prozdorovie33.ru/wp-content/uploads/2023/03/619d1ee437442697684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7" b="22185"/>
          <a:stretch/>
        </p:blipFill>
        <p:spPr bwMode="auto">
          <a:xfrm>
            <a:off x="0" y="1846659"/>
            <a:ext cx="12192000" cy="501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2192000" cy="184665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endParaRPr lang="ru-RU" sz="4800" dirty="0" smtClean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2E2B21">
                    <a:alpha val="40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  <a:p>
            <a:r>
              <a:rPr lang="ru-RU" sz="4800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2E2B21">
                      <a:alpha val="40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Каждый из нас по-своему котик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41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184665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endParaRPr lang="ru-RU" sz="4800" dirty="0" smtClean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2E2B21">
                    <a:alpha val="40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  <a:p>
            <a:r>
              <a:rPr lang="ru-RU" sz="4800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2E2B21">
                      <a:alpha val="40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Который любит звезды</a:t>
            </a:r>
          </a:p>
          <a:p>
            <a:endParaRPr lang="ru-RU" dirty="0"/>
          </a:p>
        </p:txBody>
      </p:sp>
      <p:pic>
        <p:nvPicPr>
          <p:cNvPr id="8196" name="Picture 4" descr="https://yt3.googleusercontent.com/ytc/APkrFKYNujv5_EdJe-pl6toTFvCYGI2iLFiejsq5PXr3Iw=s900-c-k-c0x00ffffff-no-rj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5" b="19358"/>
          <a:stretch/>
        </p:blipFill>
        <p:spPr bwMode="auto">
          <a:xfrm>
            <a:off x="1807580" y="1846659"/>
            <a:ext cx="8576840" cy="501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2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9977" y="2164135"/>
            <a:ext cx="10251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Итак, вы решили изучить ФП</a:t>
            </a:r>
          </a:p>
          <a:p>
            <a:endParaRPr lang="ru-RU" sz="6000" b="1" i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871" y="2164136"/>
            <a:ext cx="164489" cy="199250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48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Ключ в мир ФП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8733" y="2095017"/>
            <a:ext cx="8322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/>
              <a:t>«Программирование на </a:t>
            </a:r>
            <a:r>
              <a:rPr lang="en-GB" sz="2800" b="1" dirty="0" smtClean="0"/>
              <a:t>Clojure</a:t>
            </a:r>
            <a:r>
              <a:rPr lang="ru-RU" sz="2800" b="1" dirty="0" smtClean="0"/>
              <a:t>» </a:t>
            </a:r>
            <a:r>
              <a:rPr lang="en-US" sz="2800" dirty="0" smtClean="0"/>
              <a:t>|</a:t>
            </a:r>
            <a:r>
              <a:rPr lang="ru-RU" sz="2800" dirty="0" smtClean="0"/>
              <a:t> Эмерик Чаз, Карпер Брайен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/>
              <a:t>«</a:t>
            </a:r>
            <a:r>
              <a:rPr lang="ru-RU" sz="2800" b="1" dirty="0" smtClean="0"/>
              <a:t>Структура </a:t>
            </a:r>
            <a:r>
              <a:rPr lang="ru-RU" sz="2800" b="1" dirty="0"/>
              <a:t>и Интерпретация Компьютерных </a:t>
            </a:r>
            <a:r>
              <a:rPr lang="ru-RU" sz="2800" b="1" dirty="0" smtClean="0"/>
              <a:t>Программ» </a:t>
            </a:r>
            <a:r>
              <a:rPr lang="ru-RU" sz="2800" dirty="0"/>
              <a:t>| Сассман Джеральд Джей, Абельсон </a:t>
            </a:r>
            <a:r>
              <a:rPr lang="ru-RU" sz="2800" dirty="0" smtClean="0"/>
              <a:t>Харольд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2"/>
              </a:rPr>
              <a:t>learnyouahaskell.com/introduction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hlinkClick r:id="rId3"/>
              </a:rPr>
              <a:t>habr.com/ru/articles/142351</a:t>
            </a:r>
            <a:r>
              <a:rPr lang="en-GB" sz="2800" dirty="0" smtClean="0">
                <a:hlinkClick r:id="rId3"/>
              </a:rPr>
              <a:t>/</a:t>
            </a: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hlinkClick r:id="rId4"/>
              </a:rPr>
              <a:t>www.youtube.com/watch?v=7BPQ-gpXKt4</a:t>
            </a:r>
            <a:r>
              <a:rPr lang="ru-RU" sz="2800" dirty="0" smtClean="0"/>
              <a:t> 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pic>
        <p:nvPicPr>
          <p:cNvPr id="10242" name="Picture 2" descr="http://qrcoder.ru/code/?https%3A%2F%2Flearnyouahaskell.com%2Fintroduction&amp;4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10" y="321761"/>
            <a:ext cx="1608880" cy="16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qrcoder.ru/code/?https%3A%2F%2Fhabr.com%2Fru%2Farticles%2F142351%2F&amp;4&amp;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757" y="2514553"/>
            <a:ext cx="1608880" cy="16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qrcoder.ru/code/?https%3A%2F%2Fwww.youtube.com%2Fwatch%3Fv%3D7BPQ-gpXKt4&amp;4&amp;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787" y="4707345"/>
            <a:ext cx="1689903" cy="168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40840" y="1017971"/>
            <a:ext cx="5293360" cy="2730185"/>
          </a:xfrm>
        </p:spPr>
        <p:txBody>
          <a:bodyPr>
            <a:noAutofit/>
          </a:bodyPr>
          <a:lstStyle/>
          <a:p>
            <a:r>
              <a:rPr lang="ru-RU" sz="9600" cap="none" dirty="0" smtClean="0">
                <a:latin typeface="Fira Code Light" panose="020B0809050000020004" pitchFamily="49" charset="0"/>
                <a:ea typeface="Fira Code Light" panose="020B0809050000020004" pitchFamily="49" charset="0"/>
              </a:rPr>
              <a:t>Максим</a:t>
            </a:r>
            <a:endParaRPr lang="ru-RU" sz="9600" cap="none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040" y="5726642"/>
            <a:ext cx="564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github.com/</a:t>
            </a:r>
            <a:r>
              <a:rPr lang="en-GB" sz="3200" b="1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maxbarsukov</a:t>
            </a:r>
            <a:endParaRPr lang="ru-RU" sz="3200" b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550" y="4168588"/>
            <a:ext cx="6956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linkedin.com/in/</a:t>
            </a:r>
            <a:r>
              <a:rPr lang="ru-RU" sz="3200" b="1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maxbarsukov</a:t>
            </a:r>
            <a:endParaRPr lang="ru-RU" sz="3200" b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7600" y="4947615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vk</a:t>
            </a:r>
            <a:r>
              <a:rPr lang="ru-RU" sz="3200" dirty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.com/</a:t>
            </a:r>
            <a:r>
              <a:rPr lang="ru-RU" sz="3200" b="1" dirty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maxbarsukov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" b="16033"/>
          <a:stretch/>
        </p:blipFill>
        <p:spPr>
          <a:xfrm>
            <a:off x="8017355" y="260052"/>
            <a:ext cx="3616469" cy="3720504"/>
          </a:xfrm>
          <a:prstGeom prst="ellipse">
            <a:avLst/>
          </a:prstGeom>
        </p:spPr>
      </p:pic>
      <p:pic>
        <p:nvPicPr>
          <p:cNvPr id="3074" name="Picture 2" descr="стрелкой,  значо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29974">
            <a:off x="6877404" y="3817533"/>
            <a:ext cx="2279902" cy="19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1796" y="1648079"/>
            <a:ext cx="142240" cy="11226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83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311" y="822991"/>
            <a:ext cx="870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Я понял кое-что важное</a:t>
            </a:r>
            <a:endParaRPr lang="ru-RU" sz="4800" b="1" i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953" y="780297"/>
            <a:ext cx="115746" cy="91638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19" y="2372809"/>
            <a:ext cx="2870163" cy="35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3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cf2.ppt-online.org/files2/slide/x/xhciPDg6SrqvEtWNX37TeL0Fw1GAYB9Vol2mdOuJKz/slide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1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мире </a:t>
            </a:r>
            <a:r>
              <a:rPr lang="ru-RU" b="1" dirty="0"/>
              <a:t>функционального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03392" y="4960137"/>
            <a:ext cx="3200400" cy="1463040"/>
          </a:xfrm>
        </p:spPr>
        <p:txBody>
          <a:bodyPr/>
          <a:lstStyle/>
          <a:p>
            <a:r>
              <a:rPr lang="ru-RU" sz="2400" b="1" dirty="0" smtClean="0"/>
              <a:t>Барсуков Максим</a:t>
            </a:r>
          </a:p>
          <a:p>
            <a:r>
              <a:rPr lang="ru-RU" sz="2000" dirty="0" smtClean="0"/>
              <a:t>Р</a:t>
            </a:r>
            <a:r>
              <a:rPr lang="en-US" dirty="0" smtClean="0"/>
              <a:t>3215</a:t>
            </a:r>
            <a:endParaRPr lang="ru-RU" dirty="0"/>
          </a:p>
        </p:txBody>
      </p:sp>
      <p:pic>
        <p:nvPicPr>
          <p:cNvPr id="1026" name="Picture 2" descr="https://www.haskell.org/ghcup/haskel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392" y="42008"/>
            <a:ext cx="1821646" cy="12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jure Logo PNG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558" y="2245303"/>
            <a:ext cx="1125383" cy="112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lou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85" y="3560771"/>
            <a:ext cx="968020" cy="8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habrastorage.org/webt/ed/zj/nr/edzjnrbucrb6hctrr9gq3sh1rw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25" y="2752199"/>
            <a:ext cx="3221963" cy="19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dn1.iconfinder.com/data/icons/financial-data/100/Function-1024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20202">
                  <a:alpha val="2353"/>
                </a:srgbClr>
              </a:clrFrom>
              <a:clrTo>
                <a:srgbClr val="020202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5" y="-69394"/>
            <a:ext cx="5471665" cy="5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upload.wikimedia.org/wikipedia/commons/thumb/0/04/Erlang_logo.svg/1200px-Erlang_logo.sv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7"/>
          <a:stretch/>
        </p:blipFill>
        <p:spPr bwMode="auto">
          <a:xfrm>
            <a:off x="8230664" y="1358323"/>
            <a:ext cx="996050" cy="66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ogodix.com/logo/16500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1069271"/>
            <a:ext cx="1859843" cy="128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Elixir Logo PNG Vect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003" y="1322763"/>
            <a:ext cx="584548" cy="89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# Logo PNG Vecto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363" y="1737338"/>
            <a:ext cx="889421" cy="8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aplwiki.com/images/thumb/c/c6/APL_logo.png/300px-APL_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227" y="234418"/>
            <a:ext cx="829383" cy="82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urescript Logo PNG Vecto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68" y="557470"/>
            <a:ext cx="1047338" cy="6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66" y="2972198"/>
            <a:ext cx="1493852" cy="1493852"/>
          </a:xfrm>
          <a:prstGeom prst="rect">
            <a:avLst/>
          </a:prstGeom>
        </p:spPr>
      </p:pic>
      <p:pic>
        <p:nvPicPr>
          <p:cNvPr id="1058" name="Picture 34" descr="Логотип программы Coq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000" y="1095362"/>
            <a:ext cx="577592" cy="8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gda Logo PNG Vector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10" r="74855"/>
          <a:stretch/>
        </p:blipFill>
        <p:spPr bwMode="auto">
          <a:xfrm>
            <a:off x="6238254" y="195483"/>
            <a:ext cx="988291" cy="11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17" y="3305550"/>
            <a:ext cx="1407543" cy="1407543"/>
          </a:xfrm>
          <a:prstGeom prst="rect">
            <a:avLst/>
          </a:prstGeom>
        </p:spPr>
      </p:pic>
      <p:pic>
        <p:nvPicPr>
          <p:cNvPr id="1066" name="Picture 42" descr="Reason ML Logo PNG Vector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37"/>
          <a:stretch/>
        </p:blipFill>
        <p:spPr bwMode="auto">
          <a:xfrm>
            <a:off x="11049041" y="2423484"/>
            <a:ext cx="1084789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3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koshka.top/uploads/posts/2021-12/1638909173_29-koshka-top-p-kotyata-grustyat-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765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9920" y="0"/>
            <a:ext cx="3942080" cy="6858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Котята </a:t>
            </a:r>
            <a:r>
              <a:rPr lang="ru-RU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т</a:t>
            </a:r>
            <a:r>
              <a:rPr lang="ru-RU" sz="5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оже грустят</a:t>
            </a:r>
            <a:endParaRPr lang="ru-RU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8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sun9-13.userapi.com/impg/6tcdktjA9dSjKO2BUPAj_u0zEVtsGnPmNtUP7g/ujfAruQFSII.jpg?size=1170x780&amp;quality=95&amp;sign=3aa04b42b15e4ba4446284dd1acb1a73&amp;c_uniq_tag=3dAjzH1SnubnHBCKufsMEU1x4avPWgEB7pTjkeFBtbc&amp;type=alb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384800"/>
            <a:ext cx="12192000" cy="14732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Добавить функционального света</a:t>
            </a:r>
            <a:endParaRPr lang="ru-RU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000" y="3087466"/>
            <a:ext cx="10251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Сделать код </a:t>
            </a:r>
            <a:r>
              <a:rPr lang="ru-RU" sz="6000" b="1" i="1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понятнее</a:t>
            </a:r>
            <a:endParaRPr lang="ru-RU" sz="6000" b="1" i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120" y="3033956"/>
            <a:ext cx="142240" cy="11226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65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000" y="3087466"/>
            <a:ext cx="10251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Понимание </a:t>
            </a:r>
            <a:r>
              <a:rPr lang="ru-RU" sz="6000" dirty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== Доверие</a:t>
            </a:r>
          </a:p>
          <a:p>
            <a:endParaRPr lang="ru-RU" sz="6000" b="1" i="1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7120" y="3033956"/>
            <a:ext cx="142240" cy="112268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75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240" y="833814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Все дело в стиле</a:t>
            </a:r>
            <a:endParaRPr lang="ru-RU" sz="32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360" y="810627"/>
            <a:ext cx="91440" cy="6311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17210" y="2184400"/>
            <a:ext cx="79575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b="1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Императивный</a:t>
            </a:r>
            <a:endParaRPr lang="ru-RU" sz="6000" dirty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  <a:p>
            <a:pPr algn="ctr"/>
            <a:r>
              <a:rPr lang="en-US" sz="6000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vs</a:t>
            </a:r>
            <a:endParaRPr lang="ru-RU" sz="6000" dirty="0" smtClean="0">
              <a:latin typeface="Fira Code Light" panose="020B0809050000020004" pitchFamily="49" charset="0"/>
              <a:ea typeface="Fira Code Light" panose="020B0809050000020004" pitchFamily="49" charset="0"/>
              <a:cs typeface="Arial" panose="020B0604020202020204" pitchFamily="34" charset="0"/>
            </a:endParaRPr>
          </a:p>
          <a:p>
            <a:pPr algn="ctr"/>
            <a:r>
              <a:rPr lang="ru-RU" sz="6000" b="1" dirty="0" smtClean="0">
                <a:latin typeface="Fira Code Light" panose="020B0809050000020004" pitchFamily="49" charset="0"/>
                <a:ea typeface="Fira Code Light" panose="020B0809050000020004" pitchFamily="49" charset="0"/>
                <a:cs typeface="Arial" panose="020B0604020202020204" pitchFamily="34" charset="0"/>
              </a:rPr>
              <a:t>Декларативный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403304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vatars.mds.yandex.net/i?id=a71b773213d8109c1f724ae35477e1060785f420-5699445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4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5011341"/>
            <a:ext cx="12192000" cy="184665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endParaRPr lang="ru-RU" sz="4800" dirty="0" smtClean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rgbClr val="2E2B21">
                    <a:alpha val="40000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  <a:p>
            <a:r>
              <a:rPr lang="ru-RU" sz="4800" dirty="0" smtClean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rgbClr val="2E2B21">
                      <a:alpha val="40000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– Мам, хочу пиццу!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576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143</TotalTime>
  <Words>265</Words>
  <Application>Microsoft Office PowerPoint</Application>
  <PresentationFormat>Широкоэкранный</PresentationFormat>
  <Paragraphs>59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Fira Code Light</vt:lpstr>
      <vt:lpstr>Lucida Console</vt:lpstr>
      <vt:lpstr>Tw Cen MT</vt:lpstr>
      <vt:lpstr>Tw Cen MT Condensed</vt:lpstr>
      <vt:lpstr>Wingdings 3</vt:lpstr>
      <vt:lpstr>Интеграл</vt:lpstr>
      <vt:lpstr>В мире функционального программирования</vt:lpstr>
      <vt:lpstr>Максим</vt:lpstr>
      <vt:lpstr>В мире функционального программирования</vt:lpstr>
      <vt:lpstr>Котята тоже грустят</vt:lpstr>
      <vt:lpstr>Добавить функционального света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 Barsukov</dc:creator>
  <cp:lastModifiedBy>Max Barsukov</cp:lastModifiedBy>
  <cp:revision>64</cp:revision>
  <dcterms:created xsi:type="dcterms:W3CDTF">2024-04-09T13:22:49Z</dcterms:created>
  <dcterms:modified xsi:type="dcterms:W3CDTF">2024-06-01T12:45:48Z</dcterms:modified>
</cp:coreProperties>
</file>