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73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275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204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606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6893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3639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01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0664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533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529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010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D0AEA-86EB-48E8-9656-DB748BF35DBB}" type="datetimeFigureOut">
              <a:rPr lang="ru-RU" smtClean="0"/>
              <a:t>17.04.2023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719A2E-64A4-478E-9449-04E2A9A0FD8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912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Виртуальная память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Алгоритмы замещения страниц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888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Аппаратно-независимый уровень управления виртуальной памятью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Большинство ОС используют сегментно-страничную виртуальную память. Для обеспечения нужной производительности менеджер памяти ОС старается поддерживать в оперативной памяти актуальную информацию, пытаясь угадать, к каким логическим адресам последует обращение в недалеком будущем</a:t>
            </a:r>
            <a:r>
              <a:rPr lang="ru-RU" dirty="0" smtClean="0"/>
              <a:t>.</a:t>
            </a:r>
            <a:endParaRPr lang="en-US" dirty="0" smtClean="0"/>
          </a:p>
          <a:p>
            <a:r>
              <a:rPr lang="ru-RU" dirty="0" smtClean="0"/>
              <a:t>Решающую роль здесь играет удачный выбор стратегии замещения, реализованной в алгоритме выталкивания страниц.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071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Исключительные ситуации при работе с памятью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 smtClean="0"/>
              <a:t>Отображение виртуального адреса в физический осуществляется при помощи таблицы страниц. Для каждой виртуальной страницы запись в таблице страниц содержит номер соответствующего страничного кадра в оперативной памяти, а также атрибуты страницы для контроля обращений к памяти.</a:t>
            </a:r>
          </a:p>
          <a:p>
            <a:r>
              <a:rPr lang="ru-RU" dirty="0" smtClean="0"/>
              <a:t>Когда нужной страницы в памяти нет или операция обращения к памяти недопустима, используется механизм исключительных ситуаций (</a:t>
            </a:r>
            <a:r>
              <a:rPr lang="ru-RU" dirty="0" err="1" smtClean="0"/>
              <a:t>exceptions</a:t>
            </a:r>
            <a:r>
              <a:rPr lang="ru-RU" dirty="0" smtClean="0"/>
              <a:t>). При попытке выполнить подобное обращение к виртуальной странице возникает исключительная ситуация "страничное нарушение" (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</a:t>
            </a:r>
            <a:r>
              <a:rPr lang="ru-RU" dirty="0" smtClean="0"/>
              <a:t>), приводящая к вызову специальной последовательности команд для обработки конкретного вида страничного нарушения.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1301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fault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Страничное нарушение может происходить в самых разных случаях: при отсутствии страницы в оперативной памяти, при попытке записи в страницу с атрибутом "только чтение" или при попытке чтения или записи страницы с атрибутом "только выполнение".</a:t>
            </a:r>
            <a:endParaRPr lang="en-US" dirty="0" smtClean="0"/>
          </a:p>
          <a:p>
            <a:r>
              <a:rPr lang="ru-RU" dirty="0" smtClean="0"/>
              <a:t>В любом из этих случаев вызывается обработчик страничного нарушения, являющийся частью операционной системы. Ему обычно передается причина возникновения исключительной ситуации и виртуальный адрес, обращение к которому вызвало нарушение.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Повышение производительности вычислительной системы может быть достигнуто за счет уменьшения частоты страничных нарушений, а также за счет увеличения скорости их обработки. Время эффективного доступа к отсутствующей в оперативной памяти странице складывается из: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обслуживания исключительной ситуации (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</a:t>
            </a:r>
            <a:r>
              <a:rPr lang="ru-RU" dirty="0" smtClean="0"/>
              <a:t> 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чтения (подкачки) страницы из вторичной памяти (иногда, при недостатке места в основной памяти, необходимо вытолкнуть одну из страниц из основной памяти во вторичную, то есть осуществить замещение страницы);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возобновления выполнения процесса, вызвавшего данный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</a:t>
            </a:r>
            <a:r>
              <a:rPr lang="ru-RU" dirty="0" smtClean="0"/>
              <a:t>.</a:t>
            </a: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Таким образом, уменьшение частоты 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faults</a:t>
            </a:r>
            <a:r>
              <a:rPr lang="ru-RU" dirty="0" smtClean="0"/>
              <a:t> является одной из ключевых задач системы управления памятью. Ее решение обычно связано с правильным выбором алгоритма замещения страниц.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08375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192687"/>
            <a:ext cx="10515600" cy="1325563"/>
          </a:xfrm>
        </p:spPr>
        <p:txBody>
          <a:bodyPr/>
          <a:lstStyle/>
          <a:p>
            <a:r>
              <a:rPr lang="ru-RU" dirty="0" smtClean="0"/>
              <a:t>Стратегии управления страничной памятью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8250"/>
            <a:ext cx="10515600" cy="5158596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Программное обеспечение подсистемы управления памятью связано с реализацией следующих стратегий:</a:t>
            </a:r>
          </a:p>
          <a:p>
            <a:r>
              <a:rPr lang="ru-RU" b="1" dirty="0" smtClean="0"/>
              <a:t>Стратегия выборки (</a:t>
            </a:r>
            <a:r>
              <a:rPr lang="ru-RU" b="1" dirty="0" err="1" smtClean="0"/>
              <a:t>fetch</a:t>
            </a:r>
            <a:r>
              <a:rPr lang="ru-RU" b="1" dirty="0" smtClean="0"/>
              <a:t> </a:t>
            </a:r>
            <a:r>
              <a:rPr lang="ru-RU" b="1" dirty="0" err="1" smtClean="0"/>
              <a:t>policy</a:t>
            </a:r>
            <a:r>
              <a:rPr lang="ru-RU" b="1" dirty="0" smtClean="0"/>
              <a:t>) </a:t>
            </a:r>
            <a:r>
              <a:rPr lang="ru-RU" dirty="0" smtClean="0"/>
              <a:t>- в какой момент следует переписать страницу из вторичной памяти в первичную. Существует два основных варианта выборки - по запросу и с упреждением. </a:t>
            </a:r>
            <a:r>
              <a:rPr lang="ru-RU" b="1" i="1" dirty="0" smtClean="0"/>
              <a:t>Алгоритм выборки по запросу </a:t>
            </a:r>
            <a:r>
              <a:rPr lang="ru-RU" dirty="0" smtClean="0"/>
              <a:t>вступает в действие в тот момент, когда процесс обращается к отсутствующей странице, содержимое которой находится на диске. Его реализация заключается в загрузке страницы с диска в свободную физическую страницу и коррекции соответствующей записи таблицы страниц.</a:t>
            </a:r>
            <a:r>
              <a:rPr lang="en-US" dirty="0" smtClean="0"/>
              <a:t> </a:t>
            </a:r>
            <a:r>
              <a:rPr lang="ru-RU" b="1" i="1" dirty="0" smtClean="0"/>
              <a:t>Алгоритм выборки с упреждением</a:t>
            </a:r>
            <a:r>
              <a:rPr lang="ru-RU" dirty="0" smtClean="0"/>
              <a:t> осуществляет опережающее чтение, то есть кроме страницы, вызвавшей исключительную ситуацию, в память также загружается несколько страниц, окружающих ее (обычно соседние страницы располагаются во внешней памяти последовательно и могут быть считаны за одно обращение к диску). Такой алгоритм призван уменьшить накладные расходы, связанные с большим количеством исключительных ситуаций, возникающих при работе со значительными объемами данных или кода; кроме того, оптимизируется работа с диском.</a:t>
            </a:r>
          </a:p>
          <a:p>
            <a:r>
              <a:rPr lang="ru-RU" b="1" dirty="0" smtClean="0"/>
              <a:t>Стратегия размещения (</a:t>
            </a:r>
            <a:r>
              <a:rPr lang="ru-RU" b="1" dirty="0" err="1" smtClean="0"/>
              <a:t>placement</a:t>
            </a:r>
            <a:r>
              <a:rPr lang="ru-RU" b="1" dirty="0" smtClean="0"/>
              <a:t> </a:t>
            </a:r>
            <a:r>
              <a:rPr lang="ru-RU" b="1" dirty="0" err="1" smtClean="0"/>
              <a:t>policy</a:t>
            </a:r>
            <a:r>
              <a:rPr lang="ru-RU" b="1" dirty="0" smtClean="0"/>
              <a:t>) </a:t>
            </a:r>
            <a:r>
              <a:rPr lang="ru-RU" dirty="0" smtClean="0"/>
              <a:t>- в какой участок первичной памяти поместить поступающую страницу. В системах со страничной организацией все просто - в любой свободный страничный кадр. В случае систем с сегментной организацией необходима стратегия, аналогичная стратегии с динамическим распределением.</a:t>
            </a:r>
          </a:p>
          <a:p>
            <a:r>
              <a:rPr lang="ru-RU" b="1" dirty="0" smtClean="0"/>
              <a:t>Стратегия замещения (</a:t>
            </a:r>
            <a:r>
              <a:rPr lang="ru-RU" b="1" dirty="0" err="1" smtClean="0"/>
              <a:t>replacement</a:t>
            </a:r>
            <a:r>
              <a:rPr lang="ru-RU" b="1" dirty="0" smtClean="0"/>
              <a:t> </a:t>
            </a:r>
            <a:r>
              <a:rPr lang="ru-RU" b="1" dirty="0" err="1" smtClean="0"/>
              <a:t>policy</a:t>
            </a:r>
            <a:r>
              <a:rPr lang="ru-RU" b="1" dirty="0" smtClean="0"/>
              <a:t>) </a:t>
            </a:r>
            <a:r>
              <a:rPr lang="ru-RU" dirty="0" smtClean="0"/>
              <a:t>- какую страницу нужно вытолкнуть во внешнюю память, чтобы освободить место в оперативной памяти. Разумная стратегия замещения, реализованная в соответствующем </a:t>
            </a:r>
            <a:r>
              <a:rPr lang="ru-RU" b="1" u="sng" dirty="0" smtClean="0"/>
              <a:t>алгоритме замещения страниц</a:t>
            </a:r>
            <a:r>
              <a:rPr lang="ru-RU" dirty="0" smtClean="0"/>
              <a:t>, позволяет хранить в памяти самую необходимую информацию и тем самым </a:t>
            </a:r>
            <a:r>
              <a:rPr lang="ru-RU" i="1" dirty="0" smtClean="0"/>
              <a:t>снизить частоту страничных нарушений </a:t>
            </a:r>
            <a:r>
              <a:rPr lang="ru-RU" dirty="0" smtClean="0"/>
              <a:t>. Замещение должно происходить с учетом выделенного каждому процессу количества кадров. Кроме того, нужно решить, должна ли замещаемая страница принадлежать процессу, который инициировал замещение, или она должна быть выбрана среди всех кадров основной памяти.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29482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замещения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8633"/>
            <a:ext cx="10515600" cy="483986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ru-RU" dirty="0"/>
              <a:t>Итак, наиболее ответственным действием менеджера памяти является выделение кадра оперативной памяти для размещения в ней виртуальной страницы, находящейся во внешней </a:t>
            </a:r>
            <a:r>
              <a:rPr lang="ru-RU" dirty="0" smtClean="0"/>
              <a:t>памяти.</a:t>
            </a:r>
          </a:p>
          <a:p>
            <a:pPr marL="0" indent="0">
              <a:buNone/>
            </a:pPr>
            <a:r>
              <a:rPr lang="ru-RU" dirty="0" smtClean="0"/>
              <a:t>Рассмотрим ситуацию</a:t>
            </a:r>
            <a:r>
              <a:rPr lang="ru-RU" dirty="0"/>
              <a:t>, когда размер виртуальной памяти для каждого процесса может существенно превосходить размер основной памяти. Это означает, что при выделении страницы основной памяти с большой вероятностью </a:t>
            </a:r>
            <a:r>
              <a:rPr lang="ru-RU" b="1" dirty="0"/>
              <a:t>не удастся найти свободный страничный </a:t>
            </a:r>
            <a:r>
              <a:rPr lang="ru-RU" b="1" i="1" dirty="0"/>
              <a:t>кадр</a:t>
            </a:r>
            <a:r>
              <a:rPr lang="ru-RU" dirty="0"/>
              <a:t>. В этом случае </a:t>
            </a:r>
            <a:r>
              <a:rPr lang="ru-RU" i="1" dirty="0"/>
              <a:t>операционная система</a:t>
            </a:r>
            <a:r>
              <a:rPr lang="ru-RU" dirty="0"/>
              <a:t> в соответствии с заложенными в нее критериями должна:</a:t>
            </a:r>
          </a:p>
          <a:p>
            <a:r>
              <a:rPr lang="ru-RU" dirty="0"/>
              <a:t>найти некоторую занятую страницу основной памяти;</a:t>
            </a:r>
          </a:p>
          <a:p>
            <a:r>
              <a:rPr lang="ru-RU" dirty="0"/>
              <a:t>переместить в случае надобности ее содержимое во внешнюю память;</a:t>
            </a:r>
          </a:p>
          <a:p>
            <a:r>
              <a:rPr lang="ru-RU" dirty="0"/>
              <a:t>переписать в этот страничный кадр содержимое нужной виртуальной страницы из внешней памяти;</a:t>
            </a:r>
          </a:p>
          <a:p>
            <a:r>
              <a:rPr lang="ru-RU" dirty="0"/>
              <a:t>должным образом модифицировать необходимый элемент соответствующей таблицы страниц;</a:t>
            </a:r>
          </a:p>
          <a:p>
            <a:r>
              <a:rPr lang="ru-RU" dirty="0"/>
              <a:t>продолжить выполнение процесса, которому эта виртуальная страница </a:t>
            </a:r>
            <a:r>
              <a:rPr lang="ru-RU" dirty="0" smtClean="0"/>
              <a:t>понадобилась.</a:t>
            </a:r>
          </a:p>
          <a:p>
            <a:pPr marL="0" indent="0">
              <a:buNone/>
            </a:pPr>
            <a:r>
              <a:rPr lang="ru-RU" dirty="0" smtClean="0"/>
              <a:t>Идеальный алгоритм заключается в том, что бы выгружать ту страницу, которая будет запрошена позже всех. Но этот алгоритм не осуществим, т.к. нельзя знать какую страницу, когда запросят. Можно лишь набрать статистику использования.</a:t>
            </a:r>
          </a:p>
        </p:txBody>
      </p:sp>
    </p:spTree>
    <p:extLst>
      <p:ext uri="{BB962C8B-B14F-4D97-AF65-F5344CB8AC3E}">
        <p14:creationId xmlns:p14="http://schemas.microsoft.com/office/powerpoint/2010/main" val="2628058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замещения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78633"/>
            <a:ext cx="10515600" cy="4839869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Заметим, что при замещении приходится дважды передавать страницу между основной и вторичной памятью. Процесс замещения может быть оптимизирован за счет использования </a:t>
            </a:r>
            <a:r>
              <a:rPr lang="ru-RU" i="1" dirty="0"/>
              <a:t>бита модификации</a:t>
            </a:r>
            <a:r>
              <a:rPr lang="ru-RU" dirty="0"/>
              <a:t> (один из атрибутов страницы в таблице страниц</a:t>
            </a:r>
            <a:r>
              <a:rPr lang="ru-RU" dirty="0" smtClean="0"/>
              <a:t>).</a:t>
            </a:r>
          </a:p>
          <a:p>
            <a:r>
              <a:rPr lang="ru-RU" b="1" i="1" dirty="0" smtClean="0"/>
              <a:t>Бит </a:t>
            </a:r>
            <a:r>
              <a:rPr lang="ru-RU" b="1" i="1" dirty="0"/>
              <a:t>модификации</a:t>
            </a:r>
            <a:r>
              <a:rPr lang="ru-RU" dirty="0"/>
              <a:t> </a:t>
            </a:r>
            <a:r>
              <a:rPr lang="ru-RU" dirty="0" smtClean="0"/>
              <a:t>устанавливается, </a:t>
            </a:r>
            <a:r>
              <a:rPr lang="ru-RU" dirty="0"/>
              <a:t>если хотя бы один </a:t>
            </a:r>
            <a:r>
              <a:rPr lang="ru-RU" i="1" dirty="0"/>
              <a:t>байт</a:t>
            </a:r>
            <a:r>
              <a:rPr lang="ru-RU" dirty="0"/>
              <a:t> был записан на страницу. При выборе кандидата на замещение проверяется </a:t>
            </a:r>
            <a:r>
              <a:rPr lang="ru-RU" i="1" dirty="0"/>
              <a:t>бит </a:t>
            </a:r>
            <a:r>
              <a:rPr lang="ru-RU" i="1" dirty="0" smtClean="0"/>
              <a:t>модификации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Если</a:t>
            </a:r>
            <a:r>
              <a:rPr lang="ru-RU" dirty="0"/>
              <a:t> </a:t>
            </a:r>
            <a:r>
              <a:rPr lang="ru-RU" i="1" dirty="0"/>
              <a:t>бит</a:t>
            </a:r>
            <a:r>
              <a:rPr lang="ru-RU" dirty="0"/>
              <a:t> не установлен, нет необходимости переписывать данную страницу на </a:t>
            </a:r>
            <a:r>
              <a:rPr lang="ru-RU" i="1" dirty="0"/>
              <a:t>диск</a:t>
            </a:r>
            <a:r>
              <a:rPr lang="ru-RU" dirty="0"/>
              <a:t>, ее копия на диске уже имеется. Подобный метод также применяется к </a:t>
            </a:r>
            <a:r>
              <a:rPr lang="ru-RU" i="1" dirty="0" err="1"/>
              <a:t>read</a:t>
            </a:r>
            <a:r>
              <a:rPr lang="ru-RU" i="1" dirty="0"/>
              <a:t>-</a:t>
            </a:r>
            <a:r>
              <a:rPr lang="ru-RU" i="1" dirty="0" err="1"/>
              <a:t>only</a:t>
            </a:r>
            <a:r>
              <a:rPr lang="ru-RU" dirty="0"/>
              <a:t>-страницам, они никогда не модифицируются. Эта схема уменьшает время обработки </a:t>
            </a:r>
            <a:r>
              <a:rPr lang="ru-RU" i="1" dirty="0" err="1"/>
              <a:t>page</a:t>
            </a:r>
            <a:r>
              <a:rPr lang="ru-RU" i="1" dirty="0"/>
              <a:t> </a:t>
            </a:r>
            <a:r>
              <a:rPr lang="ru-RU" i="1" dirty="0" err="1"/>
              <a:t>fault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 smtClean="0"/>
          </a:p>
        </p:txBody>
      </p:sp>
    </p:spTree>
    <p:extLst>
      <p:ext uri="{BB962C8B-B14F-4D97-AF65-F5344CB8AC3E}">
        <p14:creationId xmlns:p14="http://schemas.microsoft.com/office/powerpoint/2010/main" val="1352701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Локальные и глобальные алгоритмы замещения страниц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 smtClean="0"/>
              <a:t>Существует большое количество разнообразных алгоритмов замещения страниц. Они делятся на </a:t>
            </a:r>
            <a:r>
              <a:rPr lang="ru-RU" b="1" dirty="0" smtClean="0"/>
              <a:t>локальные</a:t>
            </a:r>
            <a:r>
              <a:rPr lang="ru-RU" dirty="0" smtClean="0"/>
              <a:t> и </a:t>
            </a:r>
            <a:r>
              <a:rPr lang="ru-RU" b="1" dirty="0" smtClean="0"/>
              <a:t>глобальные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Локальные </a:t>
            </a:r>
            <a:r>
              <a:rPr lang="ru-RU" dirty="0" smtClean="0"/>
              <a:t>алгоритмы, в отличие от глобальных, распределяют фиксированное или динамически настраиваемое число страниц для каждого процесса. Когда процесс израсходует все предназначенные ему страницы, система будет удалять из физической памяти </a:t>
            </a:r>
            <a:r>
              <a:rPr lang="ru-RU" i="1" dirty="0" smtClean="0"/>
              <a:t>одну из его страниц, а не из страниц других процессов</a:t>
            </a:r>
            <a:r>
              <a:rPr lang="ru-RU" dirty="0" smtClean="0"/>
              <a:t>.</a:t>
            </a:r>
          </a:p>
          <a:p>
            <a:r>
              <a:rPr lang="ru-RU" i="1" dirty="0" smtClean="0"/>
              <a:t>Глобальный </a:t>
            </a:r>
            <a:r>
              <a:rPr lang="ru-RU" dirty="0" smtClean="0"/>
              <a:t>же алгоритм замещения в случае возникновения исключительной ситуации удовлетворится </a:t>
            </a:r>
            <a:r>
              <a:rPr lang="ru-RU" i="1" dirty="0" smtClean="0"/>
              <a:t>освобождением любой физической страницы</a:t>
            </a:r>
            <a:r>
              <a:rPr lang="ru-RU" dirty="0" smtClean="0"/>
              <a:t>, независимо от того, какому процессу она принадлежала.</a:t>
            </a:r>
          </a:p>
          <a:p>
            <a:r>
              <a:rPr lang="ru-RU" dirty="0" smtClean="0"/>
              <a:t>Глобальные алгоритмы имеют ряд недостатков. Во-первых, они делают одни процессы чувствительными к поведению других процессов. Например, если один процесс в системе одновременно использует большое количество страниц памяти, то все остальные приложения будут в результате ощущать сильное замедление из-за недостатка кадров памяти для своей работы. Во-вторых, некорректно работающее приложение может подорвать работу всей системы (если, конечно, в системе не предусмотрено ограничение на размер памяти, выделяемой процессу), пытаясь захватить больше памяти. Поэтому в многозадачной системе иногда приходится использовать более сложные локальные алгоритмы.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4951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Алгоритм FIFO. Выталкивание первой пришедшей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Каждой странице присваивается временная метка. Реализуется это созданием очереди страниц, в конец которой страницы попадают, когда загружаются в физическую память, а из начала берутся, когда требуется освободить память.</a:t>
            </a:r>
          </a:p>
          <a:p>
            <a:r>
              <a:rPr lang="ru-RU" dirty="0" smtClean="0"/>
              <a:t>Для замещения выбирается старейшая страница. К сожалению, эта стратегия с достаточной вероятностью будет приводить к замещению активно используемых страниц, например страниц кода текстового процессора при редактировании файла.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56358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Аномалия </a:t>
            </a:r>
            <a:r>
              <a:rPr lang="ru-RU" dirty="0" err="1" smtClean="0"/>
              <a:t>Билэди</a:t>
            </a:r>
            <a:r>
              <a:rPr lang="ru-RU" dirty="0" smtClean="0"/>
              <a:t> (</a:t>
            </a:r>
            <a:r>
              <a:rPr lang="en-GB" dirty="0" err="1" smtClean="0"/>
              <a:t>Belady</a:t>
            </a:r>
            <a:r>
              <a:rPr lang="en-GB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139940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 smtClean="0"/>
              <a:t>На первый взгляд кажется очевидным, что чем больше в памяти страничных кадров, тем реже будут иметь место </a:t>
            </a:r>
            <a:r>
              <a:rPr lang="ru-RU" i="1" dirty="0" err="1" smtClean="0"/>
              <a:t>page</a:t>
            </a:r>
            <a:r>
              <a:rPr lang="ru-RU" i="1" dirty="0" smtClean="0"/>
              <a:t> </a:t>
            </a:r>
            <a:r>
              <a:rPr lang="ru-RU" i="1" dirty="0" err="1" smtClean="0"/>
              <a:t>faults</a:t>
            </a:r>
            <a:r>
              <a:rPr lang="ru-RU" dirty="0" smtClean="0"/>
              <a:t>. Удивительно, но это не всегда так. Как установил </a:t>
            </a:r>
            <a:r>
              <a:rPr lang="ru-RU" dirty="0" err="1" smtClean="0"/>
              <a:t>Билэди</a:t>
            </a:r>
            <a:r>
              <a:rPr lang="ru-RU" dirty="0" smtClean="0"/>
              <a:t> с коллегами, определенные последовательности обращений к страницам в действительности приводят к увеличению числа </a:t>
            </a:r>
            <a:r>
              <a:rPr lang="ru-RU" i="1" dirty="0" smtClean="0"/>
              <a:t>страничных нарушений </a:t>
            </a:r>
            <a:r>
              <a:rPr lang="ru-RU" dirty="0" smtClean="0"/>
              <a:t>при увеличении кадров, выделенных процессу. Это явление носит название "</a:t>
            </a:r>
            <a:r>
              <a:rPr lang="ru-RU" b="1" dirty="0" smtClean="0"/>
              <a:t>аномалии </a:t>
            </a:r>
            <a:r>
              <a:rPr lang="ru-RU" b="1" dirty="0" err="1" smtClean="0"/>
              <a:t>Билэди</a:t>
            </a:r>
            <a:r>
              <a:rPr lang="ru-RU" dirty="0" smtClean="0"/>
              <a:t>" или "</a:t>
            </a:r>
            <a:r>
              <a:rPr lang="ru-RU" b="1" dirty="0" smtClean="0"/>
              <a:t>аномалии FIFO </a:t>
            </a:r>
            <a:r>
              <a:rPr lang="ru-RU" dirty="0" smtClean="0"/>
              <a:t>".</a:t>
            </a:r>
          </a:p>
          <a:p>
            <a:r>
              <a:rPr lang="ru-RU" dirty="0" smtClean="0"/>
              <a:t>Система с тремя кадрами (9 </a:t>
            </a:r>
            <a:r>
              <a:rPr lang="ru-RU" dirty="0" err="1" smtClean="0"/>
              <a:t>faults</a:t>
            </a:r>
            <a:r>
              <a:rPr lang="ru-RU" dirty="0" smtClean="0"/>
              <a:t>) оказывается более производительной, чем с четырьмя кадрами (10 </a:t>
            </a:r>
            <a:r>
              <a:rPr lang="ru-RU" dirty="0" err="1" smtClean="0"/>
              <a:t>faults</a:t>
            </a:r>
            <a:r>
              <a:rPr lang="ru-RU" dirty="0" smtClean="0"/>
              <a:t>), для строки обращений к памяти 012301401234 при выборе стратегии FIFO.</a:t>
            </a:r>
          </a:p>
          <a:p>
            <a:r>
              <a:rPr lang="ru-RU" i="1" dirty="0"/>
              <a:t>Аномалию </a:t>
            </a:r>
            <a:r>
              <a:rPr lang="ru-RU" i="1" dirty="0" err="1"/>
              <a:t>Билэди</a:t>
            </a:r>
            <a:r>
              <a:rPr lang="ru-RU" dirty="0"/>
              <a:t> следует считать скорее курьезом, чем фактором, требующим серьезного отношения, который иллюстрирует сложность ОС, где интуитивный подход не всегда приемлем.</a:t>
            </a:r>
          </a:p>
          <a:p>
            <a:pPr marL="0" indent="0">
              <a:buNone/>
            </a:pPr>
            <a:endParaRPr lang="ru-RU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1030" name="Picture 6" descr="Аномалия Билэди: (a) - FIFO с тремя страничными кадрами; (b) - FIFO с четырьмя страничными кадрам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8140" y="1825625"/>
            <a:ext cx="4076700" cy="3379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631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Оптимальный алгоритм (</a:t>
            </a:r>
            <a:r>
              <a:rPr lang="en-GB" dirty="0" smtClean="0"/>
              <a:t>OPT)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 smtClean="0"/>
              <a:t>Одним из последствий открытия </a:t>
            </a:r>
            <a:r>
              <a:rPr lang="ru-RU" i="1" dirty="0" smtClean="0"/>
              <a:t>аномалии </a:t>
            </a:r>
            <a:r>
              <a:rPr lang="ru-RU" i="1" dirty="0" err="1" smtClean="0"/>
              <a:t>Билэди</a:t>
            </a:r>
            <a:r>
              <a:rPr lang="ru-RU" i="1" dirty="0" smtClean="0"/>
              <a:t> </a:t>
            </a:r>
            <a:r>
              <a:rPr lang="ru-RU" dirty="0" smtClean="0"/>
              <a:t>стал поиск </a:t>
            </a:r>
            <a:r>
              <a:rPr lang="ru-RU" b="1" dirty="0" smtClean="0"/>
              <a:t>оптимального алгоритма</a:t>
            </a:r>
            <a:r>
              <a:rPr lang="ru-RU" dirty="0" smtClean="0"/>
              <a:t>, который при заданной строке обращений имел бы минимальную частоту </a:t>
            </a:r>
            <a:r>
              <a:rPr lang="ru-RU" i="1" dirty="0" err="1" smtClean="0"/>
              <a:t>page</a:t>
            </a:r>
            <a:r>
              <a:rPr lang="ru-RU" i="1" dirty="0" smtClean="0"/>
              <a:t> </a:t>
            </a:r>
            <a:r>
              <a:rPr lang="ru-RU" i="1" dirty="0" err="1" smtClean="0"/>
              <a:t>faults</a:t>
            </a:r>
            <a:r>
              <a:rPr lang="ru-RU" i="1" dirty="0" smtClean="0"/>
              <a:t> </a:t>
            </a:r>
            <a:r>
              <a:rPr lang="ru-RU" dirty="0" smtClean="0"/>
              <a:t>среди всех других алгоритмов. Такой алгоритм был найден. Он прост: </a:t>
            </a:r>
            <a:r>
              <a:rPr lang="ru-RU" i="1" dirty="0" smtClean="0"/>
              <a:t>замещай страницу, которая не будет использоваться в течение самого длительного периода времени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Каждая страница должна быть помечена числом инструкций, которые будут выполнены, прежде чем на эту страницу будет сделана первая ссылка. Выталкиваться должна страница, для которой это число наибольшее.</a:t>
            </a:r>
          </a:p>
          <a:p>
            <a:r>
              <a:rPr lang="ru-RU" dirty="0" smtClean="0"/>
              <a:t>Этот алгоритм легко описать, но реализовать невозможно. </a:t>
            </a:r>
            <a:r>
              <a:rPr lang="ru-RU" b="1" dirty="0" smtClean="0"/>
              <a:t>ОС не знает, к какой странице будет следующее обращение. </a:t>
            </a:r>
            <a:r>
              <a:rPr lang="ru-RU" dirty="0" smtClean="0"/>
              <a:t>(Ранее такие проблемы возникали при планировании процессов - алгоритм SJF).</a:t>
            </a:r>
          </a:p>
          <a:p>
            <a:r>
              <a:rPr lang="ru-RU" dirty="0" smtClean="0"/>
              <a:t>Зато мы можем сделать вывод, что для того, чтобы алгоритм замещения был максимально близок к идеальному алгоритму, </a:t>
            </a:r>
            <a:r>
              <a:rPr lang="ru-RU" b="1" dirty="0" smtClean="0"/>
              <a:t>система должна как можно точнее предсказывать обращения процессов к памяти</a:t>
            </a:r>
            <a:r>
              <a:rPr lang="ru-RU" dirty="0" smtClean="0"/>
              <a:t>. Данный алгоритм применяется для оценки качества реализуемых алгоритмов.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7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виртуальной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Разработчикам программного обеспечения часто приходится решать проблему размещения в памяти больших программ, размер которых превышает объем доступной оперативной памяти. </a:t>
            </a:r>
            <a:endParaRPr lang="ru-RU" dirty="0" smtClean="0"/>
          </a:p>
          <a:p>
            <a:r>
              <a:rPr lang="ru-RU" dirty="0" smtClean="0"/>
              <a:t>Развитие </a:t>
            </a:r>
            <a:r>
              <a:rPr lang="ru-RU" dirty="0"/>
              <a:t>архитектуры компьютеров и расширение возможностей операционной системы по управлению памятью позволило переложить решение этой задачи на </a:t>
            </a:r>
            <a:r>
              <a:rPr lang="ru-RU" i="1" dirty="0"/>
              <a:t>компьютер</a:t>
            </a:r>
            <a:r>
              <a:rPr lang="ru-RU" dirty="0"/>
              <a:t>. Одним из главных достижений стало появление </a:t>
            </a:r>
            <a:r>
              <a:rPr lang="ru-RU" i="1" dirty="0"/>
              <a:t>виртуальной </a:t>
            </a:r>
            <a:r>
              <a:rPr lang="ru-RU" i="1" dirty="0" smtClean="0"/>
              <a:t>памяти</a:t>
            </a:r>
            <a:r>
              <a:rPr lang="ru-RU" dirty="0" smtClean="0"/>
              <a:t>. Впервые </a:t>
            </a:r>
            <a:r>
              <a:rPr lang="ru-RU" dirty="0"/>
              <a:t>она была реализована в 1959 г. на компьютере "</a:t>
            </a:r>
            <a:r>
              <a:rPr lang="ru-RU" dirty="0" smtClean="0"/>
              <a:t>Атлас", разработанном в Манчестерском университете.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0802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Выталкивание дольше всего не использовавшейся страницы. Алгоритм LRU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dirty="0" smtClean="0"/>
              <a:t>Одним из приближений к алгоритму OPT является алгоритм, исходящий из эвристического правила, что недавнее прошлое - хороший ориентир для прогнозирования ближайшего будущего.</a:t>
            </a:r>
          </a:p>
          <a:p>
            <a:pPr marL="0" indent="0">
              <a:buNone/>
            </a:pPr>
            <a:r>
              <a:rPr lang="ru-RU" dirty="0" smtClean="0"/>
              <a:t>Ключевое отличие между FIFO и оптимальным алгоритмом заключается в том, что один смотрит назад, а другой вперед. Если использовать прошлое для аппроксимации будущего, имеет смысл замещать страницу, которая не использовалась в течение самого долгого времени. Такой подход называется </a:t>
            </a:r>
            <a:r>
              <a:rPr lang="ru-RU" b="1" dirty="0" err="1" smtClean="0"/>
              <a:t>least</a:t>
            </a:r>
            <a:r>
              <a:rPr lang="ru-RU" b="1" dirty="0" smtClean="0"/>
              <a:t> </a:t>
            </a:r>
            <a:r>
              <a:rPr lang="ru-RU" b="1" dirty="0" err="1" smtClean="0"/>
              <a:t>recently</a:t>
            </a:r>
            <a:r>
              <a:rPr lang="ru-RU" b="1" dirty="0" smtClean="0"/>
              <a:t> </a:t>
            </a:r>
            <a:r>
              <a:rPr lang="ru-RU" b="1" dirty="0" err="1" smtClean="0"/>
              <a:t>used</a:t>
            </a:r>
            <a:r>
              <a:rPr lang="ru-RU" dirty="0" smtClean="0"/>
              <a:t> алгоритм ( </a:t>
            </a:r>
            <a:r>
              <a:rPr lang="ru-RU" b="1" dirty="0" smtClean="0"/>
              <a:t>LRU</a:t>
            </a:r>
            <a:r>
              <a:rPr lang="ru-RU" dirty="0" smtClean="0"/>
              <a:t> ).</a:t>
            </a:r>
          </a:p>
          <a:p>
            <a:pPr marL="0" indent="0">
              <a:buNone/>
            </a:pPr>
            <a:r>
              <a:rPr lang="ru-RU" dirty="0"/>
              <a:t>Первый метод:</a:t>
            </a:r>
          </a:p>
          <a:p>
            <a:r>
              <a:rPr lang="ru-RU" dirty="0"/>
              <a:t>Чтобы реализовать этот алгоритм, можно поддерживать список, в котором выстраивать страницы по количеству использования. Эта реализация очень дорога.</a:t>
            </a:r>
          </a:p>
          <a:p>
            <a:pPr marL="0" indent="0">
              <a:buNone/>
            </a:pPr>
            <a:r>
              <a:rPr lang="ru-RU" dirty="0"/>
              <a:t>Второй метод:</a:t>
            </a:r>
          </a:p>
          <a:p>
            <a:r>
              <a:rPr lang="ru-RU" dirty="0"/>
              <a:t>В таблице страниц добавляется запись - счетчик обращений к странице. Чем меньше значение счетчика, тем реже она использовалась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Как </a:t>
            </a:r>
            <a:r>
              <a:rPr lang="ru-RU" dirty="0"/>
              <a:t>оптимальный алгоритм, так и </a:t>
            </a:r>
            <a:r>
              <a:rPr lang="ru-RU" i="1" dirty="0"/>
              <a:t>LRU</a:t>
            </a:r>
            <a:r>
              <a:rPr lang="ru-RU" dirty="0"/>
              <a:t> не страдают от </a:t>
            </a:r>
            <a:r>
              <a:rPr lang="ru-RU" i="1" dirty="0"/>
              <a:t>аномалии </a:t>
            </a:r>
            <a:r>
              <a:rPr lang="ru-RU" i="1" dirty="0" err="1"/>
              <a:t>Билэди</a:t>
            </a:r>
            <a:r>
              <a:rPr lang="ru-RU" dirty="0"/>
              <a:t>. Существует класс алгоритмов, для которых при одной и той же строке обращений множество страниц в памяти для n кадров всегда является подмножеством страниц для n+1 кадра. Эти алгоритмы не проявляют </a:t>
            </a:r>
            <a:r>
              <a:rPr lang="ru-RU" i="1" dirty="0"/>
              <a:t>аномалии </a:t>
            </a:r>
            <a:r>
              <a:rPr lang="ru-RU" i="1" dirty="0" err="1"/>
              <a:t>Билэди</a:t>
            </a:r>
            <a:r>
              <a:rPr lang="ru-RU" dirty="0"/>
              <a:t> и называются стековыми (</a:t>
            </a:r>
            <a:r>
              <a:rPr lang="ru-RU" dirty="0" err="1"/>
              <a:t>stack</a:t>
            </a:r>
            <a:r>
              <a:rPr lang="ru-RU" dirty="0"/>
              <a:t>) алгоритмами</a:t>
            </a:r>
            <a:r>
              <a:rPr lang="ru-RU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826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Выталкивание редко используемой страницы. Алгоритм NFU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 smtClean="0"/>
              <a:t>Поскольку большинство современных процессоров не предоставляют соответствующей аппаратной поддержки для реализации алгоритма LRU, хотелось бы иметь алгоритм, достаточно близкий к LRU, но не требующий специальной поддержки. Программная реализация алгоритма, близкого к LRU, - алгоритм </a:t>
            </a:r>
            <a:r>
              <a:rPr lang="ru-RU" b="1" dirty="0" smtClean="0"/>
              <a:t>NFU(</a:t>
            </a:r>
            <a:r>
              <a:rPr lang="ru-RU" b="1" dirty="0" err="1" smtClean="0"/>
              <a:t>Not</a:t>
            </a:r>
            <a:r>
              <a:rPr lang="ru-RU" b="1" dirty="0" smtClean="0"/>
              <a:t> </a:t>
            </a:r>
            <a:r>
              <a:rPr lang="ru-RU" b="1" dirty="0" err="1" smtClean="0"/>
              <a:t>Frequently</a:t>
            </a:r>
            <a:r>
              <a:rPr lang="ru-RU" b="1" dirty="0" smtClean="0"/>
              <a:t> </a:t>
            </a:r>
            <a:r>
              <a:rPr lang="ru-RU" b="1" dirty="0" err="1" smtClean="0"/>
              <a:t>Used</a:t>
            </a:r>
            <a:r>
              <a:rPr lang="ru-RU" b="1" dirty="0" smtClean="0"/>
              <a:t>). </a:t>
            </a:r>
            <a:r>
              <a:rPr lang="ru-RU" dirty="0" smtClean="0"/>
              <a:t>Для него требуются программные счетчики, по одному на каждую страницу, которые сначала равны нулю. При каждом прерывании по времени (а не после каждой инструкции) операционная система сканирует все страницы в памяти и у каждой страницы с установленным флагом обращения увеличивает на единицу значение счетчика, а флаг обращения сбрасывает.</a:t>
            </a:r>
          </a:p>
          <a:p>
            <a:r>
              <a:rPr lang="ru-RU" dirty="0" smtClean="0"/>
              <a:t>Главный </a:t>
            </a:r>
            <a:r>
              <a:rPr lang="ru-RU" i="1" dirty="0" smtClean="0"/>
              <a:t>недостаток</a:t>
            </a:r>
            <a:r>
              <a:rPr lang="ru-RU" dirty="0" smtClean="0"/>
              <a:t> алгоритма NFU состоит в том, что он ничего не забывает. Например, страница, к которой очень часто обращались в течение некоторого времени, а потом обращаться перестали, все равно не будет удалена из памяти, потому что ее счетчик содержит большую величину.</a:t>
            </a:r>
          </a:p>
          <a:p>
            <a:r>
              <a:rPr lang="ru-RU" dirty="0" smtClean="0"/>
              <a:t>К счастью, возможна небольшая модификация алгоритма, которая позволяет ему "забывать". Достаточно, чтобы при каждом прерывании по времени содержимое счетчика сдвигалось вправо на 1 бит, а уже затем производилось бы его увеличение для страниц с установленным флагом обращения.</a:t>
            </a:r>
          </a:p>
          <a:p>
            <a:endParaRPr lang="ru-RU" b="1" dirty="0" smtClean="0"/>
          </a:p>
          <a:p>
            <a:endParaRPr lang="ru-RU" b="1" dirty="0" smtClean="0"/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059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 «вторая попытка»</a:t>
            </a:r>
            <a:br>
              <a:rPr lang="ru-RU" dirty="0" smtClean="0"/>
            </a:br>
            <a:r>
              <a:rPr lang="ru-RU" dirty="0" smtClean="0"/>
              <a:t>(</a:t>
            </a:r>
            <a:r>
              <a:rPr lang="en-GB" dirty="0" smtClean="0"/>
              <a:t>Second-Chance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838440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</a:t>
            </a:r>
            <a:r>
              <a:rPr lang="ru-RU" dirty="0" smtClean="0"/>
              <a:t>одификация алгоритма FIFO, которая позволяет избежать потери часто используемых страниц с помощью анализа флага обращений (бита ссылки) для самой старой страницы. Если флаг установлен, то страница, в отличие от алгоритма FIFO, не выталкивается, а ее флаг сбрасывается, и страница переносится в конец очереди.</a:t>
            </a:r>
          </a:p>
          <a:p>
            <a:r>
              <a:rPr lang="ru-RU" dirty="0" smtClean="0"/>
              <a:t>В таком алгоритме часто используемая страница никогда не покинет память, но в этом алгоритме приходится часто перемещать страницы по списку.</a:t>
            </a:r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2056" name="Picture 8" descr="https://moodle.kstu.ru/pluginfile.php/365/mod_page/content/3/7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465" y="672306"/>
            <a:ext cx="3228975" cy="2171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88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Алгоритм «часы».</a:t>
            </a:r>
            <a:endParaRPr lang="ru-RU" dirty="0" smtClean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825480" cy="155765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Алгоритм </a:t>
            </a:r>
            <a:r>
              <a:rPr lang="ru-RU" dirty="0"/>
              <a:t>«второй шанс» слишком неэффективен, по­скольку он постоянно перемещает </a:t>
            </a:r>
            <a:r>
              <a:rPr lang="ru-RU" dirty="0" smtClean="0"/>
              <a:t>страницы </a:t>
            </a:r>
            <a:r>
              <a:rPr lang="ru-RU" dirty="0"/>
              <a:t>в своем списке. Лучше содержать все страничные блоки в циклическом списке в виде </a:t>
            </a:r>
            <a:r>
              <a:rPr lang="ru-RU" dirty="0" smtClean="0"/>
              <a:t>часов. </a:t>
            </a:r>
            <a:r>
              <a:rPr lang="ru-RU" dirty="0"/>
              <a:t>Стрелка указывает на самую старую </a:t>
            </a:r>
            <a:r>
              <a:rPr lang="ru-RU" dirty="0" smtClean="0"/>
              <a:t>страницу.</a:t>
            </a:r>
          </a:p>
          <a:p>
            <a:endParaRPr lang="ru-RU" dirty="0" smtClean="0"/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3074" name="Picture 2" descr="https://studfile.net/html/2706/180/html_dA1abRvZBY.WpgO/img-3i2ac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855" y="3383280"/>
            <a:ext cx="6346825" cy="330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20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88023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Алгоритм NRU (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Recently</a:t>
            </a:r>
            <a:r>
              <a:rPr lang="ru-RU" dirty="0" smtClean="0"/>
              <a:t> </a:t>
            </a:r>
            <a:r>
              <a:rPr lang="ru-RU" dirty="0" err="1" smtClean="0"/>
              <a:t>Used</a:t>
            </a:r>
            <a:r>
              <a:rPr lang="ru-RU" dirty="0" smtClean="0"/>
              <a:t> - не использовавшаяся в последнее время страница)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2377439"/>
            <a:ext cx="10515600" cy="379952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dirty="0" smtClean="0"/>
              <a:t>В компьютере </a:t>
            </a:r>
            <a:r>
              <a:rPr lang="ru-RU" dirty="0" err="1" smtClean="0"/>
              <a:t>Macintosh</a:t>
            </a:r>
            <a:r>
              <a:rPr lang="ru-RU" dirty="0" smtClean="0"/>
              <a:t> использован алгоритм NRU (</a:t>
            </a:r>
            <a:r>
              <a:rPr lang="ru-RU" dirty="0" err="1" smtClean="0"/>
              <a:t>Not</a:t>
            </a:r>
            <a:r>
              <a:rPr lang="ru-RU" dirty="0" smtClean="0"/>
              <a:t> </a:t>
            </a:r>
            <a:r>
              <a:rPr lang="ru-RU" dirty="0" err="1" smtClean="0"/>
              <a:t>Recently-Used</a:t>
            </a:r>
            <a:r>
              <a:rPr lang="ru-RU" dirty="0" smtClean="0"/>
              <a:t>), где страница-"жертва" выбирается на основе анализа битов модификации и ссылки.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Используются </a:t>
            </a:r>
            <a:r>
              <a:rPr lang="ru-RU" dirty="0"/>
              <a:t>биты обращения (R-</a:t>
            </a:r>
            <a:r>
              <a:rPr lang="ru-RU" dirty="0" err="1"/>
              <a:t>Referenced</a:t>
            </a:r>
            <a:r>
              <a:rPr lang="ru-RU" dirty="0"/>
              <a:t>) и изменения (M-</a:t>
            </a:r>
            <a:r>
              <a:rPr lang="ru-RU" dirty="0" err="1"/>
              <a:t>Modified</a:t>
            </a:r>
            <a:r>
              <a:rPr lang="ru-RU" dirty="0"/>
              <a:t>) в таблице </a:t>
            </a:r>
            <a:r>
              <a:rPr lang="ru-RU" dirty="0" smtClean="0"/>
              <a:t>страниц. При </a:t>
            </a:r>
            <a:r>
              <a:rPr lang="ru-RU" dirty="0"/>
              <a:t>обращении бит R выставляется в 1, через некоторое время ОС не переведет его в </a:t>
            </a:r>
            <a:r>
              <a:rPr lang="ru-RU" dirty="0" smtClean="0"/>
              <a:t>0. M </a:t>
            </a:r>
            <a:r>
              <a:rPr lang="ru-RU" dirty="0"/>
              <a:t>переводится в 0, только после записи на диск</a:t>
            </a:r>
            <a:r>
              <a:rPr lang="ru-RU" dirty="0" smtClean="0"/>
              <a:t>.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Благодаря этим битам можно получить 4-ре класса страниц: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 было обращений и изменений (R=0, M=0)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не было обращений, было изменение (R=0, M=1)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было обращение, не было изменений (R=1, M=0)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было обращений и изменений (R=1, M=1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3478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mtClean="0"/>
              <a:t>Алгоритм </a:t>
            </a:r>
            <a:r>
              <a:rPr lang="ru-RU" smtClean="0"/>
              <a:t>«рабочий набор</a:t>
            </a:r>
            <a:r>
              <a:rPr lang="ru-RU" smtClean="0"/>
              <a:t>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13840"/>
            <a:ext cx="10515600" cy="507999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ru-RU" b="1" dirty="0"/>
              <a:t>Замещение страниц по запросу</a:t>
            </a:r>
            <a:r>
              <a:rPr lang="ru-RU" dirty="0"/>
              <a:t> - когда страницы загружаются по требованию, а не заранее, т.е. процесс прерывается и ждет загрузки страницы.</a:t>
            </a:r>
          </a:p>
          <a:p>
            <a:pPr marL="0" indent="0">
              <a:buNone/>
            </a:pPr>
            <a:r>
              <a:rPr lang="ru-RU" b="1" dirty="0"/>
              <a:t>Буксование</a:t>
            </a:r>
            <a:r>
              <a:rPr lang="ru-RU" dirty="0"/>
              <a:t> - когда каждую следующую страницу приходится процессу загружать в память.</a:t>
            </a:r>
          </a:p>
          <a:p>
            <a:pPr marL="0" indent="0">
              <a:buNone/>
            </a:pPr>
            <a:r>
              <a:rPr lang="ru-RU" dirty="0"/>
              <a:t>Чтобы не происходило частых прерываний, желательно чтобы часто запрашиваемые страницы загружались заранее, а остальные подгружались по необходимости.</a:t>
            </a:r>
          </a:p>
          <a:p>
            <a:pPr marL="0" indent="0">
              <a:buNone/>
            </a:pPr>
            <a:r>
              <a:rPr lang="ru-RU" b="1" dirty="0"/>
              <a:t>Рабочий набор</a:t>
            </a:r>
            <a:r>
              <a:rPr lang="ru-RU" dirty="0"/>
              <a:t> - множество страниц (к), которое процесс использовал до момента времени (t). Т.е. можно записать функцию w(</a:t>
            </a:r>
            <a:r>
              <a:rPr lang="ru-RU" dirty="0" err="1"/>
              <a:t>k,t</a:t>
            </a:r>
            <a:r>
              <a:rPr lang="ru-RU" dirty="0" smtClean="0"/>
              <a:t>).</a:t>
            </a:r>
          </a:p>
          <a:p>
            <a:pPr marL="0" indent="0">
              <a:buNone/>
            </a:pPr>
            <a:r>
              <a:rPr lang="ru-RU" dirty="0"/>
              <a:t>Алгоритм заключается в том, чтобы определить рабочий набор, найти и выгрузить страницу, которая не входит в рабочий </a:t>
            </a:r>
            <a:r>
              <a:rPr lang="ru-RU" dirty="0" smtClean="0"/>
              <a:t>набор. Этот </a:t>
            </a:r>
            <a:r>
              <a:rPr lang="ru-RU" dirty="0"/>
              <a:t>алгоритм можно реализовать, записывая, при каждом обращении к памяти, номер страницы в специальный сдвигающийся регистр, затем удалялись бы дублирующие страницы. Но это дорого.</a:t>
            </a:r>
          </a:p>
          <a:p>
            <a:pPr marL="0" indent="0">
              <a:buNone/>
            </a:pPr>
            <a:r>
              <a:rPr lang="ru-RU" b="1" dirty="0" smtClean="0"/>
              <a:t>Текущее </a:t>
            </a:r>
            <a:r>
              <a:rPr lang="ru-RU" b="1" dirty="0"/>
              <a:t>виртуальное время (</a:t>
            </a:r>
            <a:r>
              <a:rPr lang="ru-RU" b="1" dirty="0" err="1"/>
              <a:t>Tv</a:t>
            </a:r>
            <a:r>
              <a:rPr lang="ru-RU" b="1" dirty="0"/>
              <a:t>)</a:t>
            </a:r>
            <a:r>
              <a:rPr lang="ru-RU" dirty="0"/>
              <a:t> - время работы процессора, которое реально использовал процесс.</a:t>
            </a:r>
          </a:p>
          <a:p>
            <a:pPr marL="0" indent="0">
              <a:buNone/>
            </a:pPr>
            <a:r>
              <a:rPr lang="ru-RU" b="1" dirty="0"/>
              <a:t>Время последнего использования (</a:t>
            </a:r>
            <a:r>
              <a:rPr lang="ru-RU" b="1" dirty="0" err="1"/>
              <a:t>Told</a:t>
            </a:r>
            <a:r>
              <a:rPr lang="ru-RU" b="1" dirty="0"/>
              <a:t>) </a:t>
            </a:r>
            <a:r>
              <a:rPr lang="ru-RU" dirty="0"/>
              <a:t>- текущее время при R=1, т.е. все страницы проверяются на R=1, и если да то текущее время записывается в это поле.</a:t>
            </a:r>
          </a:p>
          <a:p>
            <a:pPr marL="0" indent="0">
              <a:buNone/>
            </a:pPr>
            <a:r>
              <a:rPr lang="ru-RU" dirty="0"/>
              <a:t>Теперь можно вычислить возраст страницы (не обновления) </a:t>
            </a:r>
            <a:r>
              <a:rPr lang="ru-RU" b="1" dirty="0" err="1"/>
              <a:t>Tv-Told</a:t>
            </a:r>
            <a:r>
              <a:rPr lang="ru-RU" b="1" dirty="0"/>
              <a:t>, </a:t>
            </a:r>
            <a:r>
              <a:rPr lang="ru-RU" dirty="0"/>
              <a:t>и сравнить с </a:t>
            </a:r>
            <a:r>
              <a:rPr lang="ru-RU" b="1" dirty="0"/>
              <a:t>t</a:t>
            </a:r>
            <a:r>
              <a:rPr lang="ru-RU" dirty="0"/>
              <a:t>, если больше, то страница не входит в рабочий набор, и страницу можно выгружать.</a:t>
            </a:r>
          </a:p>
          <a:p>
            <a:pPr marL="0" indent="0">
              <a:buNone/>
            </a:pPr>
            <a:r>
              <a:rPr lang="ru-RU" dirty="0"/>
              <a:t>Получается три варианта: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R=1, то текущее время запоминается в поле время последнего использования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R=0 и возраст &gt; t, то страница удаляется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если R=0 и возраст =&lt; t, то эта страница входит в рабочий </a:t>
            </a:r>
            <a:r>
              <a:rPr lang="ru-RU" dirty="0" smtClean="0"/>
              <a:t>набор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653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29882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 smtClean="0"/>
              <a:t>Алгоритм </a:t>
            </a:r>
            <a:r>
              <a:rPr lang="en-GB" dirty="0" err="1" smtClean="0"/>
              <a:t>WSClock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542280" cy="4544695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Усовершенствованный алгоритм, основанный на алгоритме «часы», но также использующий информацию о рабочем наборе, называется </a:t>
            </a:r>
            <a:r>
              <a:rPr lang="ru-RU" b="1" dirty="0" err="1" smtClean="0"/>
              <a:t>WSClock</a:t>
            </a:r>
            <a:r>
              <a:rPr lang="ru-RU" dirty="0" smtClean="0"/>
              <a:t> (</a:t>
            </a:r>
            <a:r>
              <a:rPr lang="ru-RU" dirty="0" err="1" smtClean="0"/>
              <a:t>Carr</a:t>
            </a:r>
            <a:r>
              <a:rPr lang="ru-RU" dirty="0" smtClean="0"/>
              <a:t> </a:t>
            </a:r>
            <a:r>
              <a:rPr lang="ru-RU" dirty="0" err="1" smtClean="0"/>
              <a:t>and</a:t>
            </a:r>
            <a:r>
              <a:rPr lang="ru-RU" dirty="0" smtClean="0"/>
              <a:t> </a:t>
            </a:r>
            <a:r>
              <a:rPr lang="ru-RU" dirty="0" err="1" smtClean="0"/>
              <a:t>Hennessey</a:t>
            </a:r>
            <a:r>
              <a:rPr lang="ru-RU" dirty="0" smtClean="0"/>
              <a:t>, 1981). Благодаря простоте реализации и хорошей производительности он довольно широко используется на практике. Используются битов R и M, а также время последнего использования.</a:t>
            </a:r>
          </a:p>
          <a:p>
            <a:endParaRPr lang="ru-RU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010" y="1655445"/>
            <a:ext cx="47815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5108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66863"/>
            <a:ext cx="10307320" cy="1009015"/>
          </a:xfrm>
        </p:spPr>
        <p:txBody>
          <a:bodyPr/>
          <a:lstStyle/>
          <a:p>
            <a:r>
              <a:rPr lang="ru-RU" dirty="0" smtClean="0"/>
              <a:t>В заключении дадим краткую сравнительную характеристику алгоритмов замещения страниц.</a:t>
            </a:r>
            <a:endParaRPr lang="ru-RU" dirty="0"/>
          </a:p>
        </p:txBody>
      </p:sp>
      <p:pic>
        <p:nvPicPr>
          <p:cNvPr id="5122" name="Picture 2" descr="https://studfile.net/html/2706/180/html_dA1abRvZBY.WpgO/img-HP6f_h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571750"/>
            <a:ext cx="7610475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248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виртуальной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Суть концепции </a:t>
            </a:r>
            <a:r>
              <a:rPr lang="ru-RU" b="1" i="1" dirty="0"/>
              <a:t>виртуальной памяти</a:t>
            </a:r>
            <a:r>
              <a:rPr lang="ru-RU" dirty="0"/>
              <a:t> заключается в следующем. Информация, с которой работает активный процесс, должна располагаться в оперативной </a:t>
            </a:r>
            <a:r>
              <a:rPr lang="ru-RU" dirty="0" smtClean="0"/>
              <a:t>памяти.</a:t>
            </a:r>
          </a:p>
          <a:p>
            <a:r>
              <a:rPr lang="ru-RU" dirty="0" smtClean="0"/>
              <a:t>В </a:t>
            </a:r>
            <a:r>
              <a:rPr lang="ru-RU" dirty="0"/>
              <a:t>схемах </a:t>
            </a:r>
            <a:r>
              <a:rPr lang="ru-RU" i="1" dirty="0"/>
              <a:t>виртуальной памяти</a:t>
            </a:r>
            <a:r>
              <a:rPr lang="ru-RU" dirty="0"/>
              <a:t> у процесса создается иллюзия того, что вся необходимая ему информация имеется в основной памяти. Для этого, во-первых, занимаемая процессом память разбивается на несколько частей, например </a:t>
            </a:r>
            <a:r>
              <a:rPr lang="ru-RU" dirty="0" smtClean="0"/>
              <a:t>страниц.</a:t>
            </a:r>
          </a:p>
          <a:p>
            <a:r>
              <a:rPr lang="ru-RU" dirty="0" smtClean="0"/>
              <a:t>Во-вторых</a:t>
            </a:r>
            <a:r>
              <a:rPr lang="ru-RU" dirty="0"/>
              <a:t>, логический адрес (</a:t>
            </a:r>
            <a:r>
              <a:rPr lang="ru-RU" b="1" dirty="0"/>
              <a:t>логическая страница</a:t>
            </a:r>
            <a:r>
              <a:rPr lang="ru-RU" dirty="0"/>
              <a:t>), к которому обращается процесс, динамически транслируется в физический адрес (</a:t>
            </a:r>
            <a:r>
              <a:rPr lang="ru-RU" b="1" dirty="0"/>
              <a:t>физическую страницу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И</a:t>
            </a:r>
            <a:r>
              <a:rPr lang="ru-RU" dirty="0"/>
              <a:t>, наконец, в тех случаях, когда страница, к которой обращается процесс, не находится в физической памяти, нужно организовать ее подкачку с диска. Для контроля наличия страницы в памяти вводится специальный </a:t>
            </a:r>
            <a:r>
              <a:rPr lang="ru-RU" i="1" dirty="0"/>
              <a:t>бит присутствия</a:t>
            </a:r>
            <a:r>
              <a:rPr lang="ru-RU" dirty="0"/>
              <a:t>, входящий в состав атрибутов страницы в </a:t>
            </a:r>
            <a:r>
              <a:rPr lang="ru-RU" i="1" dirty="0"/>
              <a:t>таблице страниц</a:t>
            </a:r>
            <a:r>
              <a:rPr lang="ru-RU" dirty="0"/>
              <a:t> 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4776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виртуальной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Программа </a:t>
            </a:r>
            <a:r>
              <a:rPr lang="ru-RU" dirty="0"/>
              <a:t>не ограничена объемом физической памяти. Упрощается разработка программ, поскольку можно задействовать большие виртуальные пространства, не заботясь о размере используемой памяти.</a:t>
            </a:r>
          </a:p>
          <a:p>
            <a:r>
              <a:rPr lang="ru-RU" dirty="0"/>
              <a:t>Поскольку появляется возможность частичного помещения программы (процесса) в память и гибкого перераспределения памяти между программами, можно разместить в памяти больше программ, что увеличивает загрузку процессора и пропускную способность системы.</a:t>
            </a:r>
          </a:p>
          <a:p>
            <a:r>
              <a:rPr lang="ru-RU" dirty="0" smtClean="0"/>
              <a:t>Обеспечение </a:t>
            </a:r>
            <a:r>
              <a:rPr lang="ru-RU" dirty="0"/>
              <a:t>контроля доступа к отдельным сегментам памяти и, в частности, защиту пользовательских программ друг от друга и защиту ОС от пользовательских </a:t>
            </a:r>
            <a:r>
              <a:rPr lang="ru-RU" dirty="0" smtClean="0"/>
              <a:t>программ (</a:t>
            </a:r>
            <a:r>
              <a:rPr lang="ru-RU" i="1" dirty="0"/>
              <a:t>пользовательский процесс</a:t>
            </a:r>
            <a:r>
              <a:rPr lang="ru-RU" dirty="0"/>
              <a:t> лишен возможности напрямую обратиться к страницам основной памяти, занятым информацией, относящейся к другим </a:t>
            </a:r>
            <a:r>
              <a:rPr lang="ru-RU" dirty="0" smtClean="0"/>
              <a:t>процессам).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31699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Страничная память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dirty="0" smtClean="0"/>
              <a:t>Страничная память — способ организации виртуальной памяти, при котором виртуальные адреса отображаются на физические постранично.</a:t>
            </a:r>
          </a:p>
          <a:p>
            <a:r>
              <a:rPr lang="ru-RU" dirty="0" smtClean="0"/>
              <a:t>поддержка изоляции процессов и защиты памяти путём создания своего собственного виртуального адресного пространства для каждого процесса</a:t>
            </a:r>
          </a:p>
          <a:p>
            <a:r>
              <a:rPr lang="ru-RU" dirty="0" smtClean="0"/>
              <a:t>поддержка изоляции области ядра от кода пользовательского режима</a:t>
            </a:r>
          </a:p>
          <a:p>
            <a:r>
              <a:rPr lang="ru-RU" dirty="0" smtClean="0"/>
              <a:t>поддержка памяти «только для чтения» и неисполняемой памяти</a:t>
            </a:r>
          </a:p>
          <a:p>
            <a:r>
              <a:rPr lang="ru-RU" dirty="0" smtClean="0"/>
              <a:t>поддержка отгрузки давно не используемых страниц в область подкачки на диске</a:t>
            </a:r>
          </a:p>
          <a:p>
            <a:r>
              <a:rPr lang="ru-RU" dirty="0" smtClean="0"/>
              <a:t>поддержка отображённых в память файлов, в том числе загрузочных модулей</a:t>
            </a:r>
          </a:p>
          <a:p>
            <a:r>
              <a:rPr lang="ru-RU" dirty="0" smtClean="0"/>
              <a:t>поддержка разделяемой между процессами памяти, в том числе с копированием-по-записи для экономии физических страниц</a:t>
            </a:r>
          </a:p>
        </p:txBody>
      </p:sp>
    </p:spTree>
    <p:extLst>
      <p:ext uri="{BB962C8B-B14F-4D97-AF65-F5344CB8AC3E}">
        <p14:creationId xmlns:p14="http://schemas.microsoft.com/office/powerpoint/2010/main" val="1364749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Схемы организации виртуальной памяти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i="1" dirty="0" smtClean="0"/>
              <a:t>Страничная</a:t>
            </a:r>
            <a:r>
              <a:rPr lang="ru-RU" dirty="0" smtClean="0"/>
              <a:t>, сегментная </a:t>
            </a:r>
            <a:r>
              <a:rPr lang="ru-RU" dirty="0"/>
              <a:t>и </a:t>
            </a:r>
            <a:r>
              <a:rPr lang="ru-RU" i="1" dirty="0" smtClean="0"/>
              <a:t>сегментно-страничная</a:t>
            </a:r>
            <a:r>
              <a:rPr lang="ru-RU" dirty="0"/>
              <a:t> – </a:t>
            </a:r>
            <a:r>
              <a:rPr lang="ru-RU" dirty="0" smtClean="0"/>
              <a:t>пригодны </a:t>
            </a:r>
            <a:r>
              <a:rPr lang="ru-RU" dirty="0"/>
              <a:t>для организации </a:t>
            </a:r>
            <a:r>
              <a:rPr lang="ru-RU" i="1" dirty="0"/>
              <a:t>виртуальной памяти</a:t>
            </a:r>
            <a:r>
              <a:rPr lang="ru-RU" dirty="0"/>
              <a:t>. Чаще всего используется </a:t>
            </a:r>
            <a:r>
              <a:rPr lang="ru-RU" dirty="0" err="1"/>
              <a:t>cегментно</a:t>
            </a:r>
            <a:r>
              <a:rPr lang="ru-RU" dirty="0"/>
              <a:t>-</a:t>
            </a:r>
            <a:r>
              <a:rPr lang="ru-RU" i="1" dirty="0"/>
              <a:t>страничная модель</a:t>
            </a:r>
            <a:r>
              <a:rPr lang="ru-RU" dirty="0"/>
              <a:t>, которая является синтезом </a:t>
            </a:r>
            <a:r>
              <a:rPr lang="ru-RU" i="1" dirty="0"/>
              <a:t>страничной модели</a:t>
            </a:r>
            <a:r>
              <a:rPr lang="ru-RU" dirty="0"/>
              <a:t> и идеи сегментации. Причем для тех архитектур, в которых </a:t>
            </a:r>
            <a:r>
              <a:rPr lang="ru-RU" i="1" dirty="0"/>
              <a:t>сегменты</a:t>
            </a:r>
            <a:r>
              <a:rPr lang="ru-RU" dirty="0"/>
              <a:t> не поддерживаются </a:t>
            </a:r>
            <a:r>
              <a:rPr lang="ru-RU" dirty="0" err="1"/>
              <a:t>аппаратно</a:t>
            </a:r>
            <a:r>
              <a:rPr lang="ru-RU" dirty="0"/>
              <a:t>, их реализация – задача архитектурно-независимого компонента менеджера памяти</a:t>
            </a:r>
            <a:r>
              <a:rPr lang="ru-RU" dirty="0" smtClean="0"/>
              <a:t>.</a:t>
            </a:r>
          </a:p>
          <a:p>
            <a:r>
              <a:rPr lang="ru-RU" dirty="0"/>
              <a:t>Сегментная организация в чистом виде встречается редко</a:t>
            </a:r>
            <a:r>
              <a:rPr lang="ru-RU" dirty="0" smtClean="0"/>
              <a:t>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34805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Архитектурные средства поддержки виртуальной памяти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Очевидно, что невозможно создать полностью машинно-независимый </a:t>
            </a:r>
            <a:r>
              <a:rPr lang="ru-RU" i="1" dirty="0"/>
              <a:t>компонент</a:t>
            </a:r>
            <a:r>
              <a:rPr lang="ru-RU" dirty="0"/>
              <a:t> управления </a:t>
            </a:r>
            <a:r>
              <a:rPr lang="ru-RU" i="1" dirty="0"/>
              <a:t>виртуальной памятью</a:t>
            </a:r>
            <a:r>
              <a:rPr lang="ru-RU" dirty="0"/>
              <a:t>. С другой стороны, имеются существенные части программного обеспечения, связанного с управлением </a:t>
            </a:r>
            <a:r>
              <a:rPr lang="ru-RU" i="1" dirty="0"/>
              <a:t>виртуальной памятью</a:t>
            </a:r>
            <a:r>
              <a:rPr lang="ru-RU" dirty="0"/>
              <a:t>, для которых детали аппаратной реализации совершенно не важны. </a:t>
            </a:r>
            <a:endParaRPr lang="ru-RU" dirty="0" smtClean="0"/>
          </a:p>
          <a:p>
            <a:r>
              <a:rPr lang="ru-RU" dirty="0" smtClean="0"/>
              <a:t>Одним </a:t>
            </a:r>
            <a:r>
              <a:rPr lang="ru-RU" dirty="0"/>
              <a:t>из достижений современных ОС является грамотное и эффективное разделение средств управления </a:t>
            </a:r>
            <a:r>
              <a:rPr lang="ru-RU" i="1" dirty="0"/>
              <a:t>виртуальной памятью</a:t>
            </a:r>
            <a:r>
              <a:rPr lang="ru-RU" dirty="0"/>
              <a:t> на аппаратно-независимую и аппаратно-зависимую части. Коротко рассмотрим, что и каким образом входит в аппаратно-зависимую часть подсистемы управления </a:t>
            </a:r>
            <a:r>
              <a:rPr lang="ru-RU" i="1" dirty="0"/>
              <a:t>виртуальной памятью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7914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Страничная виртуальная память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81487" y="1414732"/>
            <a:ext cx="10672313" cy="544326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Страничная виртуальная память и физическая память представляются состоящими из наборов блоков или страниц одинакового размера. Виртуальные адреса делятся на страницы (</a:t>
            </a:r>
            <a:r>
              <a:rPr lang="ru-RU" dirty="0" err="1" smtClean="0"/>
              <a:t>page</a:t>
            </a:r>
            <a:r>
              <a:rPr lang="ru-RU" dirty="0" smtClean="0"/>
              <a:t>), соответствующие единицы в физической памяти образуют страничные кадры (</a:t>
            </a:r>
            <a:r>
              <a:rPr lang="ru-RU" dirty="0" err="1" smtClean="0"/>
              <a:t>page</a:t>
            </a:r>
            <a:r>
              <a:rPr lang="ru-RU" dirty="0" smtClean="0"/>
              <a:t> </a:t>
            </a:r>
            <a:r>
              <a:rPr lang="ru-RU" dirty="0" err="1" smtClean="0"/>
              <a:t>frames</a:t>
            </a:r>
            <a:r>
              <a:rPr lang="ru-RU" dirty="0" smtClean="0"/>
              <a:t>), а в целом система поддержки страничной виртуальной памяти называется пейджингом (</a:t>
            </a:r>
            <a:r>
              <a:rPr lang="ru-RU" dirty="0" err="1" smtClean="0"/>
              <a:t>paging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Передача информации между памятью и диском всегда осуществляется целыми страницами.</a:t>
            </a:r>
          </a:p>
          <a:p>
            <a:r>
              <a:rPr lang="ru-RU" dirty="0" smtClean="0"/>
              <a:t>После разбиения менеджером памяти виртуального адресного пространства на страницы виртуальный адрес преобразуется в упорядоченную пару (</a:t>
            </a:r>
            <a:r>
              <a:rPr lang="ru-RU" dirty="0" err="1" smtClean="0"/>
              <a:t>p,d</a:t>
            </a:r>
            <a:r>
              <a:rPr lang="ru-RU" dirty="0" smtClean="0"/>
              <a:t>), где p – номер страницы в виртуальной памяти, а d – смещение в рамках страницы p, внутри которой размещается адресуемый элемент. Если текущей страницы в главной памяти нет, она должна быть переписана (подкачана) из внешней памяти. Поступившую страницу можно поместить в любой свободный страничный кадр.</a:t>
            </a:r>
          </a:p>
          <a:p>
            <a:r>
              <a:rPr lang="ru-RU" dirty="0" smtClean="0"/>
              <a:t>Поскольку число виртуальных страниц велико, таблица страниц принимает специфический вид, структура записей становится более сложной, среди атрибутов страницы появляются биты присутствия, модификации и другие управляющие биты.</a:t>
            </a:r>
          </a:p>
        </p:txBody>
      </p:sp>
    </p:spTree>
    <p:extLst>
      <p:ext uri="{BB962C8B-B14F-4D97-AF65-F5344CB8AC3E}">
        <p14:creationId xmlns:p14="http://schemas.microsoft.com/office/powerpoint/2010/main" val="3977018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Размер страницы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ru-RU" dirty="0" smtClean="0"/>
              <a:t>Разработчики ОС для существующих машин редко имеют возможность влиять на размер страницы. Однако для вновь создаваемых компьютеров решение относительно оптимального размера страницы является актуальным. Как и следовало ожидать, нет одного наилучшего размера. Обычно размер страницы – это степень двойки от 2</a:t>
            </a:r>
            <a:r>
              <a:rPr lang="ru-RU" baseline="30000" dirty="0" smtClean="0"/>
              <a:t>9</a:t>
            </a:r>
            <a:r>
              <a:rPr lang="ru-RU" dirty="0" smtClean="0"/>
              <a:t> до 2</a:t>
            </a:r>
            <a:r>
              <a:rPr lang="ru-RU" baseline="30000" dirty="0" smtClean="0"/>
              <a:t>14</a:t>
            </a:r>
            <a:r>
              <a:rPr lang="ru-RU" dirty="0" smtClean="0"/>
              <a:t> байт.</a:t>
            </a:r>
          </a:p>
          <a:p>
            <a:r>
              <a:rPr lang="ru-RU" dirty="0" smtClean="0"/>
              <a:t>Чем больше размер страницы, тем меньше будет размер структур данных, обслуживающих преобразование адресов, но тем больше будут потери, связанные с тем, что память можно выделять только постранично.</a:t>
            </a:r>
          </a:p>
          <a:p>
            <a:r>
              <a:rPr lang="ru-RU" dirty="0" smtClean="0"/>
              <a:t>Как следует выбирать размер страницы? Во-первых, нужно учитывать размер таблицы страниц, здесь желателен большой размер страницы (страниц меньше, соответственно и таблица страниц меньше). С другой стороны, память лучше утилизируется с маленьким размером страницы. В среднем половина последней страницы процесса пропадает. Необходимо также учитывать объем ввода-вывода для взаимодействия с внешней памятью и другие факторы. Проблема не имеет идеального решения. Историческая тенденция состоит в увеличении размера страницы.</a:t>
            </a:r>
          </a:p>
          <a:p>
            <a:r>
              <a:rPr lang="ru-RU" dirty="0" smtClean="0"/>
              <a:t>Как правило, размер страниц задается </a:t>
            </a:r>
            <a:r>
              <a:rPr lang="ru-RU" dirty="0" err="1" smtClean="0"/>
              <a:t>аппаратно</a:t>
            </a:r>
            <a:r>
              <a:rPr lang="ru-RU" dirty="0" smtClean="0"/>
              <a:t>, например в DEC PDP-11 – 8 Кбайт, в DEC VAX – 512 байт, в других архитектурах, таких как </a:t>
            </a:r>
            <a:r>
              <a:rPr lang="ru-RU" dirty="0" err="1" smtClean="0"/>
              <a:t>Motorola</a:t>
            </a:r>
            <a:r>
              <a:rPr lang="ru-RU" dirty="0" smtClean="0"/>
              <a:t> 68030, размер страниц может быть задан </a:t>
            </a:r>
            <a:r>
              <a:rPr lang="ru-RU" dirty="0" err="1" smtClean="0"/>
              <a:t>программно</a:t>
            </a:r>
            <a:r>
              <a:rPr lang="ru-RU" dirty="0" smtClean="0"/>
              <a:t>. Учитывая все обстоятельства, в ряде архитектур возникают множественные размеры страниц, например в </a:t>
            </a:r>
            <a:r>
              <a:rPr lang="ru-RU" dirty="0" err="1" smtClean="0"/>
              <a:t>Pentium</a:t>
            </a:r>
            <a:r>
              <a:rPr lang="ru-RU" dirty="0" smtClean="0"/>
              <a:t> размер страницы колеблется от 4 Кбайт до 8 Кбайт. Тем не менее большинство коммерческих ОС ввиду сложности перехода на множественный размер страниц поддерживают только один размер страниц.</a:t>
            </a:r>
          </a:p>
        </p:txBody>
      </p:sp>
    </p:spTree>
    <p:extLst>
      <p:ext uri="{BB962C8B-B14F-4D97-AF65-F5344CB8AC3E}">
        <p14:creationId xmlns:p14="http://schemas.microsoft.com/office/powerpoint/2010/main" val="34680958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2567</Words>
  <Application>Microsoft Office PowerPoint</Application>
  <PresentationFormat>Широкоэкранный</PresentationFormat>
  <Paragraphs>136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Виртуальная память</vt:lpstr>
      <vt:lpstr>Понятие виртуальной памяти</vt:lpstr>
      <vt:lpstr>Понятие виртуальной памяти</vt:lpstr>
      <vt:lpstr>Преимущества виртуальной памяти</vt:lpstr>
      <vt:lpstr>Страничная память</vt:lpstr>
      <vt:lpstr>Схемы организации виртуальной памяти</vt:lpstr>
      <vt:lpstr>Архитектурные средства поддержки виртуальной памяти</vt:lpstr>
      <vt:lpstr>Страничная виртуальная память</vt:lpstr>
      <vt:lpstr>Размер страницы</vt:lpstr>
      <vt:lpstr>Аппаратно-независимый уровень управления виртуальной памятью</vt:lpstr>
      <vt:lpstr>Исключительные ситуации при работе с памятью</vt:lpstr>
      <vt:lpstr>Page fault</vt:lpstr>
      <vt:lpstr>Стратегии управления страничной памятью</vt:lpstr>
      <vt:lpstr>Алгоритмы замещения страниц</vt:lpstr>
      <vt:lpstr>Алгоритмы замещения страниц</vt:lpstr>
      <vt:lpstr>Локальные и глобальные алгоритмы замещения страниц</vt:lpstr>
      <vt:lpstr>Алгоритм FIFO. Выталкивание первой пришедшей страницы</vt:lpstr>
      <vt:lpstr>Аномалия Билэди (Belady)</vt:lpstr>
      <vt:lpstr>Оптимальный алгоритм (OPT)</vt:lpstr>
      <vt:lpstr>Выталкивание дольше всего не использовавшейся страницы. Алгоритм LRU</vt:lpstr>
      <vt:lpstr>Выталкивание редко используемой страницы. Алгоритм NFU</vt:lpstr>
      <vt:lpstr>Алгоритм «вторая попытка» (Second-Chance)</vt:lpstr>
      <vt:lpstr>Алгоритм «часы».</vt:lpstr>
      <vt:lpstr>Алгоритм NRU (Not Recently Used - не использовавшаяся в последнее время страница)</vt:lpstr>
      <vt:lpstr>Алгоритм «рабочий набор»</vt:lpstr>
      <vt:lpstr>Алгоритм WSClock</vt:lpstr>
      <vt:lpstr>Заключение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Виртуальная память</dc:title>
  <dc:creator>Max Barsukov</dc:creator>
  <cp:lastModifiedBy>Max Barsukov</cp:lastModifiedBy>
  <cp:revision>16</cp:revision>
  <dcterms:created xsi:type="dcterms:W3CDTF">2023-04-17T12:23:04Z</dcterms:created>
  <dcterms:modified xsi:type="dcterms:W3CDTF">2023-04-17T13:41:43Z</dcterms:modified>
</cp:coreProperties>
</file>