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05" r:id="rId1"/>
  </p:sldMasterIdLst>
  <p:notesMasterIdLst>
    <p:notesMasterId r:id="rId62"/>
  </p:notesMasterIdLst>
  <p:handoutMasterIdLst>
    <p:handoutMasterId r:id="rId63"/>
  </p:handoutMasterIdLst>
  <p:sldIdLst>
    <p:sldId id="274" r:id="rId2"/>
    <p:sldId id="285" r:id="rId3"/>
    <p:sldId id="286" r:id="rId4"/>
    <p:sldId id="289" r:id="rId5"/>
    <p:sldId id="301" r:id="rId6"/>
    <p:sldId id="288" r:id="rId7"/>
    <p:sldId id="295" r:id="rId8"/>
    <p:sldId id="290" r:id="rId9"/>
    <p:sldId id="293" r:id="rId10"/>
    <p:sldId id="292" r:id="rId11"/>
    <p:sldId id="296" r:id="rId12"/>
    <p:sldId id="297" r:id="rId13"/>
    <p:sldId id="298" r:id="rId14"/>
    <p:sldId id="299" r:id="rId15"/>
    <p:sldId id="300" r:id="rId16"/>
    <p:sldId id="303" r:id="rId17"/>
    <p:sldId id="302" r:id="rId18"/>
    <p:sldId id="284" r:id="rId19"/>
    <p:sldId id="304" r:id="rId20"/>
    <p:sldId id="305" r:id="rId21"/>
    <p:sldId id="306" r:id="rId22"/>
    <p:sldId id="318" r:id="rId23"/>
    <p:sldId id="311" r:id="rId24"/>
    <p:sldId id="310" r:id="rId25"/>
    <p:sldId id="313" r:id="rId26"/>
    <p:sldId id="314" r:id="rId27"/>
    <p:sldId id="315" r:id="rId28"/>
    <p:sldId id="312" r:id="rId29"/>
    <p:sldId id="317" r:id="rId30"/>
    <p:sldId id="319" r:id="rId31"/>
    <p:sldId id="327" r:id="rId32"/>
    <p:sldId id="334" r:id="rId33"/>
    <p:sldId id="335" r:id="rId34"/>
    <p:sldId id="336" r:id="rId35"/>
    <p:sldId id="337" r:id="rId36"/>
    <p:sldId id="338" r:id="rId37"/>
    <p:sldId id="339" r:id="rId38"/>
    <p:sldId id="340" r:id="rId39"/>
    <p:sldId id="341" r:id="rId40"/>
    <p:sldId id="342" r:id="rId41"/>
    <p:sldId id="343" r:id="rId42"/>
    <p:sldId id="361" r:id="rId43"/>
    <p:sldId id="344" r:id="rId44"/>
    <p:sldId id="345" r:id="rId45"/>
    <p:sldId id="346" r:id="rId46"/>
    <p:sldId id="347" r:id="rId47"/>
    <p:sldId id="348" r:id="rId48"/>
    <p:sldId id="349" r:id="rId49"/>
    <p:sldId id="350" r:id="rId50"/>
    <p:sldId id="351" r:id="rId51"/>
    <p:sldId id="352" r:id="rId52"/>
    <p:sldId id="353" r:id="rId53"/>
    <p:sldId id="354" r:id="rId54"/>
    <p:sldId id="355" r:id="rId55"/>
    <p:sldId id="356" r:id="rId56"/>
    <p:sldId id="357" r:id="rId57"/>
    <p:sldId id="359" r:id="rId58"/>
    <p:sldId id="358" r:id="rId59"/>
    <p:sldId id="360" r:id="rId60"/>
    <p:sldId id="270" r:id="rId61"/>
  </p:sldIdLst>
  <p:sldSz cx="9144000" cy="5143500" type="screen16x9"/>
  <p:notesSz cx="6858000" cy="9144000"/>
  <p:defaultTextStyle>
    <a:defPPr>
      <a:defRPr lang="en-US"/>
    </a:defPPr>
    <a:lvl1pPr marL="0" algn="l" defTabSz="457103" rtl="0" eaLnBrk="1" latinLnBrk="0" hangingPunct="1">
      <a:defRPr sz="1800" kern="1200">
        <a:solidFill>
          <a:schemeClr val="tx1"/>
        </a:solidFill>
        <a:latin typeface="+mn-lt"/>
        <a:ea typeface="+mn-ea"/>
        <a:cs typeface="+mn-cs"/>
      </a:defRPr>
    </a:lvl1pPr>
    <a:lvl2pPr marL="457103" algn="l" defTabSz="457103" rtl="0" eaLnBrk="1" latinLnBrk="0" hangingPunct="1">
      <a:defRPr sz="1800" kern="1200">
        <a:solidFill>
          <a:schemeClr val="tx1"/>
        </a:solidFill>
        <a:latin typeface="+mn-lt"/>
        <a:ea typeface="+mn-ea"/>
        <a:cs typeface="+mn-cs"/>
      </a:defRPr>
    </a:lvl2pPr>
    <a:lvl3pPr marL="914207" algn="l" defTabSz="457103" rtl="0" eaLnBrk="1" latinLnBrk="0" hangingPunct="1">
      <a:defRPr sz="1800" kern="1200">
        <a:solidFill>
          <a:schemeClr val="tx1"/>
        </a:solidFill>
        <a:latin typeface="+mn-lt"/>
        <a:ea typeface="+mn-ea"/>
        <a:cs typeface="+mn-cs"/>
      </a:defRPr>
    </a:lvl3pPr>
    <a:lvl4pPr marL="1371309" algn="l" defTabSz="457103" rtl="0" eaLnBrk="1" latinLnBrk="0" hangingPunct="1">
      <a:defRPr sz="1800" kern="1200">
        <a:solidFill>
          <a:schemeClr val="tx1"/>
        </a:solidFill>
        <a:latin typeface="+mn-lt"/>
        <a:ea typeface="+mn-ea"/>
        <a:cs typeface="+mn-cs"/>
      </a:defRPr>
    </a:lvl4pPr>
    <a:lvl5pPr marL="1828412" algn="l" defTabSz="457103" rtl="0" eaLnBrk="1" latinLnBrk="0" hangingPunct="1">
      <a:defRPr sz="1800" kern="1200">
        <a:solidFill>
          <a:schemeClr val="tx1"/>
        </a:solidFill>
        <a:latin typeface="+mn-lt"/>
        <a:ea typeface="+mn-ea"/>
        <a:cs typeface="+mn-cs"/>
      </a:defRPr>
    </a:lvl5pPr>
    <a:lvl6pPr marL="2285515" algn="l" defTabSz="457103" rtl="0" eaLnBrk="1" latinLnBrk="0" hangingPunct="1">
      <a:defRPr sz="1800" kern="1200">
        <a:solidFill>
          <a:schemeClr val="tx1"/>
        </a:solidFill>
        <a:latin typeface="+mn-lt"/>
        <a:ea typeface="+mn-ea"/>
        <a:cs typeface="+mn-cs"/>
      </a:defRPr>
    </a:lvl6pPr>
    <a:lvl7pPr marL="2742617" algn="l" defTabSz="457103" rtl="0" eaLnBrk="1" latinLnBrk="0" hangingPunct="1">
      <a:defRPr sz="1800" kern="1200">
        <a:solidFill>
          <a:schemeClr val="tx1"/>
        </a:solidFill>
        <a:latin typeface="+mn-lt"/>
        <a:ea typeface="+mn-ea"/>
        <a:cs typeface="+mn-cs"/>
      </a:defRPr>
    </a:lvl7pPr>
    <a:lvl8pPr marL="3199719" algn="l" defTabSz="457103" rtl="0" eaLnBrk="1" latinLnBrk="0" hangingPunct="1">
      <a:defRPr sz="1800" kern="1200">
        <a:solidFill>
          <a:schemeClr val="tx1"/>
        </a:solidFill>
        <a:latin typeface="+mn-lt"/>
        <a:ea typeface="+mn-ea"/>
        <a:cs typeface="+mn-cs"/>
      </a:defRPr>
    </a:lvl8pPr>
    <a:lvl9pPr marL="3656822" algn="l" defTabSz="45710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7E9"/>
    <a:srgbClr val="A66BD3"/>
    <a:srgbClr val="000000"/>
    <a:srgbClr val="0C0C0C"/>
    <a:srgbClr val="2D92A0"/>
    <a:srgbClr val="F26738"/>
    <a:srgbClr val="97AD3C"/>
    <a:srgbClr val="19383A"/>
    <a:srgbClr val="CEE1E8"/>
    <a:srgbClr val="E4E9E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Сред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23" autoAdjust="0"/>
    <p:restoredTop sz="72615" autoAdjust="0"/>
  </p:normalViewPr>
  <p:slideViewPr>
    <p:cSldViewPr snapToGrid="0">
      <p:cViewPr varScale="1">
        <p:scale>
          <a:sx n="120" d="100"/>
          <a:sy n="120" d="100"/>
        </p:scale>
        <p:origin x="864" y="120"/>
      </p:cViewPr>
      <p:guideLst>
        <p:guide orient="horz" pos="162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howGuide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handoutMaster" Target="handoutMasters/handout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5-09-04T05:27:57.508" idx="1">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50FCF16-AB12-BE44-8A62-705E811F95F7}" type="datetimeFigureOut">
              <a:rPr lang="en-US" smtClean="0"/>
              <a:t>9/5/2025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0C9601-55F6-B34E-B0E0-649A23559786}" type="slidenum">
              <a:rPr lang="en-US" smtClean="0"/>
              <a:t>‹#›</a:t>
            </a:fld>
            <a:endParaRPr lang="en-US"/>
          </a:p>
        </p:txBody>
      </p:sp>
    </p:spTree>
    <p:extLst>
      <p:ext uri="{BB962C8B-B14F-4D97-AF65-F5344CB8AC3E}">
        <p14:creationId xmlns:p14="http://schemas.microsoft.com/office/powerpoint/2010/main" val="210790405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FD26A-9997-364B-87D2-F24B4B25B8D2}" type="datetimeFigureOut">
              <a:rPr lang="en-US" smtClean="0"/>
              <a:t>9/5/2025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Click to edit Master text styles</a:t>
            </a:r>
          </a:p>
          <a:p>
            <a:pPr lvl="1"/>
            <a:r>
              <a:rPr lang="ru-RU"/>
              <a:t>Second level</a:t>
            </a:r>
          </a:p>
          <a:p>
            <a:pPr lvl="2"/>
            <a:r>
              <a:rPr lang="ru-RU"/>
              <a:t>Third level</a:t>
            </a:r>
          </a:p>
          <a:p>
            <a:pPr lvl="3"/>
            <a:r>
              <a:rPr lang="ru-RU"/>
              <a:t>Fourth level</a:t>
            </a:r>
          </a:p>
          <a:p>
            <a:pPr lvl="4"/>
            <a:r>
              <a:rPr lang="ru-RU"/>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F5E97B-473C-214F-A0B2-DE2ABF74511D}" type="slidenum">
              <a:rPr lang="en-US" smtClean="0"/>
              <a:t>‹#›</a:t>
            </a:fld>
            <a:endParaRPr lang="en-US"/>
          </a:p>
        </p:txBody>
      </p:sp>
    </p:spTree>
    <p:extLst>
      <p:ext uri="{BB962C8B-B14F-4D97-AF65-F5344CB8AC3E}">
        <p14:creationId xmlns:p14="http://schemas.microsoft.com/office/powerpoint/2010/main" val="672970447"/>
      </p:ext>
    </p:extLst>
  </p:cSld>
  <p:clrMap bg1="lt1" tx1="dk1" bg2="lt2" tx2="dk2" accent1="accent1" accent2="accent2" accent3="accent3" accent4="accent4" accent5="accent5" accent6="accent6" hlink="hlink" folHlink="folHlink"/>
  <p:hf sldNum="0" hdr="0" ftr="0" dt="0"/>
  <p:notesStyle>
    <a:lvl1pPr marL="0" algn="l" defTabSz="914207" rtl="0" eaLnBrk="1" latinLnBrk="0" hangingPunct="1">
      <a:defRPr sz="1200" kern="1200">
        <a:solidFill>
          <a:schemeClr val="tx1"/>
        </a:solidFill>
        <a:latin typeface="+mn-lt"/>
        <a:ea typeface="+mn-ea"/>
        <a:cs typeface="+mn-cs"/>
      </a:defRPr>
    </a:lvl1pPr>
    <a:lvl2pPr marL="457103" algn="l" defTabSz="914207" rtl="0" eaLnBrk="1" latinLnBrk="0" hangingPunct="1">
      <a:defRPr sz="1200" kern="1200">
        <a:solidFill>
          <a:schemeClr val="tx1"/>
        </a:solidFill>
        <a:latin typeface="+mn-lt"/>
        <a:ea typeface="+mn-ea"/>
        <a:cs typeface="+mn-cs"/>
      </a:defRPr>
    </a:lvl2pPr>
    <a:lvl3pPr marL="914207" algn="l" defTabSz="914207" rtl="0" eaLnBrk="1" latinLnBrk="0" hangingPunct="1">
      <a:defRPr sz="1200" kern="1200">
        <a:solidFill>
          <a:schemeClr val="tx1"/>
        </a:solidFill>
        <a:latin typeface="+mn-lt"/>
        <a:ea typeface="+mn-ea"/>
        <a:cs typeface="+mn-cs"/>
      </a:defRPr>
    </a:lvl3pPr>
    <a:lvl4pPr marL="1371309" algn="l" defTabSz="914207" rtl="0" eaLnBrk="1" latinLnBrk="0" hangingPunct="1">
      <a:defRPr sz="1200" kern="1200">
        <a:solidFill>
          <a:schemeClr val="tx1"/>
        </a:solidFill>
        <a:latin typeface="+mn-lt"/>
        <a:ea typeface="+mn-ea"/>
        <a:cs typeface="+mn-cs"/>
      </a:defRPr>
    </a:lvl4pPr>
    <a:lvl5pPr marL="1828412" algn="l" defTabSz="914207" rtl="0" eaLnBrk="1" latinLnBrk="0" hangingPunct="1">
      <a:defRPr sz="1200" kern="1200">
        <a:solidFill>
          <a:schemeClr val="tx1"/>
        </a:solidFill>
        <a:latin typeface="+mn-lt"/>
        <a:ea typeface="+mn-ea"/>
        <a:cs typeface="+mn-cs"/>
      </a:defRPr>
    </a:lvl5pPr>
    <a:lvl6pPr marL="2285515" algn="l" defTabSz="914207" rtl="0" eaLnBrk="1" latinLnBrk="0" hangingPunct="1">
      <a:defRPr sz="1200" kern="1200">
        <a:solidFill>
          <a:schemeClr val="tx1"/>
        </a:solidFill>
        <a:latin typeface="+mn-lt"/>
        <a:ea typeface="+mn-ea"/>
        <a:cs typeface="+mn-cs"/>
      </a:defRPr>
    </a:lvl6pPr>
    <a:lvl7pPr marL="2742617" algn="l" defTabSz="914207" rtl="0" eaLnBrk="1" latinLnBrk="0" hangingPunct="1">
      <a:defRPr sz="1200" kern="1200">
        <a:solidFill>
          <a:schemeClr val="tx1"/>
        </a:solidFill>
        <a:latin typeface="+mn-lt"/>
        <a:ea typeface="+mn-ea"/>
        <a:cs typeface="+mn-cs"/>
      </a:defRPr>
    </a:lvl7pPr>
    <a:lvl8pPr marL="3199719" algn="l" defTabSz="914207" rtl="0" eaLnBrk="1" latinLnBrk="0" hangingPunct="1">
      <a:defRPr sz="1200" kern="1200">
        <a:solidFill>
          <a:schemeClr val="tx1"/>
        </a:solidFill>
        <a:latin typeface="+mn-lt"/>
        <a:ea typeface="+mn-ea"/>
        <a:cs typeface="+mn-cs"/>
      </a:defRPr>
    </a:lvl8pPr>
    <a:lvl9pPr marL="3656822" algn="l" defTabSz="91420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 разделение на  ФТ и НФТ. Различие теряет смысл, если учесть природу некоторых «функций». Если функция программного обеспечения заключается в управлении поведением движка, как можно корректно реализовать эту функцию, не учитывая временные характеристики?</a:t>
            </a:r>
          </a:p>
        </p:txBody>
      </p:sp>
    </p:spTree>
    <p:extLst>
      <p:ext uri="{BB962C8B-B14F-4D97-AF65-F5344CB8AC3E}">
        <p14:creationId xmlns:p14="http://schemas.microsoft.com/office/powerpoint/2010/main" val="3858138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2178766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широкий подход, охватывающий то, что обычно называют надёжностью</a:t>
            </a:r>
            <a:r>
              <a:rPr lang="en-US" dirty="0"/>
              <a:t>. </a:t>
            </a:r>
            <a:r>
              <a:rPr lang="ru-RU" dirty="0"/>
              <a:t>Доступность дополняет концепцию надёжности, добавляя понятие восстановления, то есть, когда система выходит из строя, она сама себя восстанавливает. Ремонт может быть выполнен различными способами.</a:t>
            </a:r>
            <a:endParaRPr lang="en-US" dirty="0"/>
          </a:p>
          <a:p>
            <a:r>
              <a:rPr lang="ru-RU" dirty="0"/>
              <a:t>Когда мы говорим о надежности мы часто имеем дело с понятиями сбой (отказ) </a:t>
            </a:r>
            <a:r>
              <a:rPr lang="en-US" dirty="0"/>
              <a:t>failure</a:t>
            </a:r>
            <a:r>
              <a:rPr lang="ru-RU" dirty="0"/>
              <a:t> и </a:t>
            </a:r>
            <a:r>
              <a:rPr lang="ru-RU" dirty="0" err="1"/>
              <a:t>неисправнсть</a:t>
            </a:r>
            <a:r>
              <a:rPr lang="ru-RU" dirty="0"/>
              <a:t> (ошибка)</a:t>
            </a:r>
            <a:r>
              <a:rPr lang="en-US" dirty="0"/>
              <a:t> fault</a:t>
            </a:r>
            <a:r>
              <a:rPr lang="ru-RU" dirty="0"/>
              <a:t>.</a:t>
            </a:r>
            <a:r>
              <a:rPr lang="en-US" dirty="0"/>
              <a:t> </a:t>
            </a:r>
            <a:endParaRPr lang="ru-RU" dirty="0"/>
          </a:p>
          <a:p>
            <a:endParaRPr lang="ru-RU" dirty="0"/>
          </a:p>
        </p:txBody>
      </p:sp>
    </p:spTree>
    <p:extLst>
      <p:ext uri="{BB962C8B-B14F-4D97-AF65-F5344CB8AC3E}">
        <p14:creationId xmlns:p14="http://schemas.microsoft.com/office/powerpoint/2010/main" val="4272359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Производительность определяется временем и способностью программной системы соответствовать требованиям по времени.</a:t>
            </a:r>
          </a:p>
        </p:txBody>
      </p:sp>
    </p:spTree>
    <p:extLst>
      <p:ext uri="{BB962C8B-B14F-4D97-AF65-F5344CB8AC3E}">
        <p14:creationId xmlns:p14="http://schemas.microsoft.com/office/powerpoint/2010/main" val="259285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Модифицируемость подразумевает изменения, и мы заинтересованы в ней, чтобы снизить стоимость и риск внесения изменений.</a:t>
            </a:r>
          </a:p>
          <a:p>
            <a:endParaRPr lang="en-US" dirty="0"/>
          </a:p>
          <a:p>
            <a:r>
              <a:rPr lang="en-US" sz="1200" dirty="0"/>
              <a:t>Changes can be made </a:t>
            </a:r>
            <a:endParaRPr lang="ru-RU" sz="1200" dirty="0"/>
          </a:p>
          <a:p>
            <a:pPr marL="285750" indent="-285750">
              <a:buFont typeface="Wingdings" panose="05000000000000000000" pitchFamily="2" charset="2"/>
              <a:buChar char="§"/>
            </a:pPr>
            <a:r>
              <a:rPr lang="en-US" sz="1200" dirty="0"/>
              <a:t>to the implementation (by modifying the source code)</a:t>
            </a:r>
            <a:endParaRPr lang="ru-RU" sz="1200" dirty="0"/>
          </a:p>
          <a:p>
            <a:pPr marL="285750" indent="-285750">
              <a:buFont typeface="Wingdings" panose="05000000000000000000" pitchFamily="2" charset="2"/>
              <a:buChar char="§"/>
            </a:pPr>
            <a:r>
              <a:rPr lang="en-US" sz="1200" dirty="0"/>
              <a:t>during compilation (using compile-time switches)</a:t>
            </a:r>
            <a:endParaRPr lang="ru-RU" sz="1200" dirty="0"/>
          </a:p>
          <a:p>
            <a:pPr marL="285750" indent="-285750">
              <a:lnSpc>
                <a:spcPct val="100000"/>
              </a:lnSpc>
              <a:buFont typeface="Wingdings" panose="05000000000000000000" pitchFamily="2" charset="2"/>
              <a:buChar char="§"/>
            </a:pPr>
            <a:r>
              <a:rPr lang="en-US" sz="1200" dirty="0"/>
              <a:t>during the build (by choice of libraries)</a:t>
            </a:r>
            <a:endParaRPr lang="ru-RU" sz="1200" dirty="0"/>
          </a:p>
          <a:p>
            <a:pPr marL="285750" indent="-285750">
              <a:buFont typeface="Wingdings" panose="05000000000000000000" pitchFamily="2" charset="2"/>
              <a:buChar char="§"/>
            </a:pPr>
            <a:r>
              <a:rPr lang="en-US" sz="1200" dirty="0"/>
              <a:t>during configuration setup (by a range of techniques, including parameter setting)</a:t>
            </a:r>
            <a:endParaRPr lang="ru-RU" sz="1200" dirty="0"/>
          </a:p>
          <a:p>
            <a:pPr marL="285750" indent="-285750">
              <a:buFont typeface="Wingdings" panose="05000000000000000000" pitchFamily="2" charset="2"/>
              <a:buChar char="§"/>
            </a:pPr>
            <a:r>
              <a:rPr lang="en-US" sz="1200" dirty="0"/>
              <a:t>during execution (by parameter settings, plug-ins, allocation to hardware, and so forth)</a:t>
            </a:r>
            <a:r>
              <a:rPr lang="ru-RU" sz="1200" dirty="0"/>
              <a:t> </a:t>
            </a:r>
          </a:p>
          <a:p>
            <a:r>
              <a:rPr lang="en-US" sz="1200" dirty="0"/>
              <a:t>A change can be made</a:t>
            </a:r>
            <a:endParaRPr lang="ru-RU" sz="1200" dirty="0"/>
          </a:p>
          <a:p>
            <a:pPr marL="171450" indent="-171450">
              <a:lnSpc>
                <a:spcPct val="100000"/>
              </a:lnSpc>
              <a:buFont typeface="Wingdings" panose="05000000000000000000" pitchFamily="2" charset="2"/>
              <a:buChar char="§"/>
            </a:pPr>
            <a:r>
              <a:rPr lang="en-US" sz="1200" dirty="0"/>
              <a:t>by a developer</a:t>
            </a:r>
            <a:endParaRPr lang="ru-RU" sz="1200" dirty="0"/>
          </a:p>
          <a:p>
            <a:pPr marL="171450" indent="-171450">
              <a:lnSpc>
                <a:spcPct val="100000"/>
              </a:lnSpc>
              <a:buFont typeface="Wingdings" panose="05000000000000000000" pitchFamily="2" charset="2"/>
              <a:buChar char="§"/>
            </a:pPr>
            <a:r>
              <a:rPr lang="en-US" sz="1200" dirty="0"/>
              <a:t>an end user</a:t>
            </a:r>
            <a:endParaRPr lang="ru-RU" sz="1200" dirty="0"/>
          </a:p>
          <a:p>
            <a:pPr marL="171450" indent="-171450">
              <a:lnSpc>
                <a:spcPct val="100000"/>
              </a:lnSpc>
              <a:buFont typeface="Wingdings" panose="05000000000000000000" pitchFamily="2" charset="2"/>
              <a:buChar char="§"/>
            </a:pPr>
            <a:r>
              <a:rPr lang="en-US" sz="1200" dirty="0"/>
              <a:t>system administrator</a:t>
            </a:r>
            <a:endParaRPr lang="ru-RU" sz="1200" dirty="0"/>
          </a:p>
          <a:p>
            <a:endParaRPr lang="en-US" dirty="0"/>
          </a:p>
          <a:p>
            <a:r>
              <a:rPr lang="ru-RU" dirty="0"/>
              <a:t>Отдельные </a:t>
            </a:r>
            <a:r>
              <a:rPr lang="ru-RU" dirty="0" err="1"/>
              <a:t>аиды</a:t>
            </a:r>
            <a:r>
              <a:rPr lang="ru-RU" dirty="0"/>
              <a:t> требований.</a:t>
            </a:r>
            <a:endParaRPr lang="en-US" dirty="0"/>
          </a:p>
          <a:p>
            <a:r>
              <a:rPr lang="ru-RU" dirty="0"/>
              <a:t>Масштабируемость горизонтальная и вертикальная.</a:t>
            </a:r>
          </a:p>
          <a:p>
            <a:r>
              <a:rPr lang="ru-RU" dirty="0"/>
              <a:t>Видоизменяемость, т.е. возможность системы быть представленной в разных вариантах.</a:t>
            </a:r>
          </a:p>
          <a:p>
            <a:r>
              <a:rPr lang="ru-RU" dirty="0" err="1"/>
              <a:t>Портируемость</a:t>
            </a:r>
            <a:r>
              <a:rPr lang="ru-RU" dirty="0"/>
              <a:t>.</a:t>
            </a:r>
          </a:p>
          <a:p>
            <a:r>
              <a:rPr lang="ru-RU" dirty="0"/>
              <a:t>Независимость от место положения (</a:t>
            </a:r>
            <a:r>
              <a:rPr lang="en-US" dirty="0"/>
              <a:t>service </a:t>
            </a:r>
            <a:r>
              <a:rPr lang="en-US" dirty="0" err="1"/>
              <a:t>registru</a:t>
            </a:r>
            <a:r>
              <a:rPr lang="ru-RU" dirty="0"/>
              <a:t>)</a:t>
            </a:r>
          </a:p>
          <a:p>
            <a:endParaRPr lang="ru-RU" dirty="0"/>
          </a:p>
          <a:p>
            <a:endParaRPr lang="ru-RU" dirty="0"/>
          </a:p>
        </p:txBody>
      </p:sp>
    </p:spTree>
    <p:extLst>
      <p:ext uri="{BB962C8B-B14F-4D97-AF65-F5344CB8AC3E}">
        <p14:creationId xmlns:p14="http://schemas.microsoft.com/office/powerpoint/2010/main" val="2349368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err="1"/>
              <a:t>Развертываемость</a:t>
            </a:r>
            <a:r>
              <a:rPr lang="ru-RU" dirty="0"/>
              <a:t> — это свойство программного обеспечения, указывающее на возможность его развертывания, то есть размещения в среде для выполнения, в течение предсказуемого и приемлемого времени и усилий.</a:t>
            </a:r>
          </a:p>
        </p:txBody>
      </p:sp>
    </p:spTree>
    <p:extLst>
      <p:ext uri="{BB962C8B-B14F-4D97-AF65-F5344CB8AC3E}">
        <p14:creationId xmlns:p14="http://schemas.microsoft.com/office/powerpoint/2010/main" val="1601413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dirty="0">
                <a:solidFill>
                  <a:schemeClr val="tx1"/>
                </a:solidFill>
                <a:effectLst/>
                <a:latin typeface="+mn-lt"/>
                <a:ea typeface="+mn-ea"/>
                <a:cs typeface="+mn-cs"/>
              </a:rPr>
              <a:t>integrable</a:t>
            </a:r>
            <a:r>
              <a:rPr lang="en-US" sz="1200" b="0" i="0" kern="1200" dirty="0">
                <a:solidFill>
                  <a:schemeClr val="tx1"/>
                </a:solidFill>
                <a:effectLst/>
                <a:latin typeface="+mn-lt"/>
                <a:ea typeface="+mn-ea"/>
                <a:cs typeface="+mn-cs"/>
              </a:rPr>
              <a:t> means “capable of being integrated.”</a:t>
            </a:r>
            <a:endParaRPr lang="ru-RU" dirty="0"/>
          </a:p>
        </p:txBody>
      </p:sp>
    </p:spTree>
    <p:extLst>
      <p:ext uri="{BB962C8B-B14F-4D97-AF65-F5344CB8AC3E}">
        <p14:creationId xmlns:p14="http://schemas.microsoft.com/office/powerpoint/2010/main" val="234674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Удобство использования включает в себя следующие области:</a:t>
            </a:r>
            <a:endParaRPr lang="en-US" dirty="0"/>
          </a:p>
          <a:p>
            <a:r>
              <a:rPr lang="ru-RU" dirty="0"/>
              <a:t>• Функции системы обучения. Если пользователь не знаком с конкретной системой или её аспектом, что может сделать система, чтобы облегчить обучение? Это может включать в себя предоставление справочных функций.</a:t>
            </a:r>
            <a:endParaRPr lang="en-US" dirty="0"/>
          </a:p>
          <a:p>
            <a:r>
              <a:rPr lang="ru-RU" dirty="0"/>
              <a:t>• Эффективное использование системы. Что может сделать система, чтобы повысить эффективность работы пользователя? Это может включать в себя возможность перенаправить систему после выполнения команды. Например, пользователь может приостановить одну задачу, выполнить несколько операций, а затем возобновить её.</a:t>
            </a:r>
            <a:endParaRPr lang="en-US" dirty="0"/>
          </a:p>
          <a:p>
            <a:r>
              <a:rPr lang="ru-RU" dirty="0"/>
              <a:t>• Минимизация последствий ошибок пользователя. Что может сделать система, чтобы минимизировать последствия ошибок пользователя? Например, пользователь может отменить неверно выполненную команду или отменить её действие.</a:t>
            </a:r>
            <a:endParaRPr lang="en-US" dirty="0"/>
          </a:p>
          <a:p>
            <a:r>
              <a:rPr lang="ru-RU" dirty="0"/>
              <a:t>• Адаптация системы к потребностям пользователя. Как пользователь (или сама система) может адаптироваться, чтобы упростить задачу пользователя? Например, система может автоматически заполнять URL-адреса на основе предыдущих вводов пользователя</a:t>
            </a:r>
            <a:endParaRPr lang="en-US" dirty="0"/>
          </a:p>
          <a:p>
            <a:r>
              <a:rPr lang="ru-RU" dirty="0"/>
              <a:t>.• Повышение доверия и удовлетворенности. Что делает система, чтобы удостовериться в правильности действий пользователя? Например, предоставление обратной связи, указывающей на то, что система выполняет длительную задачу, а также процент выполнения на данный момент, повысит доверие пользователя к системе.</a:t>
            </a:r>
          </a:p>
        </p:txBody>
      </p:sp>
    </p:spTree>
    <p:extLst>
      <p:ext uri="{BB962C8B-B14F-4D97-AF65-F5344CB8AC3E}">
        <p14:creationId xmlns:p14="http://schemas.microsoft.com/office/powerpoint/2010/main" val="1009846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hemeOverride" Target="../theme/themeOverride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Объект 2">
            <a:extLst>
              <a:ext uri="{FF2B5EF4-FFF2-40B4-BE49-F238E27FC236}">
                <a16:creationId xmlns:a16="http://schemas.microsoft.com/office/drawing/2014/main" id="{764E1332-224F-4FB3-B027-256B195F4FE3}"/>
              </a:ext>
            </a:extLst>
          </p:cNvPr>
          <p:cNvSpPr>
            <a:spLocks noGrp="1"/>
          </p:cNvSpPr>
          <p:nvPr>
            <p:ph idx="12"/>
          </p:nvPr>
        </p:nvSpPr>
        <p:spPr>
          <a:xfrm>
            <a:off x="515303" y="3469442"/>
            <a:ext cx="4056697" cy="1302572"/>
          </a:xfrm>
          <a:solidFill>
            <a:srgbClr val="000000"/>
          </a:solidFill>
          <a:ln>
            <a:solidFill>
              <a:srgbClr val="FFFFFF"/>
            </a:solidFill>
          </a:ln>
        </p:spPr>
        <p:txBody>
          <a:bodyPr lIns="180000" tIns="0" rIns="0" bIns="0" anchor="ctr">
            <a:noAutofit/>
          </a:bodyPr>
          <a:lstStyle>
            <a:lvl1pPr marL="0" indent="0">
              <a:buNone/>
              <a:defRPr kumimoji="0" lang="ru-RU" b="0" i="0" u="none" strike="noStrike" cap="none" spc="0" normalizeH="0" baseline="0">
                <a:ln>
                  <a:noFill/>
                </a:ln>
                <a:solidFill>
                  <a:schemeClr val="bg1"/>
                </a:solidFill>
                <a:effectLst/>
                <a:uLnTx/>
                <a:uFillTx/>
                <a:latin typeface="Arial"/>
              </a:defRPr>
            </a:lvl1pPr>
            <a:lvl2pPr>
              <a:defRPr kumimoji="0" lang="ru-RU" b="0" i="0" u="none" strike="noStrike" cap="none" spc="0" normalizeH="0" baseline="0">
                <a:ln>
                  <a:noFill/>
                </a:ln>
                <a:solidFill>
                  <a:schemeClr val="bg1"/>
                </a:solidFill>
                <a:effectLst/>
                <a:uLnTx/>
                <a:uFillTx/>
                <a:latin typeface="Arial"/>
              </a:defRPr>
            </a:lvl2pPr>
            <a:lvl3pPr>
              <a:defRPr kumimoji="0" lang="ru-RU" b="0" i="0" u="none" strike="noStrike" cap="none" spc="0" normalizeH="0" baseline="0">
                <a:ln>
                  <a:noFill/>
                </a:ln>
                <a:solidFill>
                  <a:schemeClr val="bg1"/>
                </a:solidFill>
                <a:effectLst/>
                <a:uLnTx/>
                <a:uFillTx/>
                <a:latin typeface="Arial"/>
              </a:defRPr>
            </a:lvl3pPr>
            <a:lvl4pPr>
              <a:defRPr kumimoji="0" lang="ru-RU" b="0" i="0" u="none" strike="noStrike" cap="none" spc="0" normalizeH="0" baseline="0">
                <a:ln>
                  <a:noFill/>
                </a:ln>
                <a:solidFill>
                  <a:schemeClr val="bg1"/>
                </a:solidFill>
                <a:effectLst/>
                <a:uLnTx/>
                <a:uFillTx/>
                <a:latin typeface="Arial"/>
              </a:defRPr>
            </a:lvl4pPr>
            <a:lvl5pPr>
              <a:defRPr kumimoji="0" lang="ru-RU" b="0" i="0" u="none" strike="noStrike" cap="none" spc="0" normalizeH="0" baseline="0">
                <a:ln>
                  <a:noFill/>
                </a:ln>
                <a:solidFill>
                  <a:schemeClr val="bg1"/>
                </a:solidFill>
                <a:effectLst/>
                <a:uLnTx/>
                <a:uFillTx/>
                <a:latin typeface="Arial"/>
              </a:defRPr>
            </a:lvl5pPr>
          </a:lstStyle>
          <a:p>
            <a:pPr marR="0" lvl="0" fontAlgn="auto">
              <a:lnSpc>
                <a:spcPct val="100000"/>
              </a:lnSpc>
              <a:spcBef>
                <a:spcPts val="0"/>
              </a:spcBef>
              <a:spcAft>
                <a:spcPts val="0"/>
              </a:spcAft>
              <a:buClrTx/>
              <a:buSzTx/>
              <a:tabLst/>
            </a:pPr>
            <a:endParaRPr lang="ru-RU" dirty="0"/>
          </a:p>
        </p:txBody>
      </p:sp>
      <p:grpSp>
        <p:nvGrpSpPr>
          <p:cNvPr id="3" name="Группа 2">
            <a:extLst>
              <a:ext uri="{FF2B5EF4-FFF2-40B4-BE49-F238E27FC236}">
                <a16:creationId xmlns:a16="http://schemas.microsoft.com/office/drawing/2014/main" id="{D23D33BC-59A9-429F-8C7B-58A4A67F80D4}"/>
              </a:ext>
            </a:extLst>
          </p:cNvPr>
          <p:cNvGrpSpPr/>
          <p:nvPr userDrawn="1"/>
        </p:nvGrpSpPr>
        <p:grpSpPr>
          <a:xfrm>
            <a:off x="515303" y="448619"/>
            <a:ext cx="1323022" cy="393522"/>
            <a:chOff x="515303" y="448619"/>
            <a:chExt cx="1323022" cy="393522"/>
          </a:xfrm>
        </p:grpSpPr>
        <p:sp>
          <p:nvSpPr>
            <p:cNvPr id="2" name="Прямоугольник 1">
              <a:extLst>
                <a:ext uri="{FF2B5EF4-FFF2-40B4-BE49-F238E27FC236}">
                  <a16:creationId xmlns:a16="http://schemas.microsoft.com/office/drawing/2014/main" id="{DDD0100B-4F3E-4F6B-B6B2-04C91F8CC3E9}"/>
                </a:ext>
              </a:extLst>
            </p:cNvPr>
            <p:cNvSpPr/>
            <p:nvPr userDrawn="1"/>
          </p:nvSpPr>
          <p:spPr>
            <a:xfrm>
              <a:off x="515303" y="448619"/>
              <a:ext cx="1323022" cy="393522"/>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ln>
                  <a:noFill/>
                </a:ln>
                <a:solidFill>
                  <a:schemeClr val="tx1"/>
                </a:solidFill>
              </a:endParaRPr>
            </a:p>
          </p:txBody>
        </p:sp>
        <p:pic>
          <p:nvPicPr>
            <p:cNvPr id="17" name="Рисунок 16">
              <a:extLst>
                <a:ext uri="{FF2B5EF4-FFF2-40B4-BE49-F238E27FC236}">
                  <a16:creationId xmlns:a16="http://schemas.microsoft.com/office/drawing/2014/main" id="{8EFB7482-E163-4D49-8FF5-C4D25D3E1D4B}"/>
                </a:ext>
              </a:extLst>
            </p:cNvPr>
            <p:cNvPicPr>
              <a:picLocks noChangeAspect="1"/>
            </p:cNvPicPr>
            <p:nvPr userDrawn="1"/>
          </p:nvPicPr>
          <p:blipFill rotWithShape="1">
            <a:blip r:embed="rId4"/>
            <a:srcRect l="2453" r="2616"/>
            <a:stretch/>
          </p:blipFill>
          <p:spPr>
            <a:xfrm>
              <a:off x="515303" y="458121"/>
              <a:ext cx="1323022" cy="359267"/>
            </a:xfrm>
            <a:prstGeom prst="rect">
              <a:avLst/>
            </a:prstGeom>
            <a:ln w="9525">
              <a:noFill/>
            </a:ln>
          </p:spPr>
        </p:pic>
      </p:grpSp>
      <p:sp>
        <p:nvSpPr>
          <p:cNvPr id="9" name="Текст 2">
            <a:extLst>
              <a:ext uri="{FF2B5EF4-FFF2-40B4-BE49-F238E27FC236}">
                <a16:creationId xmlns:a16="http://schemas.microsoft.com/office/drawing/2014/main" id="{32607C6A-67D2-4219-AFE9-FDCDF61D80E7}"/>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10" name="Текст 2">
            <a:extLst>
              <a:ext uri="{FF2B5EF4-FFF2-40B4-BE49-F238E27FC236}">
                <a16:creationId xmlns:a16="http://schemas.microsoft.com/office/drawing/2014/main" id="{88E245F2-C1F8-407A-9C23-4AB15059D731}"/>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13" name="Текст 2">
            <a:extLst>
              <a:ext uri="{FF2B5EF4-FFF2-40B4-BE49-F238E27FC236}">
                <a16:creationId xmlns:a16="http://schemas.microsoft.com/office/drawing/2014/main" id="{5904E080-A327-4D23-B0BF-AB4F69E49879}"/>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
        <p:nvSpPr>
          <p:cNvPr id="14" name="Заголовок 1">
            <a:extLst>
              <a:ext uri="{FF2B5EF4-FFF2-40B4-BE49-F238E27FC236}">
                <a16:creationId xmlns:a16="http://schemas.microsoft.com/office/drawing/2014/main" id="{38624805-DD26-44BD-AF74-7133C41E3C38}"/>
              </a:ext>
            </a:extLst>
          </p:cNvPr>
          <p:cNvSpPr>
            <a:spLocks noGrp="1"/>
          </p:cNvSpPr>
          <p:nvPr>
            <p:ph type="title"/>
          </p:nvPr>
        </p:nvSpPr>
        <p:spPr>
          <a:xfrm>
            <a:off x="515303" y="1286019"/>
            <a:ext cx="4752022" cy="1755054"/>
          </a:xfrm>
          <a:prstGeom prst="rect">
            <a:avLst/>
          </a:prstGeom>
          <a:solidFill>
            <a:schemeClr val="tx1"/>
          </a:solidFill>
          <a:ln>
            <a:solidFill>
              <a:schemeClr val="bg1"/>
            </a:solidFill>
          </a:ln>
        </p:spPr>
        <p:txBody>
          <a:bodyPr vert="horz" lIns="180000" tIns="0" rIns="0" bIns="0" rtlCol="0" anchor="ctr" anchorCtr="0">
            <a:noAutofit/>
          </a:bodyPr>
          <a:lstStyle>
            <a:lvl1pPr>
              <a:defRPr sz="4500"/>
            </a:lvl1pPr>
          </a:lstStyle>
          <a:p>
            <a:pPr lvl="0">
              <a:lnSpc>
                <a:spcPct val="85000"/>
              </a:lnSpc>
            </a:pPr>
            <a:r>
              <a:rPr lang="ru-RU" dirty="0"/>
              <a:t>Образец заголовка</a:t>
            </a:r>
          </a:p>
        </p:txBody>
      </p:sp>
      <p:sp>
        <p:nvSpPr>
          <p:cNvPr id="5" name="Рисунок 4">
            <a:extLst>
              <a:ext uri="{FF2B5EF4-FFF2-40B4-BE49-F238E27FC236}">
                <a16:creationId xmlns:a16="http://schemas.microsoft.com/office/drawing/2014/main" id="{734239CD-3A50-4B44-BB46-00FD11A52406}"/>
              </a:ext>
            </a:extLst>
          </p:cNvPr>
          <p:cNvSpPr>
            <a:spLocks noGrp="1"/>
          </p:cNvSpPr>
          <p:nvPr>
            <p:ph type="pic" sz="quarter" idx="13"/>
          </p:nvPr>
        </p:nvSpPr>
        <p:spPr>
          <a:xfrm>
            <a:off x="7323139" y="4346564"/>
            <a:ext cx="1343025" cy="415925"/>
          </a:xfrm>
          <a:blipFill>
            <a:blip r:embed="rId5"/>
            <a:stretch>
              <a:fillRect/>
            </a:stretch>
          </a:blipFill>
          <a:ln>
            <a:noFill/>
          </a:ln>
        </p:spPr>
        <p:txBody>
          <a:bodyPr/>
          <a:lstStyle/>
          <a:p>
            <a:endParaRPr lang="ru-RU"/>
          </a:p>
        </p:txBody>
      </p:sp>
      <p:sp>
        <p:nvSpPr>
          <p:cNvPr id="7" name="Рисунок 6">
            <a:extLst>
              <a:ext uri="{FF2B5EF4-FFF2-40B4-BE49-F238E27FC236}">
                <a16:creationId xmlns:a16="http://schemas.microsoft.com/office/drawing/2014/main" id="{8626C1E7-0A8D-416C-8195-82D62E37E9F4}"/>
              </a:ext>
            </a:extLst>
          </p:cNvPr>
          <p:cNvSpPr>
            <a:spLocks noGrp="1"/>
          </p:cNvSpPr>
          <p:nvPr>
            <p:ph type="pic" sz="quarter" idx="14" hasCustomPrompt="1"/>
          </p:nvPr>
        </p:nvSpPr>
        <p:spPr>
          <a:xfrm>
            <a:off x="7363821" y="4459131"/>
            <a:ext cx="221976" cy="204359"/>
          </a:xfrm>
          <a:blipFill>
            <a:blip r:embed="rId6"/>
            <a:stretch>
              <a:fillRect/>
            </a:stretch>
          </a:blipFill>
          <a:ln>
            <a:noFill/>
          </a:ln>
        </p:spPr>
        <p:txBody>
          <a:bodyPr/>
          <a:lstStyle>
            <a:lvl1pPr>
              <a:defRPr>
                <a:ln>
                  <a:noFill/>
                </a:ln>
              </a:defRPr>
            </a:lvl1pPr>
          </a:lstStyle>
          <a:p>
            <a:r>
              <a:rPr lang="ru-RU" dirty="0"/>
              <a:t> </a:t>
            </a:r>
          </a:p>
        </p:txBody>
      </p:sp>
      <p:sp>
        <p:nvSpPr>
          <p:cNvPr id="21" name="Рисунок 6">
            <a:extLst>
              <a:ext uri="{FF2B5EF4-FFF2-40B4-BE49-F238E27FC236}">
                <a16:creationId xmlns:a16="http://schemas.microsoft.com/office/drawing/2014/main" id="{399C0AC0-7A51-4904-9465-E4D35CCBA69C}"/>
              </a:ext>
            </a:extLst>
          </p:cNvPr>
          <p:cNvSpPr>
            <a:spLocks noGrp="1"/>
          </p:cNvSpPr>
          <p:nvPr>
            <p:ph type="pic" sz="quarter" idx="15" hasCustomPrompt="1"/>
          </p:nvPr>
        </p:nvSpPr>
        <p:spPr>
          <a:xfrm>
            <a:off x="7628515" y="4459131"/>
            <a:ext cx="221976" cy="204359"/>
          </a:xfrm>
          <a:blipFill>
            <a:blip r:embed="rId7"/>
            <a:stretch>
              <a:fillRect/>
            </a:stretch>
          </a:blipFill>
          <a:ln>
            <a:noFill/>
          </a:ln>
        </p:spPr>
        <p:txBody>
          <a:bodyPr/>
          <a:lstStyle>
            <a:lvl1pPr>
              <a:defRPr>
                <a:ln>
                  <a:noFill/>
                </a:ln>
              </a:defRPr>
            </a:lvl1pPr>
          </a:lstStyle>
          <a:p>
            <a:r>
              <a:rPr lang="ru-RU" dirty="0"/>
              <a:t> </a:t>
            </a:r>
          </a:p>
        </p:txBody>
      </p:sp>
      <p:sp>
        <p:nvSpPr>
          <p:cNvPr id="24" name="Рисунок 6">
            <a:extLst>
              <a:ext uri="{FF2B5EF4-FFF2-40B4-BE49-F238E27FC236}">
                <a16:creationId xmlns:a16="http://schemas.microsoft.com/office/drawing/2014/main" id="{30B20B9E-60E0-462A-BEF2-A120EEAD114A}"/>
              </a:ext>
            </a:extLst>
          </p:cNvPr>
          <p:cNvSpPr>
            <a:spLocks noGrp="1"/>
          </p:cNvSpPr>
          <p:nvPr>
            <p:ph type="pic" sz="quarter" idx="16" hasCustomPrompt="1"/>
          </p:nvPr>
        </p:nvSpPr>
        <p:spPr>
          <a:xfrm>
            <a:off x="7893209" y="4459131"/>
            <a:ext cx="221976" cy="204359"/>
          </a:xfrm>
          <a:blipFill>
            <a:blip r:embed="rId7"/>
            <a:stretch>
              <a:fillRect/>
            </a:stretch>
          </a:blipFill>
          <a:ln>
            <a:noFill/>
          </a:ln>
        </p:spPr>
        <p:txBody>
          <a:bodyPr/>
          <a:lstStyle>
            <a:lvl1pPr>
              <a:defRPr>
                <a:ln>
                  <a:noFill/>
                </a:ln>
              </a:defRPr>
            </a:lvl1pPr>
          </a:lstStyle>
          <a:p>
            <a:r>
              <a:rPr lang="ru-RU" dirty="0"/>
              <a:t> </a:t>
            </a:r>
          </a:p>
        </p:txBody>
      </p:sp>
      <p:sp>
        <p:nvSpPr>
          <p:cNvPr id="25" name="Рисунок 6">
            <a:extLst>
              <a:ext uri="{FF2B5EF4-FFF2-40B4-BE49-F238E27FC236}">
                <a16:creationId xmlns:a16="http://schemas.microsoft.com/office/drawing/2014/main" id="{5B5CC6B1-4561-4FE6-AA88-C3298F027260}"/>
              </a:ext>
            </a:extLst>
          </p:cNvPr>
          <p:cNvSpPr>
            <a:spLocks noGrp="1"/>
          </p:cNvSpPr>
          <p:nvPr>
            <p:ph type="pic" sz="quarter" idx="17" hasCustomPrompt="1"/>
          </p:nvPr>
        </p:nvSpPr>
        <p:spPr>
          <a:xfrm>
            <a:off x="8157903" y="4459131"/>
            <a:ext cx="221976" cy="204359"/>
          </a:xfrm>
          <a:blipFill>
            <a:blip r:embed="rId7"/>
            <a:stretch>
              <a:fillRect/>
            </a:stretch>
          </a:blipFill>
          <a:ln>
            <a:noFill/>
          </a:ln>
        </p:spPr>
        <p:txBody>
          <a:bodyPr/>
          <a:lstStyle>
            <a:lvl1pPr>
              <a:defRPr>
                <a:ln>
                  <a:noFill/>
                </a:ln>
              </a:defRPr>
            </a:lvl1pPr>
          </a:lstStyle>
          <a:p>
            <a:r>
              <a:rPr lang="ru-RU" dirty="0"/>
              <a:t> </a:t>
            </a:r>
          </a:p>
        </p:txBody>
      </p:sp>
      <p:sp>
        <p:nvSpPr>
          <p:cNvPr id="26" name="Рисунок 6">
            <a:extLst>
              <a:ext uri="{FF2B5EF4-FFF2-40B4-BE49-F238E27FC236}">
                <a16:creationId xmlns:a16="http://schemas.microsoft.com/office/drawing/2014/main" id="{E2E782C4-BEB5-4346-97A1-6A3D45F387ED}"/>
              </a:ext>
            </a:extLst>
          </p:cNvPr>
          <p:cNvSpPr>
            <a:spLocks noGrp="1"/>
          </p:cNvSpPr>
          <p:nvPr>
            <p:ph type="pic" sz="quarter" idx="18" hasCustomPrompt="1"/>
          </p:nvPr>
        </p:nvSpPr>
        <p:spPr>
          <a:xfrm>
            <a:off x="8422596" y="4459131"/>
            <a:ext cx="221976" cy="204359"/>
          </a:xfrm>
          <a:blipFill>
            <a:blip r:embed="rId7"/>
            <a:stretch>
              <a:fillRect/>
            </a:stretch>
          </a:blipFill>
          <a:ln>
            <a:noFill/>
          </a:ln>
        </p:spPr>
        <p:txBody>
          <a:bodyPr/>
          <a:lstStyle>
            <a:lvl1pPr>
              <a:defRPr>
                <a:ln>
                  <a:noFill/>
                </a:ln>
              </a:defRPr>
            </a:lvl1pPr>
          </a:lstStyle>
          <a:p>
            <a:r>
              <a:rPr lang="ru-RU" dirty="0"/>
              <a:t> </a:t>
            </a:r>
          </a:p>
        </p:txBody>
      </p:sp>
    </p:spTree>
    <p:extLst>
      <p:ext uri="{BB962C8B-B14F-4D97-AF65-F5344CB8AC3E}">
        <p14:creationId xmlns:p14="http://schemas.microsoft.com/office/powerpoint/2010/main" val="179852299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фото+3 подписи_2">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10540" y="423333"/>
            <a:ext cx="339090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0" name="Объект 2">
            <a:extLst>
              <a:ext uri="{FF2B5EF4-FFF2-40B4-BE49-F238E27FC236}">
                <a16:creationId xmlns:a16="http://schemas.microsoft.com/office/drawing/2014/main" id="{764E1332-224F-4FB3-B027-256B195F4FE3}"/>
              </a:ext>
            </a:extLst>
          </p:cNvPr>
          <p:cNvSpPr>
            <a:spLocks noGrp="1"/>
          </p:cNvSpPr>
          <p:nvPr>
            <p:ph idx="14"/>
          </p:nvPr>
        </p:nvSpPr>
        <p:spPr>
          <a:xfrm>
            <a:off x="769999" y="1283564"/>
            <a:ext cx="1735200" cy="1734188"/>
          </a:xfrm>
          <a:prstGeom prst="ellipse">
            <a:avLst/>
          </a:prstGeom>
          <a:solidFill>
            <a:schemeClr val="tx1"/>
          </a:solidFill>
          <a:ln>
            <a:noFill/>
          </a:ln>
        </p:spPr>
        <p:txBody>
          <a:bodyPr vert="horz" lIns="180000" tIns="0" rIns="0" bIns="0" rtlCol="0" anchor="ctr">
            <a:noAutofit/>
          </a:bodyPr>
          <a:lstStyle>
            <a:lvl1pPr marL="0" indent="0">
              <a:buNone/>
              <a:defRPr lang="ru-RU" sz="1800">
                <a:solidFill>
                  <a:schemeClr val="bg1"/>
                </a:solidFill>
                <a:effectLst/>
              </a:defRPr>
            </a:lvl1pPr>
          </a:lstStyle>
          <a:p>
            <a:pPr lvl="0">
              <a:lnSpc>
                <a:spcPct val="100000"/>
              </a:lnSpc>
              <a:spcBef>
                <a:spcPts val="0"/>
              </a:spcBef>
            </a:pPr>
            <a:endParaRPr lang="ru-RU" dirty="0"/>
          </a:p>
        </p:txBody>
      </p:sp>
      <p:sp>
        <p:nvSpPr>
          <p:cNvPr id="17" name="Объект 2">
            <a:extLst>
              <a:ext uri="{FF2B5EF4-FFF2-40B4-BE49-F238E27FC236}">
                <a16:creationId xmlns:a16="http://schemas.microsoft.com/office/drawing/2014/main" id="{764E1332-224F-4FB3-B027-256B195F4FE3}"/>
              </a:ext>
            </a:extLst>
          </p:cNvPr>
          <p:cNvSpPr>
            <a:spLocks noGrp="1"/>
          </p:cNvSpPr>
          <p:nvPr>
            <p:ph idx="15"/>
          </p:nvPr>
        </p:nvSpPr>
        <p:spPr>
          <a:xfrm>
            <a:off x="3700552" y="1279607"/>
            <a:ext cx="1735200" cy="1734188"/>
          </a:xfrm>
          <a:prstGeom prst="ellipse">
            <a:avLst/>
          </a:prstGeom>
          <a:solidFill>
            <a:schemeClr val="tx1"/>
          </a:solidFill>
          <a:ln>
            <a:noFill/>
          </a:ln>
        </p:spPr>
        <p:txBody>
          <a:bodyPr vert="horz" lIns="180000" tIns="0" rIns="0" bIns="0" rtlCol="0" anchor="ctr">
            <a:noAutofit/>
          </a:bodyPr>
          <a:lstStyle>
            <a:lvl1pPr marL="0" indent="0">
              <a:buNone/>
              <a:defRPr lang="ru-RU" sz="1800">
                <a:solidFill>
                  <a:schemeClr val="bg1"/>
                </a:solidFill>
                <a:effectLst/>
              </a:defRPr>
            </a:lvl1pPr>
          </a:lstStyle>
          <a:p>
            <a:pPr lvl="0">
              <a:lnSpc>
                <a:spcPct val="100000"/>
              </a:lnSpc>
              <a:spcBef>
                <a:spcPts val="0"/>
              </a:spcBef>
            </a:pPr>
            <a:endParaRPr lang="ru-RU"/>
          </a:p>
        </p:txBody>
      </p:sp>
      <p:sp>
        <p:nvSpPr>
          <p:cNvPr id="18" name="Объект 2">
            <a:extLst>
              <a:ext uri="{FF2B5EF4-FFF2-40B4-BE49-F238E27FC236}">
                <a16:creationId xmlns:a16="http://schemas.microsoft.com/office/drawing/2014/main" id="{764E1332-224F-4FB3-B027-256B195F4FE3}"/>
              </a:ext>
            </a:extLst>
          </p:cNvPr>
          <p:cNvSpPr>
            <a:spLocks noGrp="1"/>
          </p:cNvSpPr>
          <p:nvPr>
            <p:ph idx="16"/>
          </p:nvPr>
        </p:nvSpPr>
        <p:spPr>
          <a:xfrm>
            <a:off x="6631700" y="1270464"/>
            <a:ext cx="1735200" cy="1734188"/>
          </a:xfrm>
          <a:prstGeom prst="ellipse">
            <a:avLst/>
          </a:prstGeom>
          <a:solidFill>
            <a:schemeClr val="tx1"/>
          </a:solidFill>
          <a:ln>
            <a:noFill/>
          </a:ln>
        </p:spPr>
        <p:txBody>
          <a:bodyPr vert="horz" lIns="180000" tIns="0" rIns="0" bIns="0" rtlCol="0" anchor="ctr">
            <a:noAutofit/>
          </a:bodyPr>
          <a:lstStyle>
            <a:lvl1pPr marL="0" indent="0">
              <a:buNone/>
              <a:defRPr lang="ru-RU" sz="1800">
                <a:solidFill>
                  <a:schemeClr val="bg1"/>
                </a:solidFill>
                <a:effectLst/>
              </a:defRPr>
            </a:lvl1pPr>
          </a:lstStyle>
          <a:p>
            <a:pPr lvl="0">
              <a:lnSpc>
                <a:spcPct val="100000"/>
              </a:lnSpc>
              <a:spcBef>
                <a:spcPts val="0"/>
              </a:spcBef>
            </a:pPr>
            <a:endParaRPr lang="ru-RU" dirty="0"/>
          </a:p>
        </p:txBody>
      </p:sp>
      <p:sp>
        <p:nvSpPr>
          <p:cNvPr id="21" name="Объект 2">
            <a:extLst>
              <a:ext uri="{FF2B5EF4-FFF2-40B4-BE49-F238E27FC236}">
                <a16:creationId xmlns:a16="http://schemas.microsoft.com/office/drawing/2014/main" id="{764E1332-224F-4FB3-B027-256B195F4FE3}"/>
              </a:ext>
            </a:extLst>
          </p:cNvPr>
          <p:cNvSpPr>
            <a:spLocks noGrp="1"/>
          </p:cNvSpPr>
          <p:nvPr>
            <p:ph idx="13" hasCustomPrompt="1"/>
          </p:nvPr>
        </p:nvSpPr>
        <p:spPr>
          <a:xfrm>
            <a:off x="516000" y="3460588"/>
            <a:ext cx="2252133" cy="881427"/>
          </a:xfrm>
          <a:solidFill>
            <a:schemeClr val="tx1"/>
          </a:solidFill>
          <a:ln>
            <a:solidFill>
              <a:schemeClr val="bg1"/>
            </a:solidFill>
          </a:ln>
        </p:spPr>
        <p:txBody>
          <a:bodyPr vert="horz" lIns="0" tIns="0" rIns="0" bIns="0" rtlCol="0" anchor="ctr">
            <a:noAutofit/>
          </a:bodyPr>
          <a:lstStyle>
            <a:lvl1pPr marL="0" indent="0" algn="dist" defTabSz="457175" rtl="0" eaLnBrk="1" latinLnBrk="0" hangingPunct="1">
              <a:lnSpc>
                <a:spcPct val="100000"/>
              </a:lnSpc>
              <a:spcBef>
                <a:spcPts val="600"/>
              </a:spcBef>
              <a:buClr>
                <a:srgbClr val="00AD20"/>
              </a:buClr>
              <a:buFont typeface="Arial"/>
              <a:buNone/>
              <a:defRPr lang="ru-RU" sz="1100" b="0" i="0" kern="1200" baseline="0" smtClean="0">
                <a:solidFill>
                  <a:schemeClr val="bg1"/>
                </a:solidFill>
                <a:latin typeface="Arial" charset="0"/>
                <a:ea typeface="Arial" charset="0"/>
                <a:cs typeface="Arial" charset="0"/>
              </a:defRPr>
            </a:lvl1pPr>
          </a:lstStyle>
          <a:p>
            <a:pPr algn="ctr"/>
            <a:r>
              <a:rPr lang="ru-RU" sz="1600" b="1" dirty="0">
                <a:solidFill>
                  <a:schemeClr val="bg1"/>
                </a:solidFill>
              </a:rPr>
              <a:t>ПОДПИСЬ</a:t>
            </a:r>
          </a:p>
          <a:p>
            <a:pPr algn="ctr">
              <a:lnSpc>
                <a:spcPct val="100000"/>
              </a:lnSpc>
            </a:pPr>
            <a:r>
              <a:rPr lang="ru-RU" sz="1100" dirty="0">
                <a:solidFill>
                  <a:schemeClr val="bg1"/>
                </a:solidFill>
              </a:rPr>
              <a:t>текст</a:t>
            </a:r>
          </a:p>
          <a:p>
            <a:pPr algn="ctr">
              <a:lnSpc>
                <a:spcPct val="100000"/>
              </a:lnSpc>
            </a:pPr>
            <a:endParaRPr lang="ru-RU" sz="1100" dirty="0">
              <a:solidFill>
                <a:schemeClr val="bg1"/>
              </a:solidFill>
            </a:endParaRPr>
          </a:p>
        </p:txBody>
      </p:sp>
      <p:sp>
        <p:nvSpPr>
          <p:cNvPr id="22" name="Объект 2">
            <a:extLst>
              <a:ext uri="{FF2B5EF4-FFF2-40B4-BE49-F238E27FC236}">
                <a16:creationId xmlns:a16="http://schemas.microsoft.com/office/drawing/2014/main" id="{764E1332-224F-4FB3-B027-256B195F4FE3}"/>
              </a:ext>
            </a:extLst>
          </p:cNvPr>
          <p:cNvSpPr>
            <a:spLocks noGrp="1"/>
          </p:cNvSpPr>
          <p:nvPr>
            <p:ph idx="17" hasCustomPrompt="1"/>
          </p:nvPr>
        </p:nvSpPr>
        <p:spPr>
          <a:xfrm>
            <a:off x="3462534" y="3460587"/>
            <a:ext cx="2252133" cy="881427"/>
          </a:xfrm>
          <a:solidFill>
            <a:schemeClr val="tx1"/>
          </a:solidFill>
          <a:ln>
            <a:solidFill>
              <a:schemeClr val="bg1"/>
            </a:solidFill>
          </a:ln>
        </p:spPr>
        <p:txBody>
          <a:bodyPr vert="horz" lIns="0" tIns="0" rIns="0" bIns="0" rtlCol="0" anchor="ctr">
            <a:noAutofit/>
          </a:bodyPr>
          <a:lstStyle>
            <a:lvl1pPr marL="0" indent="0" algn="ctr" defTabSz="457175" rtl="0" eaLnBrk="1" latinLnBrk="0" hangingPunct="1">
              <a:lnSpc>
                <a:spcPct val="100000"/>
              </a:lnSpc>
              <a:spcBef>
                <a:spcPts val="600"/>
              </a:spcBef>
              <a:buClr>
                <a:srgbClr val="00AD20"/>
              </a:buClr>
              <a:buFont typeface="Arial"/>
              <a:buNone/>
              <a:defRPr lang="ru-RU" sz="1100" b="0" i="0" kern="1200" baseline="0" smtClean="0">
                <a:solidFill>
                  <a:schemeClr val="bg1"/>
                </a:solidFill>
                <a:latin typeface="Arial" charset="0"/>
                <a:ea typeface="Arial" charset="0"/>
                <a:cs typeface="Arial" charset="0"/>
              </a:defRPr>
            </a:lvl1pPr>
          </a:lstStyle>
          <a:p>
            <a:pPr algn="ctr"/>
            <a:r>
              <a:rPr lang="ru-RU" sz="1600" b="1" dirty="0">
                <a:solidFill>
                  <a:schemeClr val="bg1"/>
                </a:solidFill>
              </a:rPr>
              <a:t>ПОДПИСЬ</a:t>
            </a:r>
          </a:p>
          <a:p>
            <a:pPr algn="ctr">
              <a:lnSpc>
                <a:spcPct val="100000"/>
              </a:lnSpc>
            </a:pPr>
            <a:r>
              <a:rPr lang="ru-RU" sz="1100" dirty="0">
                <a:solidFill>
                  <a:schemeClr val="bg1"/>
                </a:solidFill>
              </a:rPr>
              <a:t>текст</a:t>
            </a:r>
          </a:p>
          <a:p>
            <a:pPr algn="ctr">
              <a:lnSpc>
                <a:spcPct val="100000"/>
              </a:lnSpc>
            </a:pPr>
            <a:endParaRPr lang="ru-RU" sz="1100" dirty="0">
              <a:solidFill>
                <a:schemeClr val="bg1"/>
              </a:solidFill>
            </a:endParaRPr>
          </a:p>
        </p:txBody>
      </p:sp>
      <p:sp>
        <p:nvSpPr>
          <p:cNvPr id="23" name="Объект 2">
            <a:extLst>
              <a:ext uri="{FF2B5EF4-FFF2-40B4-BE49-F238E27FC236}">
                <a16:creationId xmlns:a16="http://schemas.microsoft.com/office/drawing/2014/main" id="{764E1332-224F-4FB3-B027-256B195F4FE3}"/>
              </a:ext>
            </a:extLst>
          </p:cNvPr>
          <p:cNvSpPr>
            <a:spLocks noGrp="1"/>
          </p:cNvSpPr>
          <p:nvPr>
            <p:ph idx="18" hasCustomPrompt="1"/>
          </p:nvPr>
        </p:nvSpPr>
        <p:spPr>
          <a:xfrm>
            <a:off x="6413969" y="3460590"/>
            <a:ext cx="2252133" cy="881427"/>
          </a:xfrm>
          <a:solidFill>
            <a:schemeClr val="tx1"/>
          </a:solidFill>
          <a:ln>
            <a:solidFill>
              <a:schemeClr val="bg1"/>
            </a:solidFill>
          </a:ln>
        </p:spPr>
        <p:txBody>
          <a:bodyPr vert="horz" lIns="0" tIns="0" rIns="0" bIns="0" rtlCol="0" anchor="ctr">
            <a:noAutofit/>
          </a:bodyPr>
          <a:lstStyle>
            <a:lvl1pPr marL="0" indent="0" algn="ctr" defTabSz="457175" rtl="0" eaLnBrk="1" latinLnBrk="0" hangingPunct="1">
              <a:lnSpc>
                <a:spcPct val="100000"/>
              </a:lnSpc>
              <a:spcBef>
                <a:spcPts val="600"/>
              </a:spcBef>
              <a:buClr>
                <a:srgbClr val="00AD20"/>
              </a:buClr>
              <a:buFont typeface="Arial"/>
              <a:buNone/>
              <a:defRPr lang="ru-RU" sz="1100" b="0" i="0" kern="1200" baseline="0" smtClean="0">
                <a:solidFill>
                  <a:schemeClr val="bg1"/>
                </a:solidFill>
                <a:latin typeface="Arial" charset="0"/>
                <a:ea typeface="Arial" charset="0"/>
                <a:cs typeface="Arial" charset="0"/>
              </a:defRPr>
            </a:lvl1pPr>
          </a:lstStyle>
          <a:p>
            <a:pPr algn="ctr"/>
            <a:r>
              <a:rPr lang="ru-RU" sz="1600" b="1" dirty="0">
                <a:solidFill>
                  <a:schemeClr val="bg1"/>
                </a:solidFill>
              </a:rPr>
              <a:t>ПОДПИСЬ</a:t>
            </a:r>
          </a:p>
          <a:p>
            <a:pPr algn="ctr">
              <a:lnSpc>
                <a:spcPct val="100000"/>
              </a:lnSpc>
            </a:pPr>
            <a:r>
              <a:rPr lang="ru-RU" sz="1100" dirty="0">
                <a:solidFill>
                  <a:schemeClr val="bg1"/>
                </a:solidFill>
              </a:rPr>
              <a:t>текст</a:t>
            </a:r>
          </a:p>
          <a:p>
            <a:pPr algn="ctr">
              <a:lnSpc>
                <a:spcPct val="100000"/>
              </a:lnSpc>
            </a:pPr>
            <a:endParaRPr lang="ru-RU" sz="1100" dirty="0">
              <a:solidFill>
                <a:schemeClr val="bg1"/>
              </a:solidFill>
            </a:endParaRPr>
          </a:p>
        </p:txBody>
      </p:sp>
    </p:spTree>
    <p:extLst>
      <p:ext uri="{BB962C8B-B14F-4D97-AF65-F5344CB8AC3E}">
        <p14:creationId xmlns:p14="http://schemas.microsoft.com/office/powerpoint/2010/main" val="274943202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Только заголовок">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10540" y="423333"/>
            <a:ext cx="339852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8" name="Текст 2">
            <a:extLst>
              <a:ext uri="{FF2B5EF4-FFF2-40B4-BE49-F238E27FC236}">
                <a16:creationId xmlns:a16="http://schemas.microsoft.com/office/drawing/2014/main" id="{EC11B09C-530E-4CDF-A6FD-F7033EF4DE3E}"/>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19" name="Текст 2">
            <a:extLst>
              <a:ext uri="{FF2B5EF4-FFF2-40B4-BE49-F238E27FC236}">
                <a16:creationId xmlns:a16="http://schemas.microsoft.com/office/drawing/2014/main" id="{06683A1E-D6FE-4772-95B0-F384D7EA926D}"/>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20" name="Текст 2">
            <a:extLst>
              <a:ext uri="{FF2B5EF4-FFF2-40B4-BE49-F238E27FC236}">
                <a16:creationId xmlns:a16="http://schemas.microsoft.com/office/drawing/2014/main" id="{242873AB-9971-4634-9FAB-6988123D5792}"/>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Tree>
    <p:extLst>
      <p:ext uri="{BB962C8B-B14F-4D97-AF65-F5344CB8AC3E}">
        <p14:creationId xmlns:p14="http://schemas.microsoft.com/office/powerpoint/2010/main" val="126461728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Tree>
    <p:extLst>
      <p:ext uri="{BB962C8B-B14F-4D97-AF65-F5344CB8AC3E}">
        <p14:creationId xmlns:p14="http://schemas.microsoft.com/office/powerpoint/2010/main" val="313911619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Спасибо!">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4" name="Заголовок 1">
            <a:extLst>
              <a:ext uri="{FF2B5EF4-FFF2-40B4-BE49-F238E27FC236}">
                <a16:creationId xmlns:a16="http://schemas.microsoft.com/office/drawing/2014/main" id="{FA8AABE0-67C8-4E62-A6D7-B91F2A47446C}"/>
              </a:ext>
            </a:extLst>
          </p:cNvPr>
          <p:cNvSpPr>
            <a:spLocks noGrp="1"/>
          </p:cNvSpPr>
          <p:nvPr>
            <p:ph type="title"/>
          </p:nvPr>
        </p:nvSpPr>
        <p:spPr>
          <a:xfrm>
            <a:off x="487679" y="1291035"/>
            <a:ext cx="4777741" cy="2168445"/>
          </a:xfrm>
          <a:solidFill>
            <a:srgbClr val="000000"/>
          </a:solidFill>
          <a:ln>
            <a:solidFill>
              <a:srgbClr val="FFFFFF"/>
            </a:solidFill>
          </a:ln>
        </p:spPr>
        <p:txBody>
          <a:bodyPr vert="horz" lIns="180000" tIns="0" rIns="0" bIns="0" rtlCol="0" anchor="ctr" anchorCtr="0">
            <a:noAutofit/>
          </a:bodyPr>
          <a:lstStyle>
            <a:lvl1pPr>
              <a:defRPr kumimoji="0" lang="ru-RU" sz="4500" b="1" i="0" u="none" strike="noStrike" cap="none" spc="0" normalizeH="0" baseline="0" dirty="0">
                <a:ln>
                  <a:noFill/>
                </a:ln>
                <a:solidFill>
                  <a:schemeClr val="bg1"/>
                </a:solidFill>
                <a:effectLst/>
                <a:uLnTx/>
                <a:uFillTx/>
                <a:latin typeface="Arial"/>
              </a:defRPr>
            </a:lvl1pPr>
          </a:lstStyle>
          <a:p>
            <a:pPr marL="0" marR="0" lvl="0" indent="0" fontAlgn="auto">
              <a:lnSpc>
                <a:spcPct val="85000"/>
              </a:lnSpc>
              <a:spcAft>
                <a:spcPts val="0"/>
              </a:spcAft>
              <a:buClrTx/>
              <a:buSzTx/>
              <a:buFontTx/>
              <a:tabLst/>
            </a:pPr>
            <a:endParaRPr lang="ru-RU" dirty="0"/>
          </a:p>
        </p:txBody>
      </p:sp>
    </p:spTree>
    <p:extLst>
      <p:ext uri="{BB962C8B-B14F-4D97-AF65-F5344CB8AC3E}">
        <p14:creationId xmlns:p14="http://schemas.microsoft.com/office/powerpoint/2010/main" val="29515877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Текст+фото">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10540" y="423333"/>
            <a:ext cx="340614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4" name="Объект 2">
            <a:extLst>
              <a:ext uri="{FF2B5EF4-FFF2-40B4-BE49-F238E27FC236}">
                <a16:creationId xmlns:a16="http://schemas.microsoft.com/office/drawing/2014/main" id="{764E1332-224F-4FB3-B027-256B195F4FE3}"/>
              </a:ext>
            </a:extLst>
          </p:cNvPr>
          <p:cNvSpPr>
            <a:spLocks noGrp="1"/>
          </p:cNvSpPr>
          <p:nvPr>
            <p:ph idx="13"/>
          </p:nvPr>
        </p:nvSpPr>
        <p:spPr>
          <a:xfrm>
            <a:off x="506939" y="1710269"/>
            <a:ext cx="3406140" cy="2173394"/>
          </a:xfrm>
          <a:solidFill>
            <a:schemeClr val="tx1"/>
          </a:solidFill>
          <a:ln>
            <a:solidFill>
              <a:schemeClr val="bg1"/>
            </a:solid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6" name="Объект 2">
            <a:extLst>
              <a:ext uri="{FF2B5EF4-FFF2-40B4-BE49-F238E27FC236}">
                <a16:creationId xmlns:a16="http://schemas.microsoft.com/office/drawing/2014/main" id="{764E1332-224F-4FB3-B027-256B195F4FE3}"/>
              </a:ext>
            </a:extLst>
          </p:cNvPr>
          <p:cNvSpPr>
            <a:spLocks noGrp="1"/>
          </p:cNvSpPr>
          <p:nvPr>
            <p:ph idx="14"/>
          </p:nvPr>
        </p:nvSpPr>
        <p:spPr>
          <a:xfrm>
            <a:off x="5273040" y="1733129"/>
            <a:ext cx="3406140" cy="2150534"/>
          </a:xfrm>
          <a:prstGeom prst="roundRect">
            <a:avLst>
              <a:gd name="adj" fmla="val 8990"/>
            </a:avLst>
          </a:prstGeom>
          <a:solidFill>
            <a:schemeClr val="tx1"/>
          </a:solidFill>
          <a:ln>
            <a:noFill/>
          </a:ln>
        </p:spPr>
        <p:txBody>
          <a:bodyPr vert="horz" lIns="180000" tIns="0" rIns="0" bIns="0" rtlCol="0" anchor="ctr">
            <a:noAutofit/>
          </a:bodyPr>
          <a:lstStyle>
            <a:lvl1pPr>
              <a:defRPr lang="ru-RU" sz="1800">
                <a:ln>
                  <a:noFill/>
                </a:ln>
                <a:solidFill>
                  <a:schemeClr val="bg1"/>
                </a:solidFill>
                <a:effectLst/>
              </a:defRPr>
            </a:lvl1pPr>
          </a:lstStyle>
          <a:p>
            <a:pPr lvl="0">
              <a:lnSpc>
                <a:spcPct val="100000"/>
              </a:lnSpc>
              <a:spcBef>
                <a:spcPts val="0"/>
              </a:spcBef>
            </a:pPr>
            <a:endParaRPr lang="ru-RU" dirty="0"/>
          </a:p>
        </p:txBody>
      </p:sp>
      <p:grpSp>
        <p:nvGrpSpPr>
          <p:cNvPr id="3" name="Группа 2">
            <a:extLst>
              <a:ext uri="{FF2B5EF4-FFF2-40B4-BE49-F238E27FC236}">
                <a16:creationId xmlns:a16="http://schemas.microsoft.com/office/drawing/2014/main" id="{1C1F9C32-C7D8-44FF-A2F7-AE3EC3AABEC1}"/>
              </a:ext>
            </a:extLst>
          </p:cNvPr>
          <p:cNvGrpSpPr/>
          <p:nvPr userDrawn="1"/>
        </p:nvGrpSpPr>
        <p:grpSpPr>
          <a:xfrm>
            <a:off x="7341747" y="4345119"/>
            <a:ext cx="1323022" cy="416378"/>
            <a:chOff x="7341747" y="4345119"/>
            <a:chExt cx="1323022" cy="416378"/>
          </a:xfrm>
        </p:grpSpPr>
        <p:sp>
          <p:nvSpPr>
            <p:cNvPr id="20" name="Прямоугольник 19">
              <a:extLst>
                <a:ext uri="{FF2B5EF4-FFF2-40B4-BE49-F238E27FC236}">
                  <a16:creationId xmlns:a16="http://schemas.microsoft.com/office/drawing/2014/main" id="{0D176E0C-3D40-429C-BE54-425015810CDC}"/>
                </a:ext>
              </a:extLst>
            </p:cNvPr>
            <p:cNvSpPr/>
            <p:nvPr userDrawn="1"/>
          </p:nvSpPr>
          <p:spPr>
            <a:xfrm>
              <a:off x="7341747" y="4345119"/>
              <a:ext cx="1323022" cy="416378"/>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noFill/>
                </a:ln>
                <a:solidFill>
                  <a:schemeClr val="tx1"/>
                </a:solidFill>
              </a:endParaRPr>
            </a:p>
          </p:txBody>
        </p:sp>
        <p:pic>
          <p:nvPicPr>
            <p:cNvPr id="21" name="Рисунок 20">
              <a:extLst>
                <a:ext uri="{FF2B5EF4-FFF2-40B4-BE49-F238E27FC236}">
                  <a16:creationId xmlns:a16="http://schemas.microsoft.com/office/drawing/2014/main" id="{520E64F0-1BF4-468B-8606-7F1D7347EC16}"/>
                </a:ext>
              </a:extLst>
            </p:cNvPr>
            <p:cNvPicPr>
              <a:picLocks noChangeAspect="1"/>
            </p:cNvPicPr>
            <p:nvPr userDrawn="1"/>
          </p:nvPicPr>
          <p:blipFill rotWithShape="1">
            <a:blip r:embed="rId2"/>
            <a:srcRect l="2453" r="2616"/>
            <a:stretch/>
          </p:blipFill>
          <p:spPr>
            <a:xfrm>
              <a:off x="7341747" y="4402230"/>
              <a:ext cx="1323022" cy="359267"/>
            </a:xfrm>
            <a:prstGeom prst="rect">
              <a:avLst/>
            </a:prstGeom>
            <a:ln w="9525">
              <a:noFill/>
            </a:ln>
          </p:spPr>
        </p:pic>
      </p:grpSp>
      <p:sp>
        <p:nvSpPr>
          <p:cNvPr id="22" name="Текст 2">
            <a:extLst>
              <a:ext uri="{FF2B5EF4-FFF2-40B4-BE49-F238E27FC236}">
                <a16:creationId xmlns:a16="http://schemas.microsoft.com/office/drawing/2014/main" id="{C42BB7B3-A28C-4E4D-B361-197FA9A88620}"/>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23" name="Текст 2">
            <a:extLst>
              <a:ext uri="{FF2B5EF4-FFF2-40B4-BE49-F238E27FC236}">
                <a16:creationId xmlns:a16="http://schemas.microsoft.com/office/drawing/2014/main" id="{489C1338-BC33-4CF8-949A-A2ACEB46B059}"/>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24" name="Текст 2">
            <a:extLst>
              <a:ext uri="{FF2B5EF4-FFF2-40B4-BE49-F238E27FC236}">
                <a16:creationId xmlns:a16="http://schemas.microsoft.com/office/drawing/2014/main" id="{7331A44B-4F7E-41FB-855C-26D0F3E82DD6}"/>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Tree>
    <p:extLst>
      <p:ext uri="{BB962C8B-B14F-4D97-AF65-F5344CB8AC3E}">
        <p14:creationId xmlns:p14="http://schemas.microsoft.com/office/powerpoint/2010/main" val="30981621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Текст+фото_2">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10540" y="423333"/>
            <a:ext cx="340614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4" name="Объект 2">
            <a:extLst>
              <a:ext uri="{FF2B5EF4-FFF2-40B4-BE49-F238E27FC236}">
                <a16:creationId xmlns:a16="http://schemas.microsoft.com/office/drawing/2014/main" id="{764E1332-224F-4FB3-B027-256B195F4FE3}"/>
              </a:ext>
            </a:extLst>
          </p:cNvPr>
          <p:cNvSpPr>
            <a:spLocks noGrp="1"/>
          </p:cNvSpPr>
          <p:nvPr>
            <p:ph idx="13"/>
          </p:nvPr>
        </p:nvSpPr>
        <p:spPr>
          <a:xfrm>
            <a:off x="506939" y="1712976"/>
            <a:ext cx="3406140" cy="1322832"/>
          </a:xfrm>
          <a:solidFill>
            <a:schemeClr val="tx1"/>
          </a:solidFill>
          <a:ln>
            <a:solidFill>
              <a:schemeClr val="bg1"/>
            </a:solid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6" name="Объект 2">
            <a:extLst>
              <a:ext uri="{FF2B5EF4-FFF2-40B4-BE49-F238E27FC236}">
                <a16:creationId xmlns:a16="http://schemas.microsoft.com/office/drawing/2014/main" id="{764E1332-224F-4FB3-B027-256B195F4FE3}"/>
              </a:ext>
            </a:extLst>
          </p:cNvPr>
          <p:cNvSpPr>
            <a:spLocks noGrp="1"/>
          </p:cNvSpPr>
          <p:nvPr>
            <p:ph idx="14"/>
          </p:nvPr>
        </p:nvSpPr>
        <p:spPr>
          <a:xfrm>
            <a:off x="5288280" y="1263650"/>
            <a:ext cx="3406140" cy="2173818"/>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grpSp>
        <p:nvGrpSpPr>
          <p:cNvPr id="13" name="Группа 12">
            <a:extLst>
              <a:ext uri="{FF2B5EF4-FFF2-40B4-BE49-F238E27FC236}">
                <a16:creationId xmlns:a16="http://schemas.microsoft.com/office/drawing/2014/main" id="{9F9882F7-4A95-4216-BF98-B89F456C9422}"/>
              </a:ext>
            </a:extLst>
          </p:cNvPr>
          <p:cNvGrpSpPr/>
          <p:nvPr userDrawn="1"/>
        </p:nvGrpSpPr>
        <p:grpSpPr>
          <a:xfrm>
            <a:off x="7341747" y="4345119"/>
            <a:ext cx="1323022" cy="416378"/>
            <a:chOff x="7341747" y="4345119"/>
            <a:chExt cx="1323022" cy="416378"/>
          </a:xfrm>
        </p:grpSpPr>
        <p:sp>
          <p:nvSpPr>
            <p:cNvPr id="17" name="Прямоугольник 16">
              <a:extLst>
                <a:ext uri="{FF2B5EF4-FFF2-40B4-BE49-F238E27FC236}">
                  <a16:creationId xmlns:a16="http://schemas.microsoft.com/office/drawing/2014/main" id="{A195C267-59DD-4208-987E-D0C8337C3583}"/>
                </a:ext>
              </a:extLst>
            </p:cNvPr>
            <p:cNvSpPr/>
            <p:nvPr userDrawn="1"/>
          </p:nvSpPr>
          <p:spPr>
            <a:xfrm>
              <a:off x="7341747" y="4345119"/>
              <a:ext cx="1323022" cy="416378"/>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noFill/>
                </a:ln>
                <a:solidFill>
                  <a:schemeClr val="tx1"/>
                </a:solidFill>
              </a:endParaRPr>
            </a:p>
          </p:txBody>
        </p:sp>
        <p:pic>
          <p:nvPicPr>
            <p:cNvPr id="18" name="Рисунок 17">
              <a:extLst>
                <a:ext uri="{FF2B5EF4-FFF2-40B4-BE49-F238E27FC236}">
                  <a16:creationId xmlns:a16="http://schemas.microsoft.com/office/drawing/2014/main" id="{16797A50-CFBE-496B-9D59-2C5ACBE608B4}"/>
                </a:ext>
              </a:extLst>
            </p:cNvPr>
            <p:cNvPicPr>
              <a:picLocks noChangeAspect="1"/>
            </p:cNvPicPr>
            <p:nvPr userDrawn="1"/>
          </p:nvPicPr>
          <p:blipFill rotWithShape="1">
            <a:blip r:embed="rId2"/>
            <a:srcRect l="2453" r="2616"/>
            <a:stretch/>
          </p:blipFill>
          <p:spPr>
            <a:xfrm>
              <a:off x="7341747" y="4402230"/>
              <a:ext cx="1323022" cy="359267"/>
            </a:xfrm>
            <a:prstGeom prst="rect">
              <a:avLst/>
            </a:prstGeom>
            <a:ln w="9525">
              <a:noFill/>
            </a:ln>
          </p:spPr>
        </p:pic>
      </p:grpSp>
    </p:spTree>
    <p:extLst>
      <p:ext uri="{BB962C8B-B14F-4D97-AF65-F5344CB8AC3E}">
        <p14:creationId xmlns:p14="http://schemas.microsoft.com/office/powerpoint/2010/main" val="385624421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фото">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10540" y="423333"/>
            <a:ext cx="340614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3" name="Объект 2">
            <a:extLst>
              <a:ext uri="{FF2B5EF4-FFF2-40B4-BE49-F238E27FC236}">
                <a16:creationId xmlns:a16="http://schemas.microsoft.com/office/drawing/2014/main" id="{545FA126-AF1F-41C5-B1F4-09F1C3DCF8C5}"/>
              </a:ext>
            </a:extLst>
          </p:cNvPr>
          <p:cNvSpPr>
            <a:spLocks noGrp="1"/>
          </p:cNvSpPr>
          <p:nvPr>
            <p:ph idx="15"/>
          </p:nvPr>
        </p:nvSpPr>
        <p:spPr>
          <a:xfrm>
            <a:off x="510540" y="1712179"/>
            <a:ext cx="2460276" cy="1754921"/>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7" name="Объект 2">
            <a:extLst>
              <a:ext uri="{FF2B5EF4-FFF2-40B4-BE49-F238E27FC236}">
                <a16:creationId xmlns:a16="http://schemas.microsoft.com/office/drawing/2014/main" id="{98C9FABD-493B-4BBB-AA92-4523AEE5D6BC}"/>
              </a:ext>
            </a:extLst>
          </p:cNvPr>
          <p:cNvSpPr>
            <a:spLocks noGrp="1"/>
          </p:cNvSpPr>
          <p:nvPr>
            <p:ph idx="16"/>
          </p:nvPr>
        </p:nvSpPr>
        <p:spPr>
          <a:xfrm>
            <a:off x="3240051" y="1727176"/>
            <a:ext cx="2460276" cy="1754921"/>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8" name="Объект 2">
            <a:extLst>
              <a:ext uri="{FF2B5EF4-FFF2-40B4-BE49-F238E27FC236}">
                <a16:creationId xmlns:a16="http://schemas.microsoft.com/office/drawing/2014/main" id="{1B8DB8D0-13AB-41D9-8D93-88E1BAD0CE71}"/>
              </a:ext>
            </a:extLst>
          </p:cNvPr>
          <p:cNvSpPr>
            <a:spLocks noGrp="1"/>
          </p:cNvSpPr>
          <p:nvPr>
            <p:ph idx="17"/>
          </p:nvPr>
        </p:nvSpPr>
        <p:spPr>
          <a:xfrm>
            <a:off x="5969562" y="1712179"/>
            <a:ext cx="2460276" cy="1754921"/>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grpSp>
        <p:nvGrpSpPr>
          <p:cNvPr id="22" name="Группа 21">
            <a:extLst>
              <a:ext uri="{FF2B5EF4-FFF2-40B4-BE49-F238E27FC236}">
                <a16:creationId xmlns:a16="http://schemas.microsoft.com/office/drawing/2014/main" id="{E7511256-5490-4903-9302-D95DD6E31E1B}"/>
              </a:ext>
            </a:extLst>
          </p:cNvPr>
          <p:cNvGrpSpPr/>
          <p:nvPr userDrawn="1"/>
        </p:nvGrpSpPr>
        <p:grpSpPr>
          <a:xfrm>
            <a:off x="7341747" y="4345119"/>
            <a:ext cx="1323022" cy="416378"/>
            <a:chOff x="7341747" y="4345119"/>
            <a:chExt cx="1323022" cy="416378"/>
          </a:xfrm>
        </p:grpSpPr>
        <p:sp>
          <p:nvSpPr>
            <p:cNvPr id="23" name="Прямоугольник 22">
              <a:extLst>
                <a:ext uri="{FF2B5EF4-FFF2-40B4-BE49-F238E27FC236}">
                  <a16:creationId xmlns:a16="http://schemas.microsoft.com/office/drawing/2014/main" id="{F894AC6A-2F66-43FB-8232-FB4C8349E58D}"/>
                </a:ext>
              </a:extLst>
            </p:cNvPr>
            <p:cNvSpPr/>
            <p:nvPr userDrawn="1"/>
          </p:nvSpPr>
          <p:spPr>
            <a:xfrm>
              <a:off x="7341747" y="4345119"/>
              <a:ext cx="1323022" cy="416378"/>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noFill/>
                </a:ln>
                <a:solidFill>
                  <a:schemeClr val="tx1"/>
                </a:solidFill>
              </a:endParaRPr>
            </a:p>
          </p:txBody>
        </p:sp>
        <p:pic>
          <p:nvPicPr>
            <p:cNvPr id="24" name="Рисунок 23">
              <a:extLst>
                <a:ext uri="{FF2B5EF4-FFF2-40B4-BE49-F238E27FC236}">
                  <a16:creationId xmlns:a16="http://schemas.microsoft.com/office/drawing/2014/main" id="{74D4C24F-66D6-4B56-A386-9285E030CC06}"/>
                </a:ext>
              </a:extLst>
            </p:cNvPr>
            <p:cNvPicPr>
              <a:picLocks noChangeAspect="1"/>
            </p:cNvPicPr>
            <p:nvPr userDrawn="1"/>
          </p:nvPicPr>
          <p:blipFill rotWithShape="1">
            <a:blip r:embed="rId2"/>
            <a:srcRect l="2453" r="2616"/>
            <a:stretch/>
          </p:blipFill>
          <p:spPr>
            <a:xfrm>
              <a:off x="7341747" y="4402230"/>
              <a:ext cx="1323022" cy="359267"/>
            </a:xfrm>
            <a:prstGeom prst="rect">
              <a:avLst/>
            </a:prstGeom>
            <a:ln w="9525">
              <a:noFill/>
            </a:ln>
          </p:spPr>
        </p:pic>
      </p:grpSp>
      <p:sp>
        <p:nvSpPr>
          <p:cNvPr id="25" name="Текст 2">
            <a:extLst>
              <a:ext uri="{FF2B5EF4-FFF2-40B4-BE49-F238E27FC236}">
                <a16:creationId xmlns:a16="http://schemas.microsoft.com/office/drawing/2014/main" id="{66BF9B8A-3287-40E7-BE24-9F76FB4E5134}"/>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26" name="Текст 2">
            <a:extLst>
              <a:ext uri="{FF2B5EF4-FFF2-40B4-BE49-F238E27FC236}">
                <a16:creationId xmlns:a16="http://schemas.microsoft.com/office/drawing/2014/main" id="{1495D218-1025-44A8-A685-9B5922661F01}"/>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27" name="Текст 2">
            <a:extLst>
              <a:ext uri="{FF2B5EF4-FFF2-40B4-BE49-F238E27FC236}">
                <a16:creationId xmlns:a16="http://schemas.microsoft.com/office/drawing/2014/main" id="{14151E20-EF2D-4482-8CBE-B221A895F08D}"/>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Tree>
    <p:extLst>
      <p:ext uri="{BB962C8B-B14F-4D97-AF65-F5344CB8AC3E}">
        <p14:creationId xmlns:p14="http://schemas.microsoft.com/office/powerpoint/2010/main" val="228870371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 объектов">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10540" y="423333"/>
            <a:ext cx="340614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4" name="Объект 2">
            <a:extLst>
              <a:ext uri="{FF2B5EF4-FFF2-40B4-BE49-F238E27FC236}">
                <a16:creationId xmlns:a16="http://schemas.microsoft.com/office/drawing/2014/main" id="{EDFB3632-25D1-4283-99CF-8C5F93DB9AE7}"/>
              </a:ext>
            </a:extLst>
          </p:cNvPr>
          <p:cNvSpPr>
            <a:spLocks noGrp="1"/>
          </p:cNvSpPr>
          <p:nvPr>
            <p:ph idx="18"/>
          </p:nvPr>
        </p:nvSpPr>
        <p:spPr>
          <a:xfrm>
            <a:off x="6416538" y="1286933"/>
            <a:ext cx="2266438"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21" name="Объект 2">
            <a:extLst>
              <a:ext uri="{FF2B5EF4-FFF2-40B4-BE49-F238E27FC236}">
                <a16:creationId xmlns:a16="http://schemas.microsoft.com/office/drawing/2014/main" id="{27F7D75B-8461-4512-AE6A-B1D0AD97FED7}"/>
              </a:ext>
            </a:extLst>
          </p:cNvPr>
          <p:cNvSpPr>
            <a:spLocks noGrp="1"/>
          </p:cNvSpPr>
          <p:nvPr>
            <p:ph idx="22"/>
          </p:nvPr>
        </p:nvSpPr>
        <p:spPr>
          <a:xfrm>
            <a:off x="6416538" y="2849235"/>
            <a:ext cx="2266438"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22" name="Объект 2">
            <a:extLst>
              <a:ext uri="{FF2B5EF4-FFF2-40B4-BE49-F238E27FC236}">
                <a16:creationId xmlns:a16="http://schemas.microsoft.com/office/drawing/2014/main" id="{347A6A44-43FA-4F08-8AF2-B31FFA131423}"/>
              </a:ext>
            </a:extLst>
          </p:cNvPr>
          <p:cNvSpPr>
            <a:spLocks noGrp="1"/>
          </p:cNvSpPr>
          <p:nvPr>
            <p:ph idx="23"/>
          </p:nvPr>
        </p:nvSpPr>
        <p:spPr>
          <a:xfrm>
            <a:off x="3463539" y="1286933"/>
            <a:ext cx="2266438"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23" name="Объект 2">
            <a:extLst>
              <a:ext uri="{FF2B5EF4-FFF2-40B4-BE49-F238E27FC236}">
                <a16:creationId xmlns:a16="http://schemas.microsoft.com/office/drawing/2014/main" id="{89036F0B-EB80-4046-AD81-E85A4DEA4BBB}"/>
              </a:ext>
            </a:extLst>
          </p:cNvPr>
          <p:cNvSpPr>
            <a:spLocks noGrp="1"/>
          </p:cNvSpPr>
          <p:nvPr>
            <p:ph idx="24"/>
          </p:nvPr>
        </p:nvSpPr>
        <p:spPr>
          <a:xfrm>
            <a:off x="3463539" y="2849235"/>
            <a:ext cx="2266438"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24" name="Объект 2">
            <a:extLst>
              <a:ext uri="{FF2B5EF4-FFF2-40B4-BE49-F238E27FC236}">
                <a16:creationId xmlns:a16="http://schemas.microsoft.com/office/drawing/2014/main" id="{DABB86E5-6905-47C9-A1BF-C4CC61470499}"/>
              </a:ext>
            </a:extLst>
          </p:cNvPr>
          <p:cNvSpPr>
            <a:spLocks noGrp="1"/>
          </p:cNvSpPr>
          <p:nvPr>
            <p:ph idx="25"/>
          </p:nvPr>
        </p:nvSpPr>
        <p:spPr>
          <a:xfrm>
            <a:off x="510540" y="1286933"/>
            <a:ext cx="2266438"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25" name="Объект 2">
            <a:extLst>
              <a:ext uri="{FF2B5EF4-FFF2-40B4-BE49-F238E27FC236}">
                <a16:creationId xmlns:a16="http://schemas.microsoft.com/office/drawing/2014/main" id="{9AE698EC-0F9F-4153-ADFD-58259DD75D44}"/>
              </a:ext>
            </a:extLst>
          </p:cNvPr>
          <p:cNvSpPr>
            <a:spLocks noGrp="1"/>
          </p:cNvSpPr>
          <p:nvPr>
            <p:ph idx="26"/>
          </p:nvPr>
        </p:nvSpPr>
        <p:spPr>
          <a:xfrm>
            <a:off x="510540" y="2849235"/>
            <a:ext cx="2266438"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grpSp>
        <p:nvGrpSpPr>
          <p:cNvPr id="19" name="Группа 18">
            <a:extLst>
              <a:ext uri="{FF2B5EF4-FFF2-40B4-BE49-F238E27FC236}">
                <a16:creationId xmlns:a16="http://schemas.microsoft.com/office/drawing/2014/main" id="{0A005F09-617F-47AF-8C43-7B708BFE0725}"/>
              </a:ext>
            </a:extLst>
          </p:cNvPr>
          <p:cNvGrpSpPr/>
          <p:nvPr userDrawn="1"/>
        </p:nvGrpSpPr>
        <p:grpSpPr>
          <a:xfrm>
            <a:off x="7341747" y="4345119"/>
            <a:ext cx="1323022" cy="416378"/>
            <a:chOff x="7341747" y="4345119"/>
            <a:chExt cx="1323022" cy="416378"/>
          </a:xfrm>
        </p:grpSpPr>
        <p:sp>
          <p:nvSpPr>
            <p:cNvPr id="20" name="Прямоугольник 19">
              <a:extLst>
                <a:ext uri="{FF2B5EF4-FFF2-40B4-BE49-F238E27FC236}">
                  <a16:creationId xmlns:a16="http://schemas.microsoft.com/office/drawing/2014/main" id="{0CEDB062-ADEB-40B2-9A01-E1CE398967DF}"/>
                </a:ext>
              </a:extLst>
            </p:cNvPr>
            <p:cNvSpPr/>
            <p:nvPr userDrawn="1"/>
          </p:nvSpPr>
          <p:spPr>
            <a:xfrm>
              <a:off x="7341747" y="4345119"/>
              <a:ext cx="1323022" cy="416378"/>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noFill/>
                </a:ln>
                <a:solidFill>
                  <a:schemeClr val="tx1"/>
                </a:solidFill>
              </a:endParaRPr>
            </a:p>
          </p:txBody>
        </p:sp>
        <p:pic>
          <p:nvPicPr>
            <p:cNvPr id="26" name="Рисунок 25">
              <a:extLst>
                <a:ext uri="{FF2B5EF4-FFF2-40B4-BE49-F238E27FC236}">
                  <a16:creationId xmlns:a16="http://schemas.microsoft.com/office/drawing/2014/main" id="{6F3E2836-1ECC-4D52-8273-7474DA949904}"/>
                </a:ext>
              </a:extLst>
            </p:cNvPr>
            <p:cNvPicPr>
              <a:picLocks noChangeAspect="1"/>
            </p:cNvPicPr>
            <p:nvPr userDrawn="1"/>
          </p:nvPicPr>
          <p:blipFill rotWithShape="1">
            <a:blip r:embed="rId2"/>
            <a:srcRect l="2453" r="2616"/>
            <a:stretch/>
          </p:blipFill>
          <p:spPr>
            <a:xfrm>
              <a:off x="7341747" y="4402230"/>
              <a:ext cx="1323022" cy="359267"/>
            </a:xfrm>
            <a:prstGeom prst="rect">
              <a:avLst/>
            </a:prstGeom>
            <a:ln w="9525">
              <a:noFill/>
            </a:ln>
          </p:spPr>
        </p:pic>
      </p:grpSp>
      <p:sp>
        <p:nvSpPr>
          <p:cNvPr id="27" name="Текст 2">
            <a:extLst>
              <a:ext uri="{FF2B5EF4-FFF2-40B4-BE49-F238E27FC236}">
                <a16:creationId xmlns:a16="http://schemas.microsoft.com/office/drawing/2014/main" id="{5EA27986-8B75-4F89-9C90-B08FCA96B8CE}"/>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28" name="Текст 2">
            <a:extLst>
              <a:ext uri="{FF2B5EF4-FFF2-40B4-BE49-F238E27FC236}">
                <a16:creationId xmlns:a16="http://schemas.microsoft.com/office/drawing/2014/main" id="{77AA1716-C22D-4B1A-8986-39BECFC0F3C5}"/>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29" name="Текст 2">
            <a:extLst>
              <a:ext uri="{FF2B5EF4-FFF2-40B4-BE49-F238E27FC236}">
                <a16:creationId xmlns:a16="http://schemas.microsoft.com/office/drawing/2014/main" id="{238A6E2E-7040-4DA7-B9A4-E67AE4EECEC9}"/>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Tree>
    <p:extLst>
      <p:ext uri="{BB962C8B-B14F-4D97-AF65-F5344CB8AC3E}">
        <p14:creationId xmlns:p14="http://schemas.microsoft.com/office/powerpoint/2010/main" val="229331580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8 объектов">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499428" y="423333"/>
            <a:ext cx="3417252"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3" name="Объект 2">
            <a:extLst>
              <a:ext uri="{FF2B5EF4-FFF2-40B4-BE49-F238E27FC236}">
                <a16:creationId xmlns:a16="http://schemas.microsoft.com/office/drawing/2014/main" id="{545FA126-AF1F-41C5-B1F4-09F1C3DCF8C5}"/>
              </a:ext>
            </a:extLst>
          </p:cNvPr>
          <p:cNvSpPr>
            <a:spLocks noGrp="1"/>
          </p:cNvSpPr>
          <p:nvPr>
            <p:ph idx="15"/>
          </p:nvPr>
        </p:nvSpPr>
        <p:spPr>
          <a:xfrm>
            <a:off x="499427" y="128693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7" name="Объект 2">
            <a:extLst>
              <a:ext uri="{FF2B5EF4-FFF2-40B4-BE49-F238E27FC236}">
                <a16:creationId xmlns:a16="http://schemas.microsoft.com/office/drawing/2014/main" id="{98C9FABD-493B-4BBB-AA92-4523AEE5D6BC}"/>
              </a:ext>
            </a:extLst>
          </p:cNvPr>
          <p:cNvSpPr>
            <a:spLocks noGrp="1"/>
          </p:cNvSpPr>
          <p:nvPr>
            <p:ph idx="16"/>
          </p:nvPr>
        </p:nvSpPr>
        <p:spPr>
          <a:xfrm>
            <a:off x="2543430" y="128693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8" name="Объект 2">
            <a:extLst>
              <a:ext uri="{FF2B5EF4-FFF2-40B4-BE49-F238E27FC236}">
                <a16:creationId xmlns:a16="http://schemas.microsoft.com/office/drawing/2014/main" id="{1B8DB8D0-13AB-41D9-8D93-88E1BAD0CE71}"/>
              </a:ext>
            </a:extLst>
          </p:cNvPr>
          <p:cNvSpPr>
            <a:spLocks noGrp="1"/>
          </p:cNvSpPr>
          <p:nvPr>
            <p:ph idx="17"/>
          </p:nvPr>
        </p:nvSpPr>
        <p:spPr>
          <a:xfrm>
            <a:off x="6643131" y="128693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4" name="Объект 2">
            <a:extLst>
              <a:ext uri="{FF2B5EF4-FFF2-40B4-BE49-F238E27FC236}">
                <a16:creationId xmlns:a16="http://schemas.microsoft.com/office/drawing/2014/main" id="{EDFB3632-25D1-4283-99CF-8C5F93DB9AE7}"/>
              </a:ext>
            </a:extLst>
          </p:cNvPr>
          <p:cNvSpPr>
            <a:spLocks noGrp="1"/>
          </p:cNvSpPr>
          <p:nvPr>
            <p:ph idx="18"/>
          </p:nvPr>
        </p:nvSpPr>
        <p:spPr>
          <a:xfrm>
            <a:off x="4603671" y="128693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6" name="Объект 2">
            <a:extLst>
              <a:ext uri="{FF2B5EF4-FFF2-40B4-BE49-F238E27FC236}">
                <a16:creationId xmlns:a16="http://schemas.microsoft.com/office/drawing/2014/main" id="{0259ECE1-4FC8-4F06-851C-D8EBA478E76B}"/>
              </a:ext>
            </a:extLst>
          </p:cNvPr>
          <p:cNvSpPr>
            <a:spLocks noGrp="1"/>
          </p:cNvSpPr>
          <p:nvPr>
            <p:ph idx="19"/>
          </p:nvPr>
        </p:nvSpPr>
        <p:spPr>
          <a:xfrm>
            <a:off x="515876" y="274570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9" name="Объект 2">
            <a:extLst>
              <a:ext uri="{FF2B5EF4-FFF2-40B4-BE49-F238E27FC236}">
                <a16:creationId xmlns:a16="http://schemas.microsoft.com/office/drawing/2014/main" id="{59BEF628-160B-4123-BD10-36C36108128C}"/>
              </a:ext>
            </a:extLst>
          </p:cNvPr>
          <p:cNvSpPr>
            <a:spLocks noGrp="1"/>
          </p:cNvSpPr>
          <p:nvPr>
            <p:ph idx="20"/>
          </p:nvPr>
        </p:nvSpPr>
        <p:spPr>
          <a:xfrm>
            <a:off x="2543430" y="274570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20" name="Объект 2">
            <a:extLst>
              <a:ext uri="{FF2B5EF4-FFF2-40B4-BE49-F238E27FC236}">
                <a16:creationId xmlns:a16="http://schemas.microsoft.com/office/drawing/2014/main" id="{35D8E4D9-9E71-442F-8B8C-9D5D86EBAE72}"/>
              </a:ext>
            </a:extLst>
          </p:cNvPr>
          <p:cNvSpPr>
            <a:spLocks noGrp="1"/>
          </p:cNvSpPr>
          <p:nvPr>
            <p:ph idx="21"/>
          </p:nvPr>
        </p:nvSpPr>
        <p:spPr>
          <a:xfrm>
            <a:off x="6643131" y="274570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21" name="Объект 2">
            <a:extLst>
              <a:ext uri="{FF2B5EF4-FFF2-40B4-BE49-F238E27FC236}">
                <a16:creationId xmlns:a16="http://schemas.microsoft.com/office/drawing/2014/main" id="{27F7D75B-8461-4512-AE6A-B1D0AD97FED7}"/>
              </a:ext>
            </a:extLst>
          </p:cNvPr>
          <p:cNvSpPr>
            <a:spLocks noGrp="1"/>
          </p:cNvSpPr>
          <p:nvPr>
            <p:ph idx="22"/>
          </p:nvPr>
        </p:nvSpPr>
        <p:spPr>
          <a:xfrm>
            <a:off x="4603671" y="2745703"/>
            <a:ext cx="1878549" cy="1284817"/>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grpSp>
        <p:nvGrpSpPr>
          <p:cNvPr id="25" name="Группа 24">
            <a:extLst>
              <a:ext uri="{FF2B5EF4-FFF2-40B4-BE49-F238E27FC236}">
                <a16:creationId xmlns:a16="http://schemas.microsoft.com/office/drawing/2014/main" id="{64E37F83-61B1-4E88-B881-6AE110B38871}"/>
              </a:ext>
            </a:extLst>
          </p:cNvPr>
          <p:cNvGrpSpPr/>
          <p:nvPr userDrawn="1"/>
        </p:nvGrpSpPr>
        <p:grpSpPr>
          <a:xfrm>
            <a:off x="7341747" y="4345119"/>
            <a:ext cx="1323022" cy="416378"/>
            <a:chOff x="7341747" y="4345119"/>
            <a:chExt cx="1323022" cy="416378"/>
          </a:xfrm>
        </p:grpSpPr>
        <p:sp>
          <p:nvSpPr>
            <p:cNvPr id="26" name="Прямоугольник 25">
              <a:extLst>
                <a:ext uri="{FF2B5EF4-FFF2-40B4-BE49-F238E27FC236}">
                  <a16:creationId xmlns:a16="http://schemas.microsoft.com/office/drawing/2014/main" id="{3EC75E0B-86B0-427F-BB51-40C93A8D6093}"/>
                </a:ext>
              </a:extLst>
            </p:cNvPr>
            <p:cNvSpPr/>
            <p:nvPr userDrawn="1"/>
          </p:nvSpPr>
          <p:spPr>
            <a:xfrm>
              <a:off x="7341747" y="4345119"/>
              <a:ext cx="1323022" cy="416378"/>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noFill/>
                </a:ln>
                <a:solidFill>
                  <a:schemeClr val="tx1"/>
                </a:solidFill>
              </a:endParaRPr>
            </a:p>
          </p:txBody>
        </p:sp>
        <p:pic>
          <p:nvPicPr>
            <p:cNvPr id="27" name="Рисунок 26">
              <a:extLst>
                <a:ext uri="{FF2B5EF4-FFF2-40B4-BE49-F238E27FC236}">
                  <a16:creationId xmlns:a16="http://schemas.microsoft.com/office/drawing/2014/main" id="{265C201D-A8E2-4711-AA53-772CF94C42B8}"/>
                </a:ext>
              </a:extLst>
            </p:cNvPr>
            <p:cNvPicPr>
              <a:picLocks noChangeAspect="1"/>
            </p:cNvPicPr>
            <p:nvPr userDrawn="1"/>
          </p:nvPicPr>
          <p:blipFill rotWithShape="1">
            <a:blip r:embed="rId2"/>
            <a:srcRect l="2453" r="2616"/>
            <a:stretch/>
          </p:blipFill>
          <p:spPr>
            <a:xfrm>
              <a:off x="7341747" y="4402230"/>
              <a:ext cx="1323022" cy="359267"/>
            </a:xfrm>
            <a:prstGeom prst="rect">
              <a:avLst/>
            </a:prstGeom>
            <a:ln w="9525">
              <a:noFill/>
            </a:ln>
          </p:spPr>
        </p:pic>
      </p:grpSp>
      <p:sp>
        <p:nvSpPr>
          <p:cNvPr id="28" name="Текст 2">
            <a:extLst>
              <a:ext uri="{FF2B5EF4-FFF2-40B4-BE49-F238E27FC236}">
                <a16:creationId xmlns:a16="http://schemas.microsoft.com/office/drawing/2014/main" id="{3F52EFAF-C943-4BCC-A55A-A92561AA966A}"/>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29" name="Текст 2">
            <a:extLst>
              <a:ext uri="{FF2B5EF4-FFF2-40B4-BE49-F238E27FC236}">
                <a16:creationId xmlns:a16="http://schemas.microsoft.com/office/drawing/2014/main" id="{B0A13432-D55D-4C66-B565-B9008A450317}"/>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30" name="Текст 2">
            <a:extLst>
              <a:ext uri="{FF2B5EF4-FFF2-40B4-BE49-F238E27FC236}">
                <a16:creationId xmlns:a16="http://schemas.microsoft.com/office/drawing/2014/main" id="{376CBB3A-EDCF-4CD4-934A-40395031721A}"/>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Tree>
    <p:extLst>
      <p:ext uri="{BB962C8B-B14F-4D97-AF65-F5344CB8AC3E}">
        <p14:creationId xmlns:p14="http://schemas.microsoft.com/office/powerpoint/2010/main" val="112558402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текста+3 подписи">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02920" y="423333"/>
            <a:ext cx="341376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3" name="Объект 2">
            <a:extLst>
              <a:ext uri="{FF2B5EF4-FFF2-40B4-BE49-F238E27FC236}">
                <a16:creationId xmlns:a16="http://schemas.microsoft.com/office/drawing/2014/main" id="{545FA126-AF1F-41C5-B1F4-09F1C3DCF8C5}"/>
              </a:ext>
            </a:extLst>
          </p:cNvPr>
          <p:cNvSpPr>
            <a:spLocks noGrp="1"/>
          </p:cNvSpPr>
          <p:nvPr>
            <p:ph idx="15"/>
          </p:nvPr>
        </p:nvSpPr>
        <p:spPr>
          <a:xfrm>
            <a:off x="506743" y="1286729"/>
            <a:ext cx="2354580" cy="1719141"/>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7" name="Объект 2">
            <a:extLst>
              <a:ext uri="{FF2B5EF4-FFF2-40B4-BE49-F238E27FC236}">
                <a16:creationId xmlns:a16="http://schemas.microsoft.com/office/drawing/2014/main" id="{98C9FABD-493B-4BBB-AA92-4523AEE5D6BC}"/>
              </a:ext>
            </a:extLst>
          </p:cNvPr>
          <p:cNvSpPr>
            <a:spLocks noGrp="1"/>
          </p:cNvSpPr>
          <p:nvPr>
            <p:ph idx="16"/>
          </p:nvPr>
        </p:nvSpPr>
        <p:spPr>
          <a:xfrm>
            <a:off x="3236472" y="1286729"/>
            <a:ext cx="2354580" cy="1719141"/>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8" name="Объект 2">
            <a:extLst>
              <a:ext uri="{FF2B5EF4-FFF2-40B4-BE49-F238E27FC236}">
                <a16:creationId xmlns:a16="http://schemas.microsoft.com/office/drawing/2014/main" id="{1B8DB8D0-13AB-41D9-8D93-88E1BAD0CE71}"/>
              </a:ext>
            </a:extLst>
          </p:cNvPr>
          <p:cNvSpPr>
            <a:spLocks noGrp="1"/>
          </p:cNvSpPr>
          <p:nvPr>
            <p:ph idx="17"/>
          </p:nvPr>
        </p:nvSpPr>
        <p:spPr>
          <a:xfrm>
            <a:off x="5964290" y="1286729"/>
            <a:ext cx="2354580" cy="1719141"/>
          </a:xfrm>
          <a:prstGeom prst="roundRect">
            <a:avLst>
              <a:gd name="adj" fmla="val 8990"/>
            </a:avLst>
          </a:prstGeom>
          <a:solidFill>
            <a:schemeClr val="tx1"/>
          </a:solidFill>
          <a:ln>
            <a:noFill/>
          </a:ln>
        </p:spPr>
        <p:txBody>
          <a:bodyPr vert="horz" lIns="180000" tIns="0" rIns="0" bIns="0" rtlCol="0" anchor="ctr">
            <a:noAutofit/>
          </a:bodyPr>
          <a:lstStyle>
            <a:lvl1pPr>
              <a:defRPr lang="ru-RU" sz="1800">
                <a:solidFill>
                  <a:schemeClr val="bg1"/>
                </a:solidFill>
                <a:effectLst/>
              </a:defRPr>
            </a:lvl1pPr>
          </a:lstStyle>
          <a:p>
            <a:pPr lvl="0">
              <a:lnSpc>
                <a:spcPct val="100000"/>
              </a:lnSpc>
              <a:spcBef>
                <a:spcPts val="0"/>
              </a:spcBef>
            </a:pPr>
            <a:endParaRPr lang="ru-RU" dirty="0"/>
          </a:p>
        </p:txBody>
      </p:sp>
      <p:sp>
        <p:nvSpPr>
          <p:cNvPr id="14" name="Объект 2">
            <a:extLst>
              <a:ext uri="{FF2B5EF4-FFF2-40B4-BE49-F238E27FC236}">
                <a16:creationId xmlns:a16="http://schemas.microsoft.com/office/drawing/2014/main" id="{18E39ED3-E5F6-4D51-B2BB-87A7BBE83A34}"/>
              </a:ext>
            </a:extLst>
          </p:cNvPr>
          <p:cNvSpPr>
            <a:spLocks noGrp="1"/>
          </p:cNvSpPr>
          <p:nvPr>
            <p:ph idx="13"/>
          </p:nvPr>
        </p:nvSpPr>
        <p:spPr>
          <a:xfrm>
            <a:off x="502920" y="3213185"/>
            <a:ext cx="2354580" cy="1322832"/>
          </a:xfrm>
          <a:solidFill>
            <a:schemeClr val="tx1"/>
          </a:solidFill>
          <a:ln>
            <a:solidFill>
              <a:schemeClr val="bg1"/>
            </a:solidFill>
          </a:ln>
        </p:spPr>
        <p:txBody>
          <a:bodyPr vert="horz" lIns="180000" tIns="108000" rIns="0" bIns="0" rtlCol="0" anchor="t">
            <a:noAutofit/>
          </a:bodyPr>
          <a:lstStyle>
            <a:lvl1pPr>
              <a:defRPr lang="ru-RU" sz="1100">
                <a:solidFill>
                  <a:schemeClr val="bg1"/>
                </a:solidFill>
                <a:effectLst/>
              </a:defRPr>
            </a:lvl1pPr>
          </a:lstStyle>
          <a:p>
            <a:pPr lvl="0">
              <a:lnSpc>
                <a:spcPct val="100000"/>
              </a:lnSpc>
              <a:spcBef>
                <a:spcPts val="0"/>
              </a:spcBef>
            </a:pPr>
            <a:endParaRPr lang="ru-RU" dirty="0"/>
          </a:p>
        </p:txBody>
      </p:sp>
      <p:sp>
        <p:nvSpPr>
          <p:cNvPr id="16" name="Объект 2">
            <a:extLst>
              <a:ext uri="{FF2B5EF4-FFF2-40B4-BE49-F238E27FC236}">
                <a16:creationId xmlns:a16="http://schemas.microsoft.com/office/drawing/2014/main" id="{2CFFB0FD-89F0-4311-9E6F-55ACE663E591}"/>
              </a:ext>
            </a:extLst>
          </p:cNvPr>
          <p:cNvSpPr>
            <a:spLocks noGrp="1"/>
          </p:cNvSpPr>
          <p:nvPr>
            <p:ph idx="18"/>
          </p:nvPr>
        </p:nvSpPr>
        <p:spPr>
          <a:xfrm>
            <a:off x="3234561" y="3213185"/>
            <a:ext cx="2354580" cy="1322832"/>
          </a:xfrm>
          <a:solidFill>
            <a:schemeClr val="tx1"/>
          </a:solidFill>
          <a:ln>
            <a:solidFill>
              <a:schemeClr val="bg1"/>
            </a:solidFill>
          </a:ln>
        </p:spPr>
        <p:txBody>
          <a:bodyPr vert="horz" lIns="180000" tIns="108000" rIns="0" bIns="0" rtlCol="0" anchor="t">
            <a:noAutofit/>
          </a:bodyPr>
          <a:lstStyle>
            <a:lvl1pPr>
              <a:defRPr lang="ru-RU" sz="1100">
                <a:solidFill>
                  <a:schemeClr val="bg1"/>
                </a:solidFill>
                <a:effectLst/>
              </a:defRPr>
            </a:lvl1pPr>
          </a:lstStyle>
          <a:p>
            <a:pPr lvl="0">
              <a:lnSpc>
                <a:spcPct val="100000"/>
              </a:lnSpc>
              <a:spcBef>
                <a:spcPts val="0"/>
              </a:spcBef>
            </a:pPr>
            <a:endParaRPr lang="ru-RU" dirty="0"/>
          </a:p>
        </p:txBody>
      </p:sp>
      <p:sp>
        <p:nvSpPr>
          <p:cNvPr id="19" name="Объект 2">
            <a:extLst>
              <a:ext uri="{FF2B5EF4-FFF2-40B4-BE49-F238E27FC236}">
                <a16:creationId xmlns:a16="http://schemas.microsoft.com/office/drawing/2014/main" id="{546F9289-E217-4FA5-91BB-3D1F86F089E1}"/>
              </a:ext>
            </a:extLst>
          </p:cNvPr>
          <p:cNvSpPr>
            <a:spLocks noGrp="1"/>
          </p:cNvSpPr>
          <p:nvPr>
            <p:ph idx="19"/>
          </p:nvPr>
        </p:nvSpPr>
        <p:spPr>
          <a:xfrm>
            <a:off x="5964290" y="3213185"/>
            <a:ext cx="2354580" cy="1322832"/>
          </a:xfrm>
          <a:solidFill>
            <a:schemeClr val="tx1"/>
          </a:solidFill>
          <a:ln>
            <a:solidFill>
              <a:schemeClr val="bg1"/>
            </a:solidFill>
          </a:ln>
        </p:spPr>
        <p:txBody>
          <a:bodyPr vert="horz" lIns="180000" tIns="108000" rIns="0" bIns="0" rtlCol="0" anchor="t">
            <a:noAutofit/>
          </a:bodyPr>
          <a:lstStyle>
            <a:lvl1pPr>
              <a:defRPr lang="ru-RU" sz="1100">
                <a:solidFill>
                  <a:schemeClr val="bg1"/>
                </a:solidFill>
                <a:effectLst/>
              </a:defRPr>
            </a:lvl1pPr>
          </a:lstStyle>
          <a:p>
            <a:pPr lvl="0">
              <a:lnSpc>
                <a:spcPct val="100000"/>
              </a:lnSpc>
              <a:spcBef>
                <a:spcPts val="0"/>
              </a:spcBef>
            </a:pPr>
            <a:endParaRPr lang="ru-RU" dirty="0"/>
          </a:p>
        </p:txBody>
      </p:sp>
      <p:sp>
        <p:nvSpPr>
          <p:cNvPr id="20" name="Текст 2">
            <a:extLst>
              <a:ext uri="{FF2B5EF4-FFF2-40B4-BE49-F238E27FC236}">
                <a16:creationId xmlns:a16="http://schemas.microsoft.com/office/drawing/2014/main" id="{09F11507-2511-4AF5-828C-60B5C6EA5664}"/>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21" name="Текст 2">
            <a:extLst>
              <a:ext uri="{FF2B5EF4-FFF2-40B4-BE49-F238E27FC236}">
                <a16:creationId xmlns:a16="http://schemas.microsoft.com/office/drawing/2014/main" id="{8F70EDDB-DFB4-453D-B16C-5D7268AC9685}"/>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22" name="Текст 2">
            <a:extLst>
              <a:ext uri="{FF2B5EF4-FFF2-40B4-BE49-F238E27FC236}">
                <a16:creationId xmlns:a16="http://schemas.microsoft.com/office/drawing/2014/main" id="{188CF046-7F63-4DA5-AB69-0747A5BE8ED3}"/>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Tree>
    <p:extLst>
      <p:ext uri="{BB962C8B-B14F-4D97-AF65-F5344CB8AC3E}">
        <p14:creationId xmlns:p14="http://schemas.microsoft.com/office/powerpoint/2010/main" val="2204871313"/>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колонки">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483884" y="423333"/>
            <a:ext cx="3432796"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4" name="Объект 2">
            <a:extLst>
              <a:ext uri="{FF2B5EF4-FFF2-40B4-BE49-F238E27FC236}">
                <a16:creationId xmlns:a16="http://schemas.microsoft.com/office/drawing/2014/main" id="{18E39ED3-E5F6-4D51-B2BB-87A7BBE83A34}"/>
              </a:ext>
            </a:extLst>
          </p:cNvPr>
          <p:cNvSpPr>
            <a:spLocks noGrp="1"/>
          </p:cNvSpPr>
          <p:nvPr>
            <p:ph idx="13"/>
          </p:nvPr>
        </p:nvSpPr>
        <p:spPr>
          <a:xfrm>
            <a:off x="483883" y="1727284"/>
            <a:ext cx="2350757" cy="2166535"/>
          </a:xfrm>
          <a:solidFill>
            <a:schemeClr val="tx1"/>
          </a:solidFill>
          <a:ln>
            <a:solidFill>
              <a:schemeClr val="bg1"/>
            </a:solidFill>
          </a:ln>
        </p:spPr>
        <p:txBody>
          <a:bodyPr vert="horz" lIns="180000" tIns="108000" rIns="0" bIns="0" rtlCol="0" anchor="t">
            <a:noAutofit/>
          </a:bodyPr>
          <a:lstStyle>
            <a:lvl1pPr>
              <a:defRPr lang="ru-RU" sz="1100">
                <a:solidFill>
                  <a:schemeClr val="bg1"/>
                </a:solidFill>
                <a:effectLst/>
              </a:defRPr>
            </a:lvl1pPr>
          </a:lstStyle>
          <a:p>
            <a:pPr lvl="0">
              <a:lnSpc>
                <a:spcPct val="100000"/>
              </a:lnSpc>
              <a:spcBef>
                <a:spcPts val="0"/>
              </a:spcBef>
            </a:pPr>
            <a:endParaRPr lang="ru-RU" dirty="0"/>
          </a:p>
        </p:txBody>
      </p:sp>
      <p:sp>
        <p:nvSpPr>
          <p:cNvPr id="16" name="Объект 2">
            <a:extLst>
              <a:ext uri="{FF2B5EF4-FFF2-40B4-BE49-F238E27FC236}">
                <a16:creationId xmlns:a16="http://schemas.microsoft.com/office/drawing/2014/main" id="{2CFFB0FD-89F0-4311-9E6F-55ACE663E591}"/>
              </a:ext>
            </a:extLst>
          </p:cNvPr>
          <p:cNvSpPr>
            <a:spLocks noGrp="1"/>
          </p:cNvSpPr>
          <p:nvPr>
            <p:ph idx="18"/>
          </p:nvPr>
        </p:nvSpPr>
        <p:spPr>
          <a:xfrm>
            <a:off x="3242199" y="1727284"/>
            <a:ext cx="2350757" cy="2166535"/>
          </a:xfrm>
          <a:solidFill>
            <a:schemeClr val="tx1"/>
          </a:solidFill>
          <a:ln>
            <a:solidFill>
              <a:schemeClr val="bg1"/>
            </a:solidFill>
          </a:ln>
        </p:spPr>
        <p:txBody>
          <a:bodyPr vert="horz" lIns="180000" tIns="108000" rIns="0" bIns="0" rtlCol="0" anchor="t">
            <a:noAutofit/>
          </a:bodyPr>
          <a:lstStyle>
            <a:lvl1pPr>
              <a:defRPr lang="ru-RU" sz="1100">
                <a:solidFill>
                  <a:schemeClr val="bg1"/>
                </a:solidFill>
                <a:effectLst/>
              </a:defRPr>
            </a:lvl1pPr>
          </a:lstStyle>
          <a:p>
            <a:pPr lvl="0">
              <a:lnSpc>
                <a:spcPct val="100000"/>
              </a:lnSpc>
              <a:spcBef>
                <a:spcPts val="0"/>
              </a:spcBef>
            </a:pPr>
            <a:endParaRPr lang="ru-RU" dirty="0"/>
          </a:p>
        </p:txBody>
      </p:sp>
      <p:sp>
        <p:nvSpPr>
          <p:cNvPr id="19" name="Объект 2">
            <a:extLst>
              <a:ext uri="{FF2B5EF4-FFF2-40B4-BE49-F238E27FC236}">
                <a16:creationId xmlns:a16="http://schemas.microsoft.com/office/drawing/2014/main" id="{546F9289-E217-4FA5-91BB-3D1F86F089E1}"/>
              </a:ext>
            </a:extLst>
          </p:cNvPr>
          <p:cNvSpPr>
            <a:spLocks noGrp="1"/>
          </p:cNvSpPr>
          <p:nvPr>
            <p:ph idx="19"/>
          </p:nvPr>
        </p:nvSpPr>
        <p:spPr>
          <a:xfrm>
            <a:off x="5951623" y="1727284"/>
            <a:ext cx="2350757" cy="2166535"/>
          </a:xfrm>
          <a:solidFill>
            <a:schemeClr val="tx1"/>
          </a:solidFill>
          <a:ln>
            <a:solidFill>
              <a:schemeClr val="bg1"/>
            </a:solidFill>
          </a:ln>
        </p:spPr>
        <p:txBody>
          <a:bodyPr vert="horz" lIns="180000" tIns="108000" rIns="0" bIns="0" rtlCol="0" anchor="t">
            <a:noAutofit/>
          </a:bodyPr>
          <a:lstStyle>
            <a:lvl1pPr>
              <a:defRPr lang="ru-RU" sz="1100">
                <a:solidFill>
                  <a:schemeClr val="bg1"/>
                </a:solidFill>
                <a:effectLst/>
              </a:defRPr>
            </a:lvl1pPr>
          </a:lstStyle>
          <a:p>
            <a:pPr lvl="0">
              <a:lnSpc>
                <a:spcPct val="100000"/>
              </a:lnSpc>
              <a:spcBef>
                <a:spcPts val="0"/>
              </a:spcBef>
            </a:pPr>
            <a:endParaRPr lang="ru-RU" dirty="0"/>
          </a:p>
        </p:txBody>
      </p:sp>
      <p:grpSp>
        <p:nvGrpSpPr>
          <p:cNvPr id="21" name="Группа 20">
            <a:extLst>
              <a:ext uri="{FF2B5EF4-FFF2-40B4-BE49-F238E27FC236}">
                <a16:creationId xmlns:a16="http://schemas.microsoft.com/office/drawing/2014/main" id="{491C914E-6867-4062-BD50-0BD52F176261}"/>
              </a:ext>
            </a:extLst>
          </p:cNvPr>
          <p:cNvGrpSpPr/>
          <p:nvPr userDrawn="1"/>
        </p:nvGrpSpPr>
        <p:grpSpPr>
          <a:xfrm>
            <a:off x="7341747" y="4345119"/>
            <a:ext cx="1323022" cy="416378"/>
            <a:chOff x="7341747" y="4345119"/>
            <a:chExt cx="1323022" cy="416378"/>
          </a:xfrm>
        </p:grpSpPr>
        <p:sp>
          <p:nvSpPr>
            <p:cNvPr id="22" name="Прямоугольник 21">
              <a:extLst>
                <a:ext uri="{FF2B5EF4-FFF2-40B4-BE49-F238E27FC236}">
                  <a16:creationId xmlns:a16="http://schemas.microsoft.com/office/drawing/2014/main" id="{D13E94BD-04A3-496F-974D-5A6D3AE73653}"/>
                </a:ext>
              </a:extLst>
            </p:cNvPr>
            <p:cNvSpPr/>
            <p:nvPr userDrawn="1"/>
          </p:nvSpPr>
          <p:spPr>
            <a:xfrm>
              <a:off x="7341747" y="4345119"/>
              <a:ext cx="1323022" cy="416378"/>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noFill/>
                </a:ln>
                <a:solidFill>
                  <a:schemeClr val="tx1"/>
                </a:solidFill>
              </a:endParaRPr>
            </a:p>
          </p:txBody>
        </p:sp>
        <p:pic>
          <p:nvPicPr>
            <p:cNvPr id="23" name="Рисунок 22">
              <a:extLst>
                <a:ext uri="{FF2B5EF4-FFF2-40B4-BE49-F238E27FC236}">
                  <a16:creationId xmlns:a16="http://schemas.microsoft.com/office/drawing/2014/main" id="{42D74453-F82A-4A55-BCF9-CFEB4935F97F}"/>
                </a:ext>
              </a:extLst>
            </p:cNvPr>
            <p:cNvPicPr>
              <a:picLocks noChangeAspect="1"/>
            </p:cNvPicPr>
            <p:nvPr userDrawn="1"/>
          </p:nvPicPr>
          <p:blipFill rotWithShape="1">
            <a:blip r:embed="rId2"/>
            <a:srcRect l="2453" r="2616"/>
            <a:stretch/>
          </p:blipFill>
          <p:spPr>
            <a:xfrm>
              <a:off x="7341747" y="4402230"/>
              <a:ext cx="1323022" cy="359267"/>
            </a:xfrm>
            <a:prstGeom prst="rect">
              <a:avLst/>
            </a:prstGeom>
            <a:ln w="9525">
              <a:noFill/>
            </a:ln>
          </p:spPr>
        </p:pic>
      </p:grpSp>
      <p:sp>
        <p:nvSpPr>
          <p:cNvPr id="24" name="Текст 2">
            <a:extLst>
              <a:ext uri="{FF2B5EF4-FFF2-40B4-BE49-F238E27FC236}">
                <a16:creationId xmlns:a16="http://schemas.microsoft.com/office/drawing/2014/main" id="{2D04C8A9-1E3F-47F5-8767-4F7CD9A9F858}"/>
              </a:ext>
            </a:extLst>
          </p:cNvPr>
          <p:cNvSpPr>
            <a:spLocks noGrp="1"/>
          </p:cNvSpPr>
          <p:nvPr>
            <p:ph type="body" idx="1" hasCustomPrompt="1"/>
          </p:nvPr>
        </p:nvSpPr>
        <p:spPr>
          <a:xfrm>
            <a:off x="4833605" y="429566"/>
            <a:ext cx="1205802" cy="416378"/>
          </a:xfrm>
          <a:prstGeom prst="roundRect">
            <a:avLst>
              <a:gd name="adj" fmla="val 50000"/>
            </a:avLst>
          </a:prstGeom>
          <a:solidFill>
            <a:srgbClr val="97AD3C"/>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1 here</a:t>
            </a:r>
            <a:endParaRPr lang="ru-RU" dirty="0"/>
          </a:p>
        </p:txBody>
      </p:sp>
      <p:sp>
        <p:nvSpPr>
          <p:cNvPr id="25" name="Текст 2">
            <a:extLst>
              <a:ext uri="{FF2B5EF4-FFF2-40B4-BE49-F238E27FC236}">
                <a16:creationId xmlns:a16="http://schemas.microsoft.com/office/drawing/2014/main" id="{16BF23AC-A0E9-42A1-9EEF-0F16A1E75854}"/>
              </a:ext>
            </a:extLst>
          </p:cNvPr>
          <p:cNvSpPr>
            <a:spLocks noGrp="1"/>
          </p:cNvSpPr>
          <p:nvPr>
            <p:ph type="body" idx="10" hasCustomPrompt="1"/>
          </p:nvPr>
        </p:nvSpPr>
        <p:spPr>
          <a:xfrm>
            <a:off x="6147300" y="429566"/>
            <a:ext cx="1205802" cy="416378"/>
          </a:xfrm>
          <a:prstGeom prst="roundRect">
            <a:avLst>
              <a:gd name="adj" fmla="val 50000"/>
            </a:avLst>
          </a:prstGeom>
          <a:solidFill>
            <a:srgbClr val="F26738"/>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2</a:t>
            </a:r>
            <a:r>
              <a:rPr lang="en-US" dirty="0"/>
              <a:t> here</a:t>
            </a:r>
            <a:endParaRPr lang="ru-RU" dirty="0"/>
          </a:p>
        </p:txBody>
      </p:sp>
      <p:sp>
        <p:nvSpPr>
          <p:cNvPr id="26" name="Текст 2">
            <a:extLst>
              <a:ext uri="{FF2B5EF4-FFF2-40B4-BE49-F238E27FC236}">
                <a16:creationId xmlns:a16="http://schemas.microsoft.com/office/drawing/2014/main" id="{127877A4-88CC-4C38-AD98-13B00C17AA3F}"/>
              </a:ext>
            </a:extLst>
          </p:cNvPr>
          <p:cNvSpPr>
            <a:spLocks noGrp="1"/>
          </p:cNvSpPr>
          <p:nvPr>
            <p:ph type="body" idx="11" hasCustomPrompt="1"/>
          </p:nvPr>
        </p:nvSpPr>
        <p:spPr>
          <a:xfrm>
            <a:off x="7460995" y="429566"/>
            <a:ext cx="1205802" cy="416378"/>
          </a:xfrm>
          <a:prstGeom prst="roundRect">
            <a:avLst>
              <a:gd name="adj" fmla="val 50000"/>
            </a:avLst>
          </a:prstGeom>
          <a:solidFill>
            <a:srgbClr val="2D92A0"/>
          </a:solidFill>
          <a:ln w="9525">
            <a:solidFill>
              <a:srgbClr val="FFFFFF"/>
            </a:solidFill>
          </a:ln>
        </p:spPr>
        <p:txBody>
          <a:bodyPr lIns="0" tIns="0" rIns="0" bIns="0" anchor="ctr"/>
          <a:lstStyle>
            <a:lvl1pPr marL="0" marR="0" indent="0" algn="ctr" defTabSz="457175" rtl="0" eaLnBrk="1" fontAlgn="auto" latinLnBrk="0" hangingPunct="1">
              <a:lnSpc>
                <a:spcPct val="100000"/>
              </a:lnSpc>
              <a:spcBef>
                <a:spcPts val="0"/>
              </a:spcBef>
              <a:spcAft>
                <a:spcPts val="0"/>
              </a:spcAft>
              <a:buClr>
                <a:srgbClr val="00AD20"/>
              </a:buClr>
              <a:buSzTx/>
              <a:buFont typeface="Arial"/>
              <a:buNone/>
              <a:tabLst/>
              <a:defRPr kumimoji="0" lang="ru-RU" sz="1200" b="0" i="0" u="none" strike="noStrike" cap="none" spc="0" normalizeH="0" baseline="0" dirty="0" smtClean="0">
                <a:ln>
                  <a:noFill/>
                </a:ln>
                <a:solidFill>
                  <a:srgbClr val="FFFFFF"/>
                </a:solidFill>
                <a:effectLst/>
                <a:uLnTx/>
                <a:uFillTx/>
                <a:latin typeface="Arial" charset="0"/>
                <a:ea typeface="Arial" charset="0"/>
                <a:cs typeface="Arial" charset="0"/>
              </a:defRPr>
            </a:lvl1pPr>
          </a:lstStyle>
          <a:p>
            <a:pPr marL="0" marR="0" lvl="0" indent="0" algn="ctr" defTabSz="457175" rtl="0" eaLnBrk="1" fontAlgn="auto" latinLnBrk="0" hangingPunct="1">
              <a:lnSpc>
                <a:spcPct val="100000"/>
              </a:lnSpc>
              <a:spcBef>
                <a:spcPts val="0"/>
              </a:spcBef>
              <a:spcAft>
                <a:spcPts val="0"/>
              </a:spcAft>
              <a:buClr>
                <a:srgbClr val="00AD20"/>
              </a:buClr>
              <a:buSzTx/>
              <a:buFont typeface="Arial"/>
              <a:buNone/>
              <a:tabLst/>
              <a:defRPr/>
            </a:pPr>
            <a:r>
              <a:rPr lang="en-US" dirty="0"/>
              <a:t>#Tag </a:t>
            </a:r>
            <a:r>
              <a:rPr lang="ru-RU" dirty="0"/>
              <a:t>3</a:t>
            </a:r>
            <a:r>
              <a:rPr lang="en-US" dirty="0"/>
              <a:t> here</a:t>
            </a:r>
            <a:endParaRPr lang="ru-RU" dirty="0"/>
          </a:p>
        </p:txBody>
      </p:sp>
    </p:spTree>
    <p:extLst>
      <p:ext uri="{BB962C8B-B14F-4D97-AF65-F5344CB8AC3E}">
        <p14:creationId xmlns:p14="http://schemas.microsoft.com/office/powerpoint/2010/main" val="88692888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 фото_2">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CA183FC-8C3F-D744-8140-3589F52A5657}"/>
              </a:ext>
            </a:extLst>
          </p:cNvPr>
          <p:cNvSpPr txBox="1"/>
          <p:nvPr userDrawn="1"/>
        </p:nvSpPr>
        <p:spPr>
          <a:xfrm>
            <a:off x="10840278" y="5552661"/>
            <a:ext cx="0" cy="0"/>
          </a:xfrm>
          <a:prstGeom prst="rect">
            <a:avLst/>
          </a:prstGeom>
          <a:ln cap="rnd">
            <a:noFill/>
          </a:ln>
        </p:spPr>
        <p:txBody>
          <a:bodyPr vert="horz" wrap="none" lIns="0" tIns="0" rIns="0" bIns="0" rtlCol="0">
            <a:noAutofit/>
          </a:bodyPr>
          <a:lstStyle/>
          <a:p>
            <a:pPr>
              <a:lnSpc>
                <a:spcPct val="123000"/>
              </a:lnSpc>
              <a:spcBef>
                <a:spcPts val="600"/>
              </a:spcBef>
            </a:pPr>
            <a:endParaRPr lang="ru-RU" sz="1200" dirty="0" err="1"/>
          </a:p>
        </p:txBody>
      </p:sp>
      <p:sp>
        <p:nvSpPr>
          <p:cNvPr id="15" name="TextBox 14">
            <a:extLst>
              <a:ext uri="{FF2B5EF4-FFF2-40B4-BE49-F238E27FC236}">
                <a16:creationId xmlns:a16="http://schemas.microsoft.com/office/drawing/2014/main" id="{BAFE72C4-5512-434C-9D1A-E9B8AFE37122}"/>
              </a:ext>
            </a:extLst>
          </p:cNvPr>
          <p:cNvSpPr txBox="1"/>
          <p:nvPr userDrawn="1"/>
        </p:nvSpPr>
        <p:spPr>
          <a:xfrm>
            <a:off x="2917443" y="-256233"/>
            <a:ext cx="1227502" cy="914400"/>
          </a:xfrm>
          <a:prstGeom prst="rect">
            <a:avLst/>
          </a:prstGeom>
          <a:ln cap="rnd">
            <a:noFill/>
          </a:ln>
        </p:spPr>
        <p:txBody>
          <a:bodyPr vert="horz" wrap="none" lIns="0" tIns="0" rIns="0" bIns="0" rtlCol="0">
            <a:noAutofit/>
          </a:bodyPr>
          <a:lstStyle/>
          <a:p>
            <a:pPr algn="l">
              <a:lnSpc>
                <a:spcPct val="110000"/>
              </a:lnSpc>
              <a:spcBef>
                <a:spcPts val="600"/>
              </a:spcBef>
            </a:pPr>
            <a:endParaRPr lang="ru-RU" sz="1000" dirty="0" err="1"/>
          </a:p>
        </p:txBody>
      </p:sp>
      <p:sp>
        <p:nvSpPr>
          <p:cNvPr id="12" name="Title 1">
            <a:extLst>
              <a:ext uri="{FF2B5EF4-FFF2-40B4-BE49-F238E27FC236}">
                <a16:creationId xmlns:a16="http://schemas.microsoft.com/office/drawing/2014/main" id="{EDD67EDA-B519-45A2-97C6-42CD69B049E0}"/>
              </a:ext>
            </a:extLst>
          </p:cNvPr>
          <p:cNvSpPr>
            <a:spLocks noGrp="1"/>
          </p:cNvSpPr>
          <p:nvPr>
            <p:ph type="title"/>
          </p:nvPr>
        </p:nvSpPr>
        <p:spPr>
          <a:xfrm>
            <a:off x="510540" y="423333"/>
            <a:ext cx="3390900" cy="423335"/>
          </a:xfrm>
          <a:prstGeom prst="rect">
            <a:avLst/>
          </a:prstGeom>
          <a:solidFill>
            <a:schemeClr val="tx1"/>
          </a:solidFill>
          <a:ln>
            <a:solidFill>
              <a:schemeClr val="bg1"/>
            </a:solidFill>
          </a:ln>
        </p:spPr>
        <p:txBody>
          <a:bodyPr lIns="180000" tIns="0" rIns="0" bIns="0" anchor="ctr" anchorCtr="0">
            <a:noAutofit/>
          </a:bodyPr>
          <a:lstStyle>
            <a:lvl1pPr algn="l">
              <a:lnSpc>
                <a:spcPct val="85000"/>
              </a:lnSpc>
              <a:defRPr sz="2000" b="1">
                <a:solidFill>
                  <a:schemeClr val="bg1"/>
                </a:solidFill>
              </a:defRPr>
            </a:lvl1pPr>
          </a:lstStyle>
          <a:p>
            <a:endParaRPr lang="en-US" dirty="0"/>
          </a:p>
        </p:txBody>
      </p:sp>
      <p:sp>
        <p:nvSpPr>
          <p:cNvPr id="10" name="Объект 2">
            <a:extLst>
              <a:ext uri="{FF2B5EF4-FFF2-40B4-BE49-F238E27FC236}">
                <a16:creationId xmlns:a16="http://schemas.microsoft.com/office/drawing/2014/main" id="{764E1332-224F-4FB3-B027-256B195F4FE3}"/>
              </a:ext>
            </a:extLst>
          </p:cNvPr>
          <p:cNvSpPr>
            <a:spLocks noGrp="1"/>
          </p:cNvSpPr>
          <p:nvPr>
            <p:ph idx="14"/>
          </p:nvPr>
        </p:nvSpPr>
        <p:spPr>
          <a:xfrm>
            <a:off x="1444756" y="1277468"/>
            <a:ext cx="1735200" cy="1734188"/>
          </a:xfrm>
          <a:prstGeom prst="ellipse">
            <a:avLst/>
          </a:prstGeom>
          <a:solidFill>
            <a:schemeClr val="tx1"/>
          </a:solidFill>
          <a:ln>
            <a:noFill/>
          </a:ln>
        </p:spPr>
        <p:txBody>
          <a:bodyPr vert="horz" lIns="180000" tIns="0" rIns="0" bIns="0" rtlCol="0" anchor="ctr">
            <a:noAutofit/>
          </a:bodyPr>
          <a:lstStyle>
            <a:lvl1pPr marL="0" indent="0">
              <a:buNone/>
              <a:defRPr lang="ru-RU" sz="1800">
                <a:solidFill>
                  <a:schemeClr val="bg1"/>
                </a:solidFill>
                <a:effectLst/>
              </a:defRPr>
            </a:lvl1pPr>
          </a:lstStyle>
          <a:p>
            <a:pPr lvl="0">
              <a:lnSpc>
                <a:spcPct val="100000"/>
              </a:lnSpc>
              <a:spcBef>
                <a:spcPts val="0"/>
              </a:spcBef>
            </a:pPr>
            <a:endParaRPr lang="ru-RU"/>
          </a:p>
        </p:txBody>
      </p:sp>
      <p:sp>
        <p:nvSpPr>
          <p:cNvPr id="17" name="Объект 2">
            <a:extLst>
              <a:ext uri="{FF2B5EF4-FFF2-40B4-BE49-F238E27FC236}">
                <a16:creationId xmlns:a16="http://schemas.microsoft.com/office/drawing/2014/main" id="{764E1332-224F-4FB3-B027-256B195F4FE3}"/>
              </a:ext>
            </a:extLst>
          </p:cNvPr>
          <p:cNvSpPr>
            <a:spLocks noGrp="1"/>
          </p:cNvSpPr>
          <p:nvPr>
            <p:ph idx="15"/>
          </p:nvPr>
        </p:nvSpPr>
        <p:spPr>
          <a:xfrm>
            <a:off x="3834664" y="1285703"/>
            <a:ext cx="1735200" cy="1734188"/>
          </a:xfrm>
          <a:prstGeom prst="ellipse">
            <a:avLst/>
          </a:prstGeom>
          <a:solidFill>
            <a:schemeClr val="tx1"/>
          </a:solidFill>
          <a:ln>
            <a:noFill/>
          </a:ln>
        </p:spPr>
        <p:txBody>
          <a:bodyPr vert="horz" lIns="180000" tIns="0" rIns="0" bIns="0" rtlCol="0" anchor="ctr">
            <a:noAutofit/>
          </a:bodyPr>
          <a:lstStyle>
            <a:lvl1pPr marL="0" indent="0">
              <a:buNone/>
              <a:defRPr lang="ru-RU" sz="1800">
                <a:solidFill>
                  <a:schemeClr val="bg1"/>
                </a:solidFill>
                <a:effectLst/>
              </a:defRPr>
            </a:lvl1pPr>
          </a:lstStyle>
          <a:p>
            <a:pPr lvl="0">
              <a:lnSpc>
                <a:spcPct val="100000"/>
              </a:lnSpc>
              <a:spcBef>
                <a:spcPts val="0"/>
              </a:spcBef>
            </a:pPr>
            <a:endParaRPr lang="ru-RU"/>
          </a:p>
        </p:txBody>
      </p:sp>
      <p:sp>
        <p:nvSpPr>
          <p:cNvPr id="18" name="Объект 2">
            <a:extLst>
              <a:ext uri="{FF2B5EF4-FFF2-40B4-BE49-F238E27FC236}">
                <a16:creationId xmlns:a16="http://schemas.microsoft.com/office/drawing/2014/main" id="{764E1332-224F-4FB3-B027-256B195F4FE3}"/>
              </a:ext>
            </a:extLst>
          </p:cNvPr>
          <p:cNvSpPr>
            <a:spLocks noGrp="1"/>
          </p:cNvSpPr>
          <p:nvPr>
            <p:ph idx="16"/>
          </p:nvPr>
        </p:nvSpPr>
        <p:spPr>
          <a:xfrm>
            <a:off x="6218918" y="1264368"/>
            <a:ext cx="1735200" cy="1734188"/>
          </a:xfrm>
          <a:prstGeom prst="ellipse">
            <a:avLst/>
          </a:prstGeom>
          <a:solidFill>
            <a:schemeClr val="tx1"/>
          </a:solidFill>
          <a:ln>
            <a:noFill/>
          </a:ln>
        </p:spPr>
        <p:txBody>
          <a:bodyPr vert="horz" lIns="180000" tIns="0" rIns="0" bIns="0" rtlCol="0" anchor="ctr">
            <a:noAutofit/>
          </a:bodyPr>
          <a:lstStyle>
            <a:lvl1pPr marL="0" indent="0">
              <a:buNone/>
              <a:defRPr lang="ru-RU" sz="1800">
                <a:solidFill>
                  <a:schemeClr val="bg1"/>
                </a:solidFill>
                <a:effectLst/>
              </a:defRPr>
            </a:lvl1pPr>
          </a:lstStyle>
          <a:p>
            <a:pPr lvl="0">
              <a:lnSpc>
                <a:spcPct val="100000"/>
              </a:lnSpc>
              <a:spcBef>
                <a:spcPts val="0"/>
              </a:spcBef>
            </a:pPr>
            <a:endParaRPr lang="ru-RU"/>
          </a:p>
        </p:txBody>
      </p:sp>
      <p:grpSp>
        <p:nvGrpSpPr>
          <p:cNvPr id="16" name="Группа 15">
            <a:extLst>
              <a:ext uri="{FF2B5EF4-FFF2-40B4-BE49-F238E27FC236}">
                <a16:creationId xmlns:a16="http://schemas.microsoft.com/office/drawing/2014/main" id="{EC8015B8-B03E-444E-8245-175082786CC3}"/>
              </a:ext>
            </a:extLst>
          </p:cNvPr>
          <p:cNvGrpSpPr/>
          <p:nvPr userDrawn="1"/>
        </p:nvGrpSpPr>
        <p:grpSpPr>
          <a:xfrm>
            <a:off x="7341747" y="4345119"/>
            <a:ext cx="1323022" cy="416378"/>
            <a:chOff x="7341747" y="4345119"/>
            <a:chExt cx="1323022" cy="416378"/>
          </a:xfrm>
        </p:grpSpPr>
        <p:sp>
          <p:nvSpPr>
            <p:cNvPr id="19" name="Прямоугольник 18">
              <a:extLst>
                <a:ext uri="{FF2B5EF4-FFF2-40B4-BE49-F238E27FC236}">
                  <a16:creationId xmlns:a16="http://schemas.microsoft.com/office/drawing/2014/main" id="{30DD1381-F215-440F-9768-0906EEFF08DB}"/>
                </a:ext>
              </a:extLst>
            </p:cNvPr>
            <p:cNvSpPr/>
            <p:nvPr userDrawn="1"/>
          </p:nvSpPr>
          <p:spPr>
            <a:xfrm>
              <a:off x="7341747" y="4345119"/>
              <a:ext cx="1323022" cy="416378"/>
            </a:xfrm>
            <a:prstGeom prst="rect">
              <a:avLst/>
            </a:prstGeom>
            <a:solidFill>
              <a:srgbClr val="0C0C0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ln>
                  <a:noFill/>
                </a:ln>
                <a:solidFill>
                  <a:schemeClr val="tx1"/>
                </a:solidFill>
              </a:endParaRPr>
            </a:p>
          </p:txBody>
        </p:sp>
        <p:pic>
          <p:nvPicPr>
            <p:cNvPr id="20" name="Рисунок 19">
              <a:extLst>
                <a:ext uri="{FF2B5EF4-FFF2-40B4-BE49-F238E27FC236}">
                  <a16:creationId xmlns:a16="http://schemas.microsoft.com/office/drawing/2014/main" id="{FEFED05E-2430-43B9-9825-DAB306FC752E}"/>
                </a:ext>
              </a:extLst>
            </p:cNvPr>
            <p:cNvPicPr>
              <a:picLocks noChangeAspect="1"/>
            </p:cNvPicPr>
            <p:nvPr userDrawn="1"/>
          </p:nvPicPr>
          <p:blipFill rotWithShape="1">
            <a:blip r:embed="rId2"/>
            <a:srcRect l="2453" r="2616"/>
            <a:stretch/>
          </p:blipFill>
          <p:spPr>
            <a:xfrm>
              <a:off x="7341747" y="4402230"/>
              <a:ext cx="1323022" cy="359267"/>
            </a:xfrm>
            <a:prstGeom prst="rect">
              <a:avLst/>
            </a:prstGeom>
            <a:ln w="9525">
              <a:noFill/>
            </a:ln>
          </p:spPr>
        </p:pic>
      </p:grpSp>
    </p:spTree>
    <p:extLst>
      <p:ext uri="{BB962C8B-B14F-4D97-AF65-F5344CB8AC3E}">
        <p14:creationId xmlns:p14="http://schemas.microsoft.com/office/powerpoint/2010/main" val="5917397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4B1D36-56E1-4175-9078-D6A26006E44F}"/>
              </a:ext>
            </a:extLst>
          </p:cNvPr>
          <p:cNvSpPr>
            <a:spLocks noGrp="1"/>
          </p:cNvSpPr>
          <p:nvPr>
            <p:ph type="title"/>
          </p:nvPr>
        </p:nvSpPr>
        <p:spPr>
          <a:xfrm>
            <a:off x="628650" y="274638"/>
            <a:ext cx="7886700" cy="993775"/>
          </a:xfrm>
          <a:prstGeom prst="rect">
            <a:avLst/>
          </a:prstGeom>
          <a:solidFill>
            <a:schemeClr val="tx1"/>
          </a:solidFill>
          <a:ln>
            <a:solidFill>
              <a:schemeClr val="bg1"/>
            </a:solidFill>
          </a:ln>
        </p:spPr>
        <p:txBody>
          <a:bodyPr vert="horz" lIns="180000" tIns="0" rIns="0" bIns="0" rtlCol="0" anchor="ctr" anchorCtr="0">
            <a:noAutofit/>
          </a:bodyPr>
          <a:lstStyle/>
          <a:p>
            <a:pPr lvl="0">
              <a:lnSpc>
                <a:spcPct val="85000"/>
              </a:lnSpc>
            </a:pPr>
            <a:r>
              <a:rPr lang="ru-RU"/>
              <a:t>Образец заголовка</a:t>
            </a:r>
          </a:p>
        </p:txBody>
      </p:sp>
      <p:sp>
        <p:nvSpPr>
          <p:cNvPr id="3" name="Текст 2">
            <a:extLst>
              <a:ext uri="{FF2B5EF4-FFF2-40B4-BE49-F238E27FC236}">
                <a16:creationId xmlns:a16="http://schemas.microsoft.com/office/drawing/2014/main" id="{C0CF7C63-5690-4037-A2BB-B060790D5A47}"/>
              </a:ext>
            </a:extLst>
          </p:cNvPr>
          <p:cNvSpPr>
            <a:spLocks noGrp="1"/>
          </p:cNvSpPr>
          <p:nvPr>
            <p:ph type="body" idx="1"/>
          </p:nvPr>
        </p:nvSpPr>
        <p:spPr>
          <a:xfrm>
            <a:off x="628650" y="1370013"/>
            <a:ext cx="7886700" cy="3262312"/>
          </a:xfrm>
          <a:prstGeom prst="rect">
            <a:avLst/>
          </a:prstGeom>
          <a:solidFill>
            <a:schemeClr val="tx1"/>
          </a:solidFill>
          <a:ln>
            <a:solidFill>
              <a:schemeClr val="bg1"/>
            </a:solidFill>
          </a:ln>
        </p:spPr>
        <p:txBody>
          <a:bodyPr vert="horz" lIns="180000" tIns="0" rIns="0" bIns="0" rtlCol="0" anchor="ctr">
            <a:noAutofit/>
          </a:bodyPr>
          <a:lstStyle/>
          <a:p>
            <a:pPr lvl="4"/>
            <a:endParaRPr lang="ru-RU"/>
          </a:p>
        </p:txBody>
      </p:sp>
      <p:sp>
        <p:nvSpPr>
          <p:cNvPr id="4" name="Дата 3">
            <a:extLst>
              <a:ext uri="{FF2B5EF4-FFF2-40B4-BE49-F238E27FC236}">
                <a16:creationId xmlns:a16="http://schemas.microsoft.com/office/drawing/2014/main" id="{8E0AEEAA-57AA-4CDB-9246-DB2E2A53172F}"/>
              </a:ext>
            </a:extLst>
          </p:cNvPr>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a:defRPr sz="1200">
                <a:solidFill>
                  <a:schemeClr val="bg1"/>
                </a:solidFill>
              </a:defRPr>
            </a:lvl1pPr>
          </a:lstStyle>
          <a:p>
            <a:fld id="{F11C71A2-6284-46EA-9EA9-0611873D1E6B}" type="datetimeFigureOut">
              <a:rPr lang="ru-RU" smtClean="0"/>
              <a:pPr/>
              <a:t>05.09.2025</a:t>
            </a:fld>
            <a:endParaRPr lang="ru-RU"/>
          </a:p>
        </p:txBody>
      </p:sp>
      <p:sp>
        <p:nvSpPr>
          <p:cNvPr id="5" name="Нижний колонтитул 4">
            <a:extLst>
              <a:ext uri="{FF2B5EF4-FFF2-40B4-BE49-F238E27FC236}">
                <a16:creationId xmlns:a16="http://schemas.microsoft.com/office/drawing/2014/main" id="{78D01BD5-FA72-4E47-82B9-74F38FFCF903}"/>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bg1"/>
                </a:solidFill>
              </a:defRPr>
            </a:lvl1pPr>
          </a:lstStyle>
          <a:p>
            <a:endParaRPr lang="ru-RU"/>
          </a:p>
        </p:txBody>
      </p:sp>
      <p:sp>
        <p:nvSpPr>
          <p:cNvPr id="6" name="Номер слайда 5">
            <a:extLst>
              <a:ext uri="{FF2B5EF4-FFF2-40B4-BE49-F238E27FC236}">
                <a16:creationId xmlns:a16="http://schemas.microsoft.com/office/drawing/2014/main" id="{E995FA49-B4F7-498E-8F12-DA568919D013}"/>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bg1"/>
                </a:solidFill>
              </a:defRPr>
            </a:lvl1pPr>
          </a:lstStyle>
          <a:p>
            <a:fld id="{8E64C8C5-4969-4231-AB2A-4D6E55A5AB3E}" type="slidenum">
              <a:rPr lang="ru-RU" smtClean="0"/>
              <a:pPr/>
              <a:t>‹#›</a:t>
            </a:fld>
            <a:endParaRPr lang="ru-RU"/>
          </a:p>
        </p:txBody>
      </p:sp>
    </p:spTree>
    <p:extLst>
      <p:ext uri="{BB962C8B-B14F-4D97-AF65-F5344CB8AC3E}">
        <p14:creationId xmlns:p14="http://schemas.microsoft.com/office/powerpoint/2010/main" val="1021115297"/>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27" r:id="rId3"/>
    <p:sldLayoutId id="2147483829" r:id="rId4"/>
    <p:sldLayoutId id="2147483831" r:id="rId5"/>
    <p:sldLayoutId id="2147483830" r:id="rId6"/>
    <p:sldLayoutId id="2147483832" r:id="rId7"/>
    <p:sldLayoutId id="2147483833" r:id="rId8"/>
    <p:sldLayoutId id="2147483822" r:id="rId9"/>
    <p:sldLayoutId id="2147483826" r:id="rId10"/>
    <p:sldLayoutId id="2147483808" r:id="rId11"/>
    <p:sldLayoutId id="2147483821" r:id="rId12"/>
    <p:sldLayoutId id="2147483828" r:id="rId13"/>
  </p:sldLayoutIdLst>
  <p:txStyles>
    <p:titleStyle>
      <a:lvl1pPr algn="l" defTabSz="914400" rtl="0" eaLnBrk="1" latinLnBrk="0" hangingPunct="1">
        <a:lnSpc>
          <a:spcPct val="90000"/>
        </a:lnSpc>
        <a:spcBef>
          <a:spcPct val="0"/>
        </a:spcBef>
        <a:buNone/>
        <a:defRPr lang="ru-RU" sz="2000" b="1" kern="1200">
          <a:solidFill>
            <a:schemeClr val="bg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lang="ru-RU" sz="1800" kern="1200">
          <a:solidFill>
            <a:schemeClr val="bg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ru-RU"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20.jpg"/></Relationships>
</file>

<file path=ppt/slides/_rels/slide2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22.jp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3.jpg"/><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5.jpg"/><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7.jpeg"/><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9.jpeg"/><Relationship Id="rId1" Type="http://schemas.openxmlformats.org/officeDocument/2006/relationships/slideLayout" Target="../slideLayouts/slideLayout3.xml"/><Relationship Id="rId4" Type="http://schemas.openxmlformats.org/officeDocument/2006/relationships/image" Target="../media/image8.sv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image" Target="../media/image16.svg"/></Relationships>
</file>

<file path=ppt/slides/_rels/slide60.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3.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ъект 1">
            <a:extLst>
              <a:ext uri="{FF2B5EF4-FFF2-40B4-BE49-F238E27FC236}">
                <a16:creationId xmlns:a16="http://schemas.microsoft.com/office/drawing/2014/main" id="{E2BAA4E6-BCCA-4B21-8B57-602F8D6DD2F1}"/>
              </a:ext>
            </a:extLst>
          </p:cNvPr>
          <p:cNvSpPr>
            <a:spLocks noGrp="1"/>
          </p:cNvSpPr>
          <p:nvPr>
            <p:ph idx="12"/>
          </p:nvPr>
        </p:nvSpPr>
        <p:spPr>
          <a:xfrm>
            <a:off x="509069" y="3469442"/>
            <a:ext cx="6098995" cy="1302572"/>
          </a:xfrm>
        </p:spPr>
        <p:txBody>
          <a:bodyPr/>
          <a:lstStyle/>
          <a:p>
            <a:r>
              <a:rPr lang="ru-RU" dirty="0"/>
              <a:t>Шипилов Валентин</a:t>
            </a:r>
          </a:p>
        </p:txBody>
      </p:sp>
      <p:sp>
        <p:nvSpPr>
          <p:cNvPr id="3" name="Текст 2">
            <a:extLst>
              <a:ext uri="{FF2B5EF4-FFF2-40B4-BE49-F238E27FC236}">
                <a16:creationId xmlns:a16="http://schemas.microsoft.com/office/drawing/2014/main" id="{3CC19FA1-005A-4DC3-9809-BBB8F501E5B0}"/>
              </a:ext>
            </a:extLst>
          </p:cNvPr>
          <p:cNvSpPr>
            <a:spLocks noGrp="1"/>
          </p:cNvSpPr>
          <p:nvPr>
            <p:ph type="body" idx="1"/>
          </p:nvPr>
        </p:nvSpPr>
        <p:spPr/>
        <p:txBody>
          <a:bodyPr/>
          <a:lstStyle/>
          <a:p>
            <a:r>
              <a:rPr lang="en-US" dirty="0"/>
              <a:t>#quality</a:t>
            </a:r>
            <a:endParaRPr lang="ru-RU" dirty="0"/>
          </a:p>
        </p:txBody>
      </p:sp>
      <p:sp>
        <p:nvSpPr>
          <p:cNvPr id="4" name="Текст 3">
            <a:extLst>
              <a:ext uri="{FF2B5EF4-FFF2-40B4-BE49-F238E27FC236}">
                <a16:creationId xmlns:a16="http://schemas.microsoft.com/office/drawing/2014/main" id="{D7CFBD59-D1DF-4EE3-9F96-CF658923040A}"/>
              </a:ext>
            </a:extLst>
          </p:cNvPr>
          <p:cNvSpPr>
            <a:spLocks noGrp="1"/>
          </p:cNvSpPr>
          <p:nvPr>
            <p:ph type="body" idx="10"/>
          </p:nvPr>
        </p:nvSpPr>
        <p:spPr/>
        <p:txBody>
          <a:bodyPr/>
          <a:lstStyle/>
          <a:p>
            <a:r>
              <a:rPr lang="en-US" dirty="0"/>
              <a:t>#attributes</a:t>
            </a:r>
            <a:endParaRPr lang="ru-RU" dirty="0"/>
          </a:p>
        </p:txBody>
      </p:sp>
      <p:sp>
        <p:nvSpPr>
          <p:cNvPr id="5" name="Текст 4">
            <a:extLst>
              <a:ext uri="{FF2B5EF4-FFF2-40B4-BE49-F238E27FC236}">
                <a16:creationId xmlns:a16="http://schemas.microsoft.com/office/drawing/2014/main" id="{A0DF11A5-175C-4B5D-8A28-07B5423426A7}"/>
              </a:ext>
            </a:extLst>
          </p:cNvPr>
          <p:cNvSpPr>
            <a:spLocks noGrp="1"/>
          </p:cNvSpPr>
          <p:nvPr>
            <p:ph type="body" idx="11"/>
          </p:nvPr>
        </p:nvSpPr>
        <p:spPr/>
        <p:txBody>
          <a:bodyPr/>
          <a:lstStyle/>
          <a:p>
            <a:r>
              <a:rPr lang="en-US" dirty="0"/>
              <a:t>#architecture</a:t>
            </a:r>
            <a:endParaRPr lang="ru-RU" dirty="0"/>
          </a:p>
        </p:txBody>
      </p:sp>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09069" y="1286019"/>
            <a:ext cx="6141667" cy="1755054"/>
          </a:xfrm>
        </p:spPr>
        <p:txBody>
          <a:bodyPr/>
          <a:lstStyle/>
          <a:p>
            <a:r>
              <a:rPr lang="ru-RU" dirty="0"/>
              <a:t>Атрибуты качества</a:t>
            </a:r>
          </a:p>
        </p:txBody>
      </p:sp>
      <p:pic>
        <p:nvPicPr>
          <p:cNvPr id="13" name="Рисунок 3">
            <a:extLst>
              <a:ext uri="{FF2B5EF4-FFF2-40B4-BE49-F238E27FC236}">
                <a16:creationId xmlns:a16="http://schemas.microsoft.com/office/drawing/2014/main" id="{336DB404-E10B-429E-B44E-C3AF43C9E4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646589" y="3419262"/>
            <a:ext cx="1167625" cy="1365613"/>
          </a:xfrm>
          <a:prstGeom prst="rect">
            <a:avLst/>
          </a:prstGeom>
        </p:spPr>
      </p:pic>
    </p:spTree>
    <p:extLst>
      <p:ext uri="{BB962C8B-B14F-4D97-AF65-F5344CB8AC3E}">
        <p14:creationId xmlns:p14="http://schemas.microsoft.com/office/powerpoint/2010/main" val="6353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 - Стимул</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a:buClr>
                <a:schemeClr val="accent1"/>
              </a:buClr>
            </a:pPr>
            <a:r>
              <a:rPr lang="ru-RU" b="1" dirty="0">
                <a:solidFill>
                  <a:schemeClr val="accent1"/>
                </a:solidFill>
              </a:rPr>
              <a:t>Стимул</a:t>
            </a:r>
            <a:r>
              <a:rPr lang="ru-RU" b="1" dirty="0"/>
              <a:t> - </a:t>
            </a:r>
            <a:r>
              <a:rPr lang="ru-RU" dirty="0"/>
              <a:t>событие, происходящее в системе или проекте. Стимул может быть событием, если речь идет о производительности, пользовательской операцией если за удобство использования, или атакой, если за безопасность, и т.д. </a:t>
            </a:r>
          </a:p>
          <a:p>
            <a:pPr>
              <a:buClr>
                <a:schemeClr val="accent1"/>
              </a:buClr>
            </a:pPr>
            <a:r>
              <a:rPr lang="ru-RU" b="1" dirty="0">
                <a:solidFill>
                  <a:schemeClr val="accent1"/>
                </a:solidFill>
              </a:rPr>
              <a:t>Стимул</a:t>
            </a:r>
            <a:r>
              <a:rPr lang="ru-RU" dirty="0"/>
              <a:t> используется и для описания мотивирующего действия, направленного на развитие качеств. Таким образом, стимулом для модифицируемости является запрос на модификацию, стимулом для тестируемости — завершение единицы разработки.</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2389331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 – Источник стимула</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a:lstStyle/>
          <a:p>
            <a:pPr>
              <a:buClr>
                <a:schemeClr val="accent1"/>
              </a:buClr>
            </a:pPr>
            <a:r>
              <a:rPr lang="ru-RU" b="1" dirty="0">
                <a:solidFill>
                  <a:schemeClr val="accent1"/>
                </a:solidFill>
              </a:rPr>
              <a:t>Источник стимула</a:t>
            </a:r>
            <a:r>
              <a:rPr lang="ru-RU" dirty="0"/>
              <a:t> - объект (человек, компьютерная система или любой другой субъект), который сгенерировал стимул. Источник стимула может влиять на то, как система его обрабатывает. Например, запрос от доверенного пользователя не будет подвергнут такой же тщательной проверке, как запрос от ненадежного пользователя.</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1257360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 – Реакция</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a:buClr>
                <a:schemeClr val="accent1"/>
              </a:buClr>
            </a:pPr>
            <a:r>
              <a:rPr lang="ru-RU" b="1" dirty="0">
                <a:solidFill>
                  <a:schemeClr val="accent1"/>
                </a:solidFill>
              </a:rPr>
              <a:t>Реакция</a:t>
            </a:r>
            <a:r>
              <a:rPr lang="ru-RU" dirty="0"/>
              <a:t> — это действие, которое происходит в результате получения стимула. Она включает в себя обязанности, которые система или разработчики должны выполнить в ответ на стимул. </a:t>
            </a:r>
          </a:p>
          <a:p>
            <a:pPr marL="285750" indent="-285750">
              <a:buClr>
                <a:schemeClr val="accent1"/>
              </a:buClr>
              <a:buFont typeface="Wingdings" panose="05000000000000000000" pitchFamily="2" charset="2"/>
              <a:buChar char="§"/>
            </a:pPr>
            <a:r>
              <a:rPr lang="ru-RU" dirty="0"/>
              <a:t>В сценарии производительности происходит событие, и система должна обработать его и сгенерировать ответ.</a:t>
            </a:r>
          </a:p>
          <a:p>
            <a:pPr marL="285750" indent="-285750">
              <a:buClr>
                <a:schemeClr val="accent1"/>
              </a:buClr>
              <a:buFont typeface="Wingdings" panose="05000000000000000000" pitchFamily="2" charset="2"/>
              <a:buChar char="§"/>
            </a:pPr>
            <a:r>
              <a:rPr lang="ru-RU" dirty="0"/>
              <a:t>В сценарии модифицируемости происходит запрос на изменение, и разработчики должны реализовать изменение без побочных эффектов, а затем протестировать и развернуть его.</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6380002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 – Мера реакции</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a:buClr>
                <a:schemeClr val="accent1"/>
              </a:buClr>
            </a:pPr>
            <a:r>
              <a:rPr lang="ru-RU" b="1" dirty="0">
                <a:solidFill>
                  <a:schemeClr val="accent1"/>
                </a:solidFill>
              </a:rPr>
              <a:t>Мера реакции</a:t>
            </a:r>
            <a:r>
              <a:rPr lang="ru-RU" dirty="0"/>
              <a:t> — некоторое значение, по которому можно измерить степень реакции, чтобы можно было протестировать сценарий. </a:t>
            </a:r>
          </a:p>
          <a:p>
            <a:pPr marL="285750" indent="-285750">
              <a:buClr>
                <a:schemeClr val="accent1"/>
              </a:buClr>
              <a:buFont typeface="Wingdings" panose="05000000000000000000" pitchFamily="2" charset="2"/>
              <a:buChar char="§"/>
            </a:pPr>
            <a:r>
              <a:rPr lang="ru-RU" dirty="0"/>
              <a:t>Для производительности это может быть показатель задержки или пропускной способности.</a:t>
            </a:r>
          </a:p>
          <a:p>
            <a:pPr marL="285750" indent="-285750">
              <a:buClr>
                <a:schemeClr val="accent1"/>
              </a:buClr>
              <a:buFont typeface="Wingdings" panose="05000000000000000000" pitchFamily="2" charset="2"/>
              <a:buChar char="§"/>
            </a:pPr>
            <a:r>
              <a:rPr lang="ru-RU" dirty="0"/>
              <a:t>Для модифицируемости — трудозатраты или время, затраченное на внесение, тестирование и внедрение модификации. </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4232689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 – Окружение</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a:buClr>
                <a:schemeClr val="accent1"/>
              </a:buClr>
            </a:pPr>
            <a:r>
              <a:rPr lang="ru-RU" sz="1400" b="1" dirty="0">
                <a:solidFill>
                  <a:schemeClr val="accent1"/>
                </a:solidFill>
              </a:rPr>
              <a:t>Окружение</a:t>
            </a:r>
            <a:r>
              <a:rPr lang="ru-RU" sz="1400" dirty="0"/>
              <a:t> — это совокупность обстоятельств, в которых разворачивается сценарий. Например, система находиться в состоянии перегрузки, в нормальном режиме работы или в каком-либо другом соответствующем состоянии или режиме. </a:t>
            </a:r>
          </a:p>
          <a:p>
            <a:pPr>
              <a:buClr>
                <a:schemeClr val="accent1"/>
              </a:buClr>
            </a:pPr>
            <a:r>
              <a:rPr lang="ru-RU" sz="1400" dirty="0"/>
              <a:t>Окружение может относиться к состояниям, в которых система вообще не работает: в стадии разработки, тестирования, обновления данных или подзарядки батареи между запусками. </a:t>
            </a:r>
          </a:p>
          <a:p>
            <a:pPr>
              <a:buClr>
                <a:schemeClr val="accent1"/>
              </a:buClr>
            </a:pPr>
            <a:r>
              <a:rPr lang="ru-RU" sz="1400" dirty="0"/>
              <a:t>Окружение задаёт контекст для остальной части сценария. </a:t>
            </a:r>
          </a:p>
          <a:p>
            <a:pPr marL="171450" indent="-171450">
              <a:buClr>
                <a:schemeClr val="accent1"/>
              </a:buClr>
              <a:buFont typeface="Wingdings" panose="05000000000000000000" pitchFamily="2" charset="2"/>
              <a:buChar char="§"/>
            </a:pPr>
            <a:r>
              <a:rPr lang="ru-RU" sz="1400" dirty="0"/>
              <a:t>Запрос на изменение, поступивший после заморозки кода для выпуска, может быть обработан иначе, чем тот, который поступил до заморозки. </a:t>
            </a:r>
          </a:p>
          <a:p>
            <a:pPr marL="171450" indent="-171450">
              <a:buClr>
                <a:schemeClr val="accent1"/>
              </a:buClr>
              <a:buFont typeface="Wingdings" panose="05000000000000000000" pitchFamily="2" charset="2"/>
              <a:buChar char="§"/>
            </a:pPr>
            <a:r>
              <a:rPr lang="ru-RU" sz="1400" dirty="0"/>
              <a:t>Пятый последовательный сбой компонента может быть обработан иначе, чем первый сбой этого компонента.</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3478656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 – Артефакт</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a:buClr>
                <a:schemeClr val="accent1"/>
              </a:buClr>
            </a:pPr>
            <a:r>
              <a:rPr lang="ru-RU" b="1" dirty="0">
                <a:solidFill>
                  <a:schemeClr val="accent1"/>
                </a:solidFill>
              </a:rPr>
              <a:t>Артефакт</a:t>
            </a:r>
            <a:r>
              <a:rPr lang="ru-RU" dirty="0"/>
              <a:t> — цель, на которую воздействовал стимул. </a:t>
            </a:r>
          </a:p>
          <a:p>
            <a:pPr>
              <a:buClr>
                <a:schemeClr val="accent1"/>
              </a:buClr>
            </a:pPr>
            <a:r>
              <a:rPr lang="ru-RU" b="1" dirty="0">
                <a:solidFill>
                  <a:schemeClr val="accent1"/>
                </a:solidFill>
              </a:rPr>
              <a:t>Артефакт</a:t>
            </a:r>
            <a:r>
              <a:rPr lang="ru-RU" dirty="0"/>
              <a:t> может представлять собой совокупность систем, всю систему целиком или один или несколько её компонентов. </a:t>
            </a:r>
          </a:p>
          <a:p>
            <a:pPr marL="285750" indent="-285750">
              <a:buClr>
                <a:schemeClr val="accent1"/>
              </a:buClr>
              <a:buFont typeface="Wingdings" panose="05000000000000000000" pitchFamily="2" charset="2"/>
              <a:buChar char="§"/>
            </a:pPr>
            <a:r>
              <a:rPr lang="ru-RU" dirty="0"/>
              <a:t>Сбой или запрос на изменение могут повлиять лишь на небольшую часть системы. </a:t>
            </a:r>
          </a:p>
          <a:p>
            <a:pPr marL="285750" indent="-285750">
              <a:buClr>
                <a:schemeClr val="accent1"/>
              </a:buClr>
              <a:buFont typeface="Wingdings" panose="05000000000000000000" pitchFamily="2" charset="2"/>
              <a:buChar char="§"/>
            </a:pPr>
            <a:r>
              <a:rPr lang="ru-RU" dirty="0"/>
              <a:t>Сбой в хранилище данных может обрабатываться иначе, чем сбой в хранилище метаданных. </a:t>
            </a:r>
          </a:p>
          <a:p>
            <a:pPr marL="285750" indent="-285750">
              <a:buClr>
                <a:schemeClr val="accent1"/>
              </a:buClr>
              <a:buFont typeface="Wingdings" panose="05000000000000000000" pitchFamily="2" charset="2"/>
              <a:buChar char="§"/>
            </a:pPr>
            <a:r>
              <a:rPr lang="ru-RU" dirty="0"/>
              <a:t>Изменения пользовательского интерфейса могут быть сделаны быстрее, чем изменения в слое бизнес-логики.</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4133886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a:t>
            </a:r>
            <a:r>
              <a:rPr lang="en-US" dirty="0"/>
              <a:t> - </a:t>
            </a:r>
            <a:r>
              <a:rPr lang="ru-RU" dirty="0"/>
              <a:t>Примеры</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864000"/>
          </a:xfrm>
          <a:ln>
            <a:solidFill>
              <a:schemeClr val="bg1"/>
            </a:solidFill>
          </a:ln>
        </p:spPr>
        <p:txBody>
          <a:bodyPr rIns="180000"/>
          <a:lstStyle/>
          <a:p>
            <a:pPr>
              <a:buClr>
                <a:schemeClr val="accent1"/>
              </a:buClr>
            </a:pPr>
            <a:r>
              <a:rPr lang="ru-RU" sz="1400" dirty="0">
                <a:solidFill>
                  <a:srgbClr val="FF0000"/>
                </a:solidFill>
              </a:rPr>
              <a:t>500 пользователей</a:t>
            </a:r>
            <a:r>
              <a:rPr lang="ru-RU" sz="1400" dirty="0"/>
              <a:t> </a:t>
            </a:r>
            <a:r>
              <a:rPr lang="ru-RU" sz="1400" dirty="0">
                <a:solidFill>
                  <a:schemeClr val="accent1"/>
                </a:solidFill>
              </a:rPr>
              <a:t>инициируют 2000 запросов в течение 30 секунд</a:t>
            </a:r>
            <a:r>
              <a:rPr lang="ru-RU" sz="1400" dirty="0">
                <a:solidFill>
                  <a:srgbClr val="00B0F0"/>
                </a:solidFill>
              </a:rPr>
              <a:t> в нормальном режиме работы</a:t>
            </a:r>
            <a:r>
              <a:rPr lang="ru-RU" sz="1400" dirty="0"/>
              <a:t>. </a:t>
            </a:r>
            <a:r>
              <a:rPr lang="ru-RU" sz="1400" dirty="0">
                <a:solidFill>
                  <a:schemeClr val="accent5"/>
                </a:solidFill>
              </a:rPr>
              <a:t>Система</a:t>
            </a:r>
            <a:r>
              <a:rPr lang="ru-RU" sz="1400" dirty="0">
                <a:solidFill>
                  <a:srgbClr val="FFFF00"/>
                </a:solidFill>
              </a:rPr>
              <a:t> обрабатывает все запросы</a:t>
            </a:r>
            <a:r>
              <a:rPr lang="ru-RU" sz="1400" dirty="0"/>
              <a:t> </a:t>
            </a:r>
            <a:r>
              <a:rPr lang="ru-RU" sz="1400" dirty="0">
                <a:solidFill>
                  <a:srgbClr val="A66BD3"/>
                </a:solidFill>
              </a:rPr>
              <a:t>со средней задержкой в ​​две секунды</a:t>
            </a:r>
            <a:endParaRPr lang="ru-RU" sz="1400" dirty="0"/>
          </a:p>
        </p:txBody>
      </p:sp>
      <p:sp>
        <p:nvSpPr>
          <p:cNvPr id="8" name="Content Placeholder 2">
            <a:extLst>
              <a:ext uri="{FF2B5EF4-FFF2-40B4-BE49-F238E27FC236}">
                <a16:creationId xmlns:a16="http://schemas.microsoft.com/office/drawing/2014/main" id="{5D638434-1E52-4F0C-96FD-8B34128AC8B4}"/>
              </a:ext>
            </a:extLst>
          </p:cNvPr>
          <p:cNvSpPr txBox="1">
            <a:spLocks/>
          </p:cNvSpPr>
          <p:nvPr/>
        </p:nvSpPr>
        <p:spPr>
          <a:xfrm>
            <a:off x="504540" y="2090700"/>
            <a:ext cx="7312262" cy="796500"/>
          </a:xfrm>
          <a:prstGeom prst="rect">
            <a:avLst/>
          </a:prstGeom>
          <a:solidFill>
            <a:schemeClr val="tx1"/>
          </a:solidFill>
          <a:ln>
            <a:solidFill>
              <a:schemeClr val="bg1"/>
            </a:solidFill>
          </a:ln>
        </p:spPr>
        <p:txBody>
          <a:bodyPr vert="horz" lIns="180000" tIns="0" rIns="18000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lang="ru-RU" sz="1800" kern="1200">
                <a:solidFill>
                  <a:schemeClr val="bg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ru-RU"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ru-RU" sz="1400" dirty="0">
                <a:solidFill>
                  <a:srgbClr val="FF0000"/>
                </a:solidFill>
              </a:rPr>
              <a:t>Сервер в серверной ферме</a:t>
            </a:r>
            <a:r>
              <a:rPr lang="ru-RU" sz="1400" dirty="0"/>
              <a:t> </a:t>
            </a:r>
            <a:r>
              <a:rPr lang="ru-RU" sz="1400" dirty="0">
                <a:solidFill>
                  <a:schemeClr val="accent1"/>
                </a:solidFill>
              </a:rPr>
              <a:t>вышел из строя</a:t>
            </a:r>
            <a:r>
              <a:rPr lang="ru-RU" sz="1400" dirty="0"/>
              <a:t> </a:t>
            </a:r>
            <a:r>
              <a:rPr lang="ru-RU" sz="1400" dirty="0">
                <a:solidFill>
                  <a:srgbClr val="00B0F0"/>
                </a:solidFill>
              </a:rPr>
              <a:t>во время нормальной работы</a:t>
            </a:r>
            <a:r>
              <a:rPr lang="ru-RU" sz="1400" dirty="0"/>
              <a:t>, </a:t>
            </a:r>
            <a:r>
              <a:rPr lang="ru-RU" sz="1400" dirty="0">
                <a:solidFill>
                  <a:schemeClr val="accent5"/>
                </a:solidFill>
              </a:rPr>
              <a:t>система</a:t>
            </a:r>
            <a:r>
              <a:rPr lang="ru-RU" sz="1400" dirty="0"/>
              <a:t> </a:t>
            </a:r>
            <a:r>
              <a:rPr lang="ru-RU" sz="1400" dirty="0">
                <a:solidFill>
                  <a:srgbClr val="FFFF00"/>
                </a:solidFill>
              </a:rPr>
              <a:t>информирует оператора и продолжает работать</a:t>
            </a:r>
            <a:r>
              <a:rPr lang="ru-RU" sz="1400" dirty="0"/>
              <a:t> </a:t>
            </a:r>
            <a:r>
              <a:rPr lang="ru-RU" sz="1400" dirty="0">
                <a:solidFill>
                  <a:srgbClr val="A66BD3"/>
                </a:solidFill>
              </a:rPr>
              <a:t>без простоя</a:t>
            </a:r>
            <a:endParaRPr lang="en-US" sz="1400" dirty="0"/>
          </a:p>
        </p:txBody>
      </p:sp>
      <p:sp>
        <p:nvSpPr>
          <p:cNvPr id="9" name="Content Placeholder 2">
            <a:extLst>
              <a:ext uri="{FF2B5EF4-FFF2-40B4-BE49-F238E27FC236}">
                <a16:creationId xmlns:a16="http://schemas.microsoft.com/office/drawing/2014/main" id="{D05B649E-AC4B-434D-B227-131EE53DBD96}"/>
              </a:ext>
            </a:extLst>
          </p:cNvPr>
          <p:cNvSpPr txBox="1">
            <a:spLocks/>
          </p:cNvSpPr>
          <p:nvPr/>
        </p:nvSpPr>
        <p:spPr>
          <a:xfrm>
            <a:off x="504540" y="2990700"/>
            <a:ext cx="7312262" cy="864000"/>
          </a:xfrm>
          <a:prstGeom prst="rect">
            <a:avLst/>
          </a:prstGeom>
          <a:solidFill>
            <a:schemeClr val="tx1"/>
          </a:solidFill>
          <a:ln>
            <a:solidFill>
              <a:schemeClr val="bg1"/>
            </a:solidFill>
          </a:ln>
        </p:spPr>
        <p:txBody>
          <a:bodyPr vert="horz" lIns="180000" tIns="0" rIns="18000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lang="ru-RU" sz="1800" kern="1200">
                <a:solidFill>
                  <a:schemeClr val="bg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ru-RU"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accent1"/>
              </a:buClr>
            </a:pPr>
            <a:r>
              <a:rPr lang="ru-RU" sz="1400" dirty="0">
                <a:solidFill>
                  <a:srgbClr val="FF0000"/>
                </a:solidFill>
              </a:rPr>
              <a:t>Разработчик</a:t>
            </a:r>
            <a:r>
              <a:rPr lang="ru-RU" sz="1400" dirty="0"/>
              <a:t> </a:t>
            </a:r>
            <a:r>
              <a:rPr lang="ru-RU" sz="1400" dirty="0">
                <a:solidFill>
                  <a:schemeClr val="accent1"/>
                </a:solidFill>
              </a:rPr>
              <a:t>хочет изменить </a:t>
            </a:r>
            <a:r>
              <a:rPr lang="ru-RU" sz="1400" dirty="0">
                <a:solidFill>
                  <a:srgbClr val="FFC000"/>
                </a:solidFill>
              </a:rPr>
              <a:t>пользовательский интерфейс</a:t>
            </a:r>
            <a:r>
              <a:rPr lang="ru-RU" sz="1400" dirty="0"/>
              <a:t>. </a:t>
            </a:r>
            <a:r>
              <a:rPr lang="ru-RU" sz="1400" dirty="0">
                <a:solidFill>
                  <a:srgbClr val="FFFF00"/>
                </a:solidFill>
              </a:rPr>
              <a:t>Изменение будет внесено в код</a:t>
            </a:r>
            <a:r>
              <a:rPr lang="ru-RU" sz="1400" dirty="0"/>
              <a:t> </a:t>
            </a:r>
            <a:r>
              <a:rPr lang="ru-RU" sz="1400" dirty="0">
                <a:solidFill>
                  <a:srgbClr val="00B0F0"/>
                </a:solidFill>
              </a:rPr>
              <a:t>на этапе проектирования</a:t>
            </a:r>
            <a:r>
              <a:rPr lang="ru-RU" sz="1400" dirty="0"/>
              <a:t>. </a:t>
            </a:r>
            <a:r>
              <a:rPr lang="ru-RU" sz="1400" dirty="0">
                <a:solidFill>
                  <a:srgbClr val="A66BD3"/>
                </a:solidFill>
              </a:rPr>
              <a:t>Внесение и тестирование займёт менее трёх часов, и никаких побочных эффектов не возникнет</a:t>
            </a:r>
            <a:endParaRPr lang="ru-RU" sz="1400" dirty="0"/>
          </a:p>
        </p:txBody>
      </p:sp>
      <p:sp>
        <p:nvSpPr>
          <p:cNvPr id="10" name="Content Placeholder 2">
            <a:extLst>
              <a:ext uri="{FF2B5EF4-FFF2-40B4-BE49-F238E27FC236}">
                <a16:creationId xmlns:a16="http://schemas.microsoft.com/office/drawing/2014/main" id="{ACF1E9F0-F703-404D-B1AD-AB3614AF1A59}"/>
              </a:ext>
            </a:extLst>
          </p:cNvPr>
          <p:cNvSpPr txBox="1">
            <a:spLocks/>
          </p:cNvSpPr>
          <p:nvPr/>
        </p:nvSpPr>
        <p:spPr>
          <a:xfrm>
            <a:off x="504540" y="4002406"/>
            <a:ext cx="7312262" cy="372266"/>
          </a:xfrm>
          <a:prstGeom prst="rect">
            <a:avLst/>
          </a:prstGeom>
          <a:solidFill>
            <a:schemeClr val="tx1"/>
          </a:solidFill>
          <a:ln>
            <a:solidFill>
              <a:schemeClr val="bg1"/>
            </a:solidFill>
          </a:ln>
        </p:spPr>
        <p:txBody>
          <a:bodyPr vert="horz" lIns="180000" tIns="0" rIns="18000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lang="ru-RU" sz="1800" kern="1200">
                <a:solidFill>
                  <a:schemeClr val="bg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ru-RU"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Clr>
                <a:schemeClr val="accent1"/>
              </a:buClr>
            </a:pPr>
            <a:r>
              <a:rPr lang="ru-RU" sz="1400" b="1" dirty="0">
                <a:solidFill>
                  <a:srgbClr val="FF0000"/>
                </a:solidFill>
              </a:rPr>
              <a:t>Источник стимула </a:t>
            </a:r>
            <a:r>
              <a:rPr lang="ru-RU" sz="1400" b="1" dirty="0">
                <a:solidFill>
                  <a:schemeClr val="accent1"/>
                </a:solidFill>
              </a:rPr>
              <a:t>Стимул </a:t>
            </a:r>
            <a:r>
              <a:rPr lang="ru-RU" sz="1400" b="1" dirty="0">
                <a:solidFill>
                  <a:srgbClr val="00B0F0"/>
                </a:solidFill>
              </a:rPr>
              <a:t>Окружение</a:t>
            </a:r>
            <a:r>
              <a:rPr lang="ru-RU" sz="1400" b="1" dirty="0">
                <a:solidFill>
                  <a:srgbClr val="0070C0"/>
                </a:solidFill>
              </a:rPr>
              <a:t> </a:t>
            </a:r>
            <a:r>
              <a:rPr lang="ru-RU" sz="1400" b="1" dirty="0">
                <a:solidFill>
                  <a:schemeClr val="accent5"/>
                </a:solidFill>
              </a:rPr>
              <a:t>Артефакт </a:t>
            </a:r>
            <a:r>
              <a:rPr lang="ru-RU" sz="1400" b="1" dirty="0">
                <a:solidFill>
                  <a:srgbClr val="FFFF00"/>
                </a:solidFill>
              </a:rPr>
              <a:t>Реакция</a:t>
            </a:r>
            <a:r>
              <a:rPr lang="ru-RU" sz="1400" b="1" dirty="0">
                <a:solidFill>
                  <a:schemeClr val="accent5"/>
                </a:solidFill>
              </a:rPr>
              <a:t> </a:t>
            </a:r>
            <a:r>
              <a:rPr lang="ru-RU" sz="1400" b="1" dirty="0">
                <a:solidFill>
                  <a:srgbClr val="A66BD3"/>
                </a:solidFill>
              </a:rPr>
              <a:t>Мера реакции</a:t>
            </a:r>
          </a:p>
        </p:txBody>
      </p:sp>
    </p:spTree>
    <p:extLst>
      <p:ext uri="{BB962C8B-B14F-4D97-AF65-F5344CB8AC3E}">
        <p14:creationId xmlns:p14="http://schemas.microsoft.com/office/powerpoint/2010/main" val="3880105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Сценарии атрибутов качества – Окружение</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3366792" cy="2894400"/>
          </a:xfrm>
          <a:ln>
            <a:solidFill>
              <a:schemeClr val="bg1"/>
            </a:solidFill>
          </a:ln>
        </p:spPr>
        <p:txBody>
          <a:bodyPr rIns="180000" anchor="ctr"/>
          <a:lstStyle/>
          <a:p>
            <a:pPr marL="285750" indent="-285750">
              <a:buClr>
                <a:schemeClr val="accent1"/>
              </a:buClr>
              <a:buFont typeface="Wingdings" panose="05000000000000000000" pitchFamily="2" charset="2"/>
              <a:buChar char="§"/>
            </a:pPr>
            <a:r>
              <a:rPr lang="ru-RU" dirty="0"/>
              <a:t>Доступность </a:t>
            </a:r>
            <a:br>
              <a:rPr lang="ru-RU" dirty="0"/>
            </a:br>
            <a:r>
              <a:rPr lang="en-US" dirty="0"/>
              <a:t>Availability</a:t>
            </a:r>
          </a:p>
          <a:p>
            <a:pPr marL="285750" indent="-285750">
              <a:buClr>
                <a:schemeClr val="accent1"/>
              </a:buClr>
              <a:buFont typeface="Wingdings" panose="05000000000000000000" pitchFamily="2" charset="2"/>
              <a:buChar char="§"/>
            </a:pPr>
            <a:r>
              <a:rPr lang="ru-RU" dirty="0"/>
              <a:t>Производительность </a:t>
            </a:r>
            <a:r>
              <a:rPr lang="en-US" dirty="0"/>
              <a:t>Performance</a:t>
            </a:r>
          </a:p>
          <a:p>
            <a:pPr marL="285750" indent="-285750">
              <a:buClr>
                <a:schemeClr val="accent1"/>
              </a:buClr>
              <a:buFont typeface="Wingdings" panose="05000000000000000000" pitchFamily="2" charset="2"/>
              <a:buChar char="§"/>
            </a:pPr>
            <a:r>
              <a:rPr lang="ru-RU" dirty="0"/>
              <a:t>Модифицируемость</a:t>
            </a:r>
            <a:br>
              <a:rPr lang="ru-RU" dirty="0"/>
            </a:br>
            <a:r>
              <a:rPr lang="en-US" dirty="0"/>
              <a:t>Modifiability</a:t>
            </a:r>
          </a:p>
          <a:p>
            <a:pPr marL="285750" indent="-285750">
              <a:buClr>
                <a:schemeClr val="accent1"/>
              </a:buClr>
              <a:buFont typeface="Wingdings" panose="05000000000000000000" pitchFamily="2" charset="2"/>
              <a:buChar char="§"/>
            </a:pPr>
            <a:r>
              <a:rPr lang="ru-RU" dirty="0" err="1"/>
              <a:t>Развёртываемость</a:t>
            </a:r>
            <a:br>
              <a:rPr lang="ru-RU" dirty="0"/>
            </a:br>
            <a:r>
              <a:rPr lang="en-US" dirty="0" err="1"/>
              <a:t>Deployability</a:t>
            </a:r>
            <a:r>
              <a:rPr lang="en-US" dirty="0"/>
              <a:t> </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
        <p:nvSpPr>
          <p:cNvPr id="6" name="Content Placeholder 2">
            <a:extLst>
              <a:ext uri="{FF2B5EF4-FFF2-40B4-BE49-F238E27FC236}">
                <a16:creationId xmlns:a16="http://schemas.microsoft.com/office/drawing/2014/main" id="{2E6A4645-CD39-492C-90A7-DFD738141751}"/>
              </a:ext>
            </a:extLst>
          </p:cNvPr>
          <p:cNvSpPr txBox="1">
            <a:spLocks/>
          </p:cNvSpPr>
          <p:nvPr/>
        </p:nvSpPr>
        <p:spPr>
          <a:xfrm>
            <a:off x="4452410" y="1123200"/>
            <a:ext cx="3366792" cy="2894400"/>
          </a:xfrm>
          <a:prstGeom prst="rect">
            <a:avLst/>
          </a:prstGeom>
          <a:solidFill>
            <a:schemeClr val="tx1"/>
          </a:solidFill>
          <a:ln>
            <a:solidFill>
              <a:schemeClr val="bg1"/>
            </a:solidFill>
          </a:ln>
        </p:spPr>
        <p:txBody>
          <a:bodyPr vert="horz" lIns="180000" tIns="0" rIns="180000" bIns="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lang="ru-RU" sz="1800" kern="1200">
                <a:solidFill>
                  <a:schemeClr val="bg1"/>
                </a:solidFill>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ru-RU"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ru-RU"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ru-RU"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lang="ru-RU"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accent1"/>
              </a:buClr>
              <a:buFont typeface="Wingdings" panose="05000000000000000000" pitchFamily="2" charset="2"/>
              <a:buChar char="§"/>
            </a:pPr>
            <a:r>
              <a:rPr lang="ru-RU" dirty="0"/>
              <a:t>Интегрируемость</a:t>
            </a:r>
            <a:br>
              <a:rPr lang="en-US" dirty="0"/>
            </a:br>
            <a:r>
              <a:rPr lang="en-US" dirty="0"/>
              <a:t>Integrability</a:t>
            </a:r>
          </a:p>
          <a:p>
            <a:pPr marL="285750" indent="-285750">
              <a:buClr>
                <a:schemeClr val="accent1"/>
              </a:buClr>
              <a:buFont typeface="Wingdings" panose="05000000000000000000" pitchFamily="2" charset="2"/>
              <a:buChar char="§"/>
            </a:pPr>
            <a:r>
              <a:rPr lang="ru-RU" dirty="0"/>
              <a:t>Безопасность использования</a:t>
            </a:r>
            <a:br>
              <a:rPr lang="ru-RU" dirty="0"/>
            </a:br>
            <a:r>
              <a:rPr lang="en-US" dirty="0"/>
              <a:t>Safety</a:t>
            </a:r>
          </a:p>
          <a:p>
            <a:pPr marL="285750" indent="-285750">
              <a:buClr>
                <a:schemeClr val="accent1"/>
              </a:buClr>
              <a:buFont typeface="Wingdings" panose="05000000000000000000" pitchFamily="2" charset="2"/>
              <a:buChar char="§"/>
            </a:pPr>
            <a:r>
              <a:rPr lang="ru-RU" dirty="0"/>
              <a:t>Защита</a:t>
            </a:r>
            <a:br>
              <a:rPr lang="ru-RU" dirty="0"/>
            </a:br>
            <a:r>
              <a:rPr lang="en-US" dirty="0"/>
              <a:t>Security</a:t>
            </a:r>
            <a:endParaRPr lang="en-US" u="sng" dirty="0"/>
          </a:p>
          <a:p>
            <a:pPr marL="285750" indent="-285750">
              <a:buClr>
                <a:schemeClr val="accent1"/>
              </a:buClr>
              <a:buFont typeface="Wingdings" panose="05000000000000000000" pitchFamily="2" charset="2"/>
              <a:buChar char="§"/>
            </a:pPr>
            <a:r>
              <a:rPr lang="ru-RU" dirty="0"/>
              <a:t>Удобство использования </a:t>
            </a:r>
            <a:br>
              <a:rPr lang="ru-RU" dirty="0"/>
            </a:br>
            <a:r>
              <a:rPr lang="en-US" dirty="0"/>
              <a:t>Usability</a:t>
            </a:r>
            <a:endParaRPr lang="en-US" u="sng" dirty="0"/>
          </a:p>
        </p:txBody>
      </p:sp>
    </p:spTree>
    <p:extLst>
      <p:ext uri="{BB962C8B-B14F-4D97-AF65-F5344CB8AC3E}">
        <p14:creationId xmlns:p14="http://schemas.microsoft.com/office/powerpoint/2010/main" val="168554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sz="4000" dirty="0"/>
              <a:t>Доступность</a:t>
            </a:r>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986138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Доступность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4239195308"/>
              </p:ext>
            </p:extLst>
          </p:nvPr>
        </p:nvGraphicFramePr>
        <p:xfrm>
          <a:off x="510541" y="1131150"/>
          <a:ext cx="8028659" cy="2413000"/>
        </p:xfrm>
        <a:graphic>
          <a:graphicData uri="http://schemas.openxmlformats.org/drawingml/2006/table">
            <a:tbl>
              <a:tblPr bandRow="1">
                <a:tableStyleId>{5C22544A-7EE6-4342-B048-85BDC9FD1C3A}</a:tableStyleId>
              </a:tblPr>
              <a:tblGrid>
                <a:gridCol w="1512659">
                  <a:extLst>
                    <a:ext uri="{9D8B030D-6E8A-4147-A177-3AD203B41FA5}">
                      <a16:colId xmlns:a16="http://schemas.microsoft.com/office/drawing/2014/main" val="4203486302"/>
                    </a:ext>
                  </a:extLst>
                </a:gridCol>
                <a:gridCol w="3276000">
                  <a:extLst>
                    <a:ext uri="{9D8B030D-6E8A-4147-A177-3AD203B41FA5}">
                      <a16:colId xmlns:a16="http://schemas.microsoft.com/office/drawing/2014/main" val="205936207"/>
                    </a:ext>
                  </a:extLst>
                </a:gridCol>
                <a:gridCol w="324000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Источник стимула</a:t>
                      </a:r>
                    </a:p>
                  </a:txBody>
                  <a:tcPr>
                    <a:solidFill>
                      <a:schemeClr val="accent1">
                        <a:tint val="20000"/>
                        <a:alpha val="25000"/>
                      </a:schemeClr>
                    </a:solidFill>
                  </a:tcPr>
                </a:tc>
                <a:tc>
                  <a:txBody>
                    <a:bodyPr/>
                    <a:lstStyle/>
                    <a:p>
                      <a:r>
                        <a:rPr lang="ru-RU" sz="1000" dirty="0">
                          <a:solidFill>
                            <a:schemeClr val="bg1"/>
                          </a:solidFill>
                        </a:rPr>
                        <a:t>Определяет источник неисправности.</a:t>
                      </a:r>
                    </a:p>
                  </a:txBody>
                  <a:tcPr>
                    <a:solidFill>
                      <a:schemeClr val="accent1">
                        <a:tint val="20000"/>
                        <a:alpha val="0"/>
                      </a:schemeClr>
                    </a:solidFill>
                  </a:tcPr>
                </a:tc>
                <a:tc>
                  <a:txBody>
                    <a:bodyPr/>
                    <a:lstStyle/>
                    <a:p>
                      <a:r>
                        <a:rPr lang="ru-RU" sz="1000" dirty="0">
                          <a:solidFill>
                            <a:schemeClr val="bg1"/>
                          </a:solidFill>
                        </a:rPr>
                        <a:t>Внутренние/внешние: люди, оборудование, программное обеспечение, физическая инфраструктура, физическая среда</a:t>
                      </a:r>
                    </a:p>
                  </a:txBody>
                  <a:tcPr>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Стимул</a:t>
                      </a:r>
                    </a:p>
                  </a:txBody>
                  <a:tcPr>
                    <a:solidFill>
                      <a:schemeClr val="accent1">
                        <a:tint val="40000"/>
                        <a:alpha val="24000"/>
                      </a:schemeClr>
                    </a:solidFill>
                  </a:tcPr>
                </a:tc>
                <a:tc>
                  <a:txBody>
                    <a:bodyPr/>
                    <a:lstStyle/>
                    <a:p>
                      <a:r>
                        <a:rPr lang="ru-RU" sz="1000" dirty="0">
                          <a:solidFill>
                            <a:schemeClr val="bg1"/>
                          </a:solidFill>
                        </a:rPr>
                        <a:t>Стимулом к ​​сценарию доступности является ошибка.</a:t>
                      </a:r>
                    </a:p>
                  </a:txBody>
                  <a:tcPr>
                    <a:solidFill>
                      <a:schemeClr val="accent1">
                        <a:tint val="40000"/>
                        <a:alpha val="0"/>
                      </a:schemeClr>
                    </a:solidFill>
                  </a:tcPr>
                </a:tc>
                <a:tc>
                  <a:txBody>
                    <a:bodyPr/>
                    <a:lstStyle/>
                    <a:p>
                      <a:r>
                        <a:rPr lang="ru-RU" sz="1000" dirty="0">
                          <a:solidFill>
                            <a:schemeClr val="bg1"/>
                          </a:solidFill>
                        </a:rPr>
                        <a:t>Ошибка: упущение, сбой, неправильный выбор времени, неправильный ответ</a:t>
                      </a:r>
                    </a:p>
                  </a:txBody>
                  <a:tcPr>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r>
                        <a:rPr lang="ru-RU" sz="1200" b="1" dirty="0">
                          <a:solidFill>
                            <a:schemeClr val="bg1"/>
                          </a:solidFill>
                        </a:rPr>
                        <a:t>Артефакт</a:t>
                      </a:r>
                    </a:p>
                  </a:txBody>
                  <a:tcPr>
                    <a:solidFill>
                      <a:schemeClr val="accent1">
                        <a:tint val="20000"/>
                        <a:alpha val="24000"/>
                      </a:schemeClr>
                    </a:solidFill>
                  </a:tcPr>
                </a:tc>
                <a:tc>
                  <a:txBody>
                    <a:bodyPr/>
                    <a:lstStyle/>
                    <a:p>
                      <a:r>
                        <a:rPr lang="ru-RU" sz="1000" dirty="0">
                          <a:solidFill>
                            <a:schemeClr val="bg1"/>
                          </a:solidFill>
                        </a:rPr>
                        <a:t>Определяет, какие части системы ответственны за неисправность и на какие она влияет.</a:t>
                      </a:r>
                    </a:p>
                  </a:txBody>
                  <a:tcPr>
                    <a:solidFill>
                      <a:schemeClr val="accent1">
                        <a:tint val="20000"/>
                        <a:alpha val="0"/>
                      </a:schemeClr>
                    </a:solidFill>
                  </a:tcPr>
                </a:tc>
                <a:tc>
                  <a:txBody>
                    <a:bodyPr/>
                    <a:lstStyle/>
                    <a:p>
                      <a:r>
                        <a:rPr lang="ru-RU" sz="1000" dirty="0">
                          <a:solidFill>
                            <a:schemeClr val="bg1"/>
                          </a:solidFill>
                        </a:rPr>
                        <a:t>Процессоры, каналы связи, хранилища, процессы, затронутые артефакты в среде исполнения.</a:t>
                      </a:r>
                    </a:p>
                  </a:txBody>
                  <a:tcPr>
                    <a:solidFill>
                      <a:schemeClr val="accent1">
                        <a:tint val="20000"/>
                        <a:alpha val="0"/>
                      </a:schemeClr>
                    </a:solidFill>
                  </a:tcPr>
                </a:tc>
                <a:extLst>
                  <a:ext uri="{0D108BD9-81ED-4DB2-BD59-A6C34878D82A}">
                    <a16:rowId xmlns:a16="http://schemas.microsoft.com/office/drawing/2014/main" val="3042348133"/>
                  </a:ext>
                </a:extLst>
              </a:tr>
              <a:tr h="370840">
                <a:tc>
                  <a:txBody>
                    <a:bodyPr/>
                    <a:lstStyle/>
                    <a:p>
                      <a:r>
                        <a:rPr lang="ru-RU" sz="1200" b="1" dirty="0">
                          <a:solidFill>
                            <a:schemeClr val="bg1"/>
                          </a:solidFill>
                        </a:rPr>
                        <a:t>Окружение</a:t>
                      </a:r>
                    </a:p>
                  </a:txBody>
                  <a:tcPr>
                    <a:solidFill>
                      <a:schemeClr val="accent1">
                        <a:tint val="40000"/>
                        <a:alpha val="24000"/>
                      </a:schemeClr>
                    </a:solidFill>
                  </a:tcPr>
                </a:tc>
                <a:tc>
                  <a:txBody>
                    <a:bodyPr/>
                    <a:lstStyle/>
                    <a:p>
                      <a:r>
                        <a:rPr lang="ru-RU" sz="1000" dirty="0">
                          <a:solidFill>
                            <a:schemeClr val="bg1"/>
                          </a:solidFill>
                        </a:rPr>
                        <a:t>Нас может интересовать не только то, как система ведет себя в своей «нормальной» среде, но и то, как она ведет себя в ситуациях, когда она, например, уже восстанавливается после сбоя.</a:t>
                      </a:r>
                    </a:p>
                  </a:txBody>
                  <a:tcPr>
                    <a:solidFill>
                      <a:schemeClr val="accent1">
                        <a:tint val="40000"/>
                        <a:alpha val="0"/>
                      </a:schemeClr>
                    </a:solidFill>
                  </a:tcPr>
                </a:tc>
                <a:tc>
                  <a:txBody>
                    <a:bodyPr/>
                    <a:lstStyle/>
                    <a:p>
                      <a:r>
                        <a:rPr lang="ru-RU" sz="1000" dirty="0">
                          <a:solidFill>
                            <a:schemeClr val="bg1"/>
                          </a:solidFill>
                        </a:rPr>
                        <a:t>Нормальная работа, запуск, выключение, режим восстановления, работа в условиях ухудшения характеристик, работа в условиях перегрузки.</a:t>
                      </a:r>
                    </a:p>
                  </a:txBody>
                  <a:tcPr>
                    <a:solidFill>
                      <a:schemeClr val="accent1">
                        <a:tint val="40000"/>
                        <a:alpha val="0"/>
                      </a:schemeClr>
                    </a:solidFill>
                  </a:tcPr>
                </a:tc>
                <a:extLst>
                  <a:ext uri="{0D108BD9-81ED-4DB2-BD59-A6C34878D82A}">
                    <a16:rowId xmlns:a16="http://schemas.microsoft.com/office/drawing/2014/main" val="3059105646"/>
                  </a:ext>
                </a:extLst>
              </a:tr>
            </a:tbl>
          </a:graphicData>
        </a:graphic>
      </p:graphicFrame>
    </p:spTree>
    <p:extLst>
      <p:ext uri="{BB962C8B-B14F-4D97-AF65-F5344CB8AC3E}">
        <p14:creationId xmlns:p14="http://schemas.microsoft.com/office/powerpoint/2010/main" val="4218599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2B3A6-A644-4C5F-8104-1570D0F69DDE}"/>
              </a:ext>
            </a:extLst>
          </p:cNvPr>
          <p:cNvSpPr>
            <a:spLocks noGrp="1"/>
          </p:cNvSpPr>
          <p:nvPr>
            <p:ph type="title"/>
          </p:nvPr>
        </p:nvSpPr>
        <p:spPr>
          <a:xfrm>
            <a:off x="510540" y="423333"/>
            <a:ext cx="4471860" cy="423335"/>
          </a:xfrm>
        </p:spPr>
        <p:txBody>
          <a:bodyPr/>
          <a:lstStyle/>
          <a:p>
            <a:r>
              <a:rPr lang="ru-RU" dirty="0"/>
              <a:t>Книги</a:t>
            </a:r>
          </a:p>
        </p:txBody>
      </p:sp>
      <p:sp>
        <p:nvSpPr>
          <p:cNvPr id="3" name="Content Placeholder 2">
            <a:extLst>
              <a:ext uri="{FF2B5EF4-FFF2-40B4-BE49-F238E27FC236}">
                <a16:creationId xmlns:a16="http://schemas.microsoft.com/office/drawing/2014/main" id="{CB1BAF4F-8CCA-44AB-9721-4EAA42A33674}"/>
              </a:ext>
            </a:extLst>
          </p:cNvPr>
          <p:cNvSpPr>
            <a:spLocks noGrp="1"/>
          </p:cNvSpPr>
          <p:nvPr>
            <p:ph idx="13"/>
          </p:nvPr>
        </p:nvSpPr>
        <p:spPr>
          <a:xfrm>
            <a:off x="506938" y="1123201"/>
            <a:ext cx="4475462" cy="2887199"/>
          </a:xfrm>
        </p:spPr>
        <p:txBody>
          <a:bodyPr/>
          <a:lstStyle/>
          <a:p>
            <a:r>
              <a:rPr lang="en-US" b="1" dirty="0">
                <a:solidFill>
                  <a:schemeClr val="accent1"/>
                </a:solidFill>
              </a:rPr>
              <a:t>Len Bass, Paul Clements, Rick </a:t>
            </a:r>
            <a:r>
              <a:rPr lang="en-US" b="1" dirty="0" err="1">
                <a:solidFill>
                  <a:schemeClr val="accent1"/>
                </a:solidFill>
              </a:rPr>
              <a:t>Kazman</a:t>
            </a:r>
            <a:r>
              <a:rPr lang="ru-RU" dirty="0"/>
              <a:t> — </a:t>
            </a:r>
            <a:r>
              <a:rPr lang="en-US" b="1" dirty="0"/>
              <a:t>Software Architecture in Practice</a:t>
            </a:r>
            <a:r>
              <a:rPr lang="en-US" dirty="0"/>
              <a:t>. </a:t>
            </a:r>
          </a:p>
          <a:p>
            <a:r>
              <a:rPr lang="en-US" dirty="0"/>
              <a:t>Fourth edition.</a:t>
            </a:r>
          </a:p>
          <a:p>
            <a:r>
              <a:rPr lang="ru-RU" b="1" dirty="0">
                <a:solidFill>
                  <a:srgbClr val="02AC23"/>
                </a:solidFill>
              </a:rPr>
              <a:t>Л. Басс, П. </a:t>
            </a:r>
            <a:r>
              <a:rPr lang="ru-RU" b="1" dirty="0" err="1">
                <a:solidFill>
                  <a:srgbClr val="02AC23"/>
                </a:solidFill>
              </a:rPr>
              <a:t>Клементс</a:t>
            </a:r>
            <a:r>
              <a:rPr lang="ru-RU" b="1" dirty="0">
                <a:solidFill>
                  <a:srgbClr val="02AC23"/>
                </a:solidFill>
              </a:rPr>
              <a:t>, Р. Кацман</a:t>
            </a:r>
            <a:r>
              <a:rPr lang="ru-RU" b="1" dirty="0"/>
              <a:t> — Архитектура программного обеспечения на практике. </a:t>
            </a:r>
            <a:endParaRPr lang="en-US" b="1" dirty="0"/>
          </a:p>
          <a:p>
            <a:r>
              <a:rPr lang="ru-RU" dirty="0"/>
              <a:t>2-</a:t>
            </a:r>
            <a:r>
              <a:rPr lang="en-US" dirty="0"/>
              <a:t>e </a:t>
            </a:r>
            <a:r>
              <a:rPr lang="ru-RU" dirty="0"/>
              <a:t>издание.</a:t>
            </a:r>
          </a:p>
        </p:txBody>
      </p:sp>
      <p:pic>
        <p:nvPicPr>
          <p:cNvPr id="6" name="Content Placeholder 5">
            <a:extLst>
              <a:ext uri="{FF2B5EF4-FFF2-40B4-BE49-F238E27FC236}">
                <a16:creationId xmlns:a16="http://schemas.microsoft.com/office/drawing/2014/main" id="{13E4F991-F7CB-4A5F-BC85-A47C25C7427D}"/>
              </a:ext>
            </a:extLst>
          </p:cNvPr>
          <p:cNvPicPr>
            <a:picLocks noGrp="1" noChangeAspect="1"/>
          </p:cNvPicPr>
          <p:nvPr>
            <p:ph idx="14"/>
          </p:nvPr>
        </p:nvPicPr>
        <p:blipFill>
          <a:blip r:embed="rId2"/>
          <a:stretch>
            <a:fillRect/>
          </a:stretch>
        </p:blipFill>
        <p:spPr>
          <a:xfrm>
            <a:off x="5260333" y="423333"/>
            <a:ext cx="1707618" cy="2232711"/>
          </a:xfrm>
          <a:effectLst/>
        </p:spPr>
      </p:pic>
      <p:pic>
        <p:nvPicPr>
          <p:cNvPr id="7" name="Content Placeholder 5">
            <a:extLst>
              <a:ext uri="{FF2B5EF4-FFF2-40B4-BE49-F238E27FC236}">
                <a16:creationId xmlns:a16="http://schemas.microsoft.com/office/drawing/2014/main" id="{6F75EE08-BDC0-42B7-B6F0-732155909D47}"/>
              </a:ext>
            </a:extLst>
          </p:cNvPr>
          <p:cNvPicPr>
            <a:picLocks noChangeAspect="1"/>
          </p:cNvPicPr>
          <p:nvPr/>
        </p:nvPicPr>
        <p:blipFill>
          <a:blip r:embed="rId3"/>
          <a:stretch>
            <a:fillRect/>
          </a:stretch>
        </p:blipFill>
        <p:spPr>
          <a:xfrm>
            <a:off x="7245884" y="1828533"/>
            <a:ext cx="1561336" cy="2232711"/>
          </a:xfrm>
          <a:prstGeom prst="roundRect">
            <a:avLst>
              <a:gd name="adj" fmla="val 8990"/>
            </a:avLst>
          </a:prstGeom>
          <a:solidFill>
            <a:schemeClr val="tx1"/>
          </a:solidFill>
          <a:ln>
            <a:noFill/>
          </a:ln>
          <a:effectLst/>
        </p:spPr>
      </p:pic>
    </p:spTree>
    <p:extLst>
      <p:ext uri="{BB962C8B-B14F-4D97-AF65-F5344CB8AC3E}">
        <p14:creationId xmlns:p14="http://schemas.microsoft.com/office/powerpoint/2010/main" val="2618231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Доступность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541614966"/>
              </p:ext>
            </p:extLst>
          </p:nvPr>
        </p:nvGraphicFramePr>
        <p:xfrm>
          <a:off x="510540" y="1131150"/>
          <a:ext cx="8021460" cy="2595880"/>
        </p:xfrm>
        <a:graphic>
          <a:graphicData uri="http://schemas.openxmlformats.org/drawingml/2006/table">
            <a:tbl>
              <a:tblPr bandRow="1">
                <a:tableStyleId>{5C22544A-7EE6-4342-B048-85BDC9FD1C3A}</a:tableStyleId>
              </a:tblPr>
              <a:tblGrid>
                <a:gridCol w="1519860">
                  <a:extLst>
                    <a:ext uri="{9D8B030D-6E8A-4147-A177-3AD203B41FA5}">
                      <a16:colId xmlns:a16="http://schemas.microsoft.com/office/drawing/2014/main" val="4203486302"/>
                    </a:ext>
                  </a:extLst>
                </a:gridCol>
                <a:gridCol w="3254400">
                  <a:extLst>
                    <a:ext uri="{9D8B030D-6E8A-4147-A177-3AD203B41FA5}">
                      <a16:colId xmlns:a16="http://schemas.microsoft.com/office/drawing/2014/main" val="205936207"/>
                    </a:ext>
                  </a:extLst>
                </a:gridCol>
                <a:gridCol w="324720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Реакция</a:t>
                      </a:r>
                    </a:p>
                  </a:txBody>
                  <a:tcPr>
                    <a:solidFill>
                      <a:schemeClr val="accent1">
                        <a:tint val="20000"/>
                        <a:alpha val="25000"/>
                      </a:schemeClr>
                    </a:solidFill>
                  </a:tcPr>
                </a:tc>
                <a:tc>
                  <a:txBody>
                    <a:bodyPr/>
                    <a:lstStyle/>
                    <a:p>
                      <a:r>
                        <a:rPr lang="ru-RU" sz="1000" dirty="0">
                          <a:solidFill>
                            <a:schemeClr val="bg1"/>
                          </a:solidFill>
                        </a:rPr>
                        <a:t>Наиболее распространенная желаемая реакция — предотвратить перерастание неисправности в сбой, но могут быть важны и другие варианты, например, уведомление персонала или регистрация неисправности для последующего анализа. </a:t>
                      </a:r>
                    </a:p>
                  </a:txBody>
                  <a:tcPr>
                    <a:solidFill>
                      <a:schemeClr val="accent1">
                        <a:tint val="20000"/>
                        <a:alpha val="0"/>
                      </a:schemeClr>
                    </a:solidFill>
                  </a:tcPr>
                </a:tc>
                <a:tc>
                  <a:txBody>
                    <a:bodyPr/>
                    <a:lstStyle/>
                    <a:p>
                      <a:r>
                        <a:rPr lang="ru-RU" sz="1000" b="0" dirty="0">
                          <a:solidFill>
                            <a:schemeClr val="bg1"/>
                          </a:solidFill>
                        </a:rPr>
                        <a:t>Предотвратите перерастание неисправности в отказ.</a:t>
                      </a:r>
                      <a:endParaRPr lang="en-US" sz="1000" b="0" dirty="0">
                        <a:solidFill>
                          <a:schemeClr val="bg1"/>
                        </a:solidFill>
                      </a:endParaRPr>
                    </a:p>
                    <a:p>
                      <a:endParaRPr lang="ru-RU" sz="1000" b="0" dirty="0">
                        <a:solidFill>
                          <a:schemeClr val="bg1"/>
                        </a:solidFill>
                      </a:endParaRPr>
                    </a:p>
                    <a:p>
                      <a:r>
                        <a:rPr lang="ru-RU" sz="1000" b="0" dirty="0">
                          <a:solidFill>
                            <a:schemeClr val="bg1"/>
                          </a:solidFill>
                        </a:rPr>
                        <a:t>Обнаружение неисправности:</a:t>
                      </a:r>
                    </a:p>
                    <a:p>
                      <a:pPr marL="171450" indent="-171450">
                        <a:buFont typeface="Wingdings" panose="05000000000000000000" pitchFamily="2" charset="2"/>
                        <a:buChar char="§"/>
                      </a:pPr>
                      <a:r>
                        <a:rPr lang="ru-RU" sz="1000" b="0" dirty="0" err="1">
                          <a:solidFill>
                            <a:schemeClr val="bg1"/>
                          </a:solidFill>
                        </a:rPr>
                        <a:t>Журналировать</a:t>
                      </a:r>
                      <a:r>
                        <a:rPr lang="ru-RU" sz="1000" b="0" dirty="0">
                          <a:solidFill>
                            <a:schemeClr val="bg1"/>
                          </a:solidFill>
                        </a:rPr>
                        <a:t> неисправность</a:t>
                      </a:r>
                    </a:p>
                    <a:p>
                      <a:pPr marL="171450" indent="-171450">
                        <a:buFont typeface="Wingdings" panose="05000000000000000000" pitchFamily="2" charset="2"/>
                        <a:buChar char="§"/>
                      </a:pPr>
                      <a:r>
                        <a:rPr lang="ru-RU" sz="1000" b="0" dirty="0">
                          <a:solidFill>
                            <a:schemeClr val="bg1"/>
                          </a:solidFill>
                        </a:rPr>
                        <a:t>Уведомить персонал или другие систем</a:t>
                      </a:r>
                    </a:p>
                    <a:p>
                      <a:pPr marL="171450" indent="-171450">
                        <a:buFont typeface="Wingdings" panose="05000000000000000000" pitchFamily="2" charset="2"/>
                        <a:buChar char="§"/>
                      </a:pPr>
                      <a:r>
                        <a:rPr lang="ru-RU" sz="1000" b="0" dirty="0">
                          <a:solidFill>
                            <a:schemeClr val="bg1"/>
                          </a:solidFill>
                        </a:rPr>
                        <a:t>Восстановление после неисправности</a:t>
                      </a:r>
                    </a:p>
                    <a:p>
                      <a:pPr marL="171450" indent="-171450">
                        <a:buFont typeface="Wingdings" panose="05000000000000000000" pitchFamily="2" charset="2"/>
                        <a:buChar char="§"/>
                      </a:pPr>
                      <a:r>
                        <a:rPr lang="ru-RU" sz="1000" b="0" dirty="0">
                          <a:solidFill>
                            <a:schemeClr val="bg1"/>
                          </a:solidFill>
                        </a:rPr>
                        <a:t>Отключить источник событий, вызвавших неисправность</a:t>
                      </a:r>
                    </a:p>
                    <a:p>
                      <a:pPr marL="171450" indent="-171450">
                        <a:buFont typeface="Wingdings" panose="05000000000000000000" pitchFamily="2" charset="2"/>
                        <a:buChar char="§"/>
                      </a:pPr>
                      <a:r>
                        <a:rPr lang="ru-RU" sz="1000" b="0" dirty="0">
                          <a:solidFill>
                            <a:schemeClr val="bg1"/>
                          </a:solidFill>
                        </a:rPr>
                        <a:t>Временно отключить узел на время ремонта</a:t>
                      </a:r>
                    </a:p>
                    <a:p>
                      <a:pPr marL="171450" indent="-171450">
                        <a:buFont typeface="Wingdings" panose="05000000000000000000" pitchFamily="2" charset="2"/>
                        <a:buChar char="§"/>
                      </a:pPr>
                      <a:r>
                        <a:rPr lang="ru-RU" sz="1000" b="0" dirty="0">
                          <a:solidFill>
                            <a:schemeClr val="bg1"/>
                          </a:solidFill>
                        </a:rPr>
                        <a:t>Устранить или скрыть неисправность/отказ или ограничить вызванный ею ущерб</a:t>
                      </a:r>
                    </a:p>
                    <a:p>
                      <a:pPr marL="171450" indent="-171450">
                        <a:buFont typeface="Wingdings" panose="05000000000000000000" pitchFamily="2" charset="2"/>
                        <a:buChar char="§"/>
                      </a:pPr>
                      <a:r>
                        <a:rPr lang="ru-RU" sz="1000" b="0" dirty="0">
                          <a:solidFill>
                            <a:schemeClr val="bg1"/>
                          </a:solidFill>
                        </a:rPr>
                        <a:t>Работать в режиме ограниченной функциональности во время восстановления</a:t>
                      </a:r>
                    </a:p>
                  </a:txBody>
                  <a:tcPr>
                    <a:solidFill>
                      <a:schemeClr val="accent1">
                        <a:tint val="20000"/>
                        <a:alpha val="0"/>
                      </a:schemeClr>
                    </a:solidFill>
                  </a:tcPr>
                </a:tc>
                <a:extLst>
                  <a:ext uri="{0D108BD9-81ED-4DB2-BD59-A6C34878D82A}">
                    <a16:rowId xmlns:a16="http://schemas.microsoft.com/office/drawing/2014/main" val="3100024350"/>
                  </a:ext>
                </a:extLst>
              </a:tr>
            </a:tbl>
          </a:graphicData>
        </a:graphic>
      </p:graphicFrame>
    </p:spTree>
    <p:extLst>
      <p:ext uri="{BB962C8B-B14F-4D97-AF65-F5344CB8AC3E}">
        <p14:creationId xmlns:p14="http://schemas.microsoft.com/office/powerpoint/2010/main" val="600260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Доступность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618160426"/>
              </p:ext>
            </p:extLst>
          </p:nvPr>
        </p:nvGraphicFramePr>
        <p:xfrm>
          <a:off x="510540" y="1131150"/>
          <a:ext cx="8004810" cy="2291080"/>
        </p:xfrm>
        <a:graphic>
          <a:graphicData uri="http://schemas.openxmlformats.org/drawingml/2006/table">
            <a:tbl>
              <a:tblPr bandRow="1">
                <a:tableStyleId>{5C22544A-7EE6-4342-B048-85BDC9FD1C3A}</a:tableStyleId>
              </a:tblPr>
              <a:tblGrid>
                <a:gridCol w="1519860">
                  <a:extLst>
                    <a:ext uri="{9D8B030D-6E8A-4147-A177-3AD203B41FA5}">
                      <a16:colId xmlns:a16="http://schemas.microsoft.com/office/drawing/2014/main" val="4203486302"/>
                    </a:ext>
                  </a:extLst>
                </a:gridCol>
                <a:gridCol w="3247200">
                  <a:extLst>
                    <a:ext uri="{9D8B030D-6E8A-4147-A177-3AD203B41FA5}">
                      <a16:colId xmlns:a16="http://schemas.microsoft.com/office/drawing/2014/main" val="205936207"/>
                    </a:ext>
                  </a:extLst>
                </a:gridCol>
                <a:gridCol w="3237750">
                  <a:extLst>
                    <a:ext uri="{9D8B030D-6E8A-4147-A177-3AD203B41FA5}">
                      <a16:colId xmlns:a16="http://schemas.microsoft.com/office/drawing/2014/main" val="1457850324"/>
                    </a:ext>
                  </a:extLst>
                </a:gridCol>
              </a:tblGrid>
              <a:tr h="370840">
                <a:tc>
                  <a:txBody>
                    <a:bodyPr/>
                    <a:lstStyle/>
                    <a:p>
                      <a:r>
                        <a:rPr lang="ru-RU" sz="1200" b="1">
                          <a:solidFill>
                            <a:schemeClr val="bg1"/>
                          </a:solidFill>
                        </a:rPr>
                        <a:t>Часть сценария</a:t>
                      </a:r>
                      <a:endParaRPr lang="ru-RU" sz="1200" b="1" dirty="0">
                        <a:solidFill>
                          <a:schemeClr val="bg1"/>
                        </a:solidFill>
                      </a:endParaRPr>
                    </a:p>
                  </a:txBody>
                  <a:tcPr>
                    <a:solidFill>
                      <a:schemeClr val="accent1">
                        <a:tint val="40000"/>
                        <a:alpha val="24000"/>
                      </a:schemeClr>
                    </a:solidFill>
                  </a:tcPr>
                </a:tc>
                <a:tc>
                  <a:txBody>
                    <a:bodyPr/>
                    <a:lstStyle/>
                    <a:p>
                      <a:r>
                        <a:rPr lang="ru-RU" sz="1200" b="1">
                          <a:solidFill>
                            <a:schemeClr val="bg1"/>
                          </a:solidFill>
                        </a:rPr>
                        <a:t>Описание</a:t>
                      </a:r>
                      <a:endParaRPr lang="ru-RU" sz="1200" b="1" dirty="0">
                        <a:solidFill>
                          <a:schemeClr val="bg1"/>
                        </a:solidFill>
                      </a:endParaRPr>
                    </a:p>
                  </a:txBody>
                  <a:tcPr>
                    <a:solidFill>
                      <a:schemeClr val="accent1">
                        <a:tint val="40000"/>
                        <a:alpha val="25000"/>
                      </a:schemeClr>
                    </a:solidFill>
                  </a:tcPr>
                </a:tc>
                <a:tc>
                  <a:txBody>
                    <a:bodyPr/>
                    <a:lstStyle/>
                    <a:p>
                      <a:r>
                        <a:rPr lang="ru-RU" sz="1200" b="1">
                          <a:solidFill>
                            <a:schemeClr val="bg1"/>
                          </a:solidFill>
                        </a:rPr>
                        <a:t>Возможные значения</a:t>
                      </a:r>
                      <a:endParaRPr lang="ru-RU" sz="1200" b="1" dirty="0">
                        <a:solidFill>
                          <a:schemeClr val="bg1"/>
                        </a:solidFill>
                      </a:endParaRP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a:solidFill>
                            <a:schemeClr val="bg1"/>
                          </a:solidFill>
                        </a:rPr>
                        <a:t>Мера реакции</a:t>
                      </a:r>
                      <a:endParaRPr lang="ru-RU" sz="1200" b="1" dirty="0">
                        <a:solidFill>
                          <a:schemeClr val="bg1"/>
                        </a:solidFill>
                      </a:endParaRPr>
                    </a:p>
                  </a:txBody>
                  <a:tcPr>
                    <a:solidFill>
                      <a:schemeClr val="accent1">
                        <a:tint val="20000"/>
                        <a:alpha val="25000"/>
                      </a:schemeClr>
                    </a:solidFill>
                  </a:tcPr>
                </a:tc>
                <a:tc>
                  <a:txBody>
                    <a:bodyPr/>
                    <a:lstStyle/>
                    <a:p>
                      <a:r>
                        <a:rPr lang="ru-RU" sz="1000" dirty="0">
                          <a:solidFill>
                            <a:schemeClr val="bg1"/>
                          </a:solidFill>
                        </a:rPr>
                        <a:t>Мы можем сосредоточиться на ряде мер доступности в зависимости от критичности предоставляемой услуги.</a:t>
                      </a:r>
                    </a:p>
                  </a:txBody>
                  <a:tcPr>
                    <a:solidFill>
                      <a:schemeClr val="accent1">
                        <a:tint val="20000"/>
                        <a:alpha val="0"/>
                      </a:schemeClr>
                    </a:solidFill>
                  </a:tcPr>
                </a:tc>
                <a:tc>
                  <a:txBody>
                    <a:bodyPr/>
                    <a:lstStyle/>
                    <a:p>
                      <a:r>
                        <a:rPr lang="ru-RU" sz="1000" b="0" dirty="0">
                          <a:solidFill>
                            <a:schemeClr val="bg1"/>
                          </a:solidFill>
                        </a:rPr>
                        <a:t>Время или интервал времени, в течение которого система должна быть доступна.</a:t>
                      </a:r>
                    </a:p>
                    <a:p>
                      <a:pPr marL="171450" indent="-171450">
                        <a:buFont typeface="Wingdings" panose="05000000000000000000" pitchFamily="2" charset="2"/>
                        <a:buChar char="§"/>
                      </a:pPr>
                      <a:r>
                        <a:rPr lang="ru-RU" sz="1000" b="0" dirty="0">
                          <a:solidFill>
                            <a:schemeClr val="bg1"/>
                          </a:solidFill>
                        </a:rPr>
                        <a:t>Процент доступности (например, 99,999%)</a:t>
                      </a:r>
                    </a:p>
                    <a:p>
                      <a:pPr marL="171450" indent="-171450">
                        <a:buFont typeface="Wingdings" panose="05000000000000000000" pitchFamily="2" charset="2"/>
                        <a:buChar char="§"/>
                      </a:pPr>
                      <a:r>
                        <a:rPr lang="ru-RU" sz="1000" b="0" dirty="0">
                          <a:solidFill>
                            <a:schemeClr val="bg1"/>
                          </a:solidFill>
                        </a:rPr>
                        <a:t>Время обнаружения неисправности</a:t>
                      </a:r>
                    </a:p>
                    <a:p>
                      <a:pPr marL="171450" indent="-171450">
                        <a:buFont typeface="Wingdings" panose="05000000000000000000" pitchFamily="2" charset="2"/>
                        <a:buChar char="§"/>
                      </a:pPr>
                      <a:r>
                        <a:rPr lang="ru-RU" sz="1000" b="0" dirty="0">
                          <a:solidFill>
                            <a:schemeClr val="bg1"/>
                          </a:solidFill>
                        </a:rPr>
                        <a:t>Время устранения неисправности</a:t>
                      </a:r>
                    </a:p>
                    <a:p>
                      <a:pPr marL="171450" indent="-171450">
                        <a:buFont typeface="Wingdings" panose="05000000000000000000" pitchFamily="2" charset="2"/>
                        <a:buChar char="§"/>
                      </a:pPr>
                      <a:r>
                        <a:rPr lang="ru-RU" sz="1000" b="0" dirty="0">
                          <a:solidFill>
                            <a:schemeClr val="bg1"/>
                          </a:solidFill>
                        </a:rPr>
                        <a:t>Время или интервал времени, в течение которого система может находиться в режиме ограниченной функциональности</a:t>
                      </a:r>
                    </a:p>
                    <a:p>
                      <a:pPr marL="171450" indent="-171450">
                        <a:buFont typeface="Wingdings" panose="05000000000000000000" pitchFamily="2" charset="2"/>
                        <a:buChar char="§"/>
                      </a:pPr>
                      <a:r>
                        <a:rPr lang="ru-RU" sz="1000" b="0" dirty="0">
                          <a:solidFill>
                            <a:schemeClr val="bg1"/>
                          </a:solidFill>
                        </a:rPr>
                        <a:t>Доля (например, 99%) или частота (например, до 100 в секунду) определенного класса неисправностей, которые система предотвращает или обрабатывает без сбоев.</a:t>
                      </a:r>
                    </a:p>
                  </a:txBody>
                  <a:tcPr>
                    <a:solidFill>
                      <a:schemeClr val="accent1">
                        <a:tint val="20000"/>
                        <a:alpha val="0"/>
                      </a:schemeClr>
                    </a:solidFill>
                  </a:tcPr>
                </a:tc>
                <a:extLst>
                  <a:ext uri="{0D108BD9-81ED-4DB2-BD59-A6C34878D82A}">
                    <a16:rowId xmlns:a16="http://schemas.microsoft.com/office/drawing/2014/main" val="3100024350"/>
                  </a:ext>
                </a:extLst>
              </a:tr>
            </a:tbl>
          </a:graphicData>
        </a:graphic>
      </p:graphicFrame>
    </p:spTree>
    <p:extLst>
      <p:ext uri="{BB962C8B-B14F-4D97-AF65-F5344CB8AC3E}">
        <p14:creationId xmlns:p14="http://schemas.microsoft.com/office/powerpoint/2010/main" val="31966102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Доступность — сценарии</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pic>
        <p:nvPicPr>
          <p:cNvPr id="7" name="Picture 6">
            <a:extLst>
              <a:ext uri="{FF2B5EF4-FFF2-40B4-BE49-F238E27FC236}">
                <a16:creationId xmlns:a16="http://schemas.microsoft.com/office/drawing/2014/main" id="{69D7661B-87F7-47AD-83C5-A1ECB9E94A9C}"/>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611521" y="1555084"/>
            <a:ext cx="5920958" cy="2033331"/>
          </a:xfrm>
          <a:prstGeom prst="rect">
            <a:avLst/>
          </a:prstGeom>
        </p:spPr>
      </p:pic>
    </p:spTree>
    <p:extLst>
      <p:ext uri="{BB962C8B-B14F-4D97-AF65-F5344CB8AC3E}">
        <p14:creationId xmlns:p14="http://schemas.microsoft.com/office/powerpoint/2010/main" val="2132447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Доступность — тактики</a:t>
            </a:r>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3">
            <a:clrChange>
              <a:clrFrom>
                <a:srgbClr val="E6E7E9"/>
              </a:clrFrom>
              <a:clrTo>
                <a:srgbClr val="E6E7E9">
                  <a:alpha val="0"/>
                </a:srgbClr>
              </a:clrTo>
            </a:clrChange>
          </a:blip>
          <a:stretch>
            <a:fillRect/>
          </a:stretch>
        </p:blipFill>
        <p:spPr>
          <a:xfrm>
            <a:off x="1734150" y="1144853"/>
            <a:ext cx="4861442" cy="3575314"/>
          </a:xfrm>
          <a:solidFill>
            <a:srgbClr val="E6E7E9"/>
          </a:solidFill>
        </p:spPr>
      </p:pic>
      <p:pic>
        <p:nvPicPr>
          <p:cNvPr id="9" name="Рисунок 18">
            <a:extLst>
              <a:ext uri="{FF2B5EF4-FFF2-40B4-BE49-F238E27FC236}">
                <a16:creationId xmlns:a16="http://schemas.microsoft.com/office/drawing/2014/main" id="{EE5703AC-50CD-4C83-8B87-8DBE38D64D3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92814" y="3478107"/>
            <a:ext cx="1113491" cy="1302299"/>
          </a:xfrm>
          <a:prstGeom prst="rect">
            <a:avLst/>
          </a:prstGeom>
        </p:spPr>
      </p:pic>
    </p:spTree>
    <p:extLst>
      <p:ext uri="{BB962C8B-B14F-4D97-AF65-F5344CB8AC3E}">
        <p14:creationId xmlns:p14="http://schemas.microsoft.com/office/powerpoint/2010/main" val="1019578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sz="4000" dirty="0"/>
              <a:t>Производительность</a:t>
            </a:r>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195676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Производительность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3013464499"/>
              </p:ext>
            </p:extLst>
          </p:nvPr>
        </p:nvGraphicFramePr>
        <p:xfrm>
          <a:off x="510541" y="1131150"/>
          <a:ext cx="8028659" cy="2534920"/>
        </p:xfrm>
        <a:graphic>
          <a:graphicData uri="http://schemas.openxmlformats.org/drawingml/2006/table">
            <a:tbl>
              <a:tblPr bandRow="1">
                <a:tableStyleId>{5C22544A-7EE6-4342-B048-85BDC9FD1C3A}</a:tableStyleId>
              </a:tblPr>
              <a:tblGrid>
                <a:gridCol w="1512659">
                  <a:extLst>
                    <a:ext uri="{9D8B030D-6E8A-4147-A177-3AD203B41FA5}">
                      <a16:colId xmlns:a16="http://schemas.microsoft.com/office/drawing/2014/main" val="4203486302"/>
                    </a:ext>
                  </a:extLst>
                </a:gridCol>
                <a:gridCol w="3254400">
                  <a:extLst>
                    <a:ext uri="{9D8B030D-6E8A-4147-A177-3AD203B41FA5}">
                      <a16:colId xmlns:a16="http://schemas.microsoft.com/office/drawing/2014/main" val="205936207"/>
                    </a:ext>
                  </a:extLst>
                </a:gridCol>
                <a:gridCol w="326160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Источник стимула</a:t>
                      </a:r>
                    </a:p>
                  </a:txBody>
                  <a:tcPr>
                    <a:solidFill>
                      <a:schemeClr val="accent1">
                        <a:tint val="20000"/>
                        <a:alpha val="25000"/>
                      </a:schemeClr>
                    </a:solidFill>
                  </a:tcPr>
                </a:tc>
                <a:tc>
                  <a:txBody>
                    <a:bodyPr/>
                    <a:lstStyle/>
                    <a:p>
                      <a:r>
                        <a:rPr lang="ru-RU" sz="1000" dirty="0">
                          <a:solidFill>
                            <a:schemeClr val="bg1"/>
                          </a:solidFill>
                        </a:rPr>
                        <a:t>Стимул может исходить от пользователя (или нескольких пользователей), от внешней системы или от какой-либо части рассматриваемой системы.</a:t>
                      </a:r>
                    </a:p>
                  </a:txBody>
                  <a:tcPr>
                    <a:solidFill>
                      <a:schemeClr val="accent1">
                        <a:tint val="20000"/>
                        <a:alpha val="0"/>
                      </a:schemeClr>
                    </a:solidFill>
                  </a:tcPr>
                </a:tc>
                <a:tc>
                  <a:txBody>
                    <a:bodyPr/>
                    <a:lstStyle/>
                    <a:p>
                      <a:r>
                        <a:rPr lang="ru-RU" sz="1000" dirty="0">
                          <a:solidFill>
                            <a:schemeClr val="bg1"/>
                          </a:solidFill>
                        </a:rPr>
                        <a:t>Внутренние/внешние: люди, оборудование, программное обеспечение, физическая инфраструктура, физическая среда</a:t>
                      </a:r>
                    </a:p>
                  </a:txBody>
                  <a:tcPr>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Стимул</a:t>
                      </a:r>
                    </a:p>
                  </a:txBody>
                  <a:tcPr>
                    <a:solidFill>
                      <a:schemeClr val="accent1">
                        <a:tint val="40000"/>
                        <a:alpha val="24000"/>
                      </a:schemeClr>
                    </a:solidFill>
                  </a:tcPr>
                </a:tc>
                <a:tc>
                  <a:txBody>
                    <a:bodyPr/>
                    <a:lstStyle/>
                    <a:p>
                      <a:r>
                        <a:rPr lang="ru-RU" sz="1000" dirty="0">
                          <a:solidFill>
                            <a:schemeClr val="bg1"/>
                          </a:solidFill>
                        </a:rPr>
                        <a:t>Стимул — это наступление события. Событие может быть запросом на обслуживание или уведомлением о каком-либо состоянии рассматриваемой системы или внешней системы.</a:t>
                      </a:r>
                    </a:p>
                  </a:txBody>
                  <a:tcPr>
                    <a:solidFill>
                      <a:schemeClr val="accent1">
                        <a:tint val="40000"/>
                        <a:alpha val="0"/>
                      </a:schemeClr>
                    </a:solidFill>
                  </a:tcPr>
                </a:tc>
                <a:tc>
                  <a:txBody>
                    <a:bodyPr/>
                    <a:lstStyle/>
                    <a:p>
                      <a:r>
                        <a:rPr lang="ru-RU" sz="1000" dirty="0">
                          <a:solidFill>
                            <a:schemeClr val="bg1"/>
                          </a:solidFill>
                        </a:rPr>
                        <a:t>Внешние:</a:t>
                      </a:r>
                    </a:p>
                    <a:p>
                      <a:pPr marL="171450" indent="-171450">
                        <a:buFont typeface="Wingdings" panose="05000000000000000000" pitchFamily="2" charset="2"/>
                        <a:buChar char="§"/>
                      </a:pPr>
                      <a:r>
                        <a:rPr lang="ru-RU" sz="1000" dirty="0">
                          <a:solidFill>
                            <a:schemeClr val="bg1"/>
                          </a:solidFill>
                        </a:rPr>
                        <a:t>Запрос пользователя</a:t>
                      </a:r>
                    </a:p>
                    <a:p>
                      <a:pPr marL="171450" indent="-171450">
                        <a:buFont typeface="Wingdings" panose="05000000000000000000" pitchFamily="2" charset="2"/>
                        <a:buChar char="§"/>
                      </a:pPr>
                      <a:r>
                        <a:rPr lang="ru-RU" sz="1000" dirty="0">
                          <a:solidFill>
                            <a:schemeClr val="bg1"/>
                          </a:solidFill>
                        </a:rPr>
                        <a:t>Запрос от внешней системы</a:t>
                      </a:r>
                    </a:p>
                    <a:p>
                      <a:pPr marL="171450" indent="-171450">
                        <a:buFont typeface="Wingdings" panose="05000000000000000000" pitchFamily="2" charset="2"/>
                        <a:buChar char="§"/>
                      </a:pPr>
                      <a:r>
                        <a:rPr lang="ru-RU" sz="1000" dirty="0">
                          <a:solidFill>
                            <a:schemeClr val="bg1"/>
                          </a:solidFill>
                        </a:rPr>
                        <a:t>Данные, поступающие от датчика или другой системы</a:t>
                      </a:r>
                    </a:p>
                    <a:p>
                      <a:pPr marL="0" indent="0">
                        <a:buFont typeface="Arial" panose="020B0604020202020204" pitchFamily="34" charset="0"/>
                        <a:buNone/>
                      </a:pPr>
                      <a:r>
                        <a:rPr lang="ru-RU" sz="1000" dirty="0">
                          <a:solidFill>
                            <a:schemeClr val="bg1"/>
                          </a:solidFill>
                        </a:rPr>
                        <a:t>Внутренние:</a:t>
                      </a:r>
                    </a:p>
                    <a:p>
                      <a:pPr marL="171450" indent="-171450">
                        <a:buFont typeface="Wingdings" panose="05000000000000000000" pitchFamily="2" charset="2"/>
                        <a:buChar char="§"/>
                      </a:pPr>
                      <a:r>
                        <a:rPr lang="ru-RU" sz="1000" dirty="0">
                          <a:solidFill>
                            <a:schemeClr val="bg1"/>
                          </a:solidFill>
                        </a:rPr>
                        <a:t>Один компонент может отправить запрос другому компоненту</a:t>
                      </a:r>
                    </a:p>
                    <a:p>
                      <a:pPr marL="171450" indent="-171450">
                        <a:buFont typeface="Wingdings" panose="05000000000000000000" pitchFamily="2" charset="2"/>
                        <a:buChar char="§"/>
                      </a:pPr>
                      <a:r>
                        <a:rPr lang="ru-RU" sz="1000" dirty="0">
                          <a:solidFill>
                            <a:schemeClr val="bg1"/>
                          </a:solidFill>
                        </a:rPr>
                        <a:t>Таймер может сгенерировать уведомление.</a:t>
                      </a:r>
                    </a:p>
                  </a:txBody>
                  <a:tcPr>
                    <a:solidFill>
                      <a:schemeClr val="accent1">
                        <a:tint val="40000"/>
                        <a:alpha val="0"/>
                      </a:schemeClr>
                    </a:solidFill>
                  </a:tcPr>
                </a:tc>
                <a:extLst>
                  <a:ext uri="{0D108BD9-81ED-4DB2-BD59-A6C34878D82A}">
                    <a16:rowId xmlns:a16="http://schemas.microsoft.com/office/drawing/2014/main" val="2402713888"/>
                  </a:ext>
                </a:extLst>
              </a:tr>
            </a:tbl>
          </a:graphicData>
        </a:graphic>
      </p:graphicFrame>
    </p:spTree>
    <p:extLst>
      <p:ext uri="{BB962C8B-B14F-4D97-AF65-F5344CB8AC3E}">
        <p14:creationId xmlns:p14="http://schemas.microsoft.com/office/powerpoint/2010/main" val="381836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Производительность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296210258"/>
              </p:ext>
            </p:extLst>
          </p:nvPr>
        </p:nvGraphicFramePr>
        <p:xfrm>
          <a:off x="510540" y="1131150"/>
          <a:ext cx="8021460" cy="2992120"/>
        </p:xfrm>
        <a:graphic>
          <a:graphicData uri="http://schemas.openxmlformats.org/drawingml/2006/table">
            <a:tbl>
              <a:tblPr bandRow="1">
                <a:tableStyleId>{5C22544A-7EE6-4342-B048-85BDC9FD1C3A}</a:tableStyleId>
              </a:tblPr>
              <a:tblGrid>
                <a:gridCol w="1505460">
                  <a:extLst>
                    <a:ext uri="{9D8B030D-6E8A-4147-A177-3AD203B41FA5}">
                      <a16:colId xmlns:a16="http://schemas.microsoft.com/office/drawing/2014/main" val="4203486302"/>
                    </a:ext>
                  </a:extLst>
                </a:gridCol>
                <a:gridCol w="3276000">
                  <a:extLst>
                    <a:ext uri="{9D8B030D-6E8A-4147-A177-3AD203B41FA5}">
                      <a16:colId xmlns:a16="http://schemas.microsoft.com/office/drawing/2014/main" val="205936207"/>
                    </a:ext>
                  </a:extLst>
                </a:gridCol>
                <a:gridCol w="324000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Артефакт</a:t>
                      </a:r>
                    </a:p>
                  </a:txBody>
                  <a:tcPr>
                    <a:solidFill>
                      <a:schemeClr val="accent1">
                        <a:tint val="20000"/>
                        <a:alpha val="25000"/>
                      </a:schemeClr>
                    </a:solidFill>
                  </a:tcPr>
                </a:tc>
                <a:tc>
                  <a:txBody>
                    <a:bodyPr/>
                    <a:lstStyle/>
                    <a:p>
                      <a:r>
                        <a:rPr lang="ru-RU" sz="1000" dirty="0">
                          <a:solidFill>
                            <a:schemeClr val="bg1"/>
                          </a:solidFill>
                        </a:rPr>
                        <a:t>Стимулируемый артефакт может представлять собой всю систему или только её часть. Например, событие включения питания может стимулировать всю систему. Запрос пользователя может поступать на пользовательский интерфейс.</a:t>
                      </a:r>
                    </a:p>
                  </a:txBody>
                  <a:tcPr>
                    <a:solidFill>
                      <a:schemeClr val="accent1">
                        <a:tint val="20000"/>
                        <a:alpha val="0"/>
                      </a:schemeClr>
                    </a:solidFill>
                  </a:tcPr>
                </a:tc>
                <a:tc>
                  <a:txBody>
                    <a:bodyPr/>
                    <a:lstStyle/>
                    <a:p>
                      <a:pPr marL="171450" indent="-171450">
                        <a:buFont typeface="Wingdings" panose="05000000000000000000" pitchFamily="2" charset="2"/>
                        <a:buChar char="§"/>
                      </a:pPr>
                      <a:r>
                        <a:rPr lang="ru-RU" sz="1000" b="0" dirty="0">
                          <a:solidFill>
                            <a:schemeClr val="bg1"/>
                          </a:solidFill>
                        </a:rPr>
                        <a:t>Вся система</a:t>
                      </a:r>
                    </a:p>
                    <a:p>
                      <a:pPr marL="171450" indent="-171450">
                        <a:buFont typeface="Wingdings" panose="05000000000000000000" pitchFamily="2" charset="2"/>
                        <a:buChar char="§"/>
                      </a:pPr>
                      <a:r>
                        <a:rPr lang="ru-RU" sz="1000" b="0" dirty="0">
                          <a:solidFill>
                            <a:schemeClr val="bg1"/>
                          </a:solidFill>
                        </a:rPr>
                        <a:t>Компонент внутри системы</a:t>
                      </a:r>
                    </a:p>
                  </a:txBody>
                  <a:tcPr>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Окружение</a:t>
                      </a:r>
                    </a:p>
                  </a:txBody>
                  <a:tcPr>
                    <a:solidFill>
                      <a:schemeClr val="accent1">
                        <a:tint val="20000"/>
                        <a:alpha val="25000"/>
                      </a:schemeClr>
                    </a:solidFill>
                  </a:tcPr>
                </a:tc>
                <a:tc>
                  <a:txBody>
                    <a:bodyPr/>
                    <a:lstStyle/>
                    <a:p>
                      <a:r>
                        <a:rPr lang="ru-RU" sz="1000" dirty="0">
                          <a:solidFill>
                            <a:schemeClr val="bg1"/>
                          </a:solidFill>
                        </a:rPr>
                        <a:t>Состояние системы или компонента в момент поступления сигнала. Необычные режимы (режим ошибки, режим перегрузки) будут влиять на реакцию. Например, допускаются три неудачные попытки входа в систему, прежде чем устройство будет заблокировано.</a:t>
                      </a:r>
                    </a:p>
                  </a:txBody>
                  <a:tcPr>
                    <a:solidFill>
                      <a:schemeClr val="accent1">
                        <a:tint val="20000"/>
                        <a:alpha val="0"/>
                      </a:schemeClr>
                    </a:solidFill>
                  </a:tcPr>
                </a:tc>
                <a:tc>
                  <a:txBody>
                    <a:bodyPr/>
                    <a:lstStyle/>
                    <a:p>
                      <a:r>
                        <a:rPr lang="ru-RU" sz="1000" b="0" dirty="0">
                          <a:solidFill>
                            <a:schemeClr val="bg1"/>
                          </a:solidFill>
                        </a:rPr>
                        <a:t>Время исполнения компоненте или системы (</a:t>
                      </a:r>
                      <a:r>
                        <a:rPr lang="en-US" sz="1000" b="0" dirty="0">
                          <a:solidFill>
                            <a:schemeClr val="bg1"/>
                          </a:solidFill>
                        </a:rPr>
                        <a:t>runtime</a:t>
                      </a:r>
                      <a:r>
                        <a:rPr lang="ru-RU" sz="1000" b="0" dirty="0">
                          <a:solidFill>
                            <a:schemeClr val="bg1"/>
                          </a:solidFill>
                        </a:rPr>
                        <a:t>). </a:t>
                      </a:r>
                    </a:p>
                    <a:p>
                      <a:r>
                        <a:rPr lang="ru-RU" sz="1000" b="0" dirty="0">
                          <a:solidFill>
                            <a:schemeClr val="bg1"/>
                          </a:solidFill>
                        </a:rPr>
                        <a:t>Система или компонент могут работать в:</a:t>
                      </a:r>
                    </a:p>
                    <a:p>
                      <a:pPr marL="171450" indent="-171450">
                        <a:buFont typeface="Wingdings" panose="05000000000000000000" pitchFamily="2" charset="2"/>
                        <a:buChar char="§"/>
                      </a:pPr>
                      <a:r>
                        <a:rPr lang="ru-RU" sz="1000" b="0" dirty="0">
                          <a:solidFill>
                            <a:schemeClr val="bg1"/>
                          </a:solidFill>
                        </a:rPr>
                        <a:t>Нормальном режиме</a:t>
                      </a:r>
                    </a:p>
                    <a:p>
                      <a:pPr marL="171450" indent="-171450">
                        <a:buFont typeface="Wingdings" panose="05000000000000000000" pitchFamily="2" charset="2"/>
                        <a:buChar char="§"/>
                      </a:pPr>
                      <a:r>
                        <a:rPr lang="ru-RU" sz="1000" b="0" dirty="0">
                          <a:solidFill>
                            <a:schemeClr val="bg1"/>
                          </a:solidFill>
                        </a:rPr>
                        <a:t>Аварийном режиме</a:t>
                      </a:r>
                    </a:p>
                    <a:p>
                      <a:pPr marL="171450" indent="-171450">
                        <a:buFont typeface="Wingdings" panose="05000000000000000000" pitchFamily="2" charset="2"/>
                        <a:buChar char="§"/>
                      </a:pPr>
                      <a:r>
                        <a:rPr lang="ru-RU" sz="1000" b="0" dirty="0">
                          <a:solidFill>
                            <a:schemeClr val="bg1"/>
                          </a:solidFill>
                        </a:rPr>
                        <a:t>Режиме коррекции ошибок</a:t>
                      </a:r>
                    </a:p>
                    <a:p>
                      <a:pPr marL="171450" indent="-171450">
                        <a:buFont typeface="Wingdings" panose="05000000000000000000" pitchFamily="2" charset="2"/>
                        <a:buChar char="§"/>
                      </a:pPr>
                      <a:r>
                        <a:rPr lang="ru-RU" sz="1000" b="0" dirty="0">
                          <a:solidFill>
                            <a:schemeClr val="bg1"/>
                          </a:solidFill>
                        </a:rPr>
                        <a:t>Режиме пиковой нагрузки</a:t>
                      </a:r>
                    </a:p>
                    <a:p>
                      <a:pPr marL="171450" indent="-171450">
                        <a:buFont typeface="Wingdings" panose="05000000000000000000" pitchFamily="2" charset="2"/>
                        <a:buChar char="§"/>
                      </a:pPr>
                      <a:r>
                        <a:rPr lang="ru-RU" sz="1000" b="0" dirty="0">
                          <a:solidFill>
                            <a:schemeClr val="bg1"/>
                          </a:solidFill>
                        </a:rPr>
                        <a:t>Режиме перегрузки</a:t>
                      </a:r>
                    </a:p>
                    <a:p>
                      <a:pPr marL="171450" indent="-171450">
                        <a:buFont typeface="Wingdings" panose="05000000000000000000" pitchFamily="2" charset="2"/>
                        <a:buChar char="§"/>
                      </a:pPr>
                      <a:r>
                        <a:rPr lang="ru-RU" sz="1000" b="0" dirty="0">
                          <a:solidFill>
                            <a:schemeClr val="bg1"/>
                          </a:solidFill>
                        </a:rPr>
                        <a:t>Режиме работы с пониженной производительностью</a:t>
                      </a:r>
                    </a:p>
                    <a:p>
                      <a:pPr marL="171450" indent="-171450">
                        <a:buFont typeface="Wingdings" panose="05000000000000000000" pitchFamily="2" charset="2"/>
                        <a:buChar char="§"/>
                      </a:pPr>
                      <a:r>
                        <a:rPr lang="ru-RU" sz="1000" b="0" dirty="0">
                          <a:solidFill>
                            <a:schemeClr val="bg1"/>
                          </a:solidFill>
                        </a:rPr>
                        <a:t>Другом определенном режиме системы</a:t>
                      </a:r>
                    </a:p>
                  </a:txBody>
                  <a:tcPr>
                    <a:solidFill>
                      <a:schemeClr val="accent1">
                        <a:tint val="20000"/>
                        <a:alpha val="0"/>
                      </a:schemeClr>
                    </a:solidFill>
                  </a:tcPr>
                </a:tc>
                <a:extLst>
                  <a:ext uri="{0D108BD9-81ED-4DB2-BD59-A6C34878D82A}">
                    <a16:rowId xmlns:a16="http://schemas.microsoft.com/office/drawing/2014/main" val="3259420249"/>
                  </a:ext>
                </a:extLst>
              </a:tr>
            </a:tbl>
          </a:graphicData>
        </a:graphic>
      </p:graphicFrame>
    </p:spTree>
    <p:extLst>
      <p:ext uri="{BB962C8B-B14F-4D97-AF65-F5344CB8AC3E}">
        <p14:creationId xmlns:p14="http://schemas.microsoft.com/office/powerpoint/2010/main" val="614697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Производительность — сценарии </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500246085"/>
              </p:ext>
            </p:extLst>
          </p:nvPr>
        </p:nvGraphicFramePr>
        <p:xfrm>
          <a:off x="510540" y="1131150"/>
          <a:ext cx="8004810" cy="3601720"/>
        </p:xfrm>
        <a:graphic>
          <a:graphicData uri="http://schemas.openxmlformats.org/drawingml/2006/table">
            <a:tbl>
              <a:tblPr bandRow="1">
                <a:tableStyleId>{5C22544A-7EE6-4342-B048-85BDC9FD1C3A}</a:tableStyleId>
              </a:tblPr>
              <a:tblGrid>
                <a:gridCol w="1498260">
                  <a:extLst>
                    <a:ext uri="{9D8B030D-6E8A-4147-A177-3AD203B41FA5}">
                      <a16:colId xmlns:a16="http://schemas.microsoft.com/office/drawing/2014/main" val="4203486302"/>
                    </a:ext>
                  </a:extLst>
                </a:gridCol>
                <a:gridCol w="3276000">
                  <a:extLst>
                    <a:ext uri="{9D8B030D-6E8A-4147-A177-3AD203B41FA5}">
                      <a16:colId xmlns:a16="http://schemas.microsoft.com/office/drawing/2014/main" val="205936207"/>
                    </a:ext>
                  </a:extLst>
                </a:gridCol>
                <a:gridCol w="323055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Реакция</a:t>
                      </a:r>
                    </a:p>
                  </a:txBody>
                  <a:tcPr>
                    <a:solidFill>
                      <a:schemeClr val="accent1">
                        <a:tint val="20000"/>
                        <a:alpha val="25000"/>
                      </a:schemeClr>
                    </a:solidFill>
                  </a:tcPr>
                </a:tc>
                <a:tc>
                  <a:txBody>
                    <a:bodyPr/>
                    <a:lstStyle/>
                    <a:p>
                      <a:r>
                        <a:rPr lang="ru-RU" sz="1000" dirty="0">
                          <a:solidFill>
                            <a:schemeClr val="bg1"/>
                          </a:solidFill>
                        </a:rPr>
                        <a:t>Система обработает стимул. Обработка стимула займёт время. Это время может потребоваться для вычислений или из-за блокировки обработки из-за конкуренции за общие ресурсы. Запросы могут не быть выполнены из-за перегрузки системы или сбоя где-то в цепочке обработки.</a:t>
                      </a:r>
                    </a:p>
                  </a:txBody>
                  <a:tcPr>
                    <a:solidFill>
                      <a:schemeClr val="accent1">
                        <a:tint val="20000"/>
                        <a:alpha val="0"/>
                      </a:schemeClr>
                    </a:solidFill>
                  </a:tcPr>
                </a:tc>
                <a:tc>
                  <a:txBody>
                    <a:bodyPr/>
                    <a:lstStyle/>
                    <a:p>
                      <a:pPr marL="171450" indent="-171450">
                        <a:buFont typeface="Wingdings" panose="05000000000000000000" pitchFamily="2" charset="2"/>
                        <a:buChar char="§"/>
                      </a:pPr>
                      <a:r>
                        <a:rPr lang="ru-RU" sz="1000" b="0" dirty="0">
                          <a:solidFill>
                            <a:schemeClr val="bg1"/>
                          </a:solidFill>
                        </a:rPr>
                        <a:t>Система возвращает ответ</a:t>
                      </a:r>
                    </a:p>
                    <a:p>
                      <a:pPr marL="171450" indent="-171450">
                        <a:buFont typeface="Wingdings" panose="05000000000000000000" pitchFamily="2" charset="2"/>
                        <a:buChar char="§"/>
                      </a:pPr>
                      <a:r>
                        <a:rPr lang="ru-RU" sz="1000" b="0" dirty="0">
                          <a:solidFill>
                            <a:schemeClr val="bg1"/>
                          </a:solidFill>
                        </a:rPr>
                        <a:t>Система возвращает ошибку</a:t>
                      </a:r>
                    </a:p>
                    <a:p>
                      <a:pPr marL="171450" indent="-171450">
                        <a:buFont typeface="Wingdings" panose="05000000000000000000" pitchFamily="2" charset="2"/>
                        <a:buChar char="§"/>
                      </a:pPr>
                      <a:r>
                        <a:rPr lang="ru-RU" sz="1000" b="0" dirty="0">
                          <a:solidFill>
                            <a:schemeClr val="bg1"/>
                          </a:solidFill>
                        </a:rPr>
                        <a:t>Система не генерирует ответ</a:t>
                      </a:r>
                    </a:p>
                    <a:p>
                      <a:pPr marL="171450" indent="-171450">
                        <a:buFont typeface="Wingdings" panose="05000000000000000000" pitchFamily="2" charset="2"/>
                        <a:buChar char="§"/>
                      </a:pPr>
                      <a:r>
                        <a:rPr lang="ru-RU" sz="1000" b="0" dirty="0">
                          <a:solidFill>
                            <a:schemeClr val="bg1"/>
                          </a:solidFill>
                        </a:rPr>
                        <a:t>Система игнорирует запрос при перегрузке</a:t>
                      </a:r>
                    </a:p>
                    <a:p>
                      <a:pPr marL="171450" indent="-171450">
                        <a:buFont typeface="Wingdings" panose="05000000000000000000" pitchFamily="2" charset="2"/>
                        <a:buChar char="§"/>
                      </a:pPr>
                      <a:r>
                        <a:rPr lang="ru-RU" sz="1000" b="0" dirty="0">
                          <a:solidFill>
                            <a:schemeClr val="bg1"/>
                          </a:solidFill>
                        </a:rPr>
                        <a:t>Система меняет режим или уровень обслуживания</a:t>
                      </a:r>
                    </a:p>
                    <a:p>
                      <a:pPr marL="171450" indent="-171450">
                        <a:buFont typeface="Wingdings" panose="05000000000000000000" pitchFamily="2" charset="2"/>
                        <a:buChar char="§"/>
                      </a:pPr>
                      <a:r>
                        <a:rPr lang="ru-RU" sz="1000" b="0" dirty="0">
                          <a:solidFill>
                            <a:schemeClr val="bg1"/>
                          </a:solidFill>
                        </a:rPr>
                        <a:t>Система обслуживает событие с более высоким приоритетом</a:t>
                      </a:r>
                    </a:p>
                    <a:p>
                      <a:pPr marL="171450" indent="-171450">
                        <a:buFont typeface="Wingdings" panose="05000000000000000000" pitchFamily="2" charset="2"/>
                        <a:buChar char="§"/>
                      </a:pPr>
                      <a:r>
                        <a:rPr lang="ru-RU" sz="1000" b="0" dirty="0">
                          <a:solidFill>
                            <a:schemeClr val="bg1"/>
                          </a:solidFill>
                        </a:rPr>
                        <a:t>Система потребляет ресурсы</a:t>
                      </a:r>
                    </a:p>
                  </a:txBody>
                  <a:tcPr>
                    <a:solidFill>
                      <a:schemeClr val="accent1">
                        <a:tint val="20000"/>
                        <a:alpha val="0"/>
                      </a:schemeClr>
                    </a:solidFill>
                  </a:tcPr>
                </a:tc>
                <a:extLst>
                  <a:ext uri="{0D108BD9-81ED-4DB2-BD59-A6C34878D82A}">
                    <a16:rowId xmlns:a16="http://schemas.microsoft.com/office/drawing/2014/main" val="31119458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Мера реакции</a:t>
                      </a:r>
                    </a:p>
                  </a:txBody>
                  <a:tcPr>
                    <a:solidFill>
                      <a:schemeClr val="accent1">
                        <a:tint val="20000"/>
                        <a:alpha val="25000"/>
                      </a:schemeClr>
                    </a:solidFill>
                  </a:tcPr>
                </a:tc>
                <a:tc>
                  <a:txBody>
                    <a:bodyPr/>
                    <a:lstStyle/>
                    <a:p>
                      <a:r>
                        <a:rPr lang="ru-RU" sz="1000" dirty="0">
                          <a:solidFill>
                            <a:schemeClr val="bg1"/>
                          </a:solidFill>
                        </a:rPr>
                        <a:t>Задержка или пропускная способность. Системы с временными ограничениями также могут измерять дрожание отклика и способность соблюдать временные рамки. Измерение количества невыполненных запросов также является одним из видов измерения, как и степень использования вычислительных ресурсов (например, процессора, памяти, пула потоков, буфера).</a:t>
                      </a:r>
                    </a:p>
                  </a:txBody>
                  <a:tcPr>
                    <a:solidFill>
                      <a:schemeClr val="accent1">
                        <a:tint val="20000"/>
                        <a:alpha val="0"/>
                      </a:schemeClr>
                    </a:solidFill>
                  </a:tcPr>
                </a:tc>
                <a:tc>
                  <a:txBody>
                    <a:bodyPr/>
                    <a:lstStyle/>
                    <a:p>
                      <a:pPr marL="171450" indent="-171450">
                        <a:buFont typeface="Wingdings" panose="05000000000000000000" pitchFamily="2" charset="2"/>
                        <a:buChar char="§"/>
                      </a:pPr>
                      <a:r>
                        <a:rPr lang="ru-RU" sz="1000" b="0" dirty="0">
                          <a:solidFill>
                            <a:schemeClr val="bg1"/>
                          </a:solidFill>
                        </a:rPr>
                        <a:t>Максимальное, минимальное, среднее, медианное время ответа (задержка)</a:t>
                      </a:r>
                    </a:p>
                    <a:p>
                      <a:pPr marL="171450" indent="-171450">
                        <a:buFont typeface="Wingdings" panose="05000000000000000000" pitchFamily="2" charset="2"/>
                        <a:buChar char="§"/>
                      </a:pPr>
                      <a:r>
                        <a:rPr lang="ru-RU" sz="1000" b="0" dirty="0">
                          <a:solidFill>
                            <a:schemeClr val="bg1"/>
                          </a:solidFill>
                        </a:rPr>
                        <a:t>Количество или процент удовлетворенных запросов за определенный интервал времени (пропускная способность) или набор полученных событий</a:t>
                      </a:r>
                    </a:p>
                    <a:p>
                      <a:pPr marL="171450" indent="-171450">
                        <a:buFont typeface="Wingdings" panose="05000000000000000000" pitchFamily="2" charset="2"/>
                        <a:buChar char="§"/>
                      </a:pPr>
                      <a:r>
                        <a:rPr lang="ru-RU" sz="1000" b="0" dirty="0">
                          <a:solidFill>
                            <a:schemeClr val="bg1"/>
                          </a:solidFill>
                        </a:rPr>
                        <a:t>Количество или процент неудовлетворенных запросов</a:t>
                      </a:r>
                    </a:p>
                    <a:p>
                      <a:pPr marL="171450" indent="-171450">
                        <a:buFont typeface="Wingdings" panose="05000000000000000000" pitchFamily="2" charset="2"/>
                        <a:buChar char="§"/>
                      </a:pPr>
                      <a:r>
                        <a:rPr lang="ru-RU" sz="1000" b="0" dirty="0">
                          <a:solidFill>
                            <a:schemeClr val="bg1"/>
                          </a:solidFill>
                        </a:rPr>
                        <a:t>Изменение времени ответа (дрожание)</a:t>
                      </a:r>
                    </a:p>
                    <a:p>
                      <a:pPr marL="171450" indent="-171450">
                        <a:buFont typeface="Wingdings" panose="05000000000000000000" pitchFamily="2" charset="2"/>
                        <a:buChar char="§"/>
                      </a:pPr>
                      <a:r>
                        <a:rPr lang="ru-RU" sz="1000" b="0" dirty="0">
                          <a:solidFill>
                            <a:schemeClr val="bg1"/>
                          </a:solidFill>
                        </a:rPr>
                        <a:t>Уровень использования вычислительных ресурсов</a:t>
                      </a:r>
                    </a:p>
                  </a:txBody>
                  <a:tcPr>
                    <a:solidFill>
                      <a:schemeClr val="accent1">
                        <a:tint val="20000"/>
                        <a:alpha val="0"/>
                      </a:schemeClr>
                    </a:solidFill>
                  </a:tcPr>
                </a:tc>
                <a:extLst>
                  <a:ext uri="{0D108BD9-81ED-4DB2-BD59-A6C34878D82A}">
                    <a16:rowId xmlns:a16="http://schemas.microsoft.com/office/drawing/2014/main" val="3100024350"/>
                  </a:ext>
                </a:extLst>
              </a:tr>
            </a:tbl>
          </a:graphicData>
        </a:graphic>
      </p:graphicFrame>
    </p:spTree>
    <p:extLst>
      <p:ext uri="{BB962C8B-B14F-4D97-AF65-F5344CB8AC3E}">
        <p14:creationId xmlns:p14="http://schemas.microsoft.com/office/powerpoint/2010/main" val="273609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Производительность — сценарии</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pic>
        <p:nvPicPr>
          <p:cNvPr id="7" name="Picture 6">
            <a:extLst>
              <a:ext uri="{FF2B5EF4-FFF2-40B4-BE49-F238E27FC236}">
                <a16:creationId xmlns:a16="http://schemas.microsoft.com/office/drawing/2014/main" id="{69D7661B-87F7-47AD-83C5-A1ECB9E94A9C}"/>
              </a:ext>
            </a:extLst>
          </p:cNvPr>
          <p:cNvPicPr>
            <a:picLocks noChangeAspect="1"/>
          </p:cNvPicPr>
          <p:nvPr/>
        </p:nvPicPr>
        <p:blipFill>
          <a:blip r:embed="rId4">
            <a:clrChange>
              <a:clrFrom>
                <a:srgbClr val="000000"/>
              </a:clrFrom>
              <a:clrTo>
                <a:srgbClr val="000000">
                  <a:alpha val="0"/>
                </a:srgbClr>
              </a:clrTo>
            </a:clrChange>
          </a:blip>
          <a:stretch>
            <a:fillRect/>
          </a:stretch>
        </p:blipFill>
        <p:spPr>
          <a:xfrm>
            <a:off x="1750026" y="1617069"/>
            <a:ext cx="5643947" cy="1743162"/>
          </a:xfrm>
          <a:prstGeom prst="rect">
            <a:avLst/>
          </a:prstGeom>
        </p:spPr>
      </p:pic>
    </p:spTree>
    <p:extLst>
      <p:ext uri="{BB962C8B-B14F-4D97-AF65-F5344CB8AC3E}">
        <p14:creationId xmlns:p14="http://schemas.microsoft.com/office/powerpoint/2010/main" val="16884580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Производительность — тактики</a:t>
            </a:r>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2"/>
          <a:stretch>
            <a:fillRect/>
          </a:stretch>
        </p:blipFill>
        <p:spPr>
          <a:xfrm>
            <a:off x="1834950" y="1150139"/>
            <a:ext cx="4861442" cy="2959941"/>
          </a:xfrm>
          <a:solidFill>
            <a:srgbClr val="E6E7E9"/>
          </a:solidFill>
        </p:spPr>
      </p:pic>
      <p:pic>
        <p:nvPicPr>
          <p:cNvPr id="6" name="Рисунок 18">
            <a:extLst>
              <a:ext uri="{FF2B5EF4-FFF2-40B4-BE49-F238E27FC236}">
                <a16:creationId xmlns:a16="http://schemas.microsoft.com/office/drawing/2014/main" id="{47949851-1419-422C-BCD9-F1AE01CB7C5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2814" y="3478107"/>
            <a:ext cx="1113491" cy="1302299"/>
          </a:xfrm>
          <a:prstGeom prst="rect">
            <a:avLst/>
          </a:prstGeom>
        </p:spPr>
      </p:pic>
    </p:spTree>
    <p:extLst>
      <p:ext uri="{BB962C8B-B14F-4D97-AF65-F5344CB8AC3E}">
        <p14:creationId xmlns:p14="http://schemas.microsoft.com/office/powerpoint/2010/main" val="4214825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Архитектурно-</a:t>
            </a:r>
            <a:r>
              <a:rPr lang="ru-RU" dirty="0" err="1"/>
              <a:t>центричный</a:t>
            </a:r>
            <a:r>
              <a:rPr lang="ru-RU" dirty="0"/>
              <a:t> подход</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marL="285750" indent="-285750">
              <a:buClr>
                <a:schemeClr val="accent1"/>
              </a:buClr>
              <a:buFont typeface="Wingdings" panose="05000000000000000000" pitchFamily="2" charset="2"/>
              <a:buChar char="§"/>
            </a:pPr>
            <a:r>
              <a:rPr lang="ru-RU" sz="1200" dirty="0"/>
              <a:t>Архитектура программного обеспечения системы — это фундаментальный артефакт, управляющий разработкой.</a:t>
            </a:r>
          </a:p>
          <a:p>
            <a:pPr marL="285750" indent="-285750">
              <a:buClr>
                <a:schemeClr val="accent1"/>
              </a:buClr>
              <a:buFont typeface="Wingdings" panose="05000000000000000000" pitchFamily="2" charset="2"/>
              <a:buChar char="§"/>
            </a:pPr>
            <a:r>
              <a:rPr lang="ru-RU" sz="1200" dirty="0"/>
              <a:t>Системы создаются для достижения бизнес-целей.</a:t>
            </a:r>
          </a:p>
          <a:p>
            <a:pPr marL="285750" indent="-285750">
              <a:buClr>
                <a:schemeClr val="accent1"/>
              </a:buClr>
              <a:buFont typeface="Wingdings" panose="05000000000000000000" pitchFamily="2" charset="2"/>
              <a:buChar char="§"/>
            </a:pPr>
            <a:r>
              <a:rPr lang="ru-RU" sz="1200" dirty="0"/>
              <a:t>Проектирование архитектуры основано на наборе Архитектурно Значимых Требований (</a:t>
            </a:r>
            <a:r>
              <a:rPr lang="en-US" sz="1200" dirty="0"/>
              <a:t>ASR</a:t>
            </a:r>
            <a:r>
              <a:rPr lang="ru-RU" sz="1200" dirty="0"/>
              <a:t>), вытекающих из бизнес-целей.</a:t>
            </a:r>
          </a:p>
          <a:p>
            <a:pPr marL="285750" indent="-285750">
              <a:buClr>
                <a:schemeClr val="accent1"/>
              </a:buClr>
              <a:buFont typeface="Wingdings" panose="05000000000000000000" pitchFamily="2" charset="2"/>
              <a:buChar char="§"/>
            </a:pPr>
            <a:r>
              <a:rPr lang="ru-RU" sz="1200" dirty="0"/>
              <a:t>Требования к </a:t>
            </a:r>
            <a:r>
              <a:rPr lang="ru-RU" sz="1200" b="1" dirty="0">
                <a:solidFill>
                  <a:schemeClr val="accent1"/>
                </a:solidFill>
              </a:rPr>
              <a:t>атрибутам качества</a:t>
            </a:r>
            <a:r>
              <a:rPr lang="ru-RU" sz="1200" dirty="0"/>
              <a:t> оказывают </a:t>
            </a:r>
            <a:r>
              <a:rPr lang="ru-RU" sz="1200" b="1" dirty="0">
                <a:solidFill>
                  <a:srgbClr val="FF0000"/>
                </a:solidFill>
              </a:rPr>
              <a:t>наибольшее</a:t>
            </a:r>
            <a:r>
              <a:rPr lang="ru-RU" sz="1200" dirty="0"/>
              <a:t> влияние на проектирование архитектуры.</a:t>
            </a:r>
          </a:p>
          <a:p>
            <a:pPr marL="285750" indent="-285750">
              <a:buClr>
                <a:schemeClr val="accent1"/>
              </a:buClr>
              <a:buFont typeface="Wingdings" panose="05000000000000000000" pitchFamily="2" charset="2"/>
              <a:buChar char="§"/>
            </a:pPr>
            <a:r>
              <a:rPr lang="ru-RU" sz="1200" dirty="0"/>
              <a:t>Проектирование архитектуры можно сделать более управляемым, рассмотрев небольшое количество примитивов, называемых </a:t>
            </a:r>
            <a:r>
              <a:rPr lang="ru-RU" sz="1200" b="1" dirty="0">
                <a:solidFill>
                  <a:schemeClr val="accent1"/>
                </a:solidFill>
              </a:rPr>
              <a:t>тактиками</a:t>
            </a:r>
            <a:r>
              <a:rPr lang="ru-RU" sz="1200" dirty="0"/>
              <a:t>.</a:t>
            </a:r>
          </a:p>
          <a:p>
            <a:pPr marL="285750" indent="-285750">
              <a:buClr>
                <a:schemeClr val="accent1"/>
              </a:buClr>
              <a:buFont typeface="Wingdings" panose="05000000000000000000" pitchFamily="2" charset="2"/>
              <a:buChar char="§"/>
            </a:pPr>
            <a:r>
              <a:rPr lang="ru-RU" sz="1200" dirty="0"/>
              <a:t>Проектирование архитектуры может и должно основываться на анализе.</a:t>
            </a:r>
          </a:p>
          <a:p>
            <a:pPr marL="285750" indent="-285750">
              <a:buClr>
                <a:schemeClr val="accent1"/>
              </a:buClr>
              <a:buFont typeface="Wingdings" panose="05000000000000000000" pitchFamily="2" charset="2"/>
              <a:buChar char="§"/>
            </a:pPr>
            <a:r>
              <a:rPr lang="ru-RU" sz="1200" dirty="0"/>
              <a:t>Архитектуры разрабатываются людьми в рамках организации/бизнес-контекста, поэтому экономические и организационные соображения формируют и ограничивают архитектуру.</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5147" y="3047734"/>
            <a:ext cx="1463653" cy="1453272"/>
          </a:xfrm>
          <a:prstGeom prst="rect">
            <a:avLst/>
          </a:prstGeom>
        </p:spPr>
      </p:pic>
    </p:spTree>
    <p:extLst>
      <p:ext uri="{BB962C8B-B14F-4D97-AF65-F5344CB8AC3E}">
        <p14:creationId xmlns:p14="http://schemas.microsoft.com/office/powerpoint/2010/main" val="16852659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sz="4000" dirty="0"/>
              <a:t>Модифицируемость</a:t>
            </a:r>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14773787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Модифицируемость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1860171274"/>
              </p:ext>
            </p:extLst>
          </p:nvPr>
        </p:nvGraphicFramePr>
        <p:xfrm>
          <a:off x="510541" y="1131150"/>
          <a:ext cx="8028659" cy="2778760"/>
        </p:xfrm>
        <a:graphic>
          <a:graphicData uri="http://schemas.openxmlformats.org/drawingml/2006/table">
            <a:tbl>
              <a:tblPr bandRow="1">
                <a:tableStyleId>{5C22544A-7EE6-4342-B048-85BDC9FD1C3A}</a:tableStyleId>
              </a:tblPr>
              <a:tblGrid>
                <a:gridCol w="1512659">
                  <a:extLst>
                    <a:ext uri="{9D8B030D-6E8A-4147-A177-3AD203B41FA5}">
                      <a16:colId xmlns:a16="http://schemas.microsoft.com/office/drawing/2014/main" val="4203486302"/>
                    </a:ext>
                  </a:extLst>
                </a:gridCol>
                <a:gridCol w="3261600">
                  <a:extLst>
                    <a:ext uri="{9D8B030D-6E8A-4147-A177-3AD203B41FA5}">
                      <a16:colId xmlns:a16="http://schemas.microsoft.com/office/drawing/2014/main" val="205936207"/>
                    </a:ext>
                  </a:extLst>
                </a:gridCol>
                <a:gridCol w="325440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Источник стимула</a:t>
                      </a:r>
                    </a:p>
                  </a:txBody>
                  <a:tcPr>
                    <a:solidFill>
                      <a:schemeClr val="accent1">
                        <a:tint val="20000"/>
                        <a:alpha val="25000"/>
                      </a:schemeClr>
                    </a:solidFill>
                  </a:tcPr>
                </a:tc>
                <a:tc>
                  <a:txBody>
                    <a:bodyPr/>
                    <a:lstStyle/>
                    <a:p>
                      <a:r>
                        <a:rPr lang="ru-RU" sz="1000" b="0" i="0" kern="1200" dirty="0">
                          <a:solidFill>
                            <a:schemeClr val="bg1"/>
                          </a:solidFill>
                          <a:effectLst/>
                          <a:latin typeface="+mn-lt"/>
                          <a:ea typeface="+mn-ea"/>
                          <a:cs typeface="+mn-cs"/>
                        </a:rPr>
                        <a:t>Агент, вызывающий изменение. Большинство из них — люди, но система может обучаться или </a:t>
                      </a:r>
                      <a:r>
                        <a:rPr lang="ru-RU" sz="1000" b="0" i="0" kern="1200" dirty="0" err="1">
                          <a:solidFill>
                            <a:schemeClr val="bg1"/>
                          </a:solidFill>
                          <a:effectLst/>
                          <a:latin typeface="+mn-lt"/>
                          <a:ea typeface="+mn-ea"/>
                          <a:cs typeface="+mn-cs"/>
                        </a:rPr>
                        <a:t>самоизменяться</a:t>
                      </a:r>
                      <a:r>
                        <a:rPr lang="ru-RU" sz="1000" b="0" i="0" kern="1200" dirty="0">
                          <a:solidFill>
                            <a:schemeClr val="bg1"/>
                          </a:solidFill>
                          <a:effectLst/>
                          <a:latin typeface="+mn-lt"/>
                          <a:ea typeface="+mn-ea"/>
                          <a:cs typeface="+mn-cs"/>
                        </a:rPr>
                        <a:t>, и в этом случае источником является сама система.</a:t>
                      </a:r>
                      <a:endParaRPr lang="ru-RU" sz="1000" dirty="0">
                        <a:solidFill>
                          <a:schemeClr val="bg1"/>
                        </a:solidFill>
                      </a:endParaRPr>
                    </a:p>
                  </a:txBody>
                  <a:tcPr>
                    <a:solidFill>
                      <a:schemeClr val="accent1">
                        <a:tint val="20000"/>
                        <a:alpha val="0"/>
                      </a:schemeClr>
                    </a:solidFill>
                  </a:tcPr>
                </a:tc>
                <a:tc>
                  <a:txBody>
                    <a:bodyPr/>
                    <a:lstStyle/>
                    <a:p>
                      <a:r>
                        <a:rPr lang="ru-RU" sz="1000" dirty="0">
                          <a:solidFill>
                            <a:schemeClr val="bg1"/>
                          </a:solidFill>
                        </a:rPr>
                        <a:t>Конечный пользователь, разработчик, системный администратор, владелец линейки продуктов, сама система</a:t>
                      </a:r>
                    </a:p>
                  </a:txBody>
                  <a:tcPr>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Стимул</a:t>
                      </a:r>
                    </a:p>
                  </a:txBody>
                  <a:tcPr>
                    <a:solidFill>
                      <a:schemeClr val="accent1">
                        <a:tint val="40000"/>
                        <a:alpha val="24000"/>
                      </a:schemeClr>
                    </a:solidFill>
                  </a:tcPr>
                </a:tc>
                <a:tc>
                  <a:txBody>
                    <a:bodyPr/>
                    <a:lstStyle/>
                    <a:p>
                      <a:r>
                        <a:rPr lang="ru-RU" sz="1000" b="0" i="0" kern="1200" dirty="0">
                          <a:solidFill>
                            <a:schemeClr val="bg1"/>
                          </a:solidFill>
                          <a:effectLst/>
                          <a:latin typeface="+mn-lt"/>
                          <a:ea typeface="+mn-ea"/>
                          <a:cs typeface="+mn-cs"/>
                        </a:rPr>
                        <a:t>Изменение, которое должна учесть система. (В этой категории мы рассматриваем исправление дефекта как изменение чего-то, что предположительно работало неправильно.)</a:t>
                      </a:r>
                      <a:endParaRPr lang="ru-RU" sz="1000" dirty="0">
                        <a:solidFill>
                          <a:schemeClr val="bg1"/>
                        </a:solidFill>
                      </a:endParaRPr>
                    </a:p>
                  </a:txBody>
                  <a:tcPr>
                    <a:solidFill>
                      <a:schemeClr val="accent1">
                        <a:tint val="40000"/>
                        <a:alpha val="0"/>
                      </a:schemeClr>
                    </a:solidFill>
                  </a:tcPr>
                </a:tc>
                <a:tc>
                  <a:txBody>
                    <a:bodyPr/>
                    <a:lstStyle/>
                    <a:p>
                      <a:r>
                        <a:rPr lang="ru-RU" sz="1000" b="0" i="0" kern="1200" dirty="0">
                          <a:solidFill>
                            <a:schemeClr val="bg1"/>
                          </a:solidFill>
                          <a:effectLst/>
                          <a:latin typeface="+mn-lt"/>
                          <a:ea typeface="+mn-ea"/>
                          <a:cs typeface="+mn-cs"/>
                        </a:rPr>
                        <a:t>Директива по добавлению / удалению / изменению функциональности или изменению атрибута качества, мощности, платформы или технологии; директива по добавлению нового продукта; директива по изменению местоположения услуги на другое место</a:t>
                      </a:r>
                      <a:endParaRPr lang="ru-RU" sz="1000" dirty="0">
                        <a:solidFill>
                          <a:schemeClr val="bg1"/>
                        </a:solidFill>
                      </a:endParaRPr>
                    </a:p>
                  </a:txBody>
                  <a:tcPr>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Артефакт</a:t>
                      </a:r>
                    </a:p>
                  </a:txBody>
                  <a:tcPr>
                    <a:solidFill>
                      <a:schemeClr val="accent1">
                        <a:tint val="40000"/>
                        <a:alpha val="24000"/>
                      </a:schemeClr>
                    </a:solidFill>
                  </a:tcPr>
                </a:tc>
                <a:tc>
                  <a:txBody>
                    <a:bodyPr/>
                    <a:lstStyle/>
                    <a:p>
                      <a:r>
                        <a:rPr lang="ru-RU" sz="1000" b="0" i="0" kern="1200" dirty="0">
                          <a:solidFill>
                            <a:schemeClr val="bg1"/>
                          </a:solidFill>
                          <a:effectLst/>
                          <a:latin typeface="+mn-lt"/>
                          <a:ea typeface="+mn-ea"/>
                          <a:cs typeface="+mn-cs"/>
                        </a:rPr>
                        <a:t>Артефакты, которые подвергаются модификации. Конкретные компоненты или модули, платформа системы, пользовательский интерфейс, среда или другая система.</a:t>
                      </a:r>
                      <a:endParaRPr lang="ru-RU" sz="1000" dirty="0">
                        <a:solidFill>
                          <a:schemeClr val="bg1"/>
                        </a:solidFill>
                      </a:endParaRPr>
                    </a:p>
                  </a:txBody>
                  <a:tcPr>
                    <a:solidFill>
                      <a:schemeClr val="accent1">
                        <a:tint val="40000"/>
                        <a:alpha val="0"/>
                      </a:schemeClr>
                    </a:solidFill>
                  </a:tcPr>
                </a:tc>
                <a:tc>
                  <a:txBody>
                    <a:bodyPr/>
                    <a:lstStyle/>
                    <a:p>
                      <a:r>
                        <a:rPr lang="ru-RU" sz="1000" b="0" i="0" kern="1200" dirty="0">
                          <a:solidFill>
                            <a:schemeClr val="bg1"/>
                          </a:solidFill>
                          <a:effectLst/>
                          <a:latin typeface="+mn-lt"/>
                          <a:ea typeface="+mn-ea"/>
                          <a:cs typeface="+mn-cs"/>
                        </a:rPr>
                        <a:t>Код, данные, интерфейсы, компоненты, ресурсы, тестовые случаи, конфигурации, документация</a:t>
                      </a:r>
                      <a:endParaRPr lang="ru-RU" sz="1000" dirty="0">
                        <a:solidFill>
                          <a:schemeClr val="bg1"/>
                        </a:solidFill>
                      </a:endParaRPr>
                    </a:p>
                  </a:txBody>
                  <a:tcPr>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9363394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Модифицируемость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2311656044"/>
              </p:ext>
            </p:extLst>
          </p:nvPr>
        </p:nvGraphicFramePr>
        <p:xfrm>
          <a:off x="510541" y="1131150"/>
          <a:ext cx="8028659" cy="3083560"/>
        </p:xfrm>
        <a:graphic>
          <a:graphicData uri="http://schemas.openxmlformats.org/drawingml/2006/table">
            <a:tbl>
              <a:tblPr bandRow="1">
                <a:tableStyleId>{5C22544A-7EE6-4342-B048-85BDC9FD1C3A}</a:tableStyleId>
              </a:tblPr>
              <a:tblGrid>
                <a:gridCol w="1515109">
                  <a:extLst>
                    <a:ext uri="{9D8B030D-6E8A-4147-A177-3AD203B41FA5}">
                      <a16:colId xmlns:a16="http://schemas.microsoft.com/office/drawing/2014/main" val="4203486302"/>
                    </a:ext>
                  </a:extLst>
                </a:gridCol>
                <a:gridCol w="2540000">
                  <a:extLst>
                    <a:ext uri="{9D8B030D-6E8A-4147-A177-3AD203B41FA5}">
                      <a16:colId xmlns:a16="http://schemas.microsoft.com/office/drawing/2014/main" val="205936207"/>
                    </a:ext>
                  </a:extLst>
                </a:gridCol>
                <a:gridCol w="397355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Окружение</a:t>
                      </a:r>
                    </a:p>
                  </a:txBody>
                  <a:tcPr>
                    <a:solidFill>
                      <a:schemeClr val="accent1">
                        <a:tint val="20000"/>
                        <a:alpha val="25000"/>
                      </a:schemeClr>
                    </a:solidFill>
                  </a:tcPr>
                </a:tc>
                <a:tc>
                  <a:txBody>
                    <a:bodyPr/>
                    <a:lstStyle/>
                    <a:p>
                      <a:r>
                        <a:rPr lang="ru-RU" sz="1000" b="0" i="0" kern="1200" dirty="0">
                          <a:solidFill>
                            <a:schemeClr val="bg1"/>
                          </a:solidFill>
                          <a:effectLst/>
                          <a:latin typeface="+mn-lt"/>
                          <a:ea typeface="+mn-ea"/>
                          <a:cs typeface="+mn-cs"/>
                        </a:rPr>
                        <a:t>Время или этап, на котором вносится изменение.</a:t>
                      </a:r>
                      <a:endParaRPr lang="ru-RU" sz="1000" dirty="0">
                        <a:solidFill>
                          <a:schemeClr val="bg1"/>
                        </a:solidFill>
                      </a:endParaRPr>
                    </a:p>
                  </a:txBody>
                  <a:tcPr>
                    <a:solidFill>
                      <a:schemeClr val="accent1">
                        <a:tint val="20000"/>
                        <a:alpha val="0"/>
                      </a:schemeClr>
                    </a:solidFill>
                  </a:tcPr>
                </a:tc>
                <a:tc>
                  <a:txBody>
                    <a:bodyPr/>
                    <a:lstStyle/>
                    <a:p>
                      <a:r>
                        <a:rPr lang="ru-RU" sz="1000" b="0" i="0" kern="1200" dirty="0">
                          <a:solidFill>
                            <a:schemeClr val="bg1"/>
                          </a:solidFill>
                          <a:effectLst/>
                          <a:latin typeface="+mn-lt"/>
                          <a:ea typeface="+mn-ea"/>
                          <a:cs typeface="+mn-cs"/>
                        </a:rPr>
                        <a:t>Время выполнения, время компиляции, время сборки, время инициализации, время проектирования</a:t>
                      </a:r>
                      <a:endParaRPr lang="ru-RU" sz="1000" dirty="0">
                        <a:solidFill>
                          <a:schemeClr val="bg1"/>
                        </a:solidFill>
                      </a:endParaRPr>
                    </a:p>
                  </a:txBody>
                  <a:tcPr>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Реакция</a:t>
                      </a:r>
                    </a:p>
                  </a:txBody>
                  <a:tcPr>
                    <a:solidFill>
                      <a:schemeClr val="accent1">
                        <a:tint val="40000"/>
                        <a:alpha val="24000"/>
                      </a:schemeClr>
                    </a:solidFill>
                  </a:tcPr>
                </a:tc>
                <a:tc>
                  <a:txBody>
                    <a:bodyPr/>
                    <a:lstStyle/>
                    <a:p>
                      <a:pPr fontAlgn="t"/>
                      <a:r>
                        <a:rPr lang="ru-RU" sz="1000" b="0" i="0" kern="1200" dirty="0">
                          <a:solidFill>
                            <a:schemeClr val="bg1"/>
                          </a:solidFill>
                          <a:effectLst/>
                          <a:latin typeface="+mn-lt"/>
                          <a:ea typeface="+mn-ea"/>
                          <a:cs typeface="+mn-cs"/>
                        </a:rPr>
                        <a:t>Внесите изменения и включите их в систему.</a:t>
                      </a:r>
                      <a:endParaRPr lang="en-US" sz="1000" dirty="0">
                        <a:solidFill>
                          <a:schemeClr val="bg1"/>
                        </a:solidFill>
                        <a:effectLst/>
                      </a:endParaRPr>
                    </a:p>
                  </a:txBody>
                  <a:tcPr>
                    <a:solidFill>
                      <a:schemeClr val="accent1">
                        <a:tint val="40000"/>
                        <a:alpha val="0"/>
                      </a:schemeClr>
                    </a:solidFill>
                  </a:tcPr>
                </a:tc>
                <a:tc>
                  <a:txBody>
                    <a:bodyPr/>
                    <a:lstStyle/>
                    <a:p>
                      <a:r>
                        <a:rPr lang="ru-RU" sz="1000" b="0" dirty="0">
                          <a:solidFill>
                            <a:schemeClr val="bg1"/>
                          </a:solidFill>
                        </a:rPr>
                        <a:t>Одно или несколько из следующих действий:</a:t>
                      </a:r>
                    </a:p>
                    <a:p>
                      <a:pPr marL="171450" indent="-171450">
                        <a:buFont typeface="Wingdings" panose="05000000000000000000" pitchFamily="2" charset="2"/>
                        <a:buChar char="§"/>
                      </a:pPr>
                      <a:r>
                        <a:rPr lang="ru-RU" sz="1000" b="0" dirty="0">
                          <a:solidFill>
                            <a:schemeClr val="bg1"/>
                          </a:solidFill>
                        </a:rPr>
                        <a:t>Внести изменения</a:t>
                      </a:r>
                    </a:p>
                    <a:p>
                      <a:pPr marL="171450" indent="-171450">
                        <a:buFont typeface="Wingdings" panose="05000000000000000000" pitchFamily="2" charset="2"/>
                        <a:buChar char="§"/>
                      </a:pPr>
                      <a:r>
                        <a:rPr lang="ru-RU" sz="1000" b="0" dirty="0">
                          <a:solidFill>
                            <a:schemeClr val="bg1"/>
                          </a:solidFill>
                        </a:rPr>
                        <a:t>Протестировать изменения</a:t>
                      </a:r>
                    </a:p>
                    <a:p>
                      <a:pPr marL="171450" indent="-171450">
                        <a:buFont typeface="Wingdings" panose="05000000000000000000" pitchFamily="2" charset="2"/>
                        <a:buChar char="§"/>
                      </a:pPr>
                      <a:r>
                        <a:rPr lang="ru-RU" sz="1000" b="0" dirty="0">
                          <a:solidFill>
                            <a:schemeClr val="bg1"/>
                          </a:solidFill>
                        </a:rPr>
                        <a:t>Развернуть изменения</a:t>
                      </a:r>
                    </a:p>
                    <a:p>
                      <a:pPr marL="171450" indent="-171450">
                        <a:buFont typeface="Wingdings" panose="05000000000000000000" pitchFamily="2" charset="2"/>
                        <a:buChar char="§"/>
                      </a:pPr>
                      <a:r>
                        <a:rPr lang="ru-RU" sz="1000" b="0" dirty="0">
                          <a:solidFill>
                            <a:schemeClr val="bg1"/>
                          </a:solidFill>
                        </a:rPr>
                        <a:t>Самостоятельно модифицировать</a:t>
                      </a:r>
                    </a:p>
                  </a:txBody>
                  <a:tcPr>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Мера реакции</a:t>
                      </a:r>
                    </a:p>
                  </a:txBody>
                  <a:tcPr>
                    <a:solidFill>
                      <a:schemeClr val="accent1">
                        <a:tint val="40000"/>
                        <a:alpha val="24000"/>
                      </a:schemeClr>
                    </a:solidFill>
                  </a:tcPr>
                </a:tc>
                <a:tc>
                  <a:txBody>
                    <a:bodyPr/>
                    <a:lstStyle/>
                    <a:p>
                      <a:pPr rtl="0"/>
                      <a:r>
                        <a:rPr lang="ru-RU" sz="1000" b="0" i="0" kern="1200" dirty="0">
                          <a:solidFill>
                            <a:schemeClr val="bg1"/>
                          </a:solidFill>
                          <a:effectLst/>
                          <a:latin typeface="+mn-lt"/>
                          <a:ea typeface="+mn-ea"/>
                          <a:cs typeface="+mn-cs"/>
                        </a:rPr>
                        <a:t>Ресурсы, которые были затрачены на внесение изменений.</a:t>
                      </a:r>
                      <a:endParaRPr lang="ru-RU" sz="1000" kern="1200" dirty="0">
                        <a:solidFill>
                          <a:schemeClr val="bg1"/>
                        </a:solidFill>
                        <a:effectLst/>
                        <a:latin typeface="+mn-lt"/>
                        <a:ea typeface="+mn-ea"/>
                        <a:cs typeface="+mn-cs"/>
                      </a:endParaRPr>
                    </a:p>
                  </a:txBody>
                  <a:tcPr>
                    <a:solidFill>
                      <a:schemeClr val="accent1">
                        <a:tint val="40000"/>
                        <a:alpha val="0"/>
                      </a:schemeClr>
                    </a:solidFill>
                  </a:tcPr>
                </a:tc>
                <a:tc>
                  <a:txBody>
                    <a:bodyPr/>
                    <a:lstStyle/>
                    <a:p>
                      <a:r>
                        <a:rPr lang="ru-RU" sz="1000" dirty="0">
                          <a:solidFill>
                            <a:schemeClr val="bg1"/>
                          </a:solidFill>
                        </a:rPr>
                        <a:t>Стоимость в терминах:</a:t>
                      </a:r>
                    </a:p>
                    <a:p>
                      <a:pPr marL="171450" indent="-171450">
                        <a:buFont typeface="Wingdings" panose="05000000000000000000" pitchFamily="2" charset="2"/>
                        <a:buChar char="§"/>
                      </a:pPr>
                      <a:r>
                        <a:rPr lang="ru-RU" sz="1000" dirty="0">
                          <a:solidFill>
                            <a:schemeClr val="bg1"/>
                          </a:solidFill>
                        </a:rPr>
                        <a:t>Количества, размера, сложности затронутых артефактов</a:t>
                      </a:r>
                    </a:p>
                    <a:p>
                      <a:pPr marL="171450" indent="-171450">
                        <a:buFont typeface="Wingdings" panose="05000000000000000000" pitchFamily="2" charset="2"/>
                        <a:buChar char="§"/>
                      </a:pPr>
                      <a:r>
                        <a:rPr lang="ru-RU" sz="1000" dirty="0">
                          <a:solidFill>
                            <a:schemeClr val="bg1"/>
                          </a:solidFill>
                        </a:rPr>
                        <a:t>Усилий</a:t>
                      </a:r>
                    </a:p>
                    <a:p>
                      <a:pPr marL="171450" indent="-171450">
                        <a:buFont typeface="Wingdings" panose="05000000000000000000" pitchFamily="2" charset="2"/>
                        <a:buChar char="§"/>
                      </a:pPr>
                      <a:r>
                        <a:rPr lang="ru-RU" sz="1000" dirty="0">
                          <a:solidFill>
                            <a:schemeClr val="bg1"/>
                          </a:solidFill>
                        </a:rPr>
                        <a:t>Затраченного времени</a:t>
                      </a:r>
                    </a:p>
                    <a:p>
                      <a:pPr marL="171450" indent="-171450">
                        <a:buFont typeface="Wingdings" panose="05000000000000000000" pitchFamily="2" charset="2"/>
                        <a:buChar char="§"/>
                      </a:pPr>
                      <a:r>
                        <a:rPr lang="ru-RU" sz="1000" dirty="0">
                          <a:solidFill>
                            <a:schemeClr val="bg1"/>
                          </a:solidFill>
                        </a:rPr>
                        <a:t>Денег (прямые затраты или альтернативные издержки)</a:t>
                      </a:r>
                    </a:p>
                    <a:p>
                      <a:pPr marL="171450" indent="-171450">
                        <a:buFont typeface="Wingdings" panose="05000000000000000000" pitchFamily="2" charset="2"/>
                        <a:buChar char="§"/>
                      </a:pPr>
                      <a:r>
                        <a:rPr lang="ru-RU" sz="1000" dirty="0">
                          <a:solidFill>
                            <a:schemeClr val="bg1"/>
                          </a:solidFill>
                        </a:rPr>
                        <a:t>Степени влияния данного изменения на другие функции или характеристики качества</a:t>
                      </a:r>
                    </a:p>
                    <a:p>
                      <a:pPr marL="171450" indent="-171450">
                        <a:buFont typeface="Wingdings" panose="05000000000000000000" pitchFamily="2" charset="2"/>
                        <a:buChar char="§"/>
                      </a:pPr>
                      <a:r>
                        <a:rPr lang="ru-RU" sz="1000" dirty="0">
                          <a:solidFill>
                            <a:schemeClr val="bg1"/>
                          </a:solidFill>
                        </a:rPr>
                        <a:t>Появления новых дефектов</a:t>
                      </a:r>
                    </a:p>
                    <a:p>
                      <a:pPr marL="171450" indent="-171450">
                        <a:buFont typeface="Wingdings" panose="05000000000000000000" pitchFamily="2" charset="2"/>
                        <a:buChar char="§"/>
                      </a:pPr>
                      <a:r>
                        <a:rPr lang="ru-RU" sz="1000" dirty="0">
                          <a:solidFill>
                            <a:schemeClr val="bg1"/>
                          </a:solidFill>
                        </a:rPr>
                        <a:t>Времени, необходимого системе для адаптации</a:t>
                      </a:r>
                    </a:p>
                  </a:txBody>
                  <a:tcPr>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29725602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Модифицируемость — сценарии</a:t>
            </a:r>
          </a:p>
        </p:txBody>
      </p:sp>
      <p:pic>
        <p:nvPicPr>
          <p:cNvPr id="7" name="Picture 6">
            <a:extLst>
              <a:ext uri="{FF2B5EF4-FFF2-40B4-BE49-F238E27FC236}">
                <a16:creationId xmlns:a16="http://schemas.microsoft.com/office/drawing/2014/main" id="{69D7661B-87F7-47AD-83C5-A1ECB9E94A9C}"/>
              </a:ext>
            </a:extLst>
          </p:cNvPr>
          <p:cNvPicPr>
            <a:picLocks noChangeAspect="1"/>
          </p:cNvPicPr>
          <p:nvPr/>
        </p:nvPicPr>
        <p:blipFill>
          <a:blip r:embed="rId2"/>
          <a:stretch>
            <a:fillRect/>
          </a:stretch>
        </p:blipFill>
        <p:spPr>
          <a:xfrm>
            <a:off x="1320776" y="1640432"/>
            <a:ext cx="6274797" cy="1862636"/>
          </a:xfrm>
          <a:prstGeom prst="rect">
            <a:avLst/>
          </a:prstGeom>
        </p:spPr>
      </p:pic>
    </p:spTree>
    <p:extLst>
      <p:ext uri="{BB962C8B-B14F-4D97-AF65-F5344CB8AC3E}">
        <p14:creationId xmlns:p14="http://schemas.microsoft.com/office/powerpoint/2010/main" val="1391909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Модифицируемость — тактики</a:t>
            </a:r>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2"/>
          <a:stretch>
            <a:fillRect/>
          </a:stretch>
        </p:blipFill>
        <p:spPr>
          <a:xfrm>
            <a:off x="1873896" y="1178939"/>
            <a:ext cx="4894103" cy="3253622"/>
          </a:xfrm>
          <a:solidFill>
            <a:srgbClr val="E6E7E9"/>
          </a:solidFill>
        </p:spPr>
      </p:pic>
      <p:pic>
        <p:nvPicPr>
          <p:cNvPr id="6" name="Рисунок 18">
            <a:extLst>
              <a:ext uri="{FF2B5EF4-FFF2-40B4-BE49-F238E27FC236}">
                <a16:creationId xmlns:a16="http://schemas.microsoft.com/office/drawing/2014/main" id="{8ABD1550-E3E2-4147-89E8-F3808CE535C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2814" y="3478107"/>
            <a:ext cx="1113491" cy="1302299"/>
          </a:xfrm>
          <a:prstGeom prst="rect">
            <a:avLst/>
          </a:prstGeom>
        </p:spPr>
      </p:pic>
    </p:spTree>
    <p:extLst>
      <p:ext uri="{BB962C8B-B14F-4D97-AF65-F5344CB8AC3E}">
        <p14:creationId xmlns:p14="http://schemas.microsoft.com/office/powerpoint/2010/main" val="27955163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sz="4000" dirty="0" err="1"/>
              <a:t>Развертываемость</a:t>
            </a:r>
            <a:endParaRPr lang="ru-RU" sz="4000" dirty="0"/>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25943005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err="1"/>
              <a:t>Развертываемость</a:t>
            </a:r>
            <a:r>
              <a:rPr lang="ru-RU" dirty="0"/>
              <a:t>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2625719378"/>
              </p:ext>
            </p:extLst>
          </p:nvPr>
        </p:nvGraphicFramePr>
        <p:xfrm>
          <a:off x="510541" y="1131150"/>
          <a:ext cx="8028659" cy="3388360"/>
        </p:xfrm>
        <a:graphic>
          <a:graphicData uri="http://schemas.openxmlformats.org/drawingml/2006/table">
            <a:tbl>
              <a:tblPr bandRow="1">
                <a:tableStyleId>{5C22544A-7EE6-4342-B048-85BDC9FD1C3A}</a:tableStyleId>
              </a:tblPr>
              <a:tblGrid>
                <a:gridCol w="1502409">
                  <a:extLst>
                    <a:ext uri="{9D8B030D-6E8A-4147-A177-3AD203B41FA5}">
                      <a16:colId xmlns:a16="http://schemas.microsoft.com/office/drawing/2014/main" val="4203486302"/>
                    </a:ext>
                  </a:extLst>
                </a:gridCol>
                <a:gridCol w="3279050">
                  <a:extLst>
                    <a:ext uri="{9D8B030D-6E8A-4147-A177-3AD203B41FA5}">
                      <a16:colId xmlns:a16="http://schemas.microsoft.com/office/drawing/2014/main" val="205936207"/>
                    </a:ext>
                  </a:extLst>
                </a:gridCol>
                <a:gridCol w="324720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Источник стимула</a:t>
                      </a:r>
                    </a:p>
                  </a:txBody>
                  <a:tcPr>
                    <a:solidFill>
                      <a:schemeClr val="accent1">
                        <a:tint val="20000"/>
                        <a:alpha val="25000"/>
                      </a:schemeClr>
                    </a:solidFill>
                  </a:tcPr>
                </a:tc>
                <a:tc>
                  <a:txBody>
                    <a:bodyPr/>
                    <a:lstStyle/>
                    <a:p>
                      <a:r>
                        <a:rPr lang="ru-RU" sz="1000" dirty="0">
                          <a:solidFill>
                            <a:schemeClr val="bg1"/>
                          </a:solidFill>
                        </a:rPr>
                        <a:t>Триггер для развертывания</a:t>
                      </a:r>
                    </a:p>
                  </a:txBody>
                  <a:tcPr>
                    <a:solidFill>
                      <a:schemeClr val="accent1">
                        <a:tint val="20000"/>
                        <a:alpha val="0"/>
                      </a:schemeClr>
                    </a:solidFill>
                  </a:tcPr>
                </a:tc>
                <a:tc>
                  <a:txBody>
                    <a:bodyPr/>
                    <a:lstStyle/>
                    <a:p>
                      <a:r>
                        <a:rPr lang="ru-RU" sz="1000" dirty="0">
                          <a:solidFill>
                            <a:schemeClr val="bg1"/>
                          </a:solidFill>
                        </a:rPr>
                        <a:t>Конечный пользователь, разработчик, системный администратор, операционный персонал, </a:t>
                      </a:r>
                      <a:r>
                        <a:rPr lang="ru-RU" sz="1000" dirty="0" err="1">
                          <a:solidFill>
                            <a:schemeClr val="bg1"/>
                          </a:solidFill>
                        </a:rPr>
                        <a:t>маркетплейскомпонентов</a:t>
                      </a:r>
                      <a:r>
                        <a:rPr lang="ru-RU" sz="1000" dirty="0">
                          <a:solidFill>
                            <a:schemeClr val="bg1"/>
                          </a:solidFill>
                        </a:rPr>
                        <a:t>, владелец продукта.</a:t>
                      </a:r>
                    </a:p>
                  </a:txBody>
                  <a:tcPr>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Стимул</a:t>
                      </a:r>
                    </a:p>
                  </a:txBody>
                  <a:tcPr>
                    <a:solidFill>
                      <a:schemeClr val="accent1">
                        <a:tint val="40000"/>
                        <a:alpha val="24000"/>
                      </a:schemeClr>
                    </a:solidFill>
                  </a:tcPr>
                </a:tc>
                <a:tc>
                  <a:txBody>
                    <a:bodyPr/>
                    <a:lstStyle/>
                    <a:p>
                      <a:r>
                        <a:rPr lang="ru-RU" sz="1000" dirty="0">
                          <a:solidFill>
                            <a:schemeClr val="bg1"/>
                          </a:solidFill>
                        </a:rPr>
                        <a:t>Что является причиной срабатывания триггера?</a:t>
                      </a:r>
                    </a:p>
                  </a:txBody>
                  <a:tcPr>
                    <a:solidFill>
                      <a:schemeClr val="accent1">
                        <a:tint val="40000"/>
                        <a:alpha val="0"/>
                      </a:schemeClr>
                    </a:solidFill>
                  </a:tcPr>
                </a:tc>
                <a:tc>
                  <a:txBody>
                    <a:bodyPr/>
                    <a:lstStyle/>
                    <a:p>
                      <a:r>
                        <a:rPr lang="ru-RU" sz="1000" dirty="0">
                          <a:solidFill>
                            <a:schemeClr val="bg1"/>
                          </a:solidFill>
                        </a:rPr>
                        <a:t>Новый элемент доступен для развёртывания. Обычно это запрос на замену программного элемента новой версией (например, исправление дефекта, установка исправления безопасности, обновление до последней версии компонента или фреймворка и т.д.). Новый элемент одобрен для включения. Необходимо выполнить откат существующего элемента/набора элементов.</a:t>
                      </a:r>
                    </a:p>
                  </a:txBody>
                  <a:tcPr>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Артефакт</a:t>
                      </a:r>
                    </a:p>
                  </a:txBody>
                  <a:tcPr>
                    <a:solidFill>
                      <a:schemeClr val="accent1">
                        <a:tint val="40000"/>
                        <a:alpha val="24000"/>
                      </a:schemeClr>
                    </a:solidFill>
                  </a:tcPr>
                </a:tc>
                <a:tc>
                  <a:txBody>
                    <a:bodyPr/>
                    <a:lstStyle/>
                    <a:p>
                      <a:r>
                        <a:rPr lang="ru-RU" sz="1000" dirty="0">
                          <a:solidFill>
                            <a:schemeClr val="bg1"/>
                          </a:solidFill>
                        </a:rPr>
                        <a:t>Что нужно изменить?</a:t>
                      </a:r>
                    </a:p>
                  </a:txBody>
                  <a:tcPr>
                    <a:solidFill>
                      <a:schemeClr val="accent1">
                        <a:tint val="40000"/>
                        <a:alpha val="0"/>
                      </a:schemeClr>
                    </a:solidFill>
                  </a:tcPr>
                </a:tc>
                <a:tc>
                  <a:txBody>
                    <a:bodyPr/>
                    <a:lstStyle/>
                    <a:p>
                      <a:r>
                        <a:rPr lang="ru-RU" sz="1000" dirty="0">
                          <a:solidFill>
                            <a:schemeClr val="bg1"/>
                          </a:solidFill>
                        </a:rPr>
                        <a:t>Определенные компоненты или модули, платформа системы, ее пользовательский интерфейс, среда исполнения или другая система, с которой она взаимодействует. Таким образом, артефакт может представлять собой отдельный программный элемент, несколько программных элементов или всю систему.</a:t>
                      </a:r>
                    </a:p>
                  </a:txBody>
                  <a:tcPr>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8188341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err="1"/>
              <a:t>Развертываемость</a:t>
            </a:r>
            <a:r>
              <a:rPr lang="ru-RU" dirty="0"/>
              <a:t>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3147433426"/>
              </p:ext>
            </p:extLst>
          </p:nvPr>
        </p:nvGraphicFramePr>
        <p:xfrm>
          <a:off x="510541" y="1131150"/>
          <a:ext cx="8028659" cy="3142615"/>
        </p:xfrm>
        <a:graphic>
          <a:graphicData uri="http://schemas.openxmlformats.org/drawingml/2006/table">
            <a:tbl>
              <a:tblPr bandRow="1">
                <a:tableStyleId>{5C22544A-7EE6-4342-B048-85BDC9FD1C3A}</a:tableStyleId>
              </a:tblPr>
              <a:tblGrid>
                <a:gridCol w="1527059">
                  <a:extLst>
                    <a:ext uri="{9D8B030D-6E8A-4147-A177-3AD203B41FA5}">
                      <a16:colId xmlns:a16="http://schemas.microsoft.com/office/drawing/2014/main" val="4203486302"/>
                    </a:ext>
                  </a:extLst>
                </a:gridCol>
                <a:gridCol w="2541600">
                  <a:extLst>
                    <a:ext uri="{9D8B030D-6E8A-4147-A177-3AD203B41FA5}">
                      <a16:colId xmlns:a16="http://schemas.microsoft.com/office/drawing/2014/main" val="205936207"/>
                    </a:ext>
                  </a:extLst>
                </a:gridCol>
                <a:gridCol w="3960000">
                  <a:extLst>
                    <a:ext uri="{9D8B030D-6E8A-4147-A177-3AD203B41FA5}">
                      <a16:colId xmlns:a16="http://schemas.microsoft.com/office/drawing/2014/main" val="1457850324"/>
                    </a:ext>
                  </a:extLst>
                </a:gridCol>
              </a:tblGrid>
              <a:tr h="370840">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Окружение</a:t>
                      </a:r>
                    </a:p>
                  </a:txBody>
                  <a:tcPr>
                    <a:solidFill>
                      <a:schemeClr val="accent1">
                        <a:tint val="20000"/>
                        <a:alpha val="25000"/>
                      </a:schemeClr>
                    </a:solidFill>
                  </a:tcPr>
                </a:tc>
                <a:tc>
                  <a:txBody>
                    <a:bodyPr/>
                    <a:lstStyle/>
                    <a:p>
                      <a:r>
                        <a:rPr lang="en-US" sz="1000" dirty="0">
                          <a:solidFill>
                            <a:schemeClr val="bg1"/>
                          </a:solidFill>
                          <a:latin typeface="+mj-lt"/>
                        </a:rPr>
                        <a:t>Staging</a:t>
                      </a:r>
                      <a:r>
                        <a:rPr lang="ru-RU" sz="1000" dirty="0">
                          <a:solidFill>
                            <a:schemeClr val="bg1"/>
                          </a:solidFill>
                          <a:latin typeface="+mj-lt"/>
                        </a:rPr>
                        <a:t>, производство (или определенная часть того и другого)</a:t>
                      </a:r>
                    </a:p>
                  </a:txBody>
                  <a:tcPr>
                    <a:solidFill>
                      <a:schemeClr val="accent1">
                        <a:tint val="20000"/>
                        <a:alpha val="0"/>
                      </a:schemeClr>
                    </a:solidFill>
                  </a:tcPr>
                </a:tc>
                <a:tc>
                  <a:txBody>
                    <a:bodyPr/>
                    <a:lstStyle/>
                    <a:p>
                      <a:pPr marL="88900" indent="0" algn="l" fontAlgn="t"/>
                      <a:r>
                        <a:rPr lang="ru-RU" sz="1000" b="0" i="0" u="none" strike="noStrike" dirty="0">
                          <a:solidFill>
                            <a:schemeClr val="bg1"/>
                          </a:solidFill>
                          <a:effectLst/>
                          <a:latin typeface="+mj-lt"/>
                        </a:rPr>
                        <a:t>Полное развертывание. Развертывание подмножества для определенной части: пользователей, виртуальных машин, контейнеров, серверов, платформ.</a:t>
                      </a:r>
                      <a:endParaRPr lang="en-US" sz="1000" b="0" i="0" u="none" strike="noStrike" dirty="0">
                        <a:solidFill>
                          <a:schemeClr val="bg1"/>
                        </a:solidFill>
                        <a:effectLst/>
                        <a:latin typeface="+mj-lt"/>
                      </a:endParaRPr>
                    </a:p>
                  </a:txBody>
                  <a:tcPr marL="9525" marR="9525" marT="9525" marB="0">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Реакция</a:t>
                      </a:r>
                    </a:p>
                  </a:txBody>
                  <a:tcPr>
                    <a:solidFill>
                      <a:schemeClr val="accent1">
                        <a:tint val="40000"/>
                        <a:alpha val="24000"/>
                      </a:schemeClr>
                    </a:solidFill>
                  </a:tcPr>
                </a:tc>
                <a:tc>
                  <a:txBody>
                    <a:bodyPr/>
                    <a:lstStyle/>
                    <a:p>
                      <a:pPr marL="88900" marR="0" lvl="0" indent="0" algn="l" defTabSz="914400" rtl="0" eaLnBrk="1" fontAlgn="t" latinLnBrk="0" hangingPunct="1">
                        <a:lnSpc>
                          <a:spcPct val="100000"/>
                        </a:lnSpc>
                        <a:spcBef>
                          <a:spcPts val="0"/>
                        </a:spcBef>
                        <a:spcAft>
                          <a:spcPts val="0"/>
                        </a:spcAft>
                        <a:buClrTx/>
                        <a:buSzTx/>
                        <a:buFontTx/>
                        <a:buNone/>
                        <a:tabLst/>
                        <a:defRPr/>
                      </a:pPr>
                      <a:r>
                        <a:rPr lang="ru-RU" sz="1000" b="0" i="0" u="none" strike="noStrike" dirty="0">
                          <a:solidFill>
                            <a:schemeClr val="bg1"/>
                          </a:solidFill>
                          <a:effectLst/>
                          <a:latin typeface="+mj-lt"/>
                        </a:rPr>
                        <a:t>Что должно произойти?</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88900" indent="0" algn="l" fontAlgn="t"/>
                      <a:r>
                        <a:rPr lang="ru-RU" sz="1000" b="0" i="0" u="none" strike="noStrike" dirty="0">
                          <a:solidFill>
                            <a:schemeClr val="bg1"/>
                          </a:solidFill>
                          <a:effectLst/>
                          <a:latin typeface="+mj-lt"/>
                        </a:rPr>
                        <a:t>Внедрение новых компонентов. Развертывание новых компонентов. Мониторинг новых компонентов. Откат предыдущего развертывания.</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Мера реакции</a:t>
                      </a:r>
                    </a:p>
                  </a:txBody>
                  <a:tcPr>
                    <a:solidFill>
                      <a:schemeClr val="accent1">
                        <a:tint val="40000"/>
                        <a:alpha val="24000"/>
                      </a:schemeClr>
                    </a:solidFill>
                  </a:tcPr>
                </a:tc>
                <a:tc>
                  <a:txBody>
                    <a:bodyPr/>
                    <a:lstStyle/>
                    <a:p>
                      <a:pPr marL="88900" indent="0" algn="l" fontAlgn="t"/>
                      <a:r>
                        <a:rPr lang="ru-RU" sz="1000" b="0" i="0" u="none" strike="noStrike" dirty="0">
                          <a:solidFill>
                            <a:schemeClr val="bg1"/>
                          </a:solidFill>
                          <a:effectLst/>
                          <a:latin typeface="+mj-lt"/>
                        </a:rPr>
                        <a:t>Мера стоимости, времени или эффективности процесса для развертывания или для серии развертываний с течением времени.</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88900" indent="0" algn="l" fontAlgn="t"/>
                      <a:r>
                        <a:rPr lang="ru-RU" sz="1000" b="0" i="0" u="none" strike="noStrike" dirty="0">
                          <a:solidFill>
                            <a:schemeClr val="bg1"/>
                          </a:solidFill>
                          <a:effectLst/>
                          <a:latin typeface="+mj-lt"/>
                        </a:rPr>
                        <a:t>Стоимость в терминах: </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количества, размера и сложности затронутых артефактов</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среднего/наихудшего уровня трудозатрат</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затраченных часов или календарного времени</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денег (прямых затрат или альтернативных издержек)</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новых внесённых дефектов</a:t>
                      </a:r>
                    </a:p>
                    <a:p>
                      <a:pPr marL="88900" indent="0" algn="l" fontAlgn="t">
                        <a:buFont typeface="Arial" panose="020B0604020202020204" pitchFamily="34" charset="0"/>
                        <a:buNone/>
                      </a:pPr>
                      <a:r>
                        <a:rPr lang="ru-RU" sz="1000" b="0" i="0" u="none" strike="noStrike" dirty="0">
                          <a:solidFill>
                            <a:schemeClr val="bg1"/>
                          </a:solidFill>
                          <a:effectLst/>
                          <a:latin typeface="+mj-lt"/>
                        </a:rPr>
                        <a:t>Степень, в которой это развёртывание/откат влияет на другие функции или атрибуты качества.</a:t>
                      </a:r>
                    </a:p>
                    <a:p>
                      <a:pPr marL="88900" indent="0" algn="l" fontAlgn="t">
                        <a:buFont typeface="Arial" panose="020B0604020202020204" pitchFamily="34" charset="0"/>
                        <a:buNone/>
                      </a:pPr>
                      <a:r>
                        <a:rPr lang="ru-RU" sz="1000" b="0" i="0" u="none" strike="noStrike" dirty="0">
                          <a:solidFill>
                            <a:schemeClr val="bg1"/>
                          </a:solidFill>
                          <a:effectLst/>
                          <a:latin typeface="+mj-lt"/>
                        </a:rPr>
                        <a:t>Количество неудачных развёртываний</a:t>
                      </a:r>
                    </a:p>
                    <a:p>
                      <a:pPr marL="88900" indent="0" algn="l" fontAlgn="t">
                        <a:buFont typeface="Arial" panose="020B0604020202020204" pitchFamily="34" charset="0"/>
                        <a:buNone/>
                      </a:pPr>
                      <a:r>
                        <a:rPr lang="ru-RU" sz="1000" b="0" i="0" u="none" strike="noStrike" dirty="0">
                          <a:solidFill>
                            <a:schemeClr val="bg1"/>
                          </a:solidFill>
                          <a:effectLst/>
                          <a:latin typeface="+mj-lt"/>
                        </a:rPr>
                        <a:t>Повторяемость процесса</a:t>
                      </a:r>
                    </a:p>
                    <a:p>
                      <a:pPr marL="88900" indent="0" algn="l" fontAlgn="t">
                        <a:buFont typeface="Arial" panose="020B0604020202020204" pitchFamily="34" charset="0"/>
                        <a:buNone/>
                      </a:pPr>
                      <a:r>
                        <a:rPr lang="ru-RU" sz="1000" b="0" i="0" u="none" strike="noStrike" dirty="0">
                          <a:solidFill>
                            <a:schemeClr val="bg1"/>
                          </a:solidFill>
                          <a:effectLst/>
                          <a:latin typeface="+mj-lt"/>
                        </a:rPr>
                        <a:t>Прослеживаемость процесса</a:t>
                      </a:r>
                    </a:p>
                    <a:p>
                      <a:pPr marL="88900" indent="0" algn="l" fontAlgn="t">
                        <a:buFont typeface="Arial" panose="020B0604020202020204" pitchFamily="34" charset="0"/>
                        <a:buNone/>
                      </a:pPr>
                      <a:r>
                        <a:rPr lang="ru-RU" sz="1000" b="0" i="0" u="none" strike="noStrike" dirty="0">
                          <a:solidFill>
                            <a:schemeClr val="bg1"/>
                          </a:solidFill>
                          <a:effectLst/>
                          <a:latin typeface="+mj-lt"/>
                        </a:rPr>
                        <a:t>Время цикла процесса.</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20831861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err="1"/>
              <a:t>Развертываемость</a:t>
            </a:r>
            <a:r>
              <a:rPr lang="ru-RU" dirty="0"/>
              <a:t> — сценарии</a:t>
            </a:r>
          </a:p>
        </p:txBody>
      </p:sp>
      <p:pic>
        <p:nvPicPr>
          <p:cNvPr id="7" name="Picture 6">
            <a:extLst>
              <a:ext uri="{FF2B5EF4-FFF2-40B4-BE49-F238E27FC236}">
                <a16:creationId xmlns:a16="http://schemas.microsoft.com/office/drawing/2014/main" id="{69D7661B-87F7-47AD-83C5-A1ECB9E94A9C}"/>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662264" y="1550247"/>
            <a:ext cx="5819471" cy="2043006"/>
          </a:xfrm>
          <a:prstGeom prst="rect">
            <a:avLst/>
          </a:prstGeom>
        </p:spPr>
      </p:pic>
    </p:spTree>
    <p:extLst>
      <p:ext uri="{BB962C8B-B14F-4D97-AF65-F5344CB8AC3E}">
        <p14:creationId xmlns:p14="http://schemas.microsoft.com/office/powerpoint/2010/main" val="3632989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err="1"/>
              <a:t>Развертываемость</a:t>
            </a:r>
            <a:r>
              <a:rPr lang="ru-RU" dirty="0"/>
              <a:t> — тактики</a:t>
            </a:r>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2"/>
          <a:stretch>
            <a:fillRect/>
          </a:stretch>
        </p:blipFill>
        <p:spPr>
          <a:xfrm>
            <a:off x="1873896" y="1553039"/>
            <a:ext cx="4894103" cy="2505421"/>
          </a:xfrm>
          <a:solidFill>
            <a:srgbClr val="E6E7E9"/>
          </a:solidFill>
        </p:spPr>
      </p:pic>
      <p:pic>
        <p:nvPicPr>
          <p:cNvPr id="6" name="Рисунок 18">
            <a:extLst>
              <a:ext uri="{FF2B5EF4-FFF2-40B4-BE49-F238E27FC236}">
                <a16:creationId xmlns:a16="http://schemas.microsoft.com/office/drawing/2014/main" id="{59388821-4022-46DA-B57B-C8DAD1570D7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2814" y="3478107"/>
            <a:ext cx="1113491" cy="1302299"/>
          </a:xfrm>
          <a:prstGeom prst="rect">
            <a:avLst/>
          </a:prstGeom>
        </p:spPr>
      </p:pic>
    </p:spTree>
    <p:extLst>
      <p:ext uri="{BB962C8B-B14F-4D97-AF65-F5344CB8AC3E}">
        <p14:creationId xmlns:p14="http://schemas.microsoft.com/office/powerpoint/2010/main" val="180472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Что такое атрибуты качества?</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marL="285750" indent="-285750">
              <a:buClr>
                <a:schemeClr val="accent1"/>
              </a:buClr>
              <a:buFont typeface="Wingdings" panose="05000000000000000000" pitchFamily="2" charset="2"/>
              <a:buChar char="§"/>
            </a:pPr>
            <a:r>
              <a:rPr lang="ru-RU" dirty="0"/>
              <a:t>Функциональность не определяет архитектуру.</a:t>
            </a:r>
            <a:endParaRPr lang="en-US" dirty="0"/>
          </a:p>
          <a:p>
            <a:pPr marL="285750" indent="-285750">
              <a:buClr>
                <a:schemeClr val="accent1"/>
              </a:buClr>
              <a:buFont typeface="Wingdings" panose="05000000000000000000" pitchFamily="2" charset="2"/>
              <a:buChar char="§"/>
            </a:pPr>
            <a:r>
              <a:rPr lang="ru-RU" dirty="0"/>
              <a:t>Многие качества, которые должны быть предусмотрены в архитектуре системы, выходят за рамки функциональности, которая является базовым описанием возможностей</a:t>
            </a:r>
            <a:endParaRPr lang="en-US" dirty="0"/>
          </a:p>
          <a:p>
            <a:pPr marL="285750" indent="-285750">
              <a:buClr>
                <a:schemeClr val="accent1"/>
              </a:buClr>
              <a:buFont typeface="Wingdings" panose="05000000000000000000" pitchFamily="2" charset="2"/>
              <a:buChar char="§"/>
            </a:pPr>
            <a:r>
              <a:rPr lang="ru-RU" dirty="0"/>
              <a:t>Системы часто перепроектируются не из-за их функциональной неполноценности, а из-за того, что их сложно поддерживать, переносить или масштабировать; или они слишком медленные; или они были взломаны хакерами.</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5147" y="3047734"/>
            <a:ext cx="1463653" cy="1453272"/>
          </a:xfrm>
          <a:prstGeom prst="rect">
            <a:avLst/>
          </a:prstGeom>
        </p:spPr>
      </p:pic>
    </p:spTree>
    <p:extLst>
      <p:ext uri="{BB962C8B-B14F-4D97-AF65-F5344CB8AC3E}">
        <p14:creationId xmlns:p14="http://schemas.microsoft.com/office/powerpoint/2010/main" val="1845581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sz="4000" dirty="0"/>
              <a:t>Защита</a:t>
            </a:r>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1338072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Защита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906435280"/>
              </p:ext>
            </p:extLst>
          </p:nvPr>
        </p:nvGraphicFramePr>
        <p:xfrm>
          <a:off x="510541" y="1131150"/>
          <a:ext cx="8028659" cy="2605405"/>
        </p:xfrm>
        <a:graphic>
          <a:graphicData uri="http://schemas.openxmlformats.org/drawingml/2006/table">
            <a:tbl>
              <a:tblPr bandRow="1">
                <a:tableStyleId>{5C22544A-7EE6-4342-B048-85BDC9FD1C3A}</a:tableStyleId>
              </a:tblPr>
              <a:tblGrid>
                <a:gridCol w="1534259">
                  <a:extLst>
                    <a:ext uri="{9D8B030D-6E8A-4147-A177-3AD203B41FA5}">
                      <a16:colId xmlns:a16="http://schemas.microsoft.com/office/drawing/2014/main" val="4203486302"/>
                    </a:ext>
                  </a:extLst>
                </a:gridCol>
                <a:gridCol w="2520000">
                  <a:extLst>
                    <a:ext uri="{9D8B030D-6E8A-4147-A177-3AD203B41FA5}">
                      <a16:colId xmlns:a16="http://schemas.microsoft.com/office/drawing/2014/main" val="205936207"/>
                    </a:ext>
                  </a:extLst>
                </a:gridCol>
                <a:gridCol w="3974400">
                  <a:extLst>
                    <a:ext uri="{9D8B030D-6E8A-4147-A177-3AD203B41FA5}">
                      <a16:colId xmlns:a16="http://schemas.microsoft.com/office/drawing/2014/main" val="1457850324"/>
                    </a:ext>
                  </a:extLst>
                </a:gridCol>
              </a:tblGrid>
              <a:tr h="370840">
                <a:tc>
                  <a:txBody>
                    <a:bodyPr/>
                    <a:lstStyle/>
                    <a:p>
                      <a:r>
                        <a:rPr lang="ru-RU" sz="1200" b="1">
                          <a:solidFill>
                            <a:schemeClr val="bg1"/>
                          </a:solidFill>
                        </a:rPr>
                        <a:t>Часть сценария</a:t>
                      </a:r>
                      <a:endParaRPr lang="ru-RU" sz="1200" b="1" dirty="0">
                        <a:solidFill>
                          <a:schemeClr val="bg1"/>
                        </a:solidFill>
                      </a:endParaRPr>
                    </a:p>
                  </a:txBody>
                  <a:tcPr>
                    <a:solidFill>
                      <a:schemeClr val="accent1">
                        <a:tint val="40000"/>
                        <a:alpha val="24000"/>
                      </a:schemeClr>
                    </a:solidFill>
                  </a:tcPr>
                </a:tc>
                <a:tc>
                  <a:txBody>
                    <a:bodyPr/>
                    <a:lstStyle/>
                    <a:p>
                      <a:r>
                        <a:rPr lang="ru-RU" sz="1200" b="1">
                          <a:solidFill>
                            <a:schemeClr val="bg1"/>
                          </a:solidFill>
                        </a:rPr>
                        <a:t>Описание</a:t>
                      </a:r>
                      <a:endParaRPr lang="ru-RU" sz="1200" b="1" dirty="0">
                        <a:solidFill>
                          <a:schemeClr val="bg1"/>
                        </a:solidFill>
                      </a:endParaRPr>
                    </a:p>
                  </a:txBody>
                  <a:tcPr>
                    <a:solidFill>
                      <a:schemeClr val="accent1">
                        <a:tint val="40000"/>
                        <a:alpha val="25000"/>
                      </a:schemeClr>
                    </a:solidFill>
                  </a:tcPr>
                </a:tc>
                <a:tc>
                  <a:txBody>
                    <a:bodyPr/>
                    <a:lstStyle/>
                    <a:p>
                      <a:r>
                        <a:rPr lang="ru-RU" sz="1200" b="1">
                          <a:solidFill>
                            <a:schemeClr val="bg1"/>
                          </a:solidFill>
                        </a:rPr>
                        <a:t>Возможные значения</a:t>
                      </a:r>
                      <a:endParaRPr lang="ru-RU" sz="1200" b="1" dirty="0">
                        <a:solidFill>
                          <a:schemeClr val="bg1"/>
                        </a:solidFill>
                      </a:endParaRP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a:solidFill>
                            <a:schemeClr val="bg1"/>
                          </a:solidFill>
                        </a:rPr>
                        <a:t>Источник стимула</a:t>
                      </a:r>
                      <a:endParaRPr lang="ru-RU" sz="1200" b="1" dirty="0">
                        <a:solidFill>
                          <a:schemeClr val="bg1"/>
                        </a:solidFill>
                      </a:endParaRPr>
                    </a:p>
                  </a:txBody>
                  <a:tcPr>
                    <a:solidFill>
                      <a:schemeClr val="accent1">
                        <a:tint val="20000"/>
                        <a:alpha val="25000"/>
                      </a:schemeClr>
                    </a:solidFill>
                  </a:tcPr>
                </a:tc>
                <a:tc>
                  <a:txBody>
                    <a:bodyPr/>
                    <a:lstStyle/>
                    <a:p>
                      <a:pPr marL="85725" indent="0" algn="l" fontAlgn="t"/>
                      <a:r>
                        <a:rPr lang="ru-RU" sz="1000" b="0" i="0" u="none" strike="noStrike">
                          <a:solidFill>
                            <a:schemeClr val="bg1"/>
                          </a:solidFill>
                          <a:effectLst/>
                          <a:latin typeface="+mj-lt"/>
                        </a:rPr>
                        <a:t>Атака может исходить извне или изнутри организации. Источником атаки может быть как человек, так и другая система. Он мог быть ранее идентифицирован (как правильно, так и неправильно) или в настоящее время неизвестен.</a:t>
                      </a:r>
                      <a:endParaRPr lang="en-US" sz="1000" b="0" i="0" u="none" strike="noStrike" dirty="0">
                        <a:solidFill>
                          <a:schemeClr val="bg1"/>
                        </a:solidFill>
                        <a:effectLst/>
                        <a:latin typeface="+mj-lt"/>
                      </a:endParaRPr>
                    </a:p>
                  </a:txBody>
                  <a:tcPr marL="9525" marR="9525" marT="9525" marB="0">
                    <a:solidFill>
                      <a:schemeClr val="accent1">
                        <a:tint val="20000"/>
                        <a:alpha val="0"/>
                      </a:schemeClr>
                    </a:solidFill>
                  </a:tcPr>
                </a:tc>
                <a:tc>
                  <a:txBody>
                    <a:bodyPr/>
                    <a:lstStyle/>
                    <a:p>
                      <a:pPr marL="171450" indent="-171450">
                        <a:buFont typeface="Wingdings" panose="05000000000000000000" pitchFamily="2" charset="2"/>
                        <a:buChar char="§"/>
                      </a:pPr>
                      <a:r>
                        <a:rPr lang="ru-RU" sz="1000" dirty="0">
                          <a:solidFill>
                            <a:schemeClr val="bg1"/>
                          </a:solidFill>
                          <a:latin typeface="+mj-lt"/>
                        </a:rPr>
                        <a:t>Человек</a:t>
                      </a:r>
                    </a:p>
                    <a:p>
                      <a:pPr marL="171450" indent="-171450">
                        <a:buFont typeface="Wingdings" panose="05000000000000000000" pitchFamily="2" charset="2"/>
                        <a:buChar char="§"/>
                      </a:pPr>
                      <a:r>
                        <a:rPr lang="ru-RU" sz="1000" dirty="0">
                          <a:solidFill>
                            <a:schemeClr val="bg1"/>
                          </a:solidFill>
                          <a:latin typeface="+mj-lt"/>
                        </a:rPr>
                        <a:t>Другая система, которая может быть:</a:t>
                      </a:r>
                    </a:p>
                    <a:p>
                      <a:pPr marL="361950" indent="-171450">
                        <a:buFont typeface="Courier New" panose="02070309020205020404" pitchFamily="49" charset="0"/>
                        <a:buChar char="o"/>
                        <a:tabLst>
                          <a:tab pos="361950" algn="l"/>
                        </a:tabLst>
                      </a:pPr>
                      <a:r>
                        <a:rPr lang="ru-RU" sz="1000" dirty="0">
                          <a:solidFill>
                            <a:schemeClr val="bg1"/>
                          </a:solidFill>
                          <a:latin typeface="+mj-lt"/>
                        </a:rPr>
                        <a:t>Внутри организации</a:t>
                      </a:r>
                    </a:p>
                    <a:p>
                      <a:pPr marL="361950" indent="-171450">
                        <a:buFont typeface="Courier New" panose="02070309020205020404" pitchFamily="49" charset="0"/>
                        <a:buChar char="o"/>
                      </a:pPr>
                      <a:r>
                        <a:rPr lang="ru-RU" sz="1000" dirty="0">
                          <a:solidFill>
                            <a:schemeClr val="bg1"/>
                          </a:solidFill>
                          <a:latin typeface="+mj-lt"/>
                        </a:rPr>
                        <a:t>Вне организации </a:t>
                      </a:r>
                    </a:p>
                    <a:p>
                      <a:pPr marL="361950" indent="-171450">
                        <a:buFont typeface="Courier New" panose="02070309020205020404" pitchFamily="49" charset="0"/>
                        <a:buChar char="o"/>
                      </a:pPr>
                      <a:r>
                        <a:rPr lang="ru-RU" sz="1000" dirty="0">
                          <a:solidFill>
                            <a:schemeClr val="bg1"/>
                          </a:solidFill>
                          <a:latin typeface="+mj-lt"/>
                        </a:rPr>
                        <a:t>Ранее </a:t>
                      </a:r>
                      <a:r>
                        <a:rPr lang="ru-RU" sz="1000" dirty="0" err="1">
                          <a:solidFill>
                            <a:schemeClr val="bg1"/>
                          </a:solidFill>
                          <a:latin typeface="+mj-lt"/>
                        </a:rPr>
                        <a:t>идентифицированна</a:t>
                      </a:r>
                      <a:r>
                        <a:rPr lang="ru-RU" sz="1000" dirty="0">
                          <a:solidFill>
                            <a:schemeClr val="bg1"/>
                          </a:solidFill>
                          <a:latin typeface="+mj-lt"/>
                        </a:rPr>
                        <a:t> </a:t>
                      </a:r>
                    </a:p>
                    <a:p>
                      <a:pPr marL="361950" indent="-171450">
                        <a:buFont typeface="Courier New" panose="02070309020205020404" pitchFamily="49" charset="0"/>
                        <a:buChar char="o"/>
                      </a:pPr>
                      <a:r>
                        <a:rPr lang="ru-RU" sz="1000" dirty="0">
                          <a:solidFill>
                            <a:schemeClr val="bg1"/>
                          </a:solidFill>
                          <a:latin typeface="+mj-lt"/>
                        </a:rPr>
                        <a:t>Неизвестно</a:t>
                      </a:r>
                    </a:p>
                  </a:txBody>
                  <a:tcPr>
                    <a:solidFill>
                      <a:schemeClr val="accent1">
                        <a:tint val="20000"/>
                        <a:alpha val="0"/>
                      </a:schemeClr>
                    </a:solidFill>
                  </a:tcPr>
                </a:tc>
                <a:extLst>
                  <a:ext uri="{0D108BD9-81ED-4DB2-BD59-A6C34878D82A}">
                    <a16:rowId xmlns:a16="http://schemas.microsoft.com/office/drawing/2014/main" val="310002435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Стимул</a:t>
                      </a:r>
                    </a:p>
                  </a:txBody>
                  <a:tcPr>
                    <a:solidFill>
                      <a:schemeClr val="accent1">
                        <a:tint val="40000"/>
                        <a:alpha val="24000"/>
                      </a:schemeClr>
                    </a:solidFill>
                  </a:tcPr>
                </a:tc>
                <a:tc>
                  <a:txBody>
                    <a:bodyPr/>
                    <a:lstStyle/>
                    <a:p>
                      <a:r>
                        <a:rPr lang="ru-RU" sz="1000" dirty="0">
                          <a:solidFill>
                            <a:schemeClr val="bg1"/>
                          </a:solidFill>
                          <a:latin typeface="+mj-lt"/>
                        </a:rPr>
                        <a:t>Стимулом является сама атака.</a:t>
                      </a:r>
                    </a:p>
                  </a:txBody>
                  <a:tcPr>
                    <a:solidFill>
                      <a:schemeClr val="accent1">
                        <a:tint val="40000"/>
                        <a:alpha val="0"/>
                      </a:schemeClr>
                    </a:solidFill>
                  </a:tcPr>
                </a:tc>
                <a:tc>
                  <a:txBody>
                    <a:bodyPr/>
                    <a:lstStyle/>
                    <a:p>
                      <a:r>
                        <a:rPr lang="ru-RU" sz="1000" dirty="0">
                          <a:solidFill>
                            <a:schemeClr val="bg1"/>
                          </a:solidFill>
                          <a:latin typeface="+mj-lt"/>
                        </a:rPr>
                        <a:t>Несанкционированная попытка: </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Отображать данные</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Собирать данные</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Изменять или удалять данные</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Получать доступ к системным службам</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Изменять поведение системы</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Уменьшать доступность</a:t>
                      </a:r>
                    </a:p>
                  </a:txBody>
                  <a:tcPr>
                    <a:solidFill>
                      <a:schemeClr val="accent1">
                        <a:tint val="40000"/>
                        <a:alpha val="0"/>
                      </a:schemeClr>
                    </a:solidFill>
                  </a:tcPr>
                </a:tc>
                <a:extLst>
                  <a:ext uri="{0D108BD9-81ED-4DB2-BD59-A6C34878D82A}">
                    <a16:rowId xmlns:a16="http://schemas.microsoft.com/office/drawing/2014/main" val="2402713888"/>
                  </a:ext>
                </a:extLst>
              </a:tr>
            </a:tbl>
          </a:graphicData>
        </a:graphic>
      </p:graphicFrame>
    </p:spTree>
    <p:extLst>
      <p:ext uri="{BB962C8B-B14F-4D97-AF65-F5344CB8AC3E}">
        <p14:creationId xmlns:p14="http://schemas.microsoft.com/office/powerpoint/2010/main" val="1244401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Защита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3792925110"/>
              </p:ext>
            </p:extLst>
          </p:nvPr>
        </p:nvGraphicFramePr>
        <p:xfrm>
          <a:off x="510541" y="1131150"/>
          <a:ext cx="8028659" cy="2148205"/>
        </p:xfrm>
        <a:graphic>
          <a:graphicData uri="http://schemas.openxmlformats.org/drawingml/2006/table">
            <a:tbl>
              <a:tblPr bandRow="1">
                <a:tableStyleId>{5C22544A-7EE6-4342-B048-85BDC9FD1C3A}</a:tableStyleId>
              </a:tblPr>
              <a:tblGrid>
                <a:gridCol w="1534259">
                  <a:extLst>
                    <a:ext uri="{9D8B030D-6E8A-4147-A177-3AD203B41FA5}">
                      <a16:colId xmlns:a16="http://schemas.microsoft.com/office/drawing/2014/main" val="4203486302"/>
                    </a:ext>
                  </a:extLst>
                </a:gridCol>
                <a:gridCol w="2520000">
                  <a:extLst>
                    <a:ext uri="{9D8B030D-6E8A-4147-A177-3AD203B41FA5}">
                      <a16:colId xmlns:a16="http://schemas.microsoft.com/office/drawing/2014/main" val="205936207"/>
                    </a:ext>
                  </a:extLst>
                </a:gridCol>
                <a:gridCol w="3974400">
                  <a:extLst>
                    <a:ext uri="{9D8B030D-6E8A-4147-A177-3AD203B41FA5}">
                      <a16:colId xmlns:a16="http://schemas.microsoft.com/office/drawing/2014/main" val="1457850324"/>
                    </a:ext>
                  </a:extLst>
                </a:gridCol>
              </a:tblGrid>
              <a:tr h="370840">
                <a:tc>
                  <a:txBody>
                    <a:bodyPr/>
                    <a:lstStyle/>
                    <a:p>
                      <a:r>
                        <a:rPr lang="ru-RU" sz="1200" b="1">
                          <a:solidFill>
                            <a:schemeClr val="bg1"/>
                          </a:solidFill>
                        </a:rPr>
                        <a:t>Часть сценария</a:t>
                      </a:r>
                      <a:endParaRPr lang="ru-RU" sz="1200" b="1" dirty="0">
                        <a:solidFill>
                          <a:schemeClr val="bg1"/>
                        </a:solidFill>
                      </a:endParaRPr>
                    </a:p>
                  </a:txBody>
                  <a:tcPr>
                    <a:solidFill>
                      <a:schemeClr val="accent1">
                        <a:tint val="40000"/>
                        <a:alpha val="24000"/>
                      </a:schemeClr>
                    </a:solidFill>
                  </a:tcPr>
                </a:tc>
                <a:tc>
                  <a:txBody>
                    <a:bodyPr/>
                    <a:lstStyle/>
                    <a:p>
                      <a:r>
                        <a:rPr lang="ru-RU" sz="1200" b="1">
                          <a:solidFill>
                            <a:schemeClr val="bg1"/>
                          </a:solidFill>
                        </a:rPr>
                        <a:t>Описание</a:t>
                      </a:r>
                      <a:endParaRPr lang="ru-RU" sz="1200" b="1" dirty="0">
                        <a:solidFill>
                          <a:schemeClr val="bg1"/>
                        </a:solidFill>
                      </a:endParaRPr>
                    </a:p>
                  </a:txBody>
                  <a:tcPr>
                    <a:solidFill>
                      <a:schemeClr val="accent1">
                        <a:tint val="40000"/>
                        <a:alpha val="25000"/>
                      </a:schemeClr>
                    </a:solidFill>
                  </a:tcPr>
                </a:tc>
                <a:tc>
                  <a:txBody>
                    <a:bodyPr/>
                    <a:lstStyle/>
                    <a:p>
                      <a:r>
                        <a:rPr lang="ru-RU" sz="1200" b="1">
                          <a:solidFill>
                            <a:schemeClr val="bg1"/>
                          </a:solidFill>
                        </a:rPr>
                        <a:t>Возможные значения</a:t>
                      </a:r>
                      <a:endParaRPr lang="ru-RU" sz="1200" b="1" dirty="0">
                        <a:solidFill>
                          <a:schemeClr val="bg1"/>
                        </a:solidFill>
                      </a:endParaRP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a:solidFill>
                            <a:schemeClr val="bg1"/>
                          </a:solidFill>
                        </a:rPr>
                        <a:t>Артефакт</a:t>
                      </a:r>
                      <a:endParaRPr lang="ru-RU" sz="1200" b="1" dirty="0">
                        <a:solidFill>
                          <a:schemeClr val="bg1"/>
                        </a:solidFill>
                      </a:endParaRPr>
                    </a:p>
                  </a:txBody>
                  <a:tcPr>
                    <a:solidFill>
                      <a:schemeClr val="accent1">
                        <a:tint val="40000"/>
                        <a:alpha val="24000"/>
                      </a:schemeClr>
                    </a:solidFill>
                  </a:tcPr>
                </a:tc>
                <a:tc>
                  <a:txBody>
                    <a:bodyPr/>
                    <a:lstStyle/>
                    <a:p>
                      <a:r>
                        <a:rPr lang="ru-RU" sz="1000" dirty="0">
                          <a:solidFill>
                            <a:schemeClr val="bg1"/>
                          </a:solidFill>
                          <a:latin typeface="+mj-lt"/>
                        </a:rPr>
                        <a:t>Какова цель атаки?</a:t>
                      </a:r>
                    </a:p>
                  </a:txBody>
                  <a:tcPr>
                    <a:solidFill>
                      <a:schemeClr val="accent1">
                        <a:tint val="40000"/>
                        <a:alpha val="0"/>
                      </a:schemeClr>
                    </a:solidFill>
                  </a:tcPr>
                </a:tc>
                <a:tc>
                  <a:txBody>
                    <a:bodyPr/>
                    <a:lstStyle/>
                    <a:p>
                      <a:pPr marL="171450" indent="-171450">
                        <a:buFont typeface="Wingdings" panose="05000000000000000000" pitchFamily="2" charset="2"/>
                        <a:buChar char="§"/>
                      </a:pPr>
                      <a:r>
                        <a:rPr lang="ru-RU" sz="1000" dirty="0">
                          <a:solidFill>
                            <a:schemeClr val="bg1"/>
                          </a:solidFill>
                          <a:latin typeface="+mj-lt"/>
                        </a:rPr>
                        <a:t>Системные службы</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Данные внутри системы</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Компонент или ресурсы системы</a:t>
                      </a:r>
                      <a:endParaRPr lang="en-US" sz="1000" dirty="0">
                        <a:solidFill>
                          <a:schemeClr val="bg1"/>
                        </a:solidFill>
                        <a:latin typeface="+mj-lt"/>
                      </a:endParaRPr>
                    </a:p>
                    <a:p>
                      <a:pPr marL="171450" indent="-171450">
                        <a:buFont typeface="Wingdings" panose="05000000000000000000" pitchFamily="2" charset="2"/>
                        <a:buChar char="§"/>
                      </a:pPr>
                      <a:r>
                        <a:rPr lang="ru-RU" sz="1000" dirty="0">
                          <a:solidFill>
                            <a:schemeClr val="bg1"/>
                          </a:solidFill>
                          <a:latin typeface="+mj-lt"/>
                        </a:rPr>
                        <a:t>Данные, производимые или потребляемые системой</a:t>
                      </a:r>
                    </a:p>
                  </a:txBody>
                  <a:tcPr>
                    <a:solidFill>
                      <a:schemeClr val="accent1">
                        <a:tint val="40000"/>
                        <a:alpha val="0"/>
                      </a:schemeClr>
                    </a:solidFill>
                  </a:tcPr>
                </a:tc>
                <a:extLst>
                  <a:ext uri="{0D108BD9-81ED-4DB2-BD59-A6C34878D82A}">
                    <a16:rowId xmlns:a16="http://schemas.microsoft.com/office/drawing/2014/main" val="55297097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a:solidFill>
                            <a:schemeClr val="bg1"/>
                          </a:solidFill>
                        </a:rPr>
                        <a:t>Окружение</a:t>
                      </a:r>
                      <a:endParaRPr lang="ru-RU" sz="1200" b="1" dirty="0">
                        <a:solidFill>
                          <a:schemeClr val="bg1"/>
                        </a:solidFill>
                      </a:endParaRPr>
                    </a:p>
                  </a:txBody>
                  <a:tcPr>
                    <a:solidFill>
                      <a:schemeClr val="accent1">
                        <a:tint val="40000"/>
                        <a:alpha val="24000"/>
                      </a:schemeClr>
                    </a:solidFill>
                  </a:tcPr>
                </a:tc>
                <a:tc>
                  <a:txBody>
                    <a:bodyPr/>
                    <a:lstStyle/>
                    <a:p>
                      <a:pPr>
                        <a:tabLst/>
                      </a:pPr>
                      <a:r>
                        <a:rPr lang="ru-RU" sz="1000" dirty="0">
                          <a:solidFill>
                            <a:schemeClr val="bg1"/>
                          </a:solidFill>
                          <a:latin typeface="+mj-lt"/>
                        </a:rPr>
                        <a:t>В каком состоянии находится система в момент атаки?</a:t>
                      </a:r>
                    </a:p>
                  </a:txBody>
                  <a:tcPr>
                    <a:solidFill>
                      <a:schemeClr val="accent1">
                        <a:tint val="40000"/>
                        <a:alpha val="0"/>
                      </a:schemeClr>
                    </a:solidFill>
                  </a:tcPr>
                </a:tc>
                <a:tc>
                  <a:txBody>
                    <a:bodyPr/>
                    <a:lstStyle/>
                    <a:p>
                      <a:pPr marL="88900" indent="0" algn="l" fontAlgn="t"/>
                      <a:r>
                        <a:rPr lang="ru-RU" sz="1000" b="0" i="0" u="none" strike="noStrike" dirty="0">
                          <a:solidFill>
                            <a:schemeClr val="bg1"/>
                          </a:solidFill>
                          <a:effectLst/>
                          <a:latin typeface="+mj-lt"/>
                        </a:rPr>
                        <a:t>Состояние системы: </a:t>
                      </a:r>
                      <a:endParaRPr lang="en-US" sz="1000" b="0" i="0" u="none" strike="noStrike" dirty="0">
                        <a:solidFill>
                          <a:schemeClr val="bg1"/>
                        </a:solidFill>
                        <a:effectLst/>
                        <a:latin typeface="+mj-lt"/>
                      </a:endParaRPr>
                    </a:p>
                    <a:p>
                      <a:pPr marL="260350" indent="-171450" algn="l" fontAlgn="t">
                        <a:buFont typeface="Arial" panose="020B0604020202020204" pitchFamily="34" charset="0"/>
                        <a:buChar char="•"/>
                      </a:pPr>
                      <a:r>
                        <a:rPr lang="ru-RU" sz="1000" b="0" i="0" u="none" strike="noStrike" dirty="0">
                          <a:solidFill>
                            <a:schemeClr val="bg1"/>
                          </a:solidFill>
                          <a:effectLst/>
                          <a:latin typeface="+mj-lt"/>
                        </a:rPr>
                        <a:t>В сети или офлайн </a:t>
                      </a:r>
                    </a:p>
                    <a:p>
                      <a:pPr marL="260350" indent="-171450" algn="l" fontAlgn="t">
                        <a:buFont typeface="Arial" panose="020B0604020202020204" pitchFamily="34" charset="0"/>
                        <a:buChar char="•"/>
                      </a:pPr>
                      <a:r>
                        <a:rPr lang="ru-RU" sz="1000" b="0" i="0" u="none" strike="noStrike" dirty="0">
                          <a:solidFill>
                            <a:schemeClr val="bg1"/>
                          </a:solidFill>
                          <a:effectLst/>
                          <a:latin typeface="+mj-lt"/>
                        </a:rPr>
                        <a:t>Подключена к сети или отключена от нее </a:t>
                      </a:r>
                    </a:p>
                    <a:p>
                      <a:pPr marL="260350" indent="-171450" algn="l" fontAlgn="t">
                        <a:buFont typeface="Arial" panose="020B0604020202020204" pitchFamily="34" charset="0"/>
                        <a:buChar char="•"/>
                      </a:pPr>
                      <a:r>
                        <a:rPr lang="ru-RU" sz="1000" b="0" i="0" u="none" strike="noStrike" dirty="0">
                          <a:solidFill>
                            <a:schemeClr val="bg1"/>
                          </a:solidFill>
                          <a:effectLst/>
                          <a:latin typeface="+mj-lt"/>
                        </a:rPr>
                        <a:t>Защищена брандмауэром или открыта для сети </a:t>
                      </a:r>
                    </a:p>
                    <a:p>
                      <a:pPr marL="260350" indent="-171450" algn="l" fontAlgn="t">
                        <a:buFont typeface="Arial" panose="020B0604020202020204" pitchFamily="34" charset="0"/>
                        <a:buChar char="•"/>
                      </a:pPr>
                      <a:r>
                        <a:rPr lang="ru-RU" sz="1000" b="0" i="0" u="none" strike="noStrike" dirty="0">
                          <a:solidFill>
                            <a:schemeClr val="bg1"/>
                          </a:solidFill>
                          <a:effectLst/>
                          <a:latin typeface="+mj-lt"/>
                        </a:rPr>
                        <a:t>Полностью работоспособна </a:t>
                      </a:r>
                    </a:p>
                    <a:p>
                      <a:pPr marL="260350" indent="-171450" algn="l" fontAlgn="t">
                        <a:buFont typeface="Arial" panose="020B0604020202020204" pitchFamily="34" charset="0"/>
                        <a:buChar char="•"/>
                      </a:pPr>
                      <a:r>
                        <a:rPr lang="ru-RU" sz="1000" b="0" i="0" u="none" strike="noStrike" dirty="0">
                          <a:solidFill>
                            <a:schemeClr val="bg1"/>
                          </a:solidFill>
                          <a:effectLst/>
                          <a:latin typeface="+mj-lt"/>
                        </a:rPr>
                        <a:t>Частично работоспособна </a:t>
                      </a:r>
                    </a:p>
                    <a:p>
                      <a:pPr marL="260350" indent="-171450" algn="l" fontAlgn="t">
                        <a:buFont typeface="Arial" panose="020B0604020202020204" pitchFamily="34" charset="0"/>
                        <a:buChar char="•"/>
                      </a:pPr>
                      <a:r>
                        <a:rPr lang="ru-RU" sz="1000" b="0" i="0" u="none" strike="noStrike" dirty="0">
                          <a:solidFill>
                            <a:schemeClr val="bg1"/>
                          </a:solidFill>
                          <a:effectLst/>
                          <a:latin typeface="+mj-lt"/>
                        </a:rPr>
                        <a:t>Неработоспособна</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3383899808"/>
                  </a:ext>
                </a:extLst>
              </a:tr>
            </a:tbl>
          </a:graphicData>
        </a:graphic>
      </p:graphicFrame>
    </p:spTree>
    <p:extLst>
      <p:ext uri="{BB962C8B-B14F-4D97-AF65-F5344CB8AC3E}">
        <p14:creationId xmlns:p14="http://schemas.microsoft.com/office/powerpoint/2010/main" val="4079548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Защита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1094897437"/>
              </p:ext>
            </p:extLst>
          </p:nvPr>
        </p:nvGraphicFramePr>
        <p:xfrm>
          <a:off x="510541" y="1131150"/>
          <a:ext cx="8028659" cy="3742690"/>
        </p:xfrm>
        <a:graphic>
          <a:graphicData uri="http://schemas.openxmlformats.org/drawingml/2006/table">
            <a:tbl>
              <a:tblPr bandRow="1">
                <a:tableStyleId>{5C22544A-7EE6-4342-B048-85BDC9FD1C3A}</a:tableStyleId>
              </a:tblPr>
              <a:tblGrid>
                <a:gridCol w="1548659">
                  <a:extLst>
                    <a:ext uri="{9D8B030D-6E8A-4147-A177-3AD203B41FA5}">
                      <a16:colId xmlns:a16="http://schemas.microsoft.com/office/drawing/2014/main" val="4203486302"/>
                    </a:ext>
                  </a:extLst>
                </a:gridCol>
                <a:gridCol w="2520000">
                  <a:extLst>
                    <a:ext uri="{9D8B030D-6E8A-4147-A177-3AD203B41FA5}">
                      <a16:colId xmlns:a16="http://schemas.microsoft.com/office/drawing/2014/main" val="205936207"/>
                    </a:ext>
                  </a:extLst>
                </a:gridCol>
                <a:gridCol w="3960000">
                  <a:extLst>
                    <a:ext uri="{9D8B030D-6E8A-4147-A177-3AD203B41FA5}">
                      <a16:colId xmlns:a16="http://schemas.microsoft.com/office/drawing/2014/main" val="1457850324"/>
                    </a:ext>
                  </a:extLst>
                </a:gridCol>
              </a:tblGrid>
              <a:tr h="370840">
                <a:tc>
                  <a:txBody>
                    <a:bodyPr/>
                    <a:lstStyle/>
                    <a:p>
                      <a:pPr>
                        <a:tabLst/>
                      </a:pPr>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2626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Реакция</a:t>
                      </a:r>
                    </a:p>
                  </a:txBody>
                  <a:tcPr>
                    <a:solidFill>
                      <a:schemeClr val="accent1">
                        <a:tint val="40000"/>
                        <a:alpha val="24000"/>
                      </a:schemeClr>
                    </a:solidFill>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ru-RU" sz="1000" b="0" i="0" u="none" strike="noStrike" dirty="0">
                          <a:solidFill>
                            <a:schemeClr val="bg1"/>
                          </a:solidFill>
                          <a:effectLst/>
                          <a:latin typeface="+mj-lt"/>
                        </a:rPr>
                        <a:t>Система обеспечивает сохранение конфиденциальности, целостности и доступности.</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88900" indent="0" algn="l" fontAlgn="t"/>
                      <a:r>
                        <a:rPr lang="ru-RU" sz="1000" b="0" i="0" u="none" strike="noStrike" dirty="0">
                          <a:solidFill>
                            <a:schemeClr val="bg1"/>
                          </a:solidFill>
                          <a:effectLst/>
                          <a:latin typeface="+mj-lt"/>
                        </a:rPr>
                        <a:t>Транзакции выполняются таким образом, что:</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Данные или услуги защищены от несанкционированного доступа</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Данные или услуги не подвергаются несанкционированному манипулированию</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Участники транзакции гарантированно идентифицированы</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Участники транзакции не могут отказаться от своего участия</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Данные, ресурсы и системные услуги будут доступны для законного использования.</a:t>
                      </a:r>
                    </a:p>
                    <a:p>
                      <a:pPr marL="88900" indent="0" algn="l" fontAlgn="t">
                        <a:buFont typeface="Wingdings" panose="05000000000000000000" pitchFamily="2" charset="2"/>
                        <a:buNone/>
                      </a:pPr>
                      <a:r>
                        <a:rPr lang="ru-RU" sz="1000" b="0" i="0" u="none" strike="noStrike" dirty="0">
                          <a:solidFill>
                            <a:schemeClr val="bg1"/>
                          </a:solidFill>
                          <a:effectLst/>
                          <a:latin typeface="+mj-lt"/>
                        </a:rPr>
                        <a:t>Система отслеживает действия внутри себя путем:</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Регистрации доступа или изменения</a:t>
                      </a:r>
                      <a:r>
                        <a:rPr lang="en-US" sz="1000" b="0" i="0" u="none" strike="noStrike" dirty="0">
                          <a:solidFill>
                            <a:schemeClr val="bg1"/>
                          </a:solidFill>
                          <a:effectLst/>
                          <a:latin typeface="+mj-lt"/>
                        </a:rPr>
                        <a:t> </a:t>
                      </a:r>
                      <a:r>
                        <a:rPr lang="ru-RU" sz="1000" b="0" i="0" u="none" strike="noStrike" dirty="0">
                          <a:solidFill>
                            <a:schemeClr val="bg1"/>
                          </a:solidFill>
                          <a:effectLst/>
                          <a:latin typeface="+mj-lt"/>
                        </a:rPr>
                        <a:t>данных</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Регистрации попыток доступа к данным, ресурсам или услугам;</a:t>
                      </a:r>
                    </a:p>
                    <a:p>
                      <a:pPr marL="260350" indent="-171450" algn="l" fontAlgn="t">
                        <a:buFont typeface="Wingdings" panose="05000000000000000000" pitchFamily="2" charset="2"/>
                        <a:buChar char="§"/>
                      </a:pPr>
                      <a:r>
                        <a:rPr lang="ru-RU" sz="1000" b="0" i="0" u="none" strike="noStrike" dirty="0">
                          <a:solidFill>
                            <a:schemeClr val="bg1"/>
                          </a:solidFill>
                          <a:effectLst/>
                          <a:latin typeface="+mj-lt"/>
                        </a:rPr>
                        <a:t>уведомления соответствующих субъектов (людей или систем) о возникновении очевидной атаки.</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Мера реакции</a:t>
                      </a:r>
                    </a:p>
                  </a:txBody>
                  <a:tcPr>
                    <a:solidFill>
                      <a:schemeClr val="accent1">
                        <a:tint val="40000"/>
                        <a:alpha val="24000"/>
                      </a:schemeClr>
                    </a:solidFill>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ru-RU" sz="1000" b="0" i="0" u="none" strike="noStrike" kern="1200" dirty="0">
                          <a:solidFill>
                            <a:schemeClr val="bg1"/>
                          </a:solidFill>
                          <a:effectLst/>
                          <a:latin typeface="+mn-lt"/>
                          <a:ea typeface="+mn-ea"/>
                          <a:cs typeface="+mn-cs"/>
                        </a:rPr>
                        <a:t>Показатели реакции системы связаны с частотой успешных атак, временем и затратами на отражение и устранение атак, а также с ущербом, наносимым этими атаками.</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260350" indent="-171450" algn="l" fontAlgn="t">
                        <a:buFont typeface="Wingdings" panose="05000000000000000000" pitchFamily="2" charset="2"/>
                        <a:buChar char="§"/>
                        <a:tabLst>
                          <a:tab pos="177800" algn="l"/>
                        </a:tabLst>
                      </a:pPr>
                      <a:r>
                        <a:rPr lang="ru-RU" sz="1000" b="0" i="0" u="none" strike="noStrike" dirty="0">
                          <a:solidFill>
                            <a:schemeClr val="bg1"/>
                          </a:solidFill>
                          <a:effectLst/>
                          <a:latin typeface="+mj-lt"/>
                        </a:rPr>
                        <a:t>Объем скомпрометированного или защищенного ресурса</a:t>
                      </a:r>
                      <a:endParaRPr lang="en-US" sz="1000" b="0" i="0" u="none" strike="noStrike" dirty="0">
                        <a:solidFill>
                          <a:schemeClr val="bg1"/>
                        </a:solidFill>
                        <a:effectLst/>
                        <a:latin typeface="+mj-lt"/>
                      </a:endParaRPr>
                    </a:p>
                    <a:p>
                      <a:pPr marL="260350" indent="-171450" algn="l" fontAlgn="t">
                        <a:buFont typeface="Wingdings" panose="05000000000000000000" pitchFamily="2" charset="2"/>
                        <a:buChar char="§"/>
                        <a:tabLst>
                          <a:tab pos="177800" algn="l"/>
                        </a:tabLst>
                      </a:pPr>
                      <a:r>
                        <a:rPr lang="ru-RU" sz="1000" b="0" i="0" u="none" strike="noStrike" dirty="0">
                          <a:solidFill>
                            <a:schemeClr val="bg1"/>
                          </a:solidFill>
                          <a:effectLst/>
                          <a:latin typeface="+mj-lt"/>
                        </a:rPr>
                        <a:t>Точность обнаружения атак</a:t>
                      </a:r>
                      <a:endParaRPr lang="en-US" sz="1000" b="0" i="0" u="none" strike="noStrike" dirty="0">
                        <a:solidFill>
                          <a:schemeClr val="bg1"/>
                        </a:solidFill>
                        <a:effectLst/>
                        <a:latin typeface="+mj-lt"/>
                      </a:endParaRPr>
                    </a:p>
                    <a:p>
                      <a:pPr marL="260350" indent="-171450" algn="l" fontAlgn="t">
                        <a:buFont typeface="Wingdings" panose="05000000000000000000" pitchFamily="2" charset="2"/>
                        <a:buChar char="§"/>
                        <a:tabLst>
                          <a:tab pos="177800" algn="l"/>
                        </a:tabLst>
                      </a:pPr>
                      <a:r>
                        <a:rPr lang="ru-RU" sz="1000" b="0" i="0" u="none" strike="noStrike" dirty="0">
                          <a:solidFill>
                            <a:schemeClr val="bg1"/>
                          </a:solidFill>
                          <a:effectLst/>
                          <a:latin typeface="+mj-lt"/>
                        </a:rPr>
                        <a:t>Сколько времени прошло до обнаружения атаки</a:t>
                      </a:r>
                      <a:endParaRPr lang="en-US" sz="1000" b="0" i="0" u="none" strike="noStrike" dirty="0">
                        <a:solidFill>
                          <a:schemeClr val="bg1"/>
                        </a:solidFill>
                        <a:effectLst/>
                        <a:latin typeface="+mj-lt"/>
                      </a:endParaRPr>
                    </a:p>
                    <a:p>
                      <a:pPr marL="260350" indent="-171450" algn="l" fontAlgn="t">
                        <a:buFont typeface="Wingdings" panose="05000000000000000000" pitchFamily="2" charset="2"/>
                        <a:buChar char="§"/>
                        <a:tabLst>
                          <a:tab pos="177800" algn="l"/>
                        </a:tabLst>
                      </a:pPr>
                      <a:r>
                        <a:rPr lang="ru-RU" sz="1000" b="0" i="0" u="none" strike="noStrike" dirty="0">
                          <a:solidFill>
                            <a:schemeClr val="bg1"/>
                          </a:solidFill>
                          <a:effectLst/>
                          <a:latin typeface="+mj-lt"/>
                        </a:rPr>
                        <a:t>Сколько атак было отражено</a:t>
                      </a:r>
                      <a:endParaRPr lang="en-US" sz="1000" b="0" i="0" u="none" strike="noStrike" dirty="0">
                        <a:solidFill>
                          <a:schemeClr val="bg1"/>
                        </a:solidFill>
                        <a:effectLst/>
                        <a:latin typeface="+mj-lt"/>
                      </a:endParaRPr>
                    </a:p>
                    <a:p>
                      <a:pPr marL="260350" indent="-171450" algn="l" fontAlgn="t">
                        <a:buFont typeface="Wingdings" panose="05000000000000000000" pitchFamily="2" charset="2"/>
                        <a:buChar char="§"/>
                        <a:tabLst>
                          <a:tab pos="177800" algn="l"/>
                        </a:tabLst>
                      </a:pPr>
                      <a:r>
                        <a:rPr lang="ru-RU" sz="1000" b="0" i="0" u="none" strike="noStrike" dirty="0">
                          <a:solidFill>
                            <a:schemeClr val="bg1"/>
                          </a:solidFill>
                          <a:effectLst/>
                          <a:latin typeface="+mj-lt"/>
                        </a:rPr>
                        <a:t>Сколько времени требуется для восстановления после успешной атаки</a:t>
                      </a:r>
                      <a:endParaRPr lang="en-US" sz="1000" b="0" i="0" u="none" strike="noStrike" dirty="0">
                        <a:solidFill>
                          <a:schemeClr val="bg1"/>
                        </a:solidFill>
                        <a:effectLst/>
                        <a:latin typeface="+mj-lt"/>
                      </a:endParaRPr>
                    </a:p>
                    <a:p>
                      <a:pPr marL="260350" indent="-171450" algn="l" fontAlgn="t">
                        <a:buFont typeface="Wingdings" panose="05000000000000000000" pitchFamily="2" charset="2"/>
                        <a:buChar char="§"/>
                        <a:tabLst>
                          <a:tab pos="177800" algn="l"/>
                        </a:tabLst>
                      </a:pPr>
                      <a:r>
                        <a:rPr lang="ru-RU" sz="1000" b="0" i="0" u="none" strike="noStrike" dirty="0">
                          <a:solidFill>
                            <a:schemeClr val="bg1"/>
                          </a:solidFill>
                          <a:effectLst/>
                          <a:latin typeface="+mj-lt"/>
                        </a:rPr>
                        <a:t>Какой объем данных уязвим для конкретной атаки</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9913005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Защита — сценарии</a:t>
            </a:r>
          </a:p>
        </p:txBody>
      </p:sp>
      <p:pic>
        <p:nvPicPr>
          <p:cNvPr id="7" name="Picture 6">
            <a:extLst>
              <a:ext uri="{FF2B5EF4-FFF2-40B4-BE49-F238E27FC236}">
                <a16:creationId xmlns:a16="http://schemas.microsoft.com/office/drawing/2014/main" id="{69D7661B-87F7-47AD-83C5-A1ECB9E94A9C}"/>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662264" y="1628052"/>
            <a:ext cx="5819471" cy="1887396"/>
          </a:xfrm>
          <a:prstGeom prst="rect">
            <a:avLst/>
          </a:prstGeom>
        </p:spPr>
      </p:pic>
    </p:spTree>
    <p:extLst>
      <p:ext uri="{BB962C8B-B14F-4D97-AF65-F5344CB8AC3E}">
        <p14:creationId xmlns:p14="http://schemas.microsoft.com/office/powerpoint/2010/main" val="4374763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a:t>Защита </a:t>
            </a:r>
            <a:r>
              <a:rPr lang="ru-RU" dirty="0"/>
              <a:t>— тактики</a:t>
            </a:r>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2"/>
          <a:stretch>
            <a:fillRect/>
          </a:stretch>
        </p:blipFill>
        <p:spPr>
          <a:xfrm>
            <a:off x="1755122" y="1409039"/>
            <a:ext cx="4819497" cy="2947967"/>
          </a:xfrm>
          <a:solidFill>
            <a:srgbClr val="E6E7E9"/>
          </a:solidFill>
        </p:spPr>
      </p:pic>
      <p:pic>
        <p:nvPicPr>
          <p:cNvPr id="6" name="Рисунок 18">
            <a:extLst>
              <a:ext uri="{FF2B5EF4-FFF2-40B4-BE49-F238E27FC236}">
                <a16:creationId xmlns:a16="http://schemas.microsoft.com/office/drawing/2014/main" id="{6F1E9BDD-72DC-416C-B7FC-2D2CB0C7C4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92814" y="3478107"/>
            <a:ext cx="1113491" cy="1302299"/>
          </a:xfrm>
          <a:prstGeom prst="rect">
            <a:avLst/>
          </a:prstGeom>
        </p:spPr>
      </p:pic>
    </p:spTree>
    <p:extLst>
      <p:ext uri="{BB962C8B-B14F-4D97-AF65-F5344CB8AC3E}">
        <p14:creationId xmlns:p14="http://schemas.microsoft.com/office/powerpoint/2010/main" val="4145584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sz="4000" dirty="0"/>
              <a:t>Интегрируемость</a:t>
            </a:r>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11472115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Интегрируемость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1497289830"/>
              </p:ext>
            </p:extLst>
          </p:nvPr>
        </p:nvGraphicFramePr>
        <p:xfrm>
          <a:off x="510541" y="1130400"/>
          <a:ext cx="8028659" cy="3398431"/>
        </p:xfrm>
        <a:graphic>
          <a:graphicData uri="http://schemas.openxmlformats.org/drawingml/2006/table">
            <a:tbl>
              <a:tblPr bandRow="1">
                <a:tableStyleId>{5C22544A-7EE6-4342-B048-85BDC9FD1C3A}</a:tableStyleId>
              </a:tblPr>
              <a:tblGrid>
                <a:gridCol w="1534259">
                  <a:extLst>
                    <a:ext uri="{9D8B030D-6E8A-4147-A177-3AD203B41FA5}">
                      <a16:colId xmlns:a16="http://schemas.microsoft.com/office/drawing/2014/main" val="4203486302"/>
                    </a:ext>
                  </a:extLst>
                </a:gridCol>
                <a:gridCol w="2520000">
                  <a:extLst>
                    <a:ext uri="{9D8B030D-6E8A-4147-A177-3AD203B41FA5}">
                      <a16:colId xmlns:a16="http://schemas.microsoft.com/office/drawing/2014/main" val="205936207"/>
                    </a:ext>
                  </a:extLst>
                </a:gridCol>
                <a:gridCol w="3974400">
                  <a:extLst>
                    <a:ext uri="{9D8B030D-6E8A-4147-A177-3AD203B41FA5}">
                      <a16:colId xmlns:a16="http://schemas.microsoft.com/office/drawing/2014/main" val="1457850324"/>
                    </a:ext>
                  </a:extLst>
                </a:gridCol>
              </a:tblGrid>
              <a:tr h="370915">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701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Источник стимула</a:t>
                      </a:r>
                    </a:p>
                  </a:txBody>
                  <a:tcPr>
                    <a:solidFill>
                      <a:schemeClr val="accent1">
                        <a:tint val="20000"/>
                        <a:alpha val="25000"/>
                      </a:schemeClr>
                    </a:solidFill>
                  </a:tcPr>
                </a:tc>
                <a:tc>
                  <a:txBody>
                    <a:bodyPr/>
                    <a:lstStyle/>
                    <a:p>
                      <a:pPr marL="85725" indent="0" algn="l" fontAlgn="t"/>
                      <a:r>
                        <a:rPr lang="ru-RU" sz="1000" b="0" i="0" u="none" strike="noStrike" dirty="0">
                          <a:solidFill>
                            <a:schemeClr val="bg1"/>
                          </a:solidFill>
                          <a:effectLst/>
                          <a:latin typeface="+mn-lt"/>
                        </a:rPr>
                        <a:t>Откуда берется стимул?</a:t>
                      </a:r>
                      <a:endParaRPr lang="en-US" sz="1000" b="0" i="0" u="none" strike="noStrike" dirty="0">
                        <a:solidFill>
                          <a:schemeClr val="bg1"/>
                        </a:solidFill>
                        <a:effectLst/>
                        <a:latin typeface="+mn-lt"/>
                      </a:endParaRPr>
                    </a:p>
                  </a:txBody>
                  <a:tcPr marL="9525" marR="9525" marT="9525" marB="0">
                    <a:solidFill>
                      <a:schemeClr val="accent1">
                        <a:tint val="20000"/>
                        <a:alpha val="0"/>
                      </a:schemeClr>
                    </a:solidFill>
                  </a:tcPr>
                </a:tc>
                <a:tc>
                  <a:txBody>
                    <a:bodyPr/>
                    <a:lstStyle/>
                    <a:p>
                      <a:pPr marL="171450" indent="-171450">
                        <a:buFont typeface="Wingdings" panose="05000000000000000000" pitchFamily="2" charset="2"/>
                        <a:buChar char="§"/>
                      </a:pPr>
                      <a:r>
                        <a:rPr lang="ru-RU" sz="1000" dirty="0">
                          <a:solidFill>
                            <a:schemeClr val="bg1"/>
                          </a:solidFill>
                          <a:latin typeface="+mn-lt"/>
                        </a:rPr>
                        <a:t>Заинтересованная сторона миссии/системы</a:t>
                      </a:r>
                    </a:p>
                    <a:p>
                      <a:pPr marL="171450" indent="-171450">
                        <a:buFont typeface="Wingdings" panose="05000000000000000000" pitchFamily="2" charset="2"/>
                        <a:buChar char="§"/>
                      </a:pPr>
                      <a:r>
                        <a:rPr lang="ru-RU" sz="1000" dirty="0">
                          <a:solidFill>
                            <a:schemeClr val="bg1"/>
                          </a:solidFill>
                          <a:latin typeface="+mn-lt"/>
                        </a:rPr>
                        <a:t>Рынок компонентов</a:t>
                      </a:r>
                    </a:p>
                    <a:p>
                      <a:pPr marL="171450" indent="-171450">
                        <a:buFont typeface="Wingdings" panose="05000000000000000000" pitchFamily="2" charset="2"/>
                        <a:buChar char="§"/>
                      </a:pPr>
                      <a:r>
                        <a:rPr lang="ru-RU" sz="1000" dirty="0">
                          <a:solidFill>
                            <a:schemeClr val="bg1"/>
                          </a:solidFill>
                          <a:latin typeface="+mn-lt"/>
                        </a:rPr>
                        <a:t>Поставщик компонентов</a:t>
                      </a:r>
                      <a:endParaRPr lang="en-US" sz="1000" dirty="0">
                        <a:solidFill>
                          <a:schemeClr val="bg1"/>
                        </a:solidFill>
                        <a:latin typeface="+mn-lt"/>
                      </a:endParaRPr>
                    </a:p>
                  </a:txBody>
                  <a:tcPr>
                    <a:solidFill>
                      <a:schemeClr val="accent1">
                        <a:tint val="20000"/>
                        <a:alpha val="0"/>
                      </a:schemeClr>
                    </a:solidFill>
                  </a:tcPr>
                </a:tc>
                <a:extLst>
                  <a:ext uri="{0D108BD9-81ED-4DB2-BD59-A6C34878D82A}">
                    <a16:rowId xmlns:a16="http://schemas.microsoft.com/office/drawing/2014/main" val="3100024350"/>
                  </a:ext>
                </a:extLst>
              </a:tr>
              <a:tr h="701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Стимул</a:t>
                      </a:r>
                    </a:p>
                  </a:txBody>
                  <a:tcPr>
                    <a:solidFill>
                      <a:schemeClr val="accent1">
                        <a:tint val="40000"/>
                        <a:alpha val="24000"/>
                      </a:schemeClr>
                    </a:solidFill>
                  </a:tcPr>
                </a:tc>
                <a:tc>
                  <a:txBody>
                    <a:bodyPr/>
                    <a:lstStyle/>
                    <a:p>
                      <a:r>
                        <a:rPr lang="ru-RU" sz="1000" dirty="0">
                          <a:solidFill>
                            <a:schemeClr val="bg1"/>
                          </a:solidFill>
                          <a:latin typeface="+mn-lt"/>
                        </a:rPr>
                        <a:t>О каком типе интеграции идёт речь?</a:t>
                      </a:r>
                    </a:p>
                  </a:txBody>
                  <a:tcPr>
                    <a:solidFill>
                      <a:schemeClr val="accent1">
                        <a:tint val="40000"/>
                        <a:alpha val="0"/>
                      </a:schemeClr>
                    </a:solidFill>
                  </a:tcPr>
                </a:tc>
                <a:tc>
                  <a:txBody>
                    <a:bodyPr/>
                    <a:lstStyle/>
                    <a:p>
                      <a:pPr marL="171450" indent="-171450">
                        <a:buFont typeface="Wingdings" panose="05000000000000000000" pitchFamily="2" charset="2"/>
                        <a:buChar char="§"/>
                      </a:pPr>
                      <a:r>
                        <a:rPr lang="ru-RU" sz="1000" dirty="0">
                          <a:solidFill>
                            <a:schemeClr val="bg1"/>
                          </a:solidFill>
                          <a:latin typeface="+mn-lt"/>
                        </a:rPr>
                        <a:t>Добавить новый компонент</a:t>
                      </a:r>
                      <a:endParaRPr lang="en-US" sz="1000" dirty="0">
                        <a:solidFill>
                          <a:schemeClr val="bg1"/>
                        </a:solidFill>
                        <a:latin typeface="+mn-lt"/>
                      </a:endParaRPr>
                    </a:p>
                    <a:p>
                      <a:pPr marL="171450" indent="-171450">
                        <a:buFont typeface="Wingdings" panose="05000000000000000000" pitchFamily="2" charset="2"/>
                        <a:buChar char="§"/>
                      </a:pPr>
                      <a:r>
                        <a:rPr lang="ru-RU" sz="1000" dirty="0">
                          <a:solidFill>
                            <a:schemeClr val="bg1"/>
                          </a:solidFill>
                          <a:latin typeface="+mn-lt"/>
                        </a:rPr>
                        <a:t>Интеграция новой версии существующего компонента</a:t>
                      </a:r>
                      <a:endParaRPr lang="en-US" sz="1000" dirty="0">
                        <a:solidFill>
                          <a:schemeClr val="bg1"/>
                        </a:solidFill>
                        <a:latin typeface="+mn-lt"/>
                      </a:endParaRPr>
                    </a:p>
                    <a:p>
                      <a:pPr marL="171450" indent="-171450">
                        <a:buFont typeface="Wingdings" panose="05000000000000000000" pitchFamily="2" charset="2"/>
                        <a:buChar char="§"/>
                      </a:pPr>
                      <a:r>
                        <a:rPr lang="ru-RU" sz="1000" dirty="0">
                          <a:solidFill>
                            <a:schemeClr val="bg1"/>
                          </a:solidFill>
                          <a:latin typeface="+mn-lt"/>
                        </a:rPr>
                        <a:t>Интеграция существующих компонентов новым способом</a:t>
                      </a:r>
                    </a:p>
                  </a:txBody>
                  <a:tcPr>
                    <a:solidFill>
                      <a:schemeClr val="accent1">
                        <a:tint val="40000"/>
                        <a:alpha val="0"/>
                      </a:schemeClr>
                    </a:solidFill>
                  </a:tcPr>
                </a:tc>
                <a:extLst>
                  <a:ext uri="{0D108BD9-81ED-4DB2-BD59-A6C34878D82A}">
                    <a16:rowId xmlns:a16="http://schemas.microsoft.com/office/drawing/2014/main" val="2402713888"/>
                  </a:ext>
                </a:extLst>
              </a:tr>
              <a:tr h="69677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Артефакт</a:t>
                      </a:r>
                    </a:p>
                  </a:txBody>
                  <a:tcPr>
                    <a:solidFill>
                      <a:schemeClr val="accent1">
                        <a:tint val="40000"/>
                        <a:alpha val="24000"/>
                      </a:schemeClr>
                    </a:solidFill>
                  </a:tcPr>
                </a:tc>
                <a:tc>
                  <a:txBody>
                    <a:bodyPr/>
                    <a:lstStyle/>
                    <a:p>
                      <a:r>
                        <a:rPr lang="ru-RU" sz="1000" dirty="0">
                          <a:solidFill>
                            <a:schemeClr val="bg1"/>
                          </a:solidFill>
                          <a:latin typeface="+mn-lt"/>
                        </a:rPr>
                        <a:t>Какие части системы участвуют в интеграции?</a:t>
                      </a:r>
                    </a:p>
                  </a:txBody>
                  <a:tcPr>
                    <a:solidFill>
                      <a:schemeClr val="accent1">
                        <a:tint val="40000"/>
                        <a:alpha val="0"/>
                      </a:schemeClr>
                    </a:solidFill>
                  </a:tcPr>
                </a:tc>
                <a:tc>
                  <a:txBody>
                    <a:bodyPr/>
                    <a:lstStyle/>
                    <a:p>
                      <a:pPr marL="171450" indent="-171450">
                        <a:buFont typeface="Wingdings" panose="05000000000000000000" pitchFamily="2" charset="2"/>
                        <a:buChar char="§"/>
                      </a:pPr>
                      <a:r>
                        <a:rPr lang="ru-RU" sz="1000" dirty="0">
                          <a:solidFill>
                            <a:schemeClr val="bg1"/>
                          </a:solidFill>
                          <a:latin typeface="+mn-lt"/>
                        </a:rPr>
                        <a:t>Вся система</a:t>
                      </a:r>
                      <a:endParaRPr lang="en-US" sz="1000" dirty="0">
                        <a:solidFill>
                          <a:schemeClr val="bg1"/>
                        </a:solidFill>
                        <a:latin typeface="+mn-lt"/>
                      </a:endParaRPr>
                    </a:p>
                    <a:p>
                      <a:pPr marL="171450" indent="-171450">
                        <a:buFont typeface="Wingdings" panose="05000000000000000000" pitchFamily="2" charset="2"/>
                        <a:buChar char="§"/>
                      </a:pPr>
                      <a:r>
                        <a:rPr lang="ru-RU" sz="1000" dirty="0">
                          <a:solidFill>
                            <a:schemeClr val="bg1"/>
                          </a:solidFill>
                          <a:latin typeface="+mn-lt"/>
                        </a:rPr>
                        <a:t>Конкретный набор компонентов</a:t>
                      </a:r>
                      <a:endParaRPr lang="en-US" sz="1000" dirty="0">
                        <a:solidFill>
                          <a:schemeClr val="bg1"/>
                        </a:solidFill>
                        <a:latin typeface="+mn-lt"/>
                      </a:endParaRPr>
                    </a:p>
                    <a:p>
                      <a:pPr marL="171450" indent="-171450">
                        <a:buFont typeface="Wingdings" panose="05000000000000000000" pitchFamily="2" charset="2"/>
                        <a:buChar char="§"/>
                      </a:pPr>
                      <a:r>
                        <a:rPr lang="ru-RU" sz="1000" dirty="0">
                          <a:solidFill>
                            <a:schemeClr val="bg1"/>
                          </a:solidFill>
                          <a:latin typeface="+mn-lt"/>
                        </a:rPr>
                        <a:t>Метаданные компонента</a:t>
                      </a:r>
                      <a:endParaRPr lang="en-US" sz="1000" dirty="0">
                        <a:solidFill>
                          <a:schemeClr val="bg1"/>
                        </a:solidFill>
                        <a:latin typeface="+mn-lt"/>
                      </a:endParaRPr>
                    </a:p>
                    <a:p>
                      <a:pPr marL="171450" indent="-171450">
                        <a:buFont typeface="Wingdings" panose="05000000000000000000" pitchFamily="2" charset="2"/>
                        <a:buChar char="§"/>
                      </a:pPr>
                      <a:r>
                        <a:rPr lang="ru-RU" sz="1000" dirty="0">
                          <a:solidFill>
                            <a:schemeClr val="bg1"/>
                          </a:solidFill>
                          <a:latin typeface="+mn-lt"/>
                        </a:rPr>
                        <a:t>Конфигурация компонента</a:t>
                      </a:r>
                    </a:p>
                  </a:txBody>
                  <a:tcPr>
                    <a:solidFill>
                      <a:schemeClr val="accent1">
                        <a:tint val="40000"/>
                        <a:alpha val="0"/>
                      </a:schemeClr>
                    </a:solidFill>
                  </a:tcPr>
                </a:tc>
                <a:extLst>
                  <a:ext uri="{0D108BD9-81ED-4DB2-BD59-A6C34878D82A}">
                    <a16:rowId xmlns:a16="http://schemas.microsoft.com/office/drawing/2014/main" val="552970973"/>
                  </a:ext>
                </a:extLst>
              </a:tr>
              <a:tr h="9241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Окружение</a:t>
                      </a:r>
                    </a:p>
                  </a:txBody>
                  <a:tcPr>
                    <a:solidFill>
                      <a:schemeClr val="accent1">
                        <a:tint val="40000"/>
                        <a:alpha val="24000"/>
                      </a:schemeClr>
                    </a:solidFill>
                  </a:tcPr>
                </a:tc>
                <a:tc>
                  <a:txBody>
                    <a:bodyPr/>
                    <a:lstStyle/>
                    <a:p>
                      <a:pPr>
                        <a:tabLst/>
                      </a:pPr>
                      <a:r>
                        <a:rPr lang="ru-RU" sz="1000" dirty="0">
                          <a:solidFill>
                            <a:schemeClr val="bg1"/>
                          </a:solidFill>
                          <a:latin typeface="+mn-lt"/>
                        </a:rPr>
                        <a:t>В каком состоянии находится система в момент возникновения стимула?</a:t>
                      </a:r>
                    </a:p>
                  </a:txBody>
                  <a:tcPr>
                    <a:solidFill>
                      <a:schemeClr val="accent1">
                        <a:tint val="40000"/>
                        <a:alpha val="0"/>
                      </a:schemeClr>
                    </a:solidFill>
                  </a:tcPr>
                </a:tc>
                <a:tc>
                  <a:txBody>
                    <a:bodyPr/>
                    <a:lstStyle/>
                    <a:p>
                      <a:pPr marL="257175" indent="-171450" algn="l" fontAlgn="t">
                        <a:buFont typeface="Wingdings" panose="05000000000000000000" pitchFamily="2" charset="2"/>
                        <a:buChar char="§"/>
                      </a:pPr>
                      <a:r>
                        <a:rPr lang="ru-RU" sz="1000" b="0" i="0" u="none" strike="noStrike" dirty="0">
                          <a:solidFill>
                            <a:schemeClr val="bg1"/>
                          </a:solidFill>
                          <a:effectLst/>
                          <a:latin typeface="+mn-lt"/>
                        </a:rPr>
                        <a:t>Разработка</a:t>
                      </a:r>
                      <a:endParaRPr lang="en-US" sz="1000" b="0" i="0" u="none" strike="noStrike" dirty="0">
                        <a:solidFill>
                          <a:schemeClr val="bg1"/>
                        </a:solidFill>
                        <a:effectLst/>
                        <a:latin typeface="+mn-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n-lt"/>
                        </a:rPr>
                        <a:t>Интеграция</a:t>
                      </a:r>
                      <a:endParaRPr lang="en-US" sz="1000" b="0" i="0" u="none" strike="noStrike" dirty="0">
                        <a:solidFill>
                          <a:schemeClr val="bg1"/>
                        </a:solidFill>
                        <a:effectLst/>
                        <a:latin typeface="+mn-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n-lt"/>
                        </a:rPr>
                        <a:t>Развертывание</a:t>
                      </a:r>
                      <a:endParaRPr lang="en-US" sz="1000" b="0" i="0" u="none" strike="noStrike" dirty="0">
                        <a:solidFill>
                          <a:schemeClr val="bg1"/>
                        </a:solidFill>
                        <a:effectLst/>
                        <a:latin typeface="+mn-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n-lt"/>
                        </a:rPr>
                        <a:t>Исполнение</a:t>
                      </a:r>
                    </a:p>
                  </a:txBody>
                  <a:tcPr marL="9525" marR="9525" marT="9525" marB="0">
                    <a:solidFill>
                      <a:schemeClr val="accent1">
                        <a:tint val="40000"/>
                        <a:alpha val="0"/>
                      </a:schemeClr>
                    </a:solidFill>
                  </a:tcPr>
                </a:tc>
                <a:extLst>
                  <a:ext uri="{0D108BD9-81ED-4DB2-BD59-A6C34878D82A}">
                    <a16:rowId xmlns:a16="http://schemas.microsoft.com/office/drawing/2014/main" val="3383899808"/>
                  </a:ext>
                </a:extLst>
              </a:tr>
            </a:tbl>
          </a:graphicData>
        </a:graphic>
      </p:graphicFrame>
    </p:spTree>
    <p:extLst>
      <p:ext uri="{BB962C8B-B14F-4D97-AF65-F5344CB8AC3E}">
        <p14:creationId xmlns:p14="http://schemas.microsoft.com/office/powerpoint/2010/main" val="3398263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Интегрируемость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2119355097"/>
              </p:ext>
            </p:extLst>
          </p:nvPr>
        </p:nvGraphicFramePr>
        <p:xfrm>
          <a:off x="510541" y="1131150"/>
          <a:ext cx="8028659" cy="3285490"/>
        </p:xfrm>
        <a:graphic>
          <a:graphicData uri="http://schemas.openxmlformats.org/drawingml/2006/table">
            <a:tbl>
              <a:tblPr bandRow="1">
                <a:tableStyleId>{5C22544A-7EE6-4342-B048-85BDC9FD1C3A}</a:tableStyleId>
              </a:tblPr>
              <a:tblGrid>
                <a:gridCol w="1548659">
                  <a:extLst>
                    <a:ext uri="{9D8B030D-6E8A-4147-A177-3AD203B41FA5}">
                      <a16:colId xmlns:a16="http://schemas.microsoft.com/office/drawing/2014/main" val="4203486302"/>
                    </a:ext>
                  </a:extLst>
                </a:gridCol>
                <a:gridCol w="2520000">
                  <a:extLst>
                    <a:ext uri="{9D8B030D-6E8A-4147-A177-3AD203B41FA5}">
                      <a16:colId xmlns:a16="http://schemas.microsoft.com/office/drawing/2014/main" val="205936207"/>
                    </a:ext>
                  </a:extLst>
                </a:gridCol>
                <a:gridCol w="3960000">
                  <a:extLst>
                    <a:ext uri="{9D8B030D-6E8A-4147-A177-3AD203B41FA5}">
                      <a16:colId xmlns:a16="http://schemas.microsoft.com/office/drawing/2014/main" val="1457850324"/>
                    </a:ext>
                  </a:extLst>
                </a:gridCol>
              </a:tblGrid>
              <a:tr h="370840">
                <a:tc>
                  <a:txBody>
                    <a:bodyPr/>
                    <a:lstStyle/>
                    <a:p>
                      <a:pPr>
                        <a:tabLst/>
                      </a:pPr>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Реакция</a:t>
                      </a:r>
                    </a:p>
                  </a:txBody>
                  <a:tcPr>
                    <a:solidFill>
                      <a:schemeClr val="accent1">
                        <a:tint val="40000"/>
                        <a:alpha val="24000"/>
                      </a:schemeClr>
                    </a:solidFill>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ru-RU" sz="1000" b="0" i="0" u="none" strike="noStrike" dirty="0">
                          <a:solidFill>
                            <a:schemeClr val="bg1"/>
                          </a:solidFill>
                          <a:effectLst/>
                          <a:latin typeface="+mj-lt"/>
                        </a:rPr>
                        <a:t>Как «интегрируемая» система отреагирует на стимул?</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257175" indent="-171450" algn="l" fontAlgn="t">
                        <a:buFont typeface="Wingdings" panose="05000000000000000000" pitchFamily="2" charset="2"/>
                        <a:buChar char="§"/>
                      </a:pPr>
                      <a:r>
                        <a:rPr lang="ru-RU" sz="1000" b="0" i="0" u="none" strike="noStrike" dirty="0">
                          <a:solidFill>
                            <a:schemeClr val="bg1"/>
                          </a:solidFill>
                          <a:effectLst/>
                          <a:latin typeface="+mj-lt"/>
                        </a:rPr>
                        <a:t>Изменения (завершены, интегрированы, протестированы, развернуты)</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Компоненты в новой конфигурации успешно и корректно (синтаксически и семантически) обмениваются информацией</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Компоненты в новой конфигурации успешно взаимодействуют</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Компоненты в новой конфигурации не нарушают ограничения ресурсов</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Мера реакции</a:t>
                      </a:r>
                    </a:p>
                  </a:txBody>
                  <a:tcPr>
                    <a:solidFill>
                      <a:schemeClr val="accent1">
                        <a:tint val="40000"/>
                        <a:alpha val="24000"/>
                      </a:schemeClr>
                    </a:solidFill>
                  </a:tcPr>
                </a:tc>
                <a:tc>
                  <a:txBody>
                    <a:bodyPr/>
                    <a:lstStyle/>
                    <a:p>
                      <a:pPr marL="85725" indent="0" algn="l" fontAlgn="t"/>
                      <a:r>
                        <a:rPr lang="ru-RU" sz="1000" b="0" i="0" u="none" strike="noStrike" dirty="0">
                          <a:solidFill>
                            <a:schemeClr val="bg1"/>
                          </a:solidFill>
                          <a:effectLst/>
                          <a:latin typeface="+mj-lt"/>
                        </a:rPr>
                        <a:t>Как измеряется реакция?</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85725" indent="0" algn="l" fontAlgn="t"/>
                      <a:r>
                        <a:rPr lang="ru-RU" sz="1000" b="0" i="0" u="none" strike="noStrike" dirty="0">
                          <a:solidFill>
                            <a:schemeClr val="bg1"/>
                          </a:solidFill>
                          <a:effectLst/>
                          <a:latin typeface="+mj-lt"/>
                        </a:rPr>
                        <a:t>Стоимость, выраженная в виде одного или нескольких из следующих показателей:</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Количество измененных компонентов</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Процент измененного кода</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Количество измененных строк кода</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Усилия</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Деньги</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Календарное время</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Влияние на другие атрибуты качества</a:t>
                      </a: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Методы реагирования (для определения допустимых компромиссов)</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27275979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Интегрируемость — сценарии</a:t>
            </a:r>
          </a:p>
        </p:txBody>
      </p:sp>
      <p:pic>
        <p:nvPicPr>
          <p:cNvPr id="7" name="Picture 6">
            <a:extLst>
              <a:ext uri="{FF2B5EF4-FFF2-40B4-BE49-F238E27FC236}">
                <a16:creationId xmlns:a16="http://schemas.microsoft.com/office/drawing/2014/main" id="{69D7661B-87F7-47AD-83C5-A1ECB9E94A9C}"/>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514873" y="1680088"/>
            <a:ext cx="6114253" cy="1783323"/>
          </a:xfrm>
          <a:prstGeom prst="rect">
            <a:avLst/>
          </a:prstGeom>
        </p:spPr>
      </p:pic>
    </p:spTree>
    <p:extLst>
      <p:ext uri="{BB962C8B-B14F-4D97-AF65-F5344CB8AC3E}">
        <p14:creationId xmlns:p14="http://schemas.microsoft.com/office/powerpoint/2010/main" val="1222835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dirty="0"/>
              <a:t>Что такое атрибуты качества?</a:t>
            </a:r>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27510512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Интегрируемость — тактики</a:t>
            </a:r>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2"/>
          <a:stretch>
            <a:fillRect/>
          </a:stretch>
        </p:blipFill>
        <p:spPr>
          <a:xfrm>
            <a:off x="1977909" y="1410590"/>
            <a:ext cx="5188182" cy="2844610"/>
          </a:xfrm>
          <a:solidFill>
            <a:srgbClr val="E6E7E9"/>
          </a:solidFill>
        </p:spPr>
      </p:pic>
    </p:spTree>
    <p:extLst>
      <p:ext uri="{BB962C8B-B14F-4D97-AF65-F5344CB8AC3E}">
        <p14:creationId xmlns:p14="http://schemas.microsoft.com/office/powerpoint/2010/main" val="2289763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ru-RU" sz="4000" dirty="0"/>
              <a:t>Удобство использования</a:t>
            </a:r>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7492484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Удобство использования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1236363816"/>
              </p:ext>
            </p:extLst>
          </p:nvPr>
        </p:nvGraphicFramePr>
        <p:xfrm>
          <a:off x="510541" y="1130400"/>
          <a:ext cx="8028659" cy="3388639"/>
        </p:xfrm>
        <a:graphic>
          <a:graphicData uri="http://schemas.openxmlformats.org/drawingml/2006/table">
            <a:tbl>
              <a:tblPr bandRow="1">
                <a:tableStyleId>{5C22544A-7EE6-4342-B048-85BDC9FD1C3A}</a:tableStyleId>
              </a:tblPr>
              <a:tblGrid>
                <a:gridCol w="1534259">
                  <a:extLst>
                    <a:ext uri="{9D8B030D-6E8A-4147-A177-3AD203B41FA5}">
                      <a16:colId xmlns:a16="http://schemas.microsoft.com/office/drawing/2014/main" val="4203486302"/>
                    </a:ext>
                  </a:extLst>
                </a:gridCol>
                <a:gridCol w="2520000">
                  <a:extLst>
                    <a:ext uri="{9D8B030D-6E8A-4147-A177-3AD203B41FA5}">
                      <a16:colId xmlns:a16="http://schemas.microsoft.com/office/drawing/2014/main" val="205936207"/>
                    </a:ext>
                  </a:extLst>
                </a:gridCol>
                <a:gridCol w="3974400">
                  <a:extLst>
                    <a:ext uri="{9D8B030D-6E8A-4147-A177-3AD203B41FA5}">
                      <a16:colId xmlns:a16="http://schemas.microsoft.com/office/drawing/2014/main" val="1457850324"/>
                    </a:ext>
                  </a:extLst>
                </a:gridCol>
              </a:tblGrid>
              <a:tr h="370915">
                <a:tc>
                  <a:txBody>
                    <a:bodyPr/>
                    <a:lstStyle/>
                    <a:p>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701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Источник стимула</a:t>
                      </a:r>
                    </a:p>
                  </a:txBody>
                  <a:tcPr>
                    <a:solidFill>
                      <a:schemeClr val="accent1">
                        <a:tint val="20000"/>
                        <a:alpha val="25000"/>
                      </a:schemeClr>
                    </a:solidFill>
                  </a:tcPr>
                </a:tc>
                <a:tc>
                  <a:txBody>
                    <a:bodyPr/>
                    <a:lstStyle/>
                    <a:p>
                      <a:pPr marL="85725" indent="0" algn="l" fontAlgn="t"/>
                      <a:r>
                        <a:rPr lang="ru-RU" sz="1200" b="0" i="0" u="none" strike="noStrike" dirty="0">
                          <a:solidFill>
                            <a:schemeClr val="bg1"/>
                          </a:solidFill>
                          <a:effectLst/>
                          <a:latin typeface="Arial" panose="020B0604020202020204" pitchFamily="34" charset="0"/>
                        </a:rPr>
                        <a:t>Откуда берется стимул?</a:t>
                      </a:r>
                      <a:endParaRPr lang="en-US" sz="1200" b="0" i="0" u="none" strike="noStrike" dirty="0">
                        <a:solidFill>
                          <a:schemeClr val="bg1"/>
                        </a:solidFill>
                        <a:effectLst/>
                        <a:latin typeface="Arial" panose="020B0604020202020204" pitchFamily="34" charset="0"/>
                      </a:endParaRPr>
                    </a:p>
                  </a:txBody>
                  <a:tcPr marL="9525" marR="9525" marT="9525" marB="0">
                    <a:solidFill>
                      <a:schemeClr val="accent1">
                        <a:tint val="20000"/>
                        <a:alpha val="0"/>
                      </a:schemeClr>
                    </a:solidFill>
                  </a:tcPr>
                </a:tc>
                <a:tc>
                  <a:txBody>
                    <a:bodyPr/>
                    <a:lstStyle/>
                    <a:p>
                      <a:pPr marL="171450" indent="-171450">
                        <a:buFont typeface="Wingdings" panose="05000000000000000000" pitchFamily="2" charset="2"/>
                        <a:buChar char="§"/>
                      </a:pPr>
                      <a:r>
                        <a:rPr lang="ru-RU" sz="1000" dirty="0">
                          <a:solidFill>
                            <a:schemeClr val="bg1"/>
                          </a:solidFill>
                        </a:rPr>
                        <a:t>Конечный пользователь (который может играть специализированную роль, например, быть системным или сетевым администратором) является основным источником стимула</a:t>
                      </a:r>
                      <a:endParaRPr lang="en-US" sz="1000" dirty="0">
                        <a:solidFill>
                          <a:schemeClr val="bg1"/>
                        </a:solidFill>
                      </a:endParaRPr>
                    </a:p>
                    <a:p>
                      <a:pPr marL="171450" indent="-171450">
                        <a:buFont typeface="Wingdings" panose="05000000000000000000" pitchFamily="2" charset="2"/>
                        <a:buChar char="§"/>
                      </a:pPr>
                      <a:r>
                        <a:rPr lang="ru-RU" sz="1000" dirty="0">
                          <a:solidFill>
                            <a:schemeClr val="bg1"/>
                          </a:solidFill>
                        </a:rPr>
                        <a:t>Внешнее событие, поступающее в систему (на которое пользователь может отреагировать)</a:t>
                      </a:r>
                      <a:endParaRPr lang="en-US" sz="1000" dirty="0">
                        <a:solidFill>
                          <a:schemeClr val="bg1"/>
                        </a:solidFill>
                      </a:endParaRPr>
                    </a:p>
                  </a:txBody>
                  <a:tcPr>
                    <a:solidFill>
                      <a:schemeClr val="accent1">
                        <a:tint val="20000"/>
                        <a:alpha val="0"/>
                      </a:schemeClr>
                    </a:solidFill>
                  </a:tcPr>
                </a:tc>
                <a:extLst>
                  <a:ext uri="{0D108BD9-81ED-4DB2-BD59-A6C34878D82A}">
                    <a16:rowId xmlns:a16="http://schemas.microsoft.com/office/drawing/2014/main" val="3100024350"/>
                  </a:ext>
                </a:extLst>
              </a:tr>
              <a:tr h="7011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Стимул</a:t>
                      </a:r>
                    </a:p>
                  </a:txBody>
                  <a:tcPr>
                    <a:solidFill>
                      <a:schemeClr val="accent1">
                        <a:tint val="40000"/>
                        <a:alpha val="24000"/>
                      </a:schemeClr>
                    </a:solidFill>
                  </a:tcPr>
                </a:tc>
                <a:tc>
                  <a:txBody>
                    <a:bodyPr/>
                    <a:lstStyle/>
                    <a:p>
                      <a:r>
                        <a:rPr lang="ru-RU" sz="1000" dirty="0">
                          <a:solidFill>
                            <a:schemeClr val="bg1"/>
                          </a:solidFill>
                        </a:rPr>
                        <a:t>Чего хочет конечный пользователь?</a:t>
                      </a:r>
                    </a:p>
                  </a:txBody>
                  <a:tcPr>
                    <a:solidFill>
                      <a:schemeClr val="accent1">
                        <a:tint val="40000"/>
                        <a:alpha val="0"/>
                      </a:schemeClr>
                    </a:solidFill>
                  </a:tcPr>
                </a:tc>
                <a:tc>
                  <a:txBody>
                    <a:bodyPr/>
                    <a:lstStyle/>
                    <a:p>
                      <a:r>
                        <a:rPr lang="ru-RU" sz="1000" dirty="0">
                          <a:solidFill>
                            <a:schemeClr val="bg1"/>
                          </a:solidFill>
                        </a:rPr>
                        <a:t>Конечный пользователь хочет:</a:t>
                      </a:r>
                      <a:endParaRPr lang="en-US" sz="1000" dirty="0">
                        <a:solidFill>
                          <a:schemeClr val="bg1"/>
                        </a:solidFill>
                      </a:endParaRPr>
                    </a:p>
                    <a:p>
                      <a:pPr marL="171450" indent="-171450">
                        <a:buFont typeface="Wingdings" panose="05000000000000000000" pitchFamily="2" charset="2"/>
                        <a:buChar char="§"/>
                      </a:pPr>
                      <a:r>
                        <a:rPr lang="ru-RU" sz="1000" dirty="0">
                          <a:solidFill>
                            <a:schemeClr val="bg1"/>
                          </a:solidFill>
                        </a:rPr>
                        <a:t>Эффективно использовать систему</a:t>
                      </a:r>
                      <a:endParaRPr lang="en-US" sz="1000" dirty="0">
                        <a:solidFill>
                          <a:schemeClr val="bg1"/>
                        </a:solidFill>
                      </a:endParaRPr>
                    </a:p>
                    <a:p>
                      <a:pPr marL="171450" indent="-171450">
                        <a:buFont typeface="Wingdings" panose="05000000000000000000" pitchFamily="2" charset="2"/>
                        <a:buChar char="§"/>
                      </a:pPr>
                      <a:r>
                        <a:rPr lang="ru-RU" sz="1000" dirty="0">
                          <a:solidFill>
                            <a:schemeClr val="bg1"/>
                          </a:solidFill>
                        </a:rPr>
                        <a:t>Научиться пользоваться системой</a:t>
                      </a:r>
                      <a:endParaRPr lang="en-US" sz="1000" dirty="0">
                        <a:solidFill>
                          <a:schemeClr val="bg1"/>
                        </a:solidFill>
                      </a:endParaRPr>
                    </a:p>
                    <a:p>
                      <a:pPr marL="171450" indent="-171450">
                        <a:buFont typeface="Wingdings" panose="05000000000000000000" pitchFamily="2" charset="2"/>
                        <a:buChar char="§"/>
                      </a:pPr>
                      <a:r>
                        <a:rPr lang="ru-RU" sz="1000" dirty="0">
                          <a:solidFill>
                            <a:schemeClr val="bg1"/>
                          </a:solidFill>
                        </a:rPr>
                        <a:t>Минимизировать влияние ошибок</a:t>
                      </a:r>
                      <a:endParaRPr lang="en-US" sz="1000" dirty="0">
                        <a:solidFill>
                          <a:schemeClr val="bg1"/>
                        </a:solidFill>
                      </a:endParaRPr>
                    </a:p>
                    <a:p>
                      <a:pPr marL="171450" indent="-171450">
                        <a:buFont typeface="Wingdings" panose="05000000000000000000" pitchFamily="2" charset="2"/>
                        <a:buChar char="§"/>
                      </a:pPr>
                      <a:r>
                        <a:rPr lang="ru-RU" sz="1000" dirty="0">
                          <a:solidFill>
                            <a:schemeClr val="bg1"/>
                          </a:solidFill>
                        </a:rPr>
                        <a:t>Адаптировать систему</a:t>
                      </a:r>
                      <a:endParaRPr lang="en-US" sz="1000" dirty="0">
                        <a:solidFill>
                          <a:schemeClr val="bg1"/>
                        </a:solidFill>
                      </a:endParaRPr>
                    </a:p>
                    <a:p>
                      <a:pPr marL="171450" indent="-171450">
                        <a:buFont typeface="Wingdings" panose="05000000000000000000" pitchFamily="2" charset="2"/>
                        <a:buChar char="§"/>
                      </a:pPr>
                      <a:r>
                        <a:rPr lang="ru-RU" sz="1000" dirty="0">
                          <a:solidFill>
                            <a:schemeClr val="bg1"/>
                          </a:solidFill>
                        </a:rPr>
                        <a:t>Настроить систему</a:t>
                      </a:r>
                    </a:p>
                  </a:txBody>
                  <a:tcPr>
                    <a:solidFill>
                      <a:schemeClr val="accent1">
                        <a:tint val="40000"/>
                        <a:alpha val="0"/>
                      </a:schemeClr>
                    </a:solidFill>
                  </a:tcPr>
                </a:tc>
                <a:extLst>
                  <a:ext uri="{0D108BD9-81ED-4DB2-BD59-A6C34878D82A}">
                    <a16:rowId xmlns:a16="http://schemas.microsoft.com/office/drawing/2014/main" val="2402713888"/>
                  </a:ext>
                </a:extLst>
              </a:tr>
              <a:tr h="100604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Артефакт</a:t>
                      </a:r>
                    </a:p>
                  </a:txBody>
                  <a:tcPr>
                    <a:solidFill>
                      <a:schemeClr val="accent1">
                        <a:tint val="40000"/>
                        <a:alpha val="24000"/>
                      </a:schemeClr>
                    </a:solidFill>
                  </a:tcPr>
                </a:tc>
                <a:tc>
                  <a:txBody>
                    <a:bodyPr/>
                    <a:lstStyle/>
                    <a:p>
                      <a:r>
                        <a:rPr lang="ru-RU" sz="1000" dirty="0">
                          <a:solidFill>
                            <a:schemeClr val="bg1"/>
                          </a:solidFill>
                        </a:rPr>
                        <a:t>Какая часть системы стимулируется?</a:t>
                      </a:r>
                    </a:p>
                  </a:txBody>
                  <a:tcPr>
                    <a:solidFill>
                      <a:schemeClr val="accent1">
                        <a:tint val="40000"/>
                        <a:alpha val="0"/>
                      </a:schemeClr>
                    </a:solidFill>
                  </a:tcPr>
                </a:tc>
                <a:tc>
                  <a:txBody>
                    <a:bodyPr/>
                    <a:lstStyle/>
                    <a:p>
                      <a:r>
                        <a:rPr lang="ru-RU" sz="1000" dirty="0">
                          <a:solidFill>
                            <a:schemeClr val="bg1"/>
                          </a:solidFill>
                        </a:rPr>
                        <a:t>Распространенные примеры:</a:t>
                      </a:r>
                      <a:endParaRPr lang="en-US" sz="1000" dirty="0">
                        <a:solidFill>
                          <a:schemeClr val="bg1"/>
                        </a:solidFill>
                      </a:endParaRPr>
                    </a:p>
                    <a:p>
                      <a:pPr marL="171450" indent="-171450">
                        <a:buFont typeface="Arial" panose="020B0604020202020204" pitchFamily="34" charset="0"/>
                        <a:buChar char="•"/>
                      </a:pPr>
                      <a:r>
                        <a:rPr lang="ru-RU" sz="1000" dirty="0">
                          <a:solidFill>
                            <a:schemeClr val="bg1"/>
                          </a:solidFill>
                        </a:rPr>
                        <a:t>Графический пользовательский интерфейс</a:t>
                      </a:r>
                      <a:endParaRPr lang="en-US" sz="1000" dirty="0">
                        <a:solidFill>
                          <a:schemeClr val="bg1"/>
                        </a:solidFill>
                      </a:endParaRPr>
                    </a:p>
                    <a:p>
                      <a:pPr marL="171450" indent="-171450">
                        <a:buFont typeface="Arial" panose="020B0604020202020204" pitchFamily="34" charset="0"/>
                        <a:buChar char="•"/>
                      </a:pPr>
                      <a:r>
                        <a:rPr lang="ru-RU" sz="1000" dirty="0">
                          <a:solidFill>
                            <a:schemeClr val="bg1"/>
                          </a:solidFill>
                        </a:rPr>
                        <a:t>Интерфейс командной строки</a:t>
                      </a:r>
                      <a:endParaRPr lang="en-US" sz="1000" dirty="0">
                        <a:solidFill>
                          <a:schemeClr val="bg1"/>
                        </a:solidFill>
                      </a:endParaRPr>
                    </a:p>
                    <a:p>
                      <a:pPr marL="171450" indent="-171450">
                        <a:buFont typeface="Arial" panose="020B0604020202020204" pitchFamily="34" charset="0"/>
                        <a:buChar char="•"/>
                      </a:pPr>
                      <a:r>
                        <a:rPr lang="ru-RU" sz="1000" dirty="0">
                          <a:solidFill>
                            <a:schemeClr val="bg1"/>
                          </a:solidFill>
                        </a:rPr>
                        <a:t>Голосовой интерфейс</a:t>
                      </a:r>
                      <a:endParaRPr lang="en-US" sz="1000" dirty="0">
                        <a:solidFill>
                          <a:schemeClr val="bg1"/>
                        </a:solidFill>
                      </a:endParaRPr>
                    </a:p>
                    <a:p>
                      <a:pPr marL="171450" indent="-171450">
                        <a:buFont typeface="Arial" panose="020B0604020202020204" pitchFamily="34" charset="0"/>
                        <a:buChar char="•"/>
                      </a:pPr>
                      <a:r>
                        <a:rPr lang="ru-RU" sz="1000" dirty="0">
                          <a:solidFill>
                            <a:schemeClr val="bg1"/>
                          </a:solidFill>
                        </a:rPr>
                        <a:t>Сенсорный экран</a:t>
                      </a:r>
                      <a:endParaRPr lang="en-US" sz="1000" dirty="0">
                        <a:solidFill>
                          <a:schemeClr val="bg1"/>
                        </a:solidFill>
                      </a:endParaRPr>
                    </a:p>
                    <a:p>
                      <a:endParaRPr lang="ru-RU" sz="1000" dirty="0">
                        <a:solidFill>
                          <a:schemeClr val="bg1"/>
                        </a:solidFill>
                      </a:endParaRPr>
                    </a:p>
                  </a:txBody>
                  <a:tcPr>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3950958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000" cy="423335"/>
          </a:xfrm>
        </p:spPr>
        <p:txBody>
          <a:bodyPr/>
          <a:lstStyle/>
          <a:p>
            <a:r>
              <a:rPr lang="ru-RU" dirty="0"/>
              <a:t>Удобство использования — сценарии</a:t>
            </a:r>
          </a:p>
        </p:txBody>
      </p:sp>
      <p:graphicFrame>
        <p:nvGraphicFramePr>
          <p:cNvPr id="4" name="Content Placeholder 3">
            <a:extLst>
              <a:ext uri="{FF2B5EF4-FFF2-40B4-BE49-F238E27FC236}">
                <a16:creationId xmlns:a16="http://schemas.microsoft.com/office/drawing/2014/main" id="{21A265B0-47BA-4E6C-A9E9-539AEDDF4807}"/>
              </a:ext>
            </a:extLst>
          </p:cNvPr>
          <p:cNvGraphicFramePr>
            <a:graphicFrameLocks noGrp="1"/>
          </p:cNvGraphicFramePr>
          <p:nvPr>
            <p:ph idx="4294967295"/>
            <p:extLst>
              <p:ext uri="{D42A27DB-BD31-4B8C-83A1-F6EECF244321}">
                <p14:modId xmlns:p14="http://schemas.microsoft.com/office/powerpoint/2010/main" val="513148303"/>
              </p:ext>
            </p:extLst>
          </p:nvPr>
        </p:nvGraphicFramePr>
        <p:xfrm>
          <a:off x="510541" y="1131150"/>
          <a:ext cx="8028659" cy="3295015"/>
        </p:xfrm>
        <a:graphic>
          <a:graphicData uri="http://schemas.openxmlformats.org/drawingml/2006/table">
            <a:tbl>
              <a:tblPr bandRow="1">
                <a:tableStyleId>{5C22544A-7EE6-4342-B048-85BDC9FD1C3A}</a:tableStyleId>
              </a:tblPr>
              <a:tblGrid>
                <a:gridCol w="1548659">
                  <a:extLst>
                    <a:ext uri="{9D8B030D-6E8A-4147-A177-3AD203B41FA5}">
                      <a16:colId xmlns:a16="http://schemas.microsoft.com/office/drawing/2014/main" val="4203486302"/>
                    </a:ext>
                  </a:extLst>
                </a:gridCol>
                <a:gridCol w="2520000">
                  <a:extLst>
                    <a:ext uri="{9D8B030D-6E8A-4147-A177-3AD203B41FA5}">
                      <a16:colId xmlns:a16="http://schemas.microsoft.com/office/drawing/2014/main" val="205936207"/>
                    </a:ext>
                  </a:extLst>
                </a:gridCol>
                <a:gridCol w="3960000">
                  <a:extLst>
                    <a:ext uri="{9D8B030D-6E8A-4147-A177-3AD203B41FA5}">
                      <a16:colId xmlns:a16="http://schemas.microsoft.com/office/drawing/2014/main" val="1457850324"/>
                    </a:ext>
                  </a:extLst>
                </a:gridCol>
              </a:tblGrid>
              <a:tr h="370840">
                <a:tc>
                  <a:txBody>
                    <a:bodyPr/>
                    <a:lstStyle/>
                    <a:p>
                      <a:pPr>
                        <a:tabLst/>
                      </a:pPr>
                      <a:r>
                        <a:rPr lang="ru-RU" sz="1200" b="1" dirty="0">
                          <a:solidFill>
                            <a:schemeClr val="bg1"/>
                          </a:solidFill>
                        </a:rPr>
                        <a:t>Часть сценария</a:t>
                      </a:r>
                    </a:p>
                  </a:txBody>
                  <a:tcPr>
                    <a:solidFill>
                      <a:schemeClr val="accent1">
                        <a:tint val="40000"/>
                        <a:alpha val="24000"/>
                      </a:schemeClr>
                    </a:solidFill>
                  </a:tcPr>
                </a:tc>
                <a:tc>
                  <a:txBody>
                    <a:bodyPr/>
                    <a:lstStyle/>
                    <a:p>
                      <a:r>
                        <a:rPr lang="ru-RU" sz="1200" b="1" dirty="0">
                          <a:solidFill>
                            <a:schemeClr val="bg1"/>
                          </a:solidFill>
                        </a:rPr>
                        <a:t>Описание</a:t>
                      </a:r>
                    </a:p>
                  </a:txBody>
                  <a:tcPr>
                    <a:solidFill>
                      <a:schemeClr val="accent1">
                        <a:tint val="40000"/>
                        <a:alpha val="25000"/>
                      </a:schemeClr>
                    </a:solidFill>
                  </a:tcPr>
                </a:tc>
                <a:tc>
                  <a:txBody>
                    <a:bodyPr/>
                    <a:lstStyle/>
                    <a:p>
                      <a:r>
                        <a:rPr lang="ru-RU" sz="1200" b="1" dirty="0">
                          <a:solidFill>
                            <a:schemeClr val="bg1"/>
                          </a:solidFill>
                        </a:rPr>
                        <a:t>Возможные значения</a:t>
                      </a:r>
                    </a:p>
                  </a:txBody>
                  <a:tcPr>
                    <a:solidFill>
                      <a:schemeClr val="accent1">
                        <a:tint val="40000"/>
                        <a:alpha val="25000"/>
                      </a:schemeClr>
                    </a:solidFill>
                  </a:tcPr>
                </a:tc>
                <a:extLst>
                  <a:ext uri="{0D108BD9-81ED-4DB2-BD59-A6C34878D82A}">
                    <a16:rowId xmlns:a16="http://schemas.microsoft.com/office/drawing/2014/main" val="240554414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Окружение</a:t>
                      </a:r>
                    </a:p>
                  </a:txBody>
                  <a:tcPr>
                    <a:solidFill>
                      <a:schemeClr val="accent1">
                        <a:tint val="40000"/>
                        <a:alpha val="24000"/>
                      </a:schemeClr>
                    </a:solidFill>
                  </a:tcPr>
                </a:tc>
                <a:tc>
                  <a:txBody>
                    <a:bodyPr/>
                    <a:lstStyle/>
                    <a:p>
                      <a:pPr>
                        <a:tabLst/>
                      </a:pPr>
                      <a:r>
                        <a:rPr lang="ru-RU" sz="1000" dirty="0">
                          <a:solidFill>
                            <a:schemeClr val="bg1"/>
                          </a:solidFill>
                          <a:latin typeface="+mj-lt"/>
                        </a:rPr>
                        <a:t>Когда стимул достигает системы?</a:t>
                      </a:r>
                    </a:p>
                  </a:txBody>
                  <a:tcPr>
                    <a:solidFill>
                      <a:schemeClr val="accent1">
                        <a:tint val="40000"/>
                        <a:alpha val="0"/>
                      </a:schemeClr>
                    </a:solidFill>
                  </a:tcPr>
                </a:tc>
                <a:tc>
                  <a:txBody>
                    <a:bodyPr/>
                    <a:lstStyle/>
                    <a:p>
                      <a:pPr marL="85725" indent="0" algn="l" fontAlgn="t"/>
                      <a:r>
                        <a:rPr lang="ru-RU" sz="1000" b="0" i="0" u="none" strike="noStrike" dirty="0">
                          <a:solidFill>
                            <a:schemeClr val="bg1"/>
                          </a:solidFill>
                          <a:effectLst/>
                          <a:latin typeface="+mj-lt"/>
                        </a:rPr>
                        <a:t>Действия пользователя, от которых зависит удобство использования, всегда происходят во время выполнения или во время настройки системы.</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100069890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Реакция</a:t>
                      </a:r>
                    </a:p>
                  </a:txBody>
                  <a:tcPr>
                    <a:solidFill>
                      <a:schemeClr val="accent1">
                        <a:tint val="40000"/>
                        <a:alpha val="24000"/>
                      </a:schemeClr>
                    </a:solidFill>
                  </a:tcPr>
                </a:tc>
                <a:tc>
                  <a:txBody>
                    <a:bodyPr/>
                    <a:lstStyle/>
                    <a:p>
                      <a:pPr marL="85725" marR="0" lvl="0" indent="0" algn="l" defTabSz="914400" rtl="0" eaLnBrk="1" fontAlgn="t" latinLnBrk="0" hangingPunct="1">
                        <a:lnSpc>
                          <a:spcPct val="100000"/>
                        </a:lnSpc>
                        <a:spcBef>
                          <a:spcPts val="0"/>
                        </a:spcBef>
                        <a:spcAft>
                          <a:spcPts val="0"/>
                        </a:spcAft>
                        <a:buClrTx/>
                        <a:buSzTx/>
                        <a:buFontTx/>
                        <a:buNone/>
                        <a:tabLst/>
                        <a:defRPr/>
                      </a:pPr>
                      <a:r>
                        <a:rPr lang="ru-RU" sz="1000" b="0" i="0" u="none" strike="noStrike" dirty="0">
                          <a:solidFill>
                            <a:schemeClr val="bg1"/>
                          </a:solidFill>
                          <a:effectLst/>
                          <a:latin typeface="+mj-lt"/>
                        </a:rPr>
                        <a:t>Как должна отреагировать система?</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85725" indent="0" algn="l" fontAlgn="t"/>
                      <a:r>
                        <a:rPr lang="ru-RU" sz="1000" b="0" i="0" u="none" strike="noStrike" dirty="0">
                          <a:solidFill>
                            <a:schemeClr val="bg1"/>
                          </a:solidFill>
                          <a:effectLst/>
                          <a:latin typeface="+mj-lt"/>
                        </a:rPr>
                        <a:t>Система должна:</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Предоставлять пользователю необходимые функции</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Предвосхищать потребности пользователя</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Предоставлять пользователю адекватную обратную связь</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2402713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1" dirty="0">
                          <a:solidFill>
                            <a:schemeClr val="bg1"/>
                          </a:solidFill>
                        </a:rPr>
                        <a:t>Мера реакции</a:t>
                      </a:r>
                    </a:p>
                  </a:txBody>
                  <a:tcPr>
                    <a:solidFill>
                      <a:schemeClr val="accent1">
                        <a:tint val="40000"/>
                        <a:alpha val="24000"/>
                      </a:schemeClr>
                    </a:solidFill>
                  </a:tcPr>
                </a:tc>
                <a:tc>
                  <a:txBody>
                    <a:bodyPr/>
                    <a:lstStyle/>
                    <a:p>
                      <a:pPr marL="85725" indent="0" algn="l" fontAlgn="t"/>
                      <a:r>
                        <a:rPr lang="ru-RU" sz="1000" b="0" i="0" u="none" strike="noStrike" dirty="0">
                          <a:solidFill>
                            <a:schemeClr val="bg1"/>
                          </a:solidFill>
                          <a:effectLst/>
                          <a:latin typeface="+mj-lt"/>
                        </a:rPr>
                        <a:t>Как измеряется реакция?</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tc>
                  <a:txBody>
                    <a:bodyPr/>
                    <a:lstStyle/>
                    <a:p>
                      <a:pPr marL="85725" indent="0" algn="l" fontAlgn="t"/>
                      <a:r>
                        <a:rPr lang="ru-RU" sz="1000" b="0" i="0" u="none" strike="noStrike" dirty="0">
                          <a:solidFill>
                            <a:schemeClr val="bg1"/>
                          </a:solidFill>
                          <a:effectLst/>
                          <a:latin typeface="+mj-lt"/>
                        </a:rPr>
                        <a:t>Один или несколько из следующих показателей:</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Время выполнения задачи</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Количество </a:t>
                      </a:r>
                      <a:r>
                        <a:rPr lang="ru-RU" sz="1000" b="0" i="0" u="none" strike="noStrike" dirty="0" err="1">
                          <a:solidFill>
                            <a:schemeClr val="bg1"/>
                          </a:solidFill>
                          <a:effectLst/>
                          <a:latin typeface="+mj-lt"/>
                        </a:rPr>
                        <a:t>ошибокВремя</a:t>
                      </a:r>
                      <a:r>
                        <a:rPr lang="ru-RU" sz="1000" b="0" i="0" u="none" strike="noStrike" dirty="0">
                          <a:solidFill>
                            <a:schemeClr val="bg1"/>
                          </a:solidFill>
                          <a:effectLst/>
                          <a:latin typeface="+mj-lt"/>
                        </a:rPr>
                        <a:t> обучения</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Соотношение времени обучения и времени выполнения задачи</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Количество выполненных задач</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Удовлетворенность пользователя</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Прирост знаний пользователя</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Соотношение количества успешных операций к общему количеству операций</a:t>
                      </a:r>
                      <a:endParaRPr lang="en-US" sz="1000" b="0" i="0" u="none" strike="noStrike" dirty="0">
                        <a:solidFill>
                          <a:schemeClr val="bg1"/>
                        </a:solidFill>
                        <a:effectLst/>
                        <a:latin typeface="+mj-lt"/>
                      </a:endParaRPr>
                    </a:p>
                    <a:p>
                      <a:pPr marL="257175" indent="-171450" algn="l" fontAlgn="t">
                        <a:buFont typeface="Wingdings" panose="05000000000000000000" pitchFamily="2" charset="2"/>
                        <a:buChar char="§"/>
                      </a:pPr>
                      <a:r>
                        <a:rPr lang="ru-RU" sz="1000" b="0" i="0" u="none" strike="noStrike" dirty="0">
                          <a:solidFill>
                            <a:schemeClr val="bg1"/>
                          </a:solidFill>
                          <a:effectLst/>
                          <a:latin typeface="+mj-lt"/>
                        </a:rPr>
                        <a:t>Количество потерянного времени или данных при возникновении ошибки</a:t>
                      </a:r>
                      <a:endParaRPr lang="en-US" sz="1000" b="0" i="0" u="none" strike="noStrike" dirty="0">
                        <a:solidFill>
                          <a:schemeClr val="bg1"/>
                        </a:solidFill>
                        <a:effectLst/>
                        <a:latin typeface="+mj-lt"/>
                      </a:endParaRPr>
                    </a:p>
                  </a:txBody>
                  <a:tcPr marL="9525" marR="9525" marT="9525" marB="0">
                    <a:solidFill>
                      <a:schemeClr val="accent1">
                        <a:tint val="40000"/>
                        <a:alpha val="0"/>
                      </a:schemeClr>
                    </a:solidFill>
                  </a:tcPr>
                </a:tc>
                <a:extLst>
                  <a:ext uri="{0D108BD9-81ED-4DB2-BD59-A6C34878D82A}">
                    <a16:rowId xmlns:a16="http://schemas.microsoft.com/office/drawing/2014/main" val="552970973"/>
                  </a:ext>
                </a:extLst>
              </a:tr>
            </a:tbl>
          </a:graphicData>
        </a:graphic>
      </p:graphicFrame>
    </p:spTree>
    <p:extLst>
      <p:ext uri="{BB962C8B-B14F-4D97-AF65-F5344CB8AC3E}">
        <p14:creationId xmlns:p14="http://schemas.microsoft.com/office/powerpoint/2010/main" val="20036770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Удобство использования — сценарии</a:t>
            </a:r>
          </a:p>
        </p:txBody>
      </p:sp>
      <p:pic>
        <p:nvPicPr>
          <p:cNvPr id="7" name="Picture 6">
            <a:extLst>
              <a:ext uri="{FF2B5EF4-FFF2-40B4-BE49-F238E27FC236}">
                <a16:creationId xmlns:a16="http://schemas.microsoft.com/office/drawing/2014/main" id="{69D7661B-87F7-47AD-83C5-A1ECB9E94A9C}"/>
              </a:ext>
            </a:extLst>
          </p:cNvPr>
          <p:cNvPicPr>
            <a:picLocks noChangeAspect="1"/>
          </p:cNvPicPr>
          <p:nvPr/>
        </p:nvPicPr>
        <p:blipFill>
          <a:blip r:embed="rId2">
            <a:clrChange>
              <a:clrFrom>
                <a:srgbClr val="000000"/>
              </a:clrFrom>
              <a:clrTo>
                <a:srgbClr val="000000">
                  <a:alpha val="0"/>
                </a:srgbClr>
              </a:clrTo>
            </a:clrChange>
          </a:blip>
          <a:stretch>
            <a:fillRect/>
          </a:stretch>
        </p:blipFill>
        <p:spPr>
          <a:xfrm>
            <a:off x="1514873" y="1692244"/>
            <a:ext cx="6114253" cy="1759010"/>
          </a:xfrm>
          <a:prstGeom prst="rect">
            <a:avLst/>
          </a:prstGeom>
        </p:spPr>
      </p:pic>
    </p:spTree>
    <p:extLst>
      <p:ext uri="{BB962C8B-B14F-4D97-AF65-F5344CB8AC3E}">
        <p14:creationId xmlns:p14="http://schemas.microsoft.com/office/powerpoint/2010/main" val="8710811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Удобство использования</a:t>
            </a:r>
            <a:r>
              <a:rPr lang="en-US" dirty="0"/>
              <a:t> </a:t>
            </a:r>
            <a:r>
              <a:rPr lang="ru-RU" dirty="0"/>
              <a:t>—</a:t>
            </a:r>
            <a:r>
              <a:rPr lang="en-US" dirty="0"/>
              <a:t> </a:t>
            </a:r>
            <a:r>
              <a:rPr lang="ru-RU" dirty="0"/>
              <a:t>тактики</a:t>
            </a:r>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2"/>
          <a:stretch>
            <a:fillRect/>
          </a:stretch>
        </p:blipFill>
        <p:spPr>
          <a:xfrm>
            <a:off x="2298183" y="1410590"/>
            <a:ext cx="4547633" cy="2844610"/>
          </a:xfrm>
          <a:solidFill>
            <a:srgbClr val="E6E7E9"/>
          </a:solidFill>
        </p:spPr>
      </p:pic>
    </p:spTree>
    <p:extLst>
      <p:ext uri="{BB962C8B-B14F-4D97-AF65-F5344CB8AC3E}">
        <p14:creationId xmlns:p14="http://schemas.microsoft.com/office/powerpoint/2010/main" val="3335291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402F54BC-0E80-452E-A224-B4BD0D2CB0D9}"/>
              </a:ext>
            </a:extLst>
          </p:cNvPr>
          <p:cNvSpPr>
            <a:spLocks noGrp="1"/>
          </p:cNvSpPr>
          <p:nvPr>
            <p:ph type="title"/>
          </p:nvPr>
        </p:nvSpPr>
        <p:spPr>
          <a:xfrm>
            <a:off x="516158" y="1694223"/>
            <a:ext cx="5806671" cy="1755054"/>
          </a:xfrm>
        </p:spPr>
        <p:txBody>
          <a:bodyPr/>
          <a:lstStyle/>
          <a:p>
            <a:r>
              <a:rPr lang="en-US" sz="4000" dirty="0"/>
              <a:t>ISO/IEC FCD 25010</a:t>
            </a:r>
            <a:endParaRPr lang="ru-RU" sz="4000" dirty="0"/>
          </a:p>
        </p:txBody>
      </p:sp>
      <p:pic>
        <p:nvPicPr>
          <p:cNvPr id="13" name="Рисунок 8">
            <a:extLst>
              <a:ext uri="{FF2B5EF4-FFF2-40B4-BE49-F238E27FC236}">
                <a16:creationId xmlns:a16="http://schemas.microsoft.com/office/drawing/2014/main" id="{F5457C98-DC2A-4D80-9DD9-0EF22A2C11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56959" y="2474357"/>
            <a:ext cx="1949839" cy="1949839"/>
          </a:xfrm>
          <a:prstGeom prst="rect">
            <a:avLst/>
          </a:prstGeom>
        </p:spPr>
      </p:pic>
    </p:spTree>
    <p:extLst>
      <p:ext uri="{BB962C8B-B14F-4D97-AF65-F5344CB8AC3E}">
        <p14:creationId xmlns:p14="http://schemas.microsoft.com/office/powerpoint/2010/main" val="32127782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en-US" dirty="0"/>
              <a:t>ISO/IEC FCD 25010</a:t>
            </a:r>
            <a:endParaRPr lang="ru-RU" dirty="0"/>
          </a:p>
        </p:txBody>
      </p:sp>
      <p:pic>
        <p:nvPicPr>
          <p:cNvPr id="8" name="Content Placeholder 7">
            <a:extLst>
              <a:ext uri="{FF2B5EF4-FFF2-40B4-BE49-F238E27FC236}">
                <a16:creationId xmlns:a16="http://schemas.microsoft.com/office/drawing/2014/main" id="{01BAE4EC-418F-47B7-99C5-F038066725F5}"/>
              </a:ext>
            </a:extLst>
          </p:cNvPr>
          <p:cNvPicPr>
            <a:picLocks noGrp="1" noChangeAspect="1"/>
          </p:cNvPicPr>
          <p:nvPr>
            <p:ph idx="13"/>
          </p:nvPr>
        </p:nvPicPr>
        <p:blipFill>
          <a:blip r:embed="rId2"/>
          <a:stretch>
            <a:fillRect/>
          </a:stretch>
        </p:blipFill>
        <p:spPr>
          <a:xfrm>
            <a:off x="1295341" y="937334"/>
            <a:ext cx="6220076" cy="3629383"/>
          </a:xfrm>
          <a:solidFill>
            <a:srgbClr val="E6E7E9"/>
          </a:solidFill>
        </p:spPr>
      </p:pic>
    </p:spTree>
    <p:extLst>
      <p:ext uri="{BB962C8B-B14F-4D97-AF65-F5344CB8AC3E}">
        <p14:creationId xmlns:p14="http://schemas.microsoft.com/office/powerpoint/2010/main" val="1981495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en-US" dirty="0"/>
              <a:t>ISO/IEC FCD 25010</a:t>
            </a:r>
            <a:endParaRPr lang="ru-RU" dirty="0"/>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a:lstStyle/>
          <a:p>
            <a:r>
              <a:rPr lang="ru-RU" sz="1200" b="1" dirty="0">
                <a:solidFill>
                  <a:srgbClr val="00B050"/>
                </a:solidFill>
              </a:rPr>
              <a:t>Функциональная пригодность</a:t>
            </a:r>
            <a:r>
              <a:rPr lang="ru-RU" sz="1200" dirty="0"/>
              <a:t>. Степень, в которой продукт или система обеспечивают функции, отвечающие заявленным и предполагаемым потребностям при использовании в заданных условиях.</a:t>
            </a:r>
          </a:p>
          <a:p>
            <a:r>
              <a:rPr lang="ru-RU" sz="1200" b="1" dirty="0">
                <a:solidFill>
                  <a:srgbClr val="00B050"/>
                </a:solidFill>
              </a:rPr>
              <a:t>Эффективность работы</a:t>
            </a:r>
            <a:r>
              <a:rPr lang="ru-RU" sz="1200" dirty="0"/>
              <a:t>. Производительность относительно количества ресурсов, используемых в заданных условиях.</a:t>
            </a:r>
          </a:p>
          <a:p>
            <a:r>
              <a:rPr lang="ru-RU" sz="1200" b="1" dirty="0">
                <a:solidFill>
                  <a:srgbClr val="00B050"/>
                </a:solidFill>
              </a:rPr>
              <a:t>Совместимость</a:t>
            </a:r>
            <a:r>
              <a:rPr lang="ru-RU" sz="1200" dirty="0"/>
              <a:t>. Степень, в которой продукт, система или компонент могут обмениваться информацией с другими продуктами, системами или компонентами и/или выполнять свои требуемые функции, используя одну и ту же аппаратную или программную среду.</a:t>
            </a:r>
          </a:p>
          <a:p>
            <a:r>
              <a:rPr lang="ru-RU" sz="1200" b="1" dirty="0">
                <a:solidFill>
                  <a:srgbClr val="00B050"/>
                </a:solidFill>
              </a:rPr>
              <a:t>Удобство использования</a:t>
            </a:r>
            <a:r>
              <a:rPr lang="ru-RU" sz="1200" dirty="0"/>
              <a:t>. Степень, в которой продукт или система могут использоваться определенными пользователями для достижения заданных целей с эффективностью, производительностью и удовлетворением в заданном контексте использования.</a:t>
            </a:r>
            <a:endParaRPr lang="en-US" sz="1200" dirty="0"/>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10150519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en-US" dirty="0"/>
              <a:t>ISO/IEC FCD 25010</a:t>
            </a:r>
            <a:endParaRPr lang="ru-RU" dirty="0"/>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a:lstStyle/>
          <a:p>
            <a:r>
              <a:rPr lang="ru-RU" sz="1200" b="1" dirty="0">
                <a:solidFill>
                  <a:srgbClr val="00B050"/>
                </a:solidFill>
              </a:rPr>
              <a:t>Надёжность</a:t>
            </a:r>
            <a:r>
              <a:rPr lang="ru-RU" sz="1200" dirty="0"/>
              <a:t>. Степень, в которой система, продукт или компонент выполняет заданные функции в заданных условиях в течение заданного периода времени.</a:t>
            </a:r>
          </a:p>
          <a:p>
            <a:r>
              <a:rPr lang="ru-RU" sz="1200" b="1" dirty="0">
                <a:solidFill>
                  <a:srgbClr val="00B050"/>
                </a:solidFill>
              </a:rPr>
              <a:t>Безопасность</a:t>
            </a:r>
            <a:r>
              <a:rPr lang="ru-RU" sz="1200" dirty="0"/>
              <a:t>. Степень, в которой продукт или система защищает информацию и данные, обеспечивая лицам, другим продуктам или системам доступ к данным в соответствии с их типами и уровнями полномочий.</a:t>
            </a:r>
          </a:p>
          <a:p>
            <a:r>
              <a:rPr lang="ru-RU" sz="1200" b="1" dirty="0" err="1">
                <a:solidFill>
                  <a:srgbClr val="00B050"/>
                </a:solidFill>
              </a:rPr>
              <a:t>Поддерживаемость</a:t>
            </a:r>
            <a:r>
              <a:rPr lang="ru-RU" sz="1200" dirty="0"/>
              <a:t>. Степень эффективности и результативности, с которой продукт или система могут быть модифицированы предполагаемыми специалистами по обслуживанию.</a:t>
            </a:r>
          </a:p>
          <a:p>
            <a:r>
              <a:rPr lang="ru-RU" sz="1200" b="1" dirty="0">
                <a:solidFill>
                  <a:srgbClr val="00B050"/>
                </a:solidFill>
              </a:rPr>
              <a:t>Переносимость</a:t>
            </a:r>
            <a:r>
              <a:rPr lang="ru-RU" sz="1200" dirty="0"/>
              <a:t>. Степень эффективности и результативности, с которой система, продукт или компонент могут быть перенесены из одной аппаратной, программной или другой операционной или эксплуатационной среды в другую.</a:t>
            </a:r>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68521" y="3047734"/>
            <a:ext cx="1463653" cy="1453272"/>
          </a:xfrm>
          <a:prstGeom prst="rect">
            <a:avLst/>
          </a:prstGeom>
        </p:spPr>
      </p:pic>
    </p:spTree>
    <p:extLst>
      <p:ext uri="{BB962C8B-B14F-4D97-AF65-F5344CB8AC3E}">
        <p14:creationId xmlns:p14="http://schemas.microsoft.com/office/powerpoint/2010/main" val="347468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39" y="423333"/>
            <a:ext cx="7308662" cy="423335"/>
          </a:xfrm>
        </p:spPr>
        <p:txBody>
          <a:bodyPr/>
          <a:lstStyle/>
          <a:p>
            <a:r>
              <a:rPr lang="ru-RU" dirty="0"/>
              <a:t>Что такое атрибуты качества?</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algn="ctr">
              <a:buClr>
                <a:schemeClr val="accent1"/>
              </a:buClr>
            </a:pPr>
            <a:r>
              <a:rPr lang="ru-RU" b="1" dirty="0">
                <a:solidFill>
                  <a:schemeClr val="accent1"/>
                </a:solidFill>
              </a:rPr>
              <a:t>Атрибут качества</a:t>
            </a:r>
            <a:r>
              <a:rPr lang="ru-RU" dirty="0"/>
              <a:t> (</a:t>
            </a:r>
            <a:r>
              <a:rPr lang="en-US" dirty="0">
                <a:solidFill>
                  <a:schemeClr val="accent1"/>
                </a:solidFill>
              </a:rPr>
              <a:t>QA</a:t>
            </a:r>
            <a:r>
              <a:rPr lang="ru-RU" dirty="0"/>
              <a:t>) — это измеримое или проверяемое свойство системы, которое используется для указания того, насколько хорошо система удовлетворяет потребностям заинтересованных сторон, выходящие за рамки ее основной функции.</a:t>
            </a:r>
          </a:p>
          <a:p>
            <a:pPr algn="ctr">
              <a:buClr>
                <a:schemeClr val="accent1"/>
              </a:buClr>
            </a:pPr>
            <a:endParaRPr lang="ru-RU" dirty="0"/>
          </a:p>
          <a:p>
            <a:pPr algn="ctr">
              <a:buClr>
                <a:schemeClr val="accent1"/>
              </a:buClr>
            </a:pPr>
            <a:r>
              <a:rPr lang="ru-RU" dirty="0"/>
              <a:t>Часто атрибуты качества называют </a:t>
            </a:r>
            <a:r>
              <a:rPr lang="ru-RU" b="1" dirty="0">
                <a:solidFill>
                  <a:schemeClr val="accent1"/>
                </a:solidFill>
              </a:rPr>
              <a:t>нефункциональными требованиями</a:t>
            </a:r>
            <a:r>
              <a:rPr lang="ru-RU" dirty="0"/>
              <a:t>.</a:t>
            </a:r>
          </a:p>
        </p:txBody>
      </p:sp>
      <p:pic>
        <p:nvPicPr>
          <p:cNvPr id="6" name="Рисунок 8">
            <a:extLst>
              <a:ext uri="{FF2B5EF4-FFF2-40B4-BE49-F238E27FC236}">
                <a16:creationId xmlns:a16="http://schemas.microsoft.com/office/drawing/2014/main" id="{43695232-7075-4F65-8D5C-BE2CCE80D0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95240" y="3343595"/>
            <a:ext cx="1061162" cy="1051771"/>
          </a:xfrm>
          <a:prstGeom prst="rect">
            <a:avLst/>
          </a:prstGeom>
        </p:spPr>
      </p:pic>
    </p:spTree>
    <p:extLst>
      <p:ext uri="{BB962C8B-B14F-4D97-AF65-F5344CB8AC3E}">
        <p14:creationId xmlns:p14="http://schemas.microsoft.com/office/powerpoint/2010/main" val="28210845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12A6E3-0EFE-47E9-9489-262092E92C79}"/>
              </a:ext>
            </a:extLst>
          </p:cNvPr>
          <p:cNvSpPr>
            <a:spLocks noGrp="1"/>
          </p:cNvSpPr>
          <p:nvPr>
            <p:ph type="title"/>
          </p:nvPr>
        </p:nvSpPr>
        <p:spPr/>
        <p:txBody>
          <a:bodyPr/>
          <a:lstStyle/>
          <a:p>
            <a:r>
              <a:rPr lang="en-US" dirty="0"/>
              <a:t>Thank you!</a:t>
            </a:r>
            <a:endParaRPr lang="ru-RU" dirty="0"/>
          </a:p>
        </p:txBody>
      </p:sp>
      <p:pic>
        <p:nvPicPr>
          <p:cNvPr id="3" name="Рисунок 2">
            <a:extLst>
              <a:ext uri="{FF2B5EF4-FFF2-40B4-BE49-F238E27FC236}">
                <a16:creationId xmlns:a16="http://schemas.microsoft.com/office/drawing/2014/main" id="{D0E26A42-69A5-4A4B-9711-F8B2D82BA74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569814">
            <a:off x="4658380" y="1592951"/>
            <a:ext cx="1214077" cy="1116299"/>
          </a:xfrm>
          <a:prstGeom prst="rect">
            <a:avLst/>
          </a:prstGeom>
        </p:spPr>
      </p:pic>
      <p:pic>
        <p:nvPicPr>
          <p:cNvPr id="4" name="Рисунок 3">
            <a:extLst>
              <a:ext uri="{FF2B5EF4-FFF2-40B4-BE49-F238E27FC236}">
                <a16:creationId xmlns:a16="http://schemas.microsoft.com/office/drawing/2014/main" id="{B9A44AE8-D193-4FC8-8812-0C952490ADB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646589" y="3419262"/>
            <a:ext cx="1167625" cy="1365613"/>
          </a:xfrm>
          <a:prstGeom prst="rect">
            <a:avLst/>
          </a:prstGeom>
        </p:spPr>
      </p:pic>
    </p:spTree>
    <p:extLst>
      <p:ext uri="{BB962C8B-B14F-4D97-AF65-F5344CB8AC3E}">
        <p14:creationId xmlns:p14="http://schemas.microsoft.com/office/powerpoint/2010/main" val="330650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61915-BDE3-4201-B7E3-FF90290BAFC8}"/>
              </a:ext>
            </a:extLst>
          </p:cNvPr>
          <p:cNvSpPr>
            <a:spLocks noGrp="1"/>
          </p:cNvSpPr>
          <p:nvPr>
            <p:ph type="title"/>
          </p:nvPr>
        </p:nvSpPr>
        <p:spPr>
          <a:xfrm>
            <a:off x="502920" y="423333"/>
            <a:ext cx="7301880" cy="423335"/>
          </a:xfrm>
        </p:spPr>
        <p:txBody>
          <a:bodyPr/>
          <a:lstStyle/>
          <a:p>
            <a:r>
              <a:rPr lang="ru-RU" dirty="0"/>
              <a:t>Категории атрибутов качества</a:t>
            </a:r>
            <a:endParaRPr lang="ru-RU" b="0" dirty="0"/>
          </a:p>
        </p:txBody>
      </p:sp>
      <p:sp>
        <p:nvSpPr>
          <p:cNvPr id="6" name="Content Placeholder 5">
            <a:extLst>
              <a:ext uri="{FF2B5EF4-FFF2-40B4-BE49-F238E27FC236}">
                <a16:creationId xmlns:a16="http://schemas.microsoft.com/office/drawing/2014/main" id="{B0E0C740-CE73-44BA-9E15-C3A2134A769A}"/>
              </a:ext>
            </a:extLst>
          </p:cNvPr>
          <p:cNvSpPr>
            <a:spLocks noGrp="1"/>
          </p:cNvSpPr>
          <p:nvPr>
            <p:ph idx="13"/>
          </p:nvPr>
        </p:nvSpPr>
        <p:spPr>
          <a:xfrm>
            <a:off x="502920" y="3261600"/>
            <a:ext cx="3853080" cy="1274417"/>
          </a:xfrm>
        </p:spPr>
        <p:txBody>
          <a:bodyPr/>
          <a:lstStyle/>
          <a:p>
            <a:r>
              <a:rPr lang="ru-RU" sz="1400" dirty="0"/>
              <a:t>Атрибуты, описывающие некоторые свойства системы во </a:t>
            </a:r>
            <a:r>
              <a:rPr lang="ru-RU" sz="1400" dirty="0">
                <a:solidFill>
                  <a:schemeClr val="accent1"/>
                </a:solidFill>
              </a:rPr>
              <a:t>время выполнения</a:t>
            </a:r>
            <a:r>
              <a:rPr lang="ru-RU" sz="1400" dirty="0"/>
              <a:t>, такие как доступность, производительность или удобство использования.</a:t>
            </a:r>
          </a:p>
        </p:txBody>
      </p:sp>
      <p:sp>
        <p:nvSpPr>
          <p:cNvPr id="7" name="Content Placeholder 6">
            <a:extLst>
              <a:ext uri="{FF2B5EF4-FFF2-40B4-BE49-F238E27FC236}">
                <a16:creationId xmlns:a16="http://schemas.microsoft.com/office/drawing/2014/main" id="{415A8E5C-021D-48B9-9E8A-5306A3DBE96A}"/>
              </a:ext>
            </a:extLst>
          </p:cNvPr>
          <p:cNvSpPr>
            <a:spLocks noGrp="1"/>
          </p:cNvSpPr>
          <p:nvPr>
            <p:ph idx="18"/>
          </p:nvPr>
        </p:nvSpPr>
        <p:spPr>
          <a:xfrm>
            <a:off x="4989600" y="3261600"/>
            <a:ext cx="3549600" cy="1274417"/>
          </a:xfrm>
        </p:spPr>
        <p:txBody>
          <a:bodyPr/>
          <a:lstStyle/>
          <a:p>
            <a:r>
              <a:rPr lang="ru-RU" sz="1400" dirty="0"/>
              <a:t>Атрибуты, описывающие некоторые свойства </a:t>
            </a:r>
            <a:r>
              <a:rPr lang="ru-RU" sz="1400" dirty="0">
                <a:solidFill>
                  <a:schemeClr val="accent1"/>
                </a:solidFill>
              </a:rPr>
              <a:t>разработки системы</a:t>
            </a:r>
            <a:r>
              <a:rPr lang="ru-RU" sz="1400" dirty="0"/>
              <a:t>, такие как модифицируемость, тестируемость или возможность развертывания.</a:t>
            </a:r>
          </a:p>
        </p:txBody>
      </p:sp>
      <p:pic>
        <p:nvPicPr>
          <p:cNvPr id="13" name="Content Placeholder 12">
            <a:extLst>
              <a:ext uri="{FF2B5EF4-FFF2-40B4-BE49-F238E27FC236}">
                <a16:creationId xmlns:a16="http://schemas.microsoft.com/office/drawing/2014/main" id="{1269BF8D-E0C7-4B32-A8AD-164EFB555DDB}"/>
              </a:ext>
            </a:extLst>
          </p:cNvPr>
          <p:cNvPicPr>
            <a:picLocks noGrp="1" noChangeAspect="1"/>
          </p:cNvPicPr>
          <p:nvPr>
            <p:ph idx="15"/>
          </p:nvPr>
        </p:nvPicPr>
        <p:blipFill>
          <a:blip r:embed="rId3">
            <a:duotone>
              <a:prstClr val="black"/>
              <a:schemeClr val="accent2">
                <a:tint val="45000"/>
                <a:satMod val="400000"/>
              </a:schemeClr>
            </a:duotone>
          </a:blip>
          <a:stretch>
            <a:fillRect/>
          </a:stretch>
        </p:blipFill>
        <p:spPr>
          <a:xfrm>
            <a:off x="1027269" y="1021662"/>
            <a:ext cx="2804381" cy="2064944"/>
          </a:xfrm>
          <a:solidFill>
            <a:schemeClr val="tx1">
              <a:alpha val="0"/>
            </a:schemeClr>
          </a:solidFill>
          <a:effectLst/>
        </p:spPr>
      </p:pic>
      <p:pic>
        <p:nvPicPr>
          <p:cNvPr id="19" name="Content Placeholder 18">
            <a:extLst>
              <a:ext uri="{FF2B5EF4-FFF2-40B4-BE49-F238E27FC236}">
                <a16:creationId xmlns:a16="http://schemas.microsoft.com/office/drawing/2014/main" id="{3AEC6FAD-DBFD-43C1-A5E7-310CC7628DB9}"/>
              </a:ext>
            </a:extLst>
          </p:cNvPr>
          <p:cNvPicPr>
            <a:picLocks noGrp="1" noChangeAspect="1"/>
          </p:cNvPicPr>
          <p:nvPr>
            <p:ph idx="16"/>
          </p:nvPr>
        </p:nvPicPr>
        <p:blipFill>
          <a:blip r:embed="rId4">
            <a:duotone>
              <a:prstClr val="black"/>
              <a:schemeClr val="accent5">
                <a:tint val="45000"/>
                <a:satMod val="400000"/>
              </a:schemeClr>
            </a:duotone>
          </a:blip>
          <a:stretch>
            <a:fillRect/>
          </a:stretch>
        </p:blipFill>
        <p:spPr>
          <a:xfrm>
            <a:off x="4896002" y="828081"/>
            <a:ext cx="3518402" cy="2401722"/>
          </a:xfrm>
          <a:solidFill>
            <a:srgbClr val="000000">
              <a:alpha val="0"/>
            </a:srgbClr>
          </a:solidFill>
        </p:spPr>
      </p:pic>
    </p:spTree>
    <p:extLst>
      <p:ext uri="{BB962C8B-B14F-4D97-AF65-F5344CB8AC3E}">
        <p14:creationId xmlns:p14="http://schemas.microsoft.com/office/powerpoint/2010/main" val="96011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438F-D6D4-4074-8B54-114899ACDDD5}"/>
              </a:ext>
            </a:extLst>
          </p:cNvPr>
          <p:cNvSpPr>
            <a:spLocks noGrp="1"/>
          </p:cNvSpPr>
          <p:nvPr>
            <p:ph type="title"/>
          </p:nvPr>
        </p:nvSpPr>
        <p:spPr>
          <a:xfrm>
            <a:off x="510540" y="423333"/>
            <a:ext cx="7308662" cy="423335"/>
          </a:xfrm>
        </p:spPr>
        <p:txBody>
          <a:bodyPr/>
          <a:lstStyle/>
          <a:p>
            <a:r>
              <a:rPr lang="ru-RU" dirty="0"/>
              <a:t>Проблемы с определением атрибутов качества</a:t>
            </a:r>
          </a:p>
        </p:txBody>
      </p:sp>
      <p:sp>
        <p:nvSpPr>
          <p:cNvPr id="3" name="Content Placeholder 2">
            <a:extLst>
              <a:ext uri="{FF2B5EF4-FFF2-40B4-BE49-F238E27FC236}">
                <a16:creationId xmlns:a16="http://schemas.microsoft.com/office/drawing/2014/main" id="{DD677143-CB89-47C8-8FD7-20A330AEA337}"/>
              </a:ext>
            </a:extLst>
          </p:cNvPr>
          <p:cNvSpPr>
            <a:spLocks noGrp="1"/>
          </p:cNvSpPr>
          <p:nvPr>
            <p:ph idx="13"/>
          </p:nvPr>
        </p:nvSpPr>
        <p:spPr>
          <a:xfrm>
            <a:off x="506939" y="1123200"/>
            <a:ext cx="7312262" cy="2894400"/>
          </a:xfrm>
          <a:ln>
            <a:solidFill>
              <a:schemeClr val="bg1"/>
            </a:solidFill>
          </a:ln>
        </p:spPr>
        <p:txBody>
          <a:bodyPr rIns="180000"/>
          <a:lstStyle/>
          <a:p>
            <a:pPr marL="285750" indent="-285750">
              <a:buClr>
                <a:schemeClr val="accent1"/>
              </a:buClr>
              <a:buFont typeface="Wingdings" panose="05000000000000000000" pitchFamily="2" charset="2"/>
              <a:buChar char="§"/>
            </a:pPr>
            <a:r>
              <a:rPr lang="ru-RU" sz="1400" dirty="0"/>
              <a:t>Часто определения атрибутов не поддаются тестированию. Бессмысленно утверждать, что система будет «модифицируемой». Каждая система будет модифицируемой относительно одного набора изменений и не модифицируемой относительно другого. Аналогично, система может быть устойчивой к одним сбоям и хрупкой относительно других, и т.д.</a:t>
            </a:r>
          </a:p>
          <a:p>
            <a:pPr marL="285750" indent="-285750">
              <a:buClr>
                <a:schemeClr val="accent1"/>
              </a:buClr>
              <a:buFont typeface="Wingdings" panose="05000000000000000000" pitchFamily="2" charset="2"/>
              <a:buChar char="§"/>
            </a:pPr>
            <a:r>
              <a:rPr lang="ru-RU" sz="1400" dirty="0"/>
              <a:t>Каждое сообщество, занимающееся атрибутами, разработало свой собственный словарь. В сообществе, занимающемся производительностью, есть «события», поступающие в систему, в сообществе, занимающемся безопасностью, есть «атаки», поступающие в систему и т.д.</a:t>
            </a:r>
            <a:endParaRPr lang="ru-RU" dirty="0"/>
          </a:p>
        </p:txBody>
      </p:sp>
      <p:pic>
        <p:nvPicPr>
          <p:cNvPr id="5" name="Рисунок 11">
            <a:extLst>
              <a:ext uri="{FF2B5EF4-FFF2-40B4-BE49-F238E27FC236}">
                <a16:creationId xmlns:a16="http://schemas.microsoft.com/office/drawing/2014/main" id="{43E935EE-908C-4CE2-A4BC-E686A6B9654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5147" y="3047734"/>
            <a:ext cx="1463653" cy="1453272"/>
          </a:xfrm>
          <a:prstGeom prst="rect">
            <a:avLst/>
          </a:prstGeom>
        </p:spPr>
      </p:pic>
    </p:spTree>
    <p:extLst>
      <p:ext uri="{BB962C8B-B14F-4D97-AF65-F5344CB8AC3E}">
        <p14:creationId xmlns:p14="http://schemas.microsoft.com/office/powerpoint/2010/main" val="2732955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70659-7C01-4E51-B91F-399EE04DEEA0}"/>
              </a:ext>
            </a:extLst>
          </p:cNvPr>
          <p:cNvSpPr>
            <a:spLocks noGrp="1"/>
          </p:cNvSpPr>
          <p:nvPr>
            <p:ph type="title"/>
          </p:nvPr>
        </p:nvSpPr>
        <p:spPr>
          <a:xfrm>
            <a:off x="510540" y="423333"/>
            <a:ext cx="7330260" cy="423335"/>
          </a:xfrm>
        </p:spPr>
        <p:txBody>
          <a:bodyPr/>
          <a:lstStyle/>
          <a:p>
            <a:r>
              <a:rPr lang="ru-RU" dirty="0"/>
              <a:t>Сценарии атрибутов качества</a:t>
            </a:r>
          </a:p>
        </p:txBody>
      </p:sp>
      <p:pic>
        <p:nvPicPr>
          <p:cNvPr id="6" name="Content Placeholder 5">
            <a:extLst>
              <a:ext uri="{FF2B5EF4-FFF2-40B4-BE49-F238E27FC236}">
                <a16:creationId xmlns:a16="http://schemas.microsoft.com/office/drawing/2014/main" id="{19522C38-28F2-4368-B980-C24F266F6EC4}"/>
              </a:ext>
            </a:extLst>
          </p:cNvPr>
          <p:cNvPicPr>
            <a:picLocks noGrp="1" noChangeAspect="1"/>
          </p:cNvPicPr>
          <p:nvPr>
            <p:ph idx="14"/>
          </p:nvPr>
        </p:nvPicPr>
        <p:blipFill>
          <a:blip r:embed="rId2">
            <a:clrChange>
              <a:clrFrom>
                <a:srgbClr val="000000"/>
              </a:clrFrom>
              <a:clrTo>
                <a:srgbClr val="000000">
                  <a:alpha val="0"/>
                </a:srgbClr>
              </a:clrTo>
            </a:clrChange>
          </a:blip>
          <a:stretch>
            <a:fillRect/>
          </a:stretch>
        </p:blipFill>
        <p:spPr>
          <a:xfrm>
            <a:off x="789834" y="1462550"/>
            <a:ext cx="7564332" cy="2343583"/>
          </a:xfrm>
          <a:solidFill>
            <a:schemeClr val="tx1">
              <a:alpha val="0"/>
            </a:schemeClr>
          </a:solidFill>
        </p:spPr>
      </p:pic>
    </p:spTree>
    <p:extLst>
      <p:ext uri="{BB962C8B-B14F-4D97-AF65-F5344CB8AC3E}">
        <p14:creationId xmlns:p14="http://schemas.microsoft.com/office/powerpoint/2010/main" val="361822069"/>
      </p:ext>
    </p:extLst>
  </p:cSld>
  <p:clrMapOvr>
    <a:masterClrMapping/>
  </p:clrMapOvr>
</p:sld>
</file>

<file path=ppt/theme/theme1.xml><?xml version="1.0" encoding="utf-8"?>
<a:theme xmlns:a="http://schemas.openxmlformats.org/drawingml/2006/main" name="Тема">
  <a:themeElements>
    <a:clrScheme name="Nexign 2">
      <a:dk1>
        <a:srgbClr val="000000"/>
      </a:dk1>
      <a:lt1>
        <a:srgbClr val="FFFFFF"/>
      </a:lt1>
      <a:dk2>
        <a:srgbClr val="A0ADB4"/>
      </a:dk2>
      <a:lt2>
        <a:srgbClr val="E4E9EE"/>
      </a:lt2>
      <a:accent1>
        <a:srgbClr val="00AD21"/>
      </a:accent1>
      <a:accent2>
        <a:srgbClr val="234C5E"/>
      </a:accent2>
      <a:accent3>
        <a:srgbClr val="76C3B4"/>
      </a:accent3>
      <a:accent4>
        <a:srgbClr val="1C7289"/>
      </a:accent4>
      <a:accent5>
        <a:srgbClr val="FABB07"/>
      </a:accent5>
      <a:accent6>
        <a:srgbClr val="AB3027"/>
      </a:accent6>
      <a:hlink>
        <a:srgbClr val="00AD21"/>
      </a:hlink>
      <a:folHlink>
        <a:srgbClr val="0D475B"/>
      </a:folHlink>
    </a:clrScheme>
    <a:fontScheme name="Nexign">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Nexign 2">
    <a:dk1>
      <a:srgbClr val="000000"/>
    </a:dk1>
    <a:lt1>
      <a:srgbClr val="FFFFFF"/>
    </a:lt1>
    <a:dk2>
      <a:srgbClr val="A0ADB4"/>
    </a:dk2>
    <a:lt2>
      <a:srgbClr val="E4E9EE"/>
    </a:lt2>
    <a:accent1>
      <a:srgbClr val="00AD21"/>
    </a:accent1>
    <a:accent2>
      <a:srgbClr val="234C5E"/>
    </a:accent2>
    <a:accent3>
      <a:srgbClr val="76C3B4"/>
    </a:accent3>
    <a:accent4>
      <a:srgbClr val="1C7289"/>
    </a:accent4>
    <a:accent5>
      <a:srgbClr val="FABB07"/>
    </a:accent5>
    <a:accent6>
      <a:srgbClr val="AB3027"/>
    </a:accent6>
    <a:hlink>
      <a:srgbClr val="00AD21"/>
    </a:hlink>
    <a:folHlink>
      <a:srgbClr val="0D475B"/>
    </a:folHlink>
  </a:clrScheme>
</a:themeOverride>
</file>

<file path=docProps/app.xml><?xml version="1.0" encoding="utf-8"?>
<Properties xmlns="http://schemas.openxmlformats.org/officeDocument/2006/extended-properties" xmlns:vt="http://schemas.openxmlformats.org/officeDocument/2006/docPropsVTypes">
  <Template/>
  <TotalTime>0</TotalTime>
  <Words>3655</Words>
  <Application>Microsoft Office PowerPoint</Application>
  <PresentationFormat>On-screen Show (16:9)</PresentationFormat>
  <Paragraphs>467</Paragraphs>
  <Slides>60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Courier New</vt:lpstr>
      <vt:lpstr>Wingdings</vt:lpstr>
      <vt:lpstr>Тема</vt:lpstr>
      <vt:lpstr>Атрибуты качества</vt:lpstr>
      <vt:lpstr>Книги</vt:lpstr>
      <vt:lpstr>Архитектурно-центричный подход</vt:lpstr>
      <vt:lpstr>Что такое атрибуты качества?</vt:lpstr>
      <vt:lpstr>Что такое атрибуты качества?</vt:lpstr>
      <vt:lpstr>Что такое атрибуты качества?</vt:lpstr>
      <vt:lpstr>Категории атрибутов качества</vt:lpstr>
      <vt:lpstr>Проблемы с определением атрибутов качества</vt:lpstr>
      <vt:lpstr>Сценарии атрибутов качества</vt:lpstr>
      <vt:lpstr>Сценарии атрибутов качества - Стимул</vt:lpstr>
      <vt:lpstr>Сценарии атрибутов качества – Источник стимула</vt:lpstr>
      <vt:lpstr>Сценарии атрибутов качества – Реакция</vt:lpstr>
      <vt:lpstr>Сценарии атрибутов качества – Мера реакции</vt:lpstr>
      <vt:lpstr>Сценарии атрибутов качества – Окружение</vt:lpstr>
      <vt:lpstr>Сценарии атрибутов качества – Артефакт</vt:lpstr>
      <vt:lpstr>Сценарии атрибутов качества - Примеры</vt:lpstr>
      <vt:lpstr>Сценарии атрибутов качества – Окружение</vt:lpstr>
      <vt:lpstr>Доступность</vt:lpstr>
      <vt:lpstr>Доступность — сценарии</vt:lpstr>
      <vt:lpstr>Доступность — сценарии</vt:lpstr>
      <vt:lpstr>Доступность — сценарии</vt:lpstr>
      <vt:lpstr>Доступность — сценарии</vt:lpstr>
      <vt:lpstr>Доступность — тактики</vt:lpstr>
      <vt:lpstr>Производительность</vt:lpstr>
      <vt:lpstr>Производительность — сценарии</vt:lpstr>
      <vt:lpstr>Производительность — сценарии</vt:lpstr>
      <vt:lpstr>Производительность — сценарии </vt:lpstr>
      <vt:lpstr>Производительность — сценарии</vt:lpstr>
      <vt:lpstr>Производительность — тактики</vt:lpstr>
      <vt:lpstr>Модифицируемость</vt:lpstr>
      <vt:lpstr>Модифицируемость — сценарии</vt:lpstr>
      <vt:lpstr>Модифицируемость — сценарии</vt:lpstr>
      <vt:lpstr>Модифицируемость — сценарии</vt:lpstr>
      <vt:lpstr>Модифицируемость — тактики</vt:lpstr>
      <vt:lpstr>Развертываемость</vt:lpstr>
      <vt:lpstr>Развертываемость — сценарии</vt:lpstr>
      <vt:lpstr>Развертываемость — сценарии</vt:lpstr>
      <vt:lpstr>Развертываемость — сценарии</vt:lpstr>
      <vt:lpstr>Развертываемость — тактики</vt:lpstr>
      <vt:lpstr>Защита</vt:lpstr>
      <vt:lpstr>Защита — сценарии</vt:lpstr>
      <vt:lpstr>Защита — сценарии</vt:lpstr>
      <vt:lpstr>Защита — сценарии</vt:lpstr>
      <vt:lpstr>Защита — сценарии</vt:lpstr>
      <vt:lpstr>Защита — тактики</vt:lpstr>
      <vt:lpstr>Интегрируемость</vt:lpstr>
      <vt:lpstr>Интегрируемость — сценарии</vt:lpstr>
      <vt:lpstr>Интегрируемость — сценарии</vt:lpstr>
      <vt:lpstr>Интегрируемость — сценарии</vt:lpstr>
      <vt:lpstr>Интегрируемость — тактики</vt:lpstr>
      <vt:lpstr>Удобство использования</vt:lpstr>
      <vt:lpstr>Удобство использования — сценарии</vt:lpstr>
      <vt:lpstr>Удобство использования — сценарии</vt:lpstr>
      <vt:lpstr>Удобство использования — сценарии</vt:lpstr>
      <vt:lpstr>Удобство использования — тактики</vt:lpstr>
      <vt:lpstr>ISO/IEC FCD 25010</vt:lpstr>
      <vt:lpstr>ISO/IEC FCD 25010</vt:lpstr>
      <vt:lpstr>ISO/IEC FCD 25010</vt:lpstr>
      <vt:lpstr>ISO/IEC FCD 25010</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2020-05-07T11:07:29Z</dcterms:created>
  <dcterms:modified xsi:type="dcterms:W3CDTF">2025-09-05T17:24:47Z</dcterms:modified>
</cp:coreProperties>
</file>