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83" r:id="rId3"/>
    <p:sldId id="265" r:id="rId4"/>
    <p:sldId id="266" r:id="rId5"/>
    <p:sldId id="257" r:id="rId6"/>
    <p:sldId id="278" r:id="rId7"/>
    <p:sldId id="279" r:id="rId8"/>
    <p:sldId id="280" r:id="rId9"/>
    <p:sldId id="281" r:id="rId10"/>
    <p:sldId id="271" r:id="rId11"/>
    <p:sldId id="272" r:id="rId12"/>
    <p:sldId id="285" r:id="rId13"/>
    <p:sldId id="274" r:id="rId14"/>
    <p:sldId id="275" r:id="rId15"/>
    <p:sldId id="276"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2CA675A-C63E-42AC-95F1-6249B6BEC7FD}">
          <p14:sldIdLst>
            <p14:sldId id="256"/>
            <p14:sldId id="283"/>
            <p14:sldId id="265"/>
            <p14:sldId id="266"/>
            <p14:sldId id="257"/>
            <p14:sldId id="278"/>
            <p14:sldId id="279"/>
            <p14:sldId id="280"/>
            <p14:sldId id="281"/>
            <p14:sldId id="271"/>
            <p14:sldId id="272"/>
            <p14:sldId id="285"/>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B6"/>
    <a:srgbClr val="63677C"/>
    <a:srgbClr val="CFDFEB"/>
    <a:srgbClr val="FCF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2680" autoAdjust="0"/>
  </p:normalViewPr>
  <p:slideViewPr>
    <p:cSldViewPr snapToGrid="0" snapToObjects="1">
      <p:cViewPr varScale="1">
        <p:scale>
          <a:sx n="50" d="100"/>
          <a:sy n="50" d="100"/>
        </p:scale>
        <p:origin x="14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астасия Синицына" userId="2a6d62fbba507154" providerId="LiveId" clId="{155C28CE-0096-453E-87D3-CE244C15A310}"/>
    <pc:docChg chg="delSld modSection">
      <pc:chgData name="Анастасия Синицына" userId="2a6d62fbba507154" providerId="LiveId" clId="{155C28CE-0096-453E-87D3-CE244C15A310}" dt="2024-11-19T10:23:06.003" v="2" actId="47"/>
      <pc:docMkLst>
        <pc:docMk/>
      </pc:docMkLst>
      <pc:sldChg chg="del">
        <pc:chgData name="Анастасия Синицына" userId="2a6d62fbba507154" providerId="LiveId" clId="{155C28CE-0096-453E-87D3-CE244C15A310}" dt="2024-11-19T10:23:06.003" v="2" actId="47"/>
        <pc:sldMkLst>
          <pc:docMk/>
          <pc:sldMk cId="4261719379" sldId="277"/>
        </pc:sldMkLst>
      </pc:sldChg>
      <pc:sldChg chg="del">
        <pc:chgData name="Анастасия Синицына" userId="2a6d62fbba507154" providerId="LiveId" clId="{155C28CE-0096-453E-87D3-CE244C15A310}" dt="2024-11-19T10:23:04.204" v="0" actId="47"/>
        <pc:sldMkLst>
          <pc:docMk/>
          <pc:sldMk cId="1367798542" sldId="282"/>
        </pc:sldMkLst>
      </pc:sldChg>
      <pc:sldChg chg="del">
        <pc:chgData name="Анастасия Синицына" userId="2a6d62fbba507154" providerId="LiveId" clId="{155C28CE-0096-453E-87D3-CE244C15A310}" dt="2024-11-19T10:23:05.207" v="1" actId="47"/>
        <pc:sldMkLst>
          <pc:docMk/>
          <pc:sldMk cId="442228758"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67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49580" algn="just">
              <a:lnSpc>
                <a:spcPct val="150000"/>
              </a:lnSpc>
            </a:pPr>
            <a:r>
              <a:rPr lang="ru-RU" sz="1800" dirty="0">
                <a:effectLst/>
                <a:latin typeface="Times New Roman" panose="02020603050405020304" pitchFamily="18" charset="0"/>
                <a:ea typeface="Times New Roman" panose="02020603050405020304" pitchFamily="18" charset="0"/>
              </a:rPr>
              <a:t>В результате проведения пилотного эксперимента были проверены 4 гипотезы: две гипотезы о корреляции и 2 гипотезы о влиянии, все они подтвердились. Однако, после проведения пилотного эксперимента было принято решение об изменении формулировок гипотез и изменении способа измерения некоторых показателей. Также во время пилотного эксперимента был рассчитан требуемый объем выборки для проведения основного эксперимента – 94 человека.</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93537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 ходе проведенного основного эксперимента были проверены 3 гипотезы о влиянии, вы можете видеть их на экране. Первая гипотеза о влиянии микровзаимодействий в целом, а две другие в зависимости от демографических характеристик. Схему и гипотезы можно увидеть на экране.  Для эксперимент было набрано 94 респондента, которые были поделены на 2 равные группы. Первая группа получила прототип с микровзаимодействиями, вторая – без. Каждому респонденту были выданы задания. После эксперимента респонденты </a:t>
            </a:r>
            <a:r>
              <a:rPr lang="ru-RU" sz="1800" kern="100">
                <a:effectLst/>
                <a:latin typeface="Times New Roman" panose="02020603050405020304" pitchFamily="18" charset="0"/>
                <a:ea typeface="Aptos" panose="020B0004020202020204" pitchFamily="34" charset="0"/>
                <a:cs typeface="Times New Roman" panose="02020603050405020304" pitchFamily="18" charset="0"/>
              </a:rPr>
              <a:t>заполняли анкету,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 который был опрос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sus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и вопросы о демографических характеристиках. Чтобы проверить гипотезы, использовался тест Манна-Уитни и регрессионный анализ. Для всех гипотез получились статистически значимые результаты.</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6808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87562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Основная гипотеза о влиянии микровзаимодействий на пользовательский опыт получила подтверждение на уровне значимости p-</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value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4 тысячных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при α = 1.6%. Данная гипотеза проверялась с использованием Манна-Уитни на 94 респондентах. Таким образом было выяснено, что </a:t>
            </a: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наличие микровзаимодействий влияет на уровень удовлетворенности пользователей и делает пользовательский опыт более положительным.</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804139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Вторая гипотеза о влиянии микровзаимодействий на пользовательский опыт в зависимости от пола получила подтверждение согласно конкурирующей гипотезе на уровне значимости p-</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value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 </a:t>
            </a: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0.0053 (53 тысячных)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при α = 1.6%. Данная гипотеза проверялась с использованием регрессионного анализа. Таким образом было выяснено, что </a:t>
            </a: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влияние микровзаимодействий на субъективную удовлетворенность оказалось выше для мужчин, чем для женщин.</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60054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Третья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гипотеза о влиянии микровзаимодействий на пользовательский опыт в зависимости от возраста получила подтверждение согласно конкурирующей гипотезе на уровне значимости p-</a:t>
            </a:r>
            <a:r>
              <a:rPr lang="ru-RU" sz="1800" kern="100" dirty="0" err="1">
                <a:effectLst/>
                <a:latin typeface="Times New Roman" panose="02020603050405020304" pitchFamily="18" charset="0"/>
                <a:ea typeface="Aptos" panose="020B0004020202020204" pitchFamily="34" charset="0"/>
                <a:cs typeface="Times New Roman" panose="02020603050405020304" pitchFamily="18" charset="0"/>
              </a:rPr>
              <a:t>value</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0.002 (2 тысячных)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при α = 1.6%. Данная гипотеза проверялась с использованием регрессионного анализа. Таким образом было выяснено, что </a:t>
            </a:r>
            <a:r>
              <a:rPr lang="ru-RU"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влияние микровзаимодействий на субъективную удовлетворенность оказалось выше для более молодых респондентов, чем для старших возрастных групп.</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79337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49580" algn="just">
              <a:lnSpc>
                <a:spcPct val="150000"/>
              </a:lnSpc>
              <a:spcAft>
                <a:spcPts val="800"/>
              </a:spcAft>
            </a:pPr>
            <a:r>
              <a:rPr lang="ru-RU" sz="1800" b="0" kern="100" dirty="0">
                <a:effectLst/>
                <a:latin typeface="Times New Roman" panose="02020603050405020304" pitchFamily="18" charset="0"/>
                <a:ea typeface="Aptos" panose="020B0004020202020204" pitchFamily="34" charset="0"/>
                <a:cs typeface="Times New Roman" panose="02020603050405020304" pitchFamily="18" charset="0"/>
              </a:rPr>
              <a:t>Магистерская работа анализирует влияние микровзаимодействий на пользовательский опыт через следующие шаги:</a:t>
            </a:r>
          </a:p>
          <a:p>
            <a:pPr indent="449580" algn="just">
              <a:lnSpc>
                <a:spcPct val="150000"/>
              </a:lnSpc>
              <a:spcAft>
                <a:spcPts val="800"/>
              </a:spcAft>
            </a:pPr>
            <a:r>
              <a:rPr lang="ru-RU" sz="1800" b="0" kern="100" dirty="0">
                <a:effectLst/>
                <a:latin typeface="Times New Roman" panose="02020603050405020304" pitchFamily="18" charset="0"/>
                <a:ea typeface="Aptos" panose="020B0004020202020204" pitchFamily="34" charset="0"/>
                <a:cs typeface="Times New Roman" panose="02020603050405020304" pitchFamily="18" charset="0"/>
              </a:rPr>
              <a:t>1. Литературный обзор по темам интерактивности и оценки пользовательского опыта.</a:t>
            </a:r>
          </a:p>
          <a:p>
            <a:pPr indent="449580" algn="just">
              <a:lnSpc>
                <a:spcPct val="150000"/>
              </a:lnSpc>
              <a:spcAft>
                <a:spcPts val="800"/>
              </a:spcAft>
            </a:pPr>
            <a:r>
              <a:rPr lang="ru-RU" sz="1800" b="0" kern="100" dirty="0">
                <a:effectLst/>
                <a:latin typeface="Times New Roman" panose="02020603050405020304" pitchFamily="18" charset="0"/>
                <a:ea typeface="Aptos" panose="020B0004020202020204" pitchFamily="34" charset="0"/>
                <a:cs typeface="Times New Roman" panose="02020603050405020304" pitchFamily="18" charset="0"/>
              </a:rPr>
              <a:t>2. Изучение экспериментальных исследований о влиянии микровзаимодействий на опыт.</a:t>
            </a:r>
          </a:p>
          <a:p>
            <a:pPr indent="449580" algn="just">
              <a:lnSpc>
                <a:spcPct val="150000"/>
              </a:lnSpc>
              <a:spcAft>
                <a:spcPts val="800"/>
              </a:spcAft>
            </a:pPr>
            <a:r>
              <a:rPr lang="ru-RU" sz="1800" b="0" kern="100" dirty="0">
                <a:effectLst/>
                <a:latin typeface="Times New Roman" panose="02020603050405020304" pitchFamily="18" charset="0"/>
                <a:ea typeface="Aptos" panose="020B0004020202020204" pitchFamily="34" charset="0"/>
                <a:cs typeface="Times New Roman" panose="02020603050405020304" pitchFamily="18" charset="0"/>
              </a:rPr>
              <a:t>3. Разработка прототипов приложений с и без микровзаимодействий.</a:t>
            </a:r>
          </a:p>
          <a:p>
            <a:pPr indent="449580" algn="just">
              <a:lnSpc>
                <a:spcPct val="150000"/>
              </a:lnSpc>
              <a:spcAft>
                <a:spcPts val="800"/>
              </a:spcAft>
            </a:pPr>
            <a:r>
              <a:rPr lang="ru-RU" sz="1800" b="0" kern="100" dirty="0">
                <a:effectLst/>
                <a:latin typeface="Times New Roman" panose="02020603050405020304" pitchFamily="18" charset="0"/>
                <a:ea typeface="Aptos" panose="020B0004020202020204" pitchFamily="34" charset="0"/>
                <a:cs typeface="Times New Roman" panose="02020603050405020304" pitchFamily="18" charset="0"/>
              </a:rPr>
              <a:t>4. Проведение экспериментов с последующей обработкой результатов.</a:t>
            </a:r>
          </a:p>
          <a:p>
            <a:pPr marL="0" marR="0" lvl="0" indent="449580" algn="just" defTabSz="914400" rtl="0" eaLnBrk="1" fontAlgn="auto" latinLnBrk="0" hangingPunct="1">
              <a:lnSpc>
                <a:spcPct val="150000"/>
              </a:lnSpc>
              <a:spcBef>
                <a:spcPts val="0"/>
              </a:spcBef>
              <a:spcAft>
                <a:spcPts val="800"/>
              </a:spcAft>
              <a:buClrTx/>
              <a:buSzTx/>
              <a:buFontTx/>
              <a:buNone/>
              <a:tabLst/>
              <a:defRPr/>
            </a:pPr>
            <a:r>
              <a:rPr lang="ru-RU" sz="1800" b="0" kern="100" dirty="0">
                <a:effectLst/>
                <a:latin typeface="Times New Roman" panose="02020603050405020304" pitchFamily="18" charset="0"/>
                <a:ea typeface="Aptos" panose="020B0004020202020204" pitchFamily="34" charset="0"/>
                <a:cs typeface="Times New Roman" panose="02020603050405020304" pitchFamily="18" charset="0"/>
              </a:rPr>
              <a:t>5. Анализ интерфейсов мобильных приложений магазина одежды с учетом микровзаимодействий и демографических характеристик пользователей.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Объектом исследования являются интерфейсы мобильных приложений магазина одежды с микровзаимодействиями и без них. Предметом исследования является взаимодействие людей с разными демографическими характеристиками (пол и возраст) с прототипами мобильных приложений. </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65497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Проанализировав исследования, которые так или иначе изучали связь между интерактивностью, в частности микровзаимодействиями, и пользовательским опытом, было определено, что многие из них используют разные сайты (сайты разных компаний) для анализа, что может влиять на результат. Также некоторые исследования показывали неоднозначные результаты, когда связь между двумя понятиями была незначимой. </a:t>
            </a:r>
            <a:r>
              <a:rPr lang="ru-RU" sz="1800" dirty="0">
                <a:effectLst/>
                <a:latin typeface="Times New Roman" panose="02020603050405020304" pitchFamily="18" charset="0"/>
                <a:ea typeface="Aptos" panose="020B0004020202020204" pitchFamily="34" charset="0"/>
              </a:rPr>
              <a:t>В одной из статей, которая изучала влияние интерактивности на пользовательский опыт, в главе «Дискуссия» указано, что модели адаптации технологий показывают различия по возрасту и полу: пожилые мужчины более благосклонно относятся к интерактивным системам, чем женщины, поэтому дальнейшим продолжением их исследования было бы изучение гендерных и возрастных эффектов, что и было проделано в рамках данной магистерской ВКР, поэтому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результаты данного исследования могут быть важным вкладом в разработку мобильных приложений с микровзаимодействиями, в зависимости от целевых аудиторий. </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028663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49580" algn="just">
              <a:lnSpc>
                <a:spcPct val="150000"/>
              </a:lnSpc>
              <a:spcAft>
                <a:spcPts val="800"/>
              </a:spcAft>
            </a:pPr>
            <a:r>
              <a:rPr lang="ru-RU" dirty="0"/>
              <a:t>Микровзаимодействия представляют собой небольшие элементы интерфейса, которые помогают пользователям ориентироваться на веб-сайте или в мобильном приложении. Они могут включать направляющие подсказки, информационные сообщения или инструкции, которые помогают пользователям выполнить нужные действия или указывают на возможные проблемы. В основополагающей работе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Чин и Исмаил представлены пять основных типов микровзаимодействий, а именно призыв к действию, прогресс,</a:t>
            </a:r>
            <a:r>
              <a:rPr lang="ru-RU" sz="1800" kern="100" dirty="0">
                <a:effectLst/>
                <a:latin typeface="Aptos" panose="020B0004020202020204" pitchFamily="34" charset="0"/>
                <a:ea typeface="Aptos" panose="020B0004020202020204" pitchFamily="34" charset="0"/>
                <a:cs typeface="Times New Roman" panose="02020603050405020304" pitchFamily="18" charset="0"/>
              </a:rPr>
              <a:t>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завершение действия,</a:t>
            </a:r>
            <a:r>
              <a:rPr lang="ru-RU" sz="1800" kern="100" dirty="0">
                <a:effectLst/>
                <a:latin typeface="Aptos" panose="020B0004020202020204" pitchFamily="34" charset="0"/>
                <a:ea typeface="Aptos" panose="020B0004020202020204" pitchFamily="34" charset="0"/>
                <a:cs typeface="Times New Roman" panose="02020603050405020304" pitchFamily="18" charset="0"/>
              </a:rPr>
              <a:t> </a:t>
            </a: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изменение и </a:t>
            </a:r>
            <a:r>
              <a:rPr lang="ru-RU" sz="1800" dirty="0">
                <a:effectLst/>
                <a:latin typeface="Times New Roman" panose="02020603050405020304" pitchFamily="18" charset="0"/>
                <a:ea typeface="Aptos" panose="020B0004020202020204" pitchFamily="34" charset="0"/>
              </a:rPr>
              <a:t>визуализация. С чуть более подробным описанием каждого из типов можно ознакомиться на слайде. Самое главное, что я должна здесь сказать – все эти типы микровзаимодействий были внедрены в прототипы, которые я покажу далее.</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2821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800" dirty="0">
                <a:effectLst/>
                <a:latin typeface="Times New Roman" panose="02020603050405020304" pitchFamily="18" charset="0"/>
                <a:ea typeface="Aptos" panose="020B0004020202020204" pitchFamily="34" charset="0"/>
              </a:rPr>
              <a:t>Микровзаимодействия с призывом к действию стимулируют клики и конверсии. Например, на экране с каталогом добавлены небольшие кнопки с изображением корзины, позволяющие пользователям добавлять товар в корзину прямо из каталога, не заходя на страницу товара (покупка в один клик).</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Прогресс и заверение действия - Эти два типа микровзаимодействий в прототипах реализованы в одном и том же этапе – при оформлении заказа. В прототипе, после нажатия кнопки "Оформить заказ", появлялся анимированный значок загрузки, имитирующий процесс оформления заказа.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090365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Прототип без микровзаимодействия пропускал 2 и 3 шаг. После нажатия кнопки «Оформить заказ» респондент ожидал несколько секунд, а затем автоматически переходил на экран, который уведомлял его о том, что заказ оформлен. </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1152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Times New Roman" panose="02020603050405020304" pitchFamily="18" charset="0"/>
                <a:ea typeface="Aptos" panose="020B0004020202020204" pitchFamily="34" charset="0"/>
                <a:cs typeface="Times New Roman" panose="02020603050405020304" pitchFamily="18" charset="0"/>
              </a:rPr>
              <a:t>Микровзаимодействия изменений помогают пользователям ориентироваться в интерфейсе. На экране с карточками товаров добавлен слайдер, показывающий, на какой фотографии пользователь находится. В прототипе без микровзаимодействий фотографии можно листать, но слайдер отсутствует.</a:t>
            </a:r>
            <a:endParaRPr lang="ru-RU"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86152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800" dirty="0">
                <a:effectLst/>
                <a:latin typeface="Times New Roman" panose="02020603050405020304" pitchFamily="18" charset="0"/>
                <a:ea typeface="Aptos" panose="020B0004020202020204" pitchFamily="34" charset="0"/>
              </a:rPr>
              <a:t>Визуализация помогает понять информацию. На этапе добавления товара в корзину появляется количество товаров в корзине и анимация полета товара в нее.</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72595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png"/><Relationship Id="rId7"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0.png"/><Relationship Id="rId10" Type="http://schemas.openxmlformats.org/officeDocument/2006/relationships/image" Target="../media/image2.png"/><Relationship Id="rId9"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0.png"/><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0.pn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1790"/>
            <a:ext cx="14630400" cy="8229600"/>
          </a:xfrm>
          <a:prstGeom prst="rect">
            <a:avLst/>
          </a:prstGeom>
          <a:solidFill>
            <a:srgbClr val="FCFCFA"/>
          </a:solid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9" name="Text 4"/>
          <p:cNvSpPr/>
          <p:nvPr/>
        </p:nvSpPr>
        <p:spPr>
          <a:xfrm>
            <a:off x="892098" y="6139947"/>
            <a:ext cx="4896649" cy="1555860"/>
          </a:xfrm>
          <a:prstGeom prst="rect">
            <a:avLst/>
          </a:prstGeom>
          <a:noFill/>
          <a:ln/>
        </p:spPr>
        <p:txBody>
          <a:bodyPr wrap="none" rtlCol="0" anchor="t"/>
          <a:lstStyle/>
          <a:p>
            <a:pPr marL="0" indent="0" algn="l">
              <a:lnSpc>
                <a:spcPts val="2335"/>
              </a:lnSpc>
              <a:buNone/>
            </a:pPr>
            <a:r>
              <a:rPr lang="ru-RU" sz="1668" dirty="0">
                <a:solidFill>
                  <a:schemeClr val="tx1">
                    <a:lumMod val="75000"/>
                    <a:lumOff val="25000"/>
                  </a:schemeClr>
                </a:solidFill>
                <a:latin typeface="Verdana" panose="020B0604030504040204" pitchFamily="34" charset="0"/>
                <a:ea typeface="Verdana" panose="020B0604030504040204" pitchFamily="34" charset="0"/>
              </a:rPr>
              <a:t>Студент:</a:t>
            </a:r>
          </a:p>
          <a:p>
            <a:pPr marL="0" indent="0" algn="l">
              <a:lnSpc>
                <a:spcPts val="2335"/>
              </a:lnSpc>
              <a:buNone/>
            </a:pPr>
            <a:r>
              <a:rPr lang="ru-RU" sz="1668" b="1" dirty="0">
                <a:solidFill>
                  <a:schemeClr val="tx1">
                    <a:lumMod val="75000"/>
                    <a:lumOff val="25000"/>
                  </a:schemeClr>
                </a:solidFill>
                <a:latin typeface="Verdana" panose="020B0604030504040204" pitchFamily="34" charset="0"/>
                <a:ea typeface="Verdana" panose="020B0604030504040204" pitchFamily="34" charset="0"/>
              </a:rPr>
              <a:t>Синицына Анастасия Владимировна, </a:t>
            </a:r>
            <a:r>
              <a:rPr lang="en-US" sz="1668" b="1" dirty="0">
                <a:solidFill>
                  <a:schemeClr val="tx1">
                    <a:lumMod val="75000"/>
                    <a:lumOff val="25000"/>
                  </a:schemeClr>
                </a:solidFill>
                <a:latin typeface="Verdana" panose="020B0604030504040204" pitchFamily="34" charset="0"/>
                <a:ea typeface="Verdana" panose="020B0604030504040204" pitchFamily="34" charset="0"/>
              </a:rPr>
              <a:t>P4171</a:t>
            </a:r>
          </a:p>
          <a:p>
            <a:pPr marL="0" indent="0" algn="l">
              <a:lnSpc>
                <a:spcPts val="2335"/>
              </a:lnSpc>
              <a:buNone/>
            </a:pPr>
            <a:r>
              <a:rPr lang="ru-RU" sz="1668" dirty="0">
                <a:solidFill>
                  <a:schemeClr val="tx1">
                    <a:lumMod val="75000"/>
                    <a:lumOff val="25000"/>
                  </a:schemeClr>
                </a:solidFill>
                <a:latin typeface="Verdana" panose="020B0604030504040204" pitchFamily="34" charset="0"/>
                <a:ea typeface="Verdana" panose="020B0604030504040204" pitchFamily="34" charset="0"/>
              </a:rPr>
              <a:t>Научный руководитель: </a:t>
            </a:r>
          </a:p>
          <a:p>
            <a:pPr marL="0" indent="0" algn="l">
              <a:lnSpc>
                <a:spcPts val="2335"/>
              </a:lnSpc>
              <a:buNone/>
            </a:pPr>
            <a:r>
              <a:rPr lang="ru-RU" sz="1668" b="1" dirty="0">
                <a:solidFill>
                  <a:schemeClr val="tx1">
                    <a:lumMod val="75000"/>
                    <a:lumOff val="25000"/>
                  </a:schemeClr>
                </a:solidFill>
                <a:latin typeface="Verdana" panose="020B0604030504040204" pitchFamily="34" charset="0"/>
                <a:ea typeface="Verdana" panose="020B0604030504040204" pitchFamily="34" charset="0"/>
              </a:rPr>
              <a:t>Балканский Андрей Александрович</a:t>
            </a:r>
            <a:endParaRPr lang="en-US" sz="1668" b="1"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13" name="Рисунок 12" descr="Изображение выглядит как черный, темнота&#10;&#10;Автоматически созданное описание">
            <a:extLst>
              <a:ext uri="{FF2B5EF4-FFF2-40B4-BE49-F238E27FC236}">
                <a16:creationId xmlns:a16="http://schemas.microsoft.com/office/drawing/2014/main" id="{56071FAE-D343-2470-E7FD-DB821E012138}"/>
              </a:ext>
            </a:extLst>
          </p:cNvPr>
          <p:cNvPicPr>
            <a:picLocks noChangeAspect="1"/>
          </p:cNvPicPr>
          <p:nvPr/>
        </p:nvPicPr>
        <p:blipFill>
          <a:blip r:embed="rId4"/>
          <a:stretch>
            <a:fillRect/>
          </a:stretch>
        </p:blipFill>
        <p:spPr>
          <a:xfrm>
            <a:off x="892098" y="360928"/>
            <a:ext cx="1605988" cy="633130"/>
          </a:xfrm>
          <a:prstGeom prst="rect">
            <a:avLst/>
          </a:prstGeom>
        </p:spPr>
      </p:pic>
      <p:sp>
        <p:nvSpPr>
          <p:cNvPr id="14" name="Text 4">
            <a:extLst>
              <a:ext uri="{FF2B5EF4-FFF2-40B4-BE49-F238E27FC236}">
                <a16:creationId xmlns:a16="http://schemas.microsoft.com/office/drawing/2014/main" id="{592BAD98-8B30-678B-DF6E-C7DB5259DB16}"/>
              </a:ext>
            </a:extLst>
          </p:cNvPr>
          <p:cNvSpPr/>
          <p:nvPr/>
        </p:nvSpPr>
        <p:spPr>
          <a:xfrm>
            <a:off x="12599139" y="6922002"/>
            <a:ext cx="1139163" cy="395684"/>
          </a:xfrm>
          <a:prstGeom prst="rect">
            <a:avLst/>
          </a:prstGeom>
          <a:noFill/>
          <a:ln/>
        </p:spPr>
        <p:txBody>
          <a:bodyPr wrap="none" rtlCol="0" anchor="t"/>
          <a:lstStyle/>
          <a:p>
            <a:pPr marL="0" indent="0" algn="l">
              <a:lnSpc>
                <a:spcPts val="2335"/>
              </a:lnSpc>
              <a:buNone/>
            </a:pPr>
            <a:r>
              <a:rPr lang="ru-RU" sz="1668" dirty="0">
                <a:solidFill>
                  <a:schemeClr val="tx1">
                    <a:lumMod val="75000"/>
                    <a:lumOff val="25000"/>
                  </a:schemeClr>
                </a:solidFill>
                <a:latin typeface="Verdana" panose="020B0604030504040204" pitchFamily="34" charset="0"/>
                <a:ea typeface="Verdana" panose="020B0604030504040204" pitchFamily="34" charset="0"/>
              </a:rPr>
              <a:t>2024 год</a:t>
            </a:r>
            <a:endParaRPr lang="en-US" sz="1668" b="1"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 name="Text 1"/>
          <p:cNvSpPr/>
          <p:nvPr/>
        </p:nvSpPr>
        <p:spPr>
          <a:xfrm>
            <a:off x="814039" y="1506642"/>
            <a:ext cx="8173844" cy="2459715"/>
          </a:xfrm>
          <a:prstGeom prst="rect">
            <a:avLst/>
          </a:prstGeom>
          <a:noFill/>
          <a:ln/>
        </p:spPr>
        <p:txBody>
          <a:bodyPr wrap="square" rtlCol="0" anchor="t"/>
          <a:lstStyle/>
          <a:p>
            <a:pPr marL="0" indent="0">
              <a:lnSpc>
                <a:spcPts val="5755"/>
              </a:lnSpc>
              <a:buNone/>
            </a:pPr>
            <a:r>
              <a:rPr lang="ru-RU" sz="4000" b="1" i="0" dirty="0">
                <a:solidFill>
                  <a:schemeClr val="tx1">
                    <a:lumMod val="75000"/>
                    <a:lumOff val="25000"/>
                  </a:schemeClr>
                </a:solidFill>
                <a:effectLst/>
                <a:latin typeface="Verdana" panose="020B0604030504040204" pitchFamily="34" charset="0"/>
                <a:ea typeface="Verdana" panose="020B0604030504040204" pitchFamily="34" charset="0"/>
              </a:rPr>
              <a:t>Исследование влияния опорных точек (микровзаимодействий) на пользовательский опыт</a:t>
            </a:r>
            <a:endParaRPr lang="en-US" sz="4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18" name="Рисунок 17" descr="Изображение выглядит как текст, программное обеспечение, Значок на компьютере, Шрифт&#10;&#10;Автоматически созданное описание">
            <a:extLst>
              <a:ext uri="{FF2B5EF4-FFF2-40B4-BE49-F238E27FC236}">
                <a16:creationId xmlns:a16="http://schemas.microsoft.com/office/drawing/2014/main" id="{6CAA747F-9BC5-4038-3699-1A6C7B3B7D6B}"/>
              </a:ext>
            </a:extLst>
          </p:cNvPr>
          <p:cNvPicPr>
            <a:picLocks noChangeAspect="1"/>
          </p:cNvPicPr>
          <p:nvPr/>
        </p:nvPicPr>
        <p:blipFill rotWithShape="1">
          <a:blip r:embed="rId5"/>
          <a:srcRect l="69715" t="30201" r="11671" b="21136"/>
          <a:stretch/>
        </p:blipFill>
        <p:spPr>
          <a:xfrm>
            <a:off x="10090115" y="540677"/>
            <a:ext cx="3726246" cy="51750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CFA"/>
          </a:solidFill>
          <a:ln>
            <a:no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14" name="Text 4">
            <a:extLst>
              <a:ext uri="{FF2B5EF4-FFF2-40B4-BE49-F238E27FC236}">
                <a16:creationId xmlns:a16="http://schemas.microsoft.com/office/drawing/2014/main" id="{592BAD98-8B30-678B-DF6E-C7DB5259DB16}"/>
              </a:ext>
            </a:extLst>
          </p:cNvPr>
          <p:cNvSpPr/>
          <p:nvPr/>
        </p:nvSpPr>
        <p:spPr>
          <a:xfrm>
            <a:off x="13645616"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10</a:t>
            </a:r>
            <a:endParaRPr lang="en-US" sz="1668" b="1" dirty="0">
              <a:latin typeface="Verdana" panose="020B0604030504040204" pitchFamily="34" charset="0"/>
              <a:ea typeface="Verdana" panose="020B0604030504040204" pitchFamily="34" charset="0"/>
            </a:endParaRPr>
          </a:p>
        </p:txBody>
      </p:sp>
      <p:sp>
        <p:nvSpPr>
          <p:cNvPr id="5" name="Text 1"/>
          <p:cNvSpPr/>
          <p:nvPr/>
        </p:nvSpPr>
        <p:spPr>
          <a:xfrm>
            <a:off x="814038" y="714913"/>
            <a:ext cx="8274205" cy="857417"/>
          </a:xfrm>
          <a:prstGeom prst="rect">
            <a:avLst/>
          </a:prstGeom>
          <a:noFill/>
          <a:ln/>
        </p:spPr>
        <p:txBody>
          <a:bodyPr wrap="square" rtlCol="0" anchor="t"/>
          <a:lstStyle/>
          <a:p>
            <a:pPr marL="0" indent="0">
              <a:lnSpc>
                <a:spcPts val="5755"/>
              </a:lnSpc>
              <a:buNone/>
            </a:pP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Пилотный эксперимент</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pic>
        <p:nvPicPr>
          <p:cNvPr id="8" name="Image 1" descr="preencoded.png">
            <a:extLst>
              <a:ext uri="{FF2B5EF4-FFF2-40B4-BE49-F238E27FC236}">
                <a16:creationId xmlns:a16="http://schemas.microsoft.com/office/drawing/2014/main" id="{4DED35FF-0384-5BB8-C071-A4590E8B71DD}"/>
              </a:ext>
            </a:extLst>
          </p:cNvPr>
          <p:cNvPicPr>
            <a:picLocks noChangeAspect="1"/>
          </p:cNvPicPr>
          <p:nvPr/>
        </p:nvPicPr>
        <p:blipFill>
          <a:blip r:embed="rId4"/>
          <a:stretch>
            <a:fillRect/>
          </a:stretch>
        </p:blipFill>
        <p:spPr>
          <a:xfrm>
            <a:off x="981306" y="2135203"/>
            <a:ext cx="555427" cy="555427"/>
          </a:xfrm>
          <a:prstGeom prst="rect">
            <a:avLst/>
          </a:prstGeom>
          <a:ln>
            <a:noFill/>
          </a:ln>
        </p:spPr>
      </p:pic>
      <p:sp>
        <p:nvSpPr>
          <p:cNvPr id="9" name="Text 2">
            <a:extLst>
              <a:ext uri="{FF2B5EF4-FFF2-40B4-BE49-F238E27FC236}">
                <a16:creationId xmlns:a16="http://schemas.microsoft.com/office/drawing/2014/main" id="{689F052A-289D-6B10-0BC5-C73C4F175AC5}"/>
              </a:ext>
            </a:extLst>
          </p:cNvPr>
          <p:cNvSpPr/>
          <p:nvPr/>
        </p:nvSpPr>
        <p:spPr>
          <a:xfrm>
            <a:off x="892098" y="2790140"/>
            <a:ext cx="2777490" cy="347186"/>
          </a:xfrm>
          <a:prstGeom prst="rect">
            <a:avLst/>
          </a:prstGeom>
          <a:noFill/>
          <a:ln/>
        </p:spPr>
        <p:txBody>
          <a:bodyPr wrap="none" rtlCol="0" anchor="t"/>
          <a:lstStyle/>
          <a:p>
            <a:pPr marL="0" indent="0" algn="l">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Проверка гипотез</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10" name="Text 3">
            <a:extLst>
              <a:ext uri="{FF2B5EF4-FFF2-40B4-BE49-F238E27FC236}">
                <a16:creationId xmlns:a16="http://schemas.microsoft.com/office/drawing/2014/main" id="{D235AEFE-7400-4780-F6D2-D903341BC596}"/>
              </a:ext>
            </a:extLst>
          </p:cNvPr>
          <p:cNvSpPr/>
          <p:nvPr/>
        </p:nvSpPr>
        <p:spPr>
          <a:xfrm>
            <a:off x="919520" y="3324790"/>
            <a:ext cx="3295888" cy="1777008"/>
          </a:xfrm>
          <a:prstGeom prst="rect">
            <a:avLst/>
          </a:prstGeom>
          <a:noFill/>
          <a:ln/>
        </p:spPr>
        <p:txBody>
          <a:bodyPr wrap="square" rtlCol="0" anchor="t"/>
          <a:lstStyle/>
          <a:p>
            <a:pPr marL="0" indent="0" algn="l">
              <a:lnSpc>
                <a:spcPts val="2799"/>
              </a:lnSpc>
              <a:buNone/>
            </a:pPr>
            <a:r>
              <a:rPr lang="en-US"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В рамках пилотного эксперимента были проверены 4 гипотезы: две гипотезы о корреляции и 2 гипотезы о влиянии.</a:t>
            </a:r>
            <a:endParaRPr lang="en-US" sz="16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11" name="Image 2" descr="preencoded.png">
            <a:extLst>
              <a:ext uri="{FF2B5EF4-FFF2-40B4-BE49-F238E27FC236}">
                <a16:creationId xmlns:a16="http://schemas.microsoft.com/office/drawing/2014/main" id="{B3F7D159-ED17-EE41-C03A-E2F44FF000EC}"/>
              </a:ext>
            </a:extLst>
          </p:cNvPr>
          <p:cNvPicPr>
            <a:picLocks noChangeAspect="1"/>
          </p:cNvPicPr>
          <p:nvPr/>
        </p:nvPicPr>
        <p:blipFill>
          <a:blip r:embed="rId5"/>
          <a:stretch>
            <a:fillRect/>
          </a:stretch>
        </p:blipFill>
        <p:spPr>
          <a:xfrm>
            <a:off x="5249400" y="2131312"/>
            <a:ext cx="555427" cy="555427"/>
          </a:xfrm>
          <a:prstGeom prst="rect">
            <a:avLst/>
          </a:prstGeom>
          <a:ln>
            <a:noFill/>
          </a:ln>
        </p:spPr>
      </p:pic>
      <p:sp>
        <p:nvSpPr>
          <p:cNvPr id="12" name="Text 4">
            <a:extLst>
              <a:ext uri="{FF2B5EF4-FFF2-40B4-BE49-F238E27FC236}">
                <a16:creationId xmlns:a16="http://schemas.microsoft.com/office/drawing/2014/main" id="{4EFD5799-4FF1-27FC-F9CF-90BF20B141B9}"/>
              </a:ext>
            </a:extLst>
          </p:cNvPr>
          <p:cNvSpPr/>
          <p:nvPr/>
        </p:nvSpPr>
        <p:spPr>
          <a:xfrm>
            <a:off x="5204796" y="2797400"/>
            <a:ext cx="2777490" cy="347186"/>
          </a:xfrm>
          <a:prstGeom prst="rect">
            <a:avLst/>
          </a:prstGeom>
          <a:noFill/>
          <a:ln/>
        </p:spPr>
        <p:txBody>
          <a:bodyPr wrap="none" rtlCol="0" anchor="t"/>
          <a:lstStyle/>
          <a:p>
            <a:pPr marL="0" indent="0" algn="l">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Расчет выборки</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17" name="Text 5">
            <a:extLst>
              <a:ext uri="{FF2B5EF4-FFF2-40B4-BE49-F238E27FC236}">
                <a16:creationId xmlns:a16="http://schemas.microsoft.com/office/drawing/2014/main" id="{F12E83F4-AE31-A79F-C652-0CF829762BB0}"/>
              </a:ext>
            </a:extLst>
          </p:cNvPr>
          <p:cNvSpPr/>
          <p:nvPr/>
        </p:nvSpPr>
        <p:spPr>
          <a:xfrm>
            <a:off x="5249400" y="3402446"/>
            <a:ext cx="3752031" cy="1777008"/>
          </a:xfrm>
          <a:prstGeom prst="rect">
            <a:avLst/>
          </a:prstGeom>
          <a:noFill/>
          <a:ln/>
        </p:spPr>
        <p:txBody>
          <a:bodyPr wrap="square" rtlCol="0" anchor="t"/>
          <a:lstStyle/>
          <a:p>
            <a:pPr marL="0" indent="0" algn="l">
              <a:lnSpc>
                <a:spcPts val="2799"/>
              </a:lnSpc>
              <a:buNone/>
            </a:pPr>
            <a:r>
              <a:rPr lang="en-US"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По результатам пилотного эксперимента был рассчитан минимальный объем необходимой выборки для основного эксперимента.</a:t>
            </a:r>
            <a:endParaRPr lang="en-US" sz="16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18" name="Image 3" descr="preencoded.png">
            <a:extLst>
              <a:ext uri="{FF2B5EF4-FFF2-40B4-BE49-F238E27FC236}">
                <a16:creationId xmlns:a16="http://schemas.microsoft.com/office/drawing/2014/main" id="{B5D23B73-6686-0245-6930-3E51EC4F3E6C}"/>
              </a:ext>
            </a:extLst>
          </p:cNvPr>
          <p:cNvPicPr>
            <a:picLocks noChangeAspect="1"/>
          </p:cNvPicPr>
          <p:nvPr/>
        </p:nvPicPr>
        <p:blipFill>
          <a:blip r:embed="rId6"/>
          <a:stretch>
            <a:fillRect/>
          </a:stretch>
        </p:blipFill>
        <p:spPr>
          <a:xfrm>
            <a:off x="9395104" y="2168656"/>
            <a:ext cx="555427" cy="555427"/>
          </a:xfrm>
          <a:prstGeom prst="rect">
            <a:avLst/>
          </a:prstGeom>
          <a:ln>
            <a:noFill/>
          </a:ln>
        </p:spPr>
      </p:pic>
      <p:sp>
        <p:nvSpPr>
          <p:cNvPr id="24" name="Text 6">
            <a:extLst>
              <a:ext uri="{FF2B5EF4-FFF2-40B4-BE49-F238E27FC236}">
                <a16:creationId xmlns:a16="http://schemas.microsoft.com/office/drawing/2014/main" id="{1E37BCF9-B9C5-A0A2-25F9-CF84407AEFC0}"/>
              </a:ext>
            </a:extLst>
          </p:cNvPr>
          <p:cNvSpPr/>
          <p:nvPr/>
        </p:nvSpPr>
        <p:spPr>
          <a:xfrm>
            <a:off x="9328198" y="2790140"/>
            <a:ext cx="4382681" cy="694373"/>
          </a:xfrm>
          <a:prstGeom prst="rect">
            <a:avLst/>
          </a:prstGeom>
          <a:noFill/>
          <a:ln/>
        </p:spPr>
        <p:txBody>
          <a:bodyPr wrap="square" rtlCol="0" anchor="t"/>
          <a:lstStyle/>
          <a:p>
            <a:pPr marL="0" indent="0" algn="l">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Корректировка прототипов</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29" name="Text 7">
            <a:extLst>
              <a:ext uri="{FF2B5EF4-FFF2-40B4-BE49-F238E27FC236}">
                <a16:creationId xmlns:a16="http://schemas.microsoft.com/office/drawing/2014/main" id="{756E6C49-883C-094F-355D-2B54787C70B9}"/>
              </a:ext>
            </a:extLst>
          </p:cNvPr>
          <p:cNvSpPr/>
          <p:nvPr/>
        </p:nvSpPr>
        <p:spPr>
          <a:xfrm>
            <a:off x="9328198" y="3402446"/>
            <a:ext cx="4709448" cy="1777008"/>
          </a:xfrm>
          <a:prstGeom prst="rect">
            <a:avLst/>
          </a:prstGeom>
          <a:noFill/>
          <a:ln/>
        </p:spPr>
        <p:txBody>
          <a:bodyPr wrap="square" rtlCol="0" anchor="t"/>
          <a:lstStyle/>
          <a:p>
            <a:pPr marL="0" indent="0" algn="l">
              <a:lnSpc>
                <a:spcPts val="2799"/>
              </a:lnSpc>
              <a:buNone/>
            </a:pPr>
            <a:r>
              <a:rPr lang="en-US"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Результаты пилотного </a:t>
            </a:r>
            <a:r>
              <a:rPr lang="en-US" sz="1600" dirty="0" err="1">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эксперимента</a:t>
            </a:r>
            <a:r>
              <a:rPr lang="en-US"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 </a:t>
            </a:r>
            <a:r>
              <a:rPr lang="en-US" sz="1600" dirty="0" err="1">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послужили</a:t>
            </a:r>
            <a:r>
              <a:rPr lang="en-US"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 основой для внесения корректировок в прототипы приложений.</a:t>
            </a:r>
            <a:endParaRPr lang="en-US" sz="16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30" name="Рисунок 29" descr="Изображение выглядит как черный, темнота&#10;&#10;Автоматически созданное описание">
            <a:extLst>
              <a:ext uri="{FF2B5EF4-FFF2-40B4-BE49-F238E27FC236}">
                <a16:creationId xmlns:a16="http://schemas.microsoft.com/office/drawing/2014/main" id="{1079B3F3-34CA-7000-6535-9EFBE7659E87}"/>
              </a:ext>
            </a:extLst>
          </p:cNvPr>
          <p:cNvPicPr>
            <a:picLocks noChangeAspect="1"/>
          </p:cNvPicPr>
          <p:nvPr/>
        </p:nvPicPr>
        <p:blipFill>
          <a:blip r:embed="rId7"/>
          <a:stretch>
            <a:fillRect/>
          </a:stretch>
        </p:blipFill>
        <p:spPr>
          <a:xfrm>
            <a:off x="1015665" y="7004005"/>
            <a:ext cx="1605988" cy="633130"/>
          </a:xfrm>
          <a:prstGeom prst="rect">
            <a:avLst/>
          </a:prstGeom>
        </p:spPr>
      </p:pic>
    </p:spTree>
    <p:extLst>
      <p:ext uri="{BB962C8B-B14F-4D97-AF65-F5344CB8AC3E}">
        <p14:creationId xmlns:p14="http://schemas.microsoft.com/office/powerpoint/2010/main" val="1668467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CFA"/>
          </a:solidFill>
          <a:ln>
            <a:no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14" name="Text 4">
            <a:extLst>
              <a:ext uri="{FF2B5EF4-FFF2-40B4-BE49-F238E27FC236}">
                <a16:creationId xmlns:a16="http://schemas.microsoft.com/office/drawing/2014/main" id="{592BAD98-8B30-678B-DF6E-C7DB5259DB16}"/>
              </a:ext>
            </a:extLst>
          </p:cNvPr>
          <p:cNvSpPr/>
          <p:nvPr/>
        </p:nvSpPr>
        <p:spPr>
          <a:xfrm>
            <a:off x="13634465" y="7320570"/>
            <a:ext cx="313973" cy="395684"/>
          </a:xfrm>
          <a:prstGeom prst="rect">
            <a:avLst/>
          </a:prstGeom>
          <a:noFill/>
          <a:ln/>
        </p:spPr>
        <p:txBody>
          <a:bodyPr wrap="none" rtlCol="0" anchor="t"/>
          <a:lstStyle/>
          <a:p>
            <a:pPr marL="0" indent="0" algn="l">
              <a:lnSpc>
                <a:spcPts val="2335"/>
              </a:lnSpc>
              <a:buNone/>
            </a:pPr>
            <a:r>
              <a:rPr lang="ru-RU" sz="1668" dirty="0">
                <a:latin typeface="Verdana" panose="020B0604030504040204" pitchFamily="34" charset="0"/>
                <a:ea typeface="Verdana" panose="020B0604030504040204" pitchFamily="34" charset="0"/>
              </a:rPr>
              <a:t>1</a:t>
            </a:r>
            <a:r>
              <a:rPr lang="en-US" sz="1668" dirty="0">
                <a:latin typeface="Verdana" panose="020B0604030504040204" pitchFamily="34" charset="0"/>
                <a:ea typeface="Verdana" panose="020B0604030504040204" pitchFamily="34" charset="0"/>
              </a:rPr>
              <a:t>1</a:t>
            </a:r>
            <a:endParaRPr lang="en-US" sz="1668" b="1" dirty="0">
              <a:latin typeface="Verdana" panose="020B0604030504040204" pitchFamily="34" charset="0"/>
              <a:ea typeface="Verdana" panose="020B0604030504040204" pitchFamily="34" charset="0"/>
            </a:endParaRPr>
          </a:p>
        </p:txBody>
      </p:sp>
      <p:sp>
        <p:nvSpPr>
          <p:cNvPr id="5" name="Text 1"/>
          <p:cNvSpPr/>
          <p:nvPr/>
        </p:nvSpPr>
        <p:spPr>
          <a:xfrm>
            <a:off x="814038" y="670303"/>
            <a:ext cx="8274205" cy="857417"/>
          </a:xfrm>
          <a:prstGeom prst="rect">
            <a:avLst/>
          </a:prstGeom>
          <a:noFill/>
          <a:ln/>
        </p:spPr>
        <p:txBody>
          <a:bodyPr wrap="square" rtlCol="0" anchor="t"/>
          <a:lstStyle/>
          <a:p>
            <a:pPr marL="0" indent="0">
              <a:lnSpc>
                <a:spcPts val="5755"/>
              </a:lnSpc>
              <a:buNone/>
            </a:pP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Основной эксперимент</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grpSp>
        <p:nvGrpSpPr>
          <p:cNvPr id="37" name="Группа 36">
            <a:extLst>
              <a:ext uri="{FF2B5EF4-FFF2-40B4-BE49-F238E27FC236}">
                <a16:creationId xmlns:a16="http://schemas.microsoft.com/office/drawing/2014/main" id="{A1C79A3F-9706-A530-85CE-3CC28B099139}"/>
              </a:ext>
            </a:extLst>
          </p:cNvPr>
          <p:cNvGrpSpPr/>
          <p:nvPr/>
        </p:nvGrpSpPr>
        <p:grpSpPr>
          <a:xfrm>
            <a:off x="892098" y="2328163"/>
            <a:ext cx="7481014" cy="3480725"/>
            <a:chOff x="892098" y="3131053"/>
            <a:chExt cx="8340088" cy="3880430"/>
          </a:xfrm>
        </p:grpSpPr>
        <p:sp>
          <p:nvSpPr>
            <p:cNvPr id="15" name="Прямоугольник: скругленные углы 14">
              <a:extLst>
                <a:ext uri="{FF2B5EF4-FFF2-40B4-BE49-F238E27FC236}">
                  <a16:creationId xmlns:a16="http://schemas.microsoft.com/office/drawing/2014/main" id="{637590C2-5571-B45D-193C-6A72F08F6BD0}"/>
                </a:ext>
              </a:extLst>
            </p:cNvPr>
            <p:cNvSpPr/>
            <p:nvPr/>
          </p:nvSpPr>
          <p:spPr>
            <a:xfrm>
              <a:off x="6673217" y="5082012"/>
              <a:ext cx="2558969" cy="1929471"/>
            </a:xfrm>
            <a:prstGeom prst="roundRect">
              <a:avLst/>
            </a:prstGeom>
            <a:solidFill>
              <a:srgbClr val="2E75B6">
                <a:alpha val="1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Прямоугольник: скругленные углы 24">
              <a:extLst>
                <a:ext uri="{FF2B5EF4-FFF2-40B4-BE49-F238E27FC236}">
                  <a16:creationId xmlns:a16="http://schemas.microsoft.com/office/drawing/2014/main" id="{83C19B65-89C8-1F9F-49D5-1AD3CF4FAD9B}"/>
                </a:ext>
              </a:extLst>
            </p:cNvPr>
            <p:cNvSpPr/>
            <p:nvPr/>
          </p:nvSpPr>
          <p:spPr>
            <a:xfrm>
              <a:off x="892098" y="5082012"/>
              <a:ext cx="2558969" cy="1929471"/>
            </a:xfrm>
            <a:prstGeom prst="roundRect">
              <a:avLst/>
            </a:prstGeom>
            <a:solidFill>
              <a:srgbClr val="2E75B6">
                <a:alpha val="1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Прямоугольник: скругленные углы 25">
              <a:extLst>
                <a:ext uri="{FF2B5EF4-FFF2-40B4-BE49-F238E27FC236}">
                  <a16:creationId xmlns:a16="http://schemas.microsoft.com/office/drawing/2014/main" id="{67BADA33-1AD0-7359-1165-F2F6576C0CB3}"/>
                </a:ext>
              </a:extLst>
            </p:cNvPr>
            <p:cNvSpPr/>
            <p:nvPr/>
          </p:nvSpPr>
          <p:spPr>
            <a:xfrm>
              <a:off x="3162106" y="3131053"/>
              <a:ext cx="1784475" cy="1345500"/>
            </a:xfrm>
            <a:prstGeom prst="roundRect">
              <a:avLst/>
            </a:prstGeom>
            <a:solidFill>
              <a:srgbClr val="2E75B6">
                <a:alpha val="1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7" name="Прямоугольник: скругленные углы 26">
              <a:extLst>
                <a:ext uri="{FF2B5EF4-FFF2-40B4-BE49-F238E27FC236}">
                  <a16:creationId xmlns:a16="http://schemas.microsoft.com/office/drawing/2014/main" id="{EC127990-C3C4-16E6-C921-D18FF259D59F}"/>
                </a:ext>
              </a:extLst>
            </p:cNvPr>
            <p:cNvSpPr/>
            <p:nvPr/>
          </p:nvSpPr>
          <p:spPr>
            <a:xfrm>
              <a:off x="5086719" y="3147588"/>
              <a:ext cx="1784475" cy="1345500"/>
            </a:xfrm>
            <a:prstGeom prst="roundRect">
              <a:avLst/>
            </a:prstGeom>
            <a:solidFill>
              <a:srgbClr val="2E75B6">
                <a:alpha val="1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30" name="Прямая со стрелкой 29">
              <a:extLst>
                <a:ext uri="{FF2B5EF4-FFF2-40B4-BE49-F238E27FC236}">
                  <a16:creationId xmlns:a16="http://schemas.microsoft.com/office/drawing/2014/main" id="{6B603B66-B4F5-1217-D00C-7322DAF34B85}"/>
                </a:ext>
              </a:extLst>
            </p:cNvPr>
            <p:cNvCxnSpPr/>
            <p:nvPr/>
          </p:nvCxnSpPr>
          <p:spPr>
            <a:xfrm>
              <a:off x="3451067" y="6043961"/>
              <a:ext cx="322215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 7">
              <a:extLst>
                <a:ext uri="{FF2B5EF4-FFF2-40B4-BE49-F238E27FC236}">
                  <a16:creationId xmlns:a16="http://schemas.microsoft.com/office/drawing/2014/main" id="{A92F1A5E-BFA7-A851-1DEA-C0AF0A77FACC}"/>
                </a:ext>
              </a:extLst>
            </p:cNvPr>
            <p:cNvSpPr/>
            <p:nvPr/>
          </p:nvSpPr>
          <p:spPr>
            <a:xfrm>
              <a:off x="5424336" y="3577000"/>
              <a:ext cx="1199155" cy="518786"/>
            </a:xfrm>
            <a:prstGeom prst="rect">
              <a:avLst/>
            </a:prstGeom>
            <a:noFill/>
            <a:ln/>
          </p:spPr>
          <p:txBody>
            <a:bodyPr wrap="square" rtlCol="0" anchor="t"/>
            <a:lstStyle/>
            <a:p>
              <a:pPr marL="0" indent="0" algn="l">
                <a:lnSpc>
                  <a:spcPts val="2799"/>
                </a:lnSpc>
                <a:buNone/>
              </a:pPr>
              <a:r>
                <a:rPr lang="ru-RU"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возраст</a:t>
              </a:r>
              <a:endParaRPr lang="en-US" sz="1600" dirty="0">
                <a:solidFill>
                  <a:schemeClr val="tx1">
                    <a:lumMod val="75000"/>
                    <a:lumOff val="25000"/>
                  </a:schemeClr>
                </a:solidFill>
                <a:latin typeface="Verdana" panose="020B0604030504040204" pitchFamily="34" charset="0"/>
                <a:ea typeface="Verdana" panose="020B0604030504040204" pitchFamily="34" charset="0"/>
              </a:endParaRPr>
            </a:p>
          </p:txBody>
        </p:sp>
        <p:cxnSp>
          <p:nvCxnSpPr>
            <p:cNvPr id="33" name="Прямая со стрелкой 32">
              <a:extLst>
                <a:ext uri="{FF2B5EF4-FFF2-40B4-BE49-F238E27FC236}">
                  <a16:creationId xmlns:a16="http://schemas.microsoft.com/office/drawing/2014/main" id="{2EA66979-EA08-352E-5519-801D827C5C71}"/>
                </a:ext>
              </a:extLst>
            </p:cNvPr>
            <p:cNvCxnSpPr>
              <a:stCxn id="26" idx="2"/>
            </p:cNvCxnSpPr>
            <p:nvPr/>
          </p:nvCxnSpPr>
          <p:spPr>
            <a:xfrm flipH="1">
              <a:off x="4054342" y="4476553"/>
              <a:ext cx="2" cy="15508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Прямая со стрелкой 33">
              <a:extLst>
                <a:ext uri="{FF2B5EF4-FFF2-40B4-BE49-F238E27FC236}">
                  <a16:creationId xmlns:a16="http://schemas.microsoft.com/office/drawing/2014/main" id="{30DAC516-ED71-7A20-2AD0-B6F1633F88E5}"/>
                </a:ext>
              </a:extLst>
            </p:cNvPr>
            <p:cNvCxnSpPr/>
            <p:nvPr/>
          </p:nvCxnSpPr>
          <p:spPr>
            <a:xfrm flipH="1">
              <a:off x="5969426" y="4493087"/>
              <a:ext cx="2" cy="15508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Text 7">
              <a:extLst>
                <a:ext uri="{FF2B5EF4-FFF2-40B4-BE49-F238E27FC236}">
                  <a16:creationId xmlns:a16="http://schemas.microsoft.com/office/drawing/2014/main" id="{E962BD27-E7EF-6173-180F-86BD2316023D}"/>
                </a:ext>
              </a:extLst>
            </p:cNvPr>
            <p:cNvSpPr/>
            <p:nvPr/>
          </p:nvSpPr>
          <p:spPr>
            <a:xfrm>
              <a:off x="916458" y="5759758"/>
              <a:ext cx="2558969" cy="453606"/>
            </a:xfrm>
            <a:prstGeom prst="rect">
              <a:avLst/>
            </a:prstGeom>
            <a:noFill/>
            <a:ln/>
          </p:spPr>
          <p:txBody>
            <a:bodyPr wrap="square" rtlCol="0" anchor="t"/>
            <a:lstStyle/>
            <a:p>
              <a:pPr marL="0" indent="0" algn="l">
                <a:lnSpc>
                  <a:spcPts val="2799"/>
                </a:lnSpc>
                <a:buNone/>
              </a:pPr>
              <a:r>
                <a:rPr lang="ru-RU" sz="14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микровзаимодействия</a:t>
              </a:r>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6" name="Text 7">
              <a:extLst>
                <a:ext uri="{FF2B5EF4-FFF2-40B4-BE49-F238E27FC236}">
                  <a16:creationId xmlns:a16="http://schemas.microsoft.com/office/drawing/2014/main" id="{237E958E-61B1-8B79-A779-0B973F06B254}"/>
                </a:ext>
              </a:extLst>
            </p:cNvPr>
            <p:cNvSpPr/>
            <p:nvPr/>
          </p:nvSpPr>
          <p:spPr>
            <a:xfrm>
              <a:off x="6673217" y="5705836"/>
              <a:ext cx="2558969" cy="828969"/>
            </a:xfrm>
            <a:prstGeom prst="rect">
              <a:avLst/>
            </a:prstGeom>
            <a:noFill/>
            <a:ln/>
          </p:spPr>
          <p:txBody>
            <a:bodyPr wrap="square" rtlCol="0" anchor="t"/>
            <a:lstStyle/>
            <a:p>
              <a:pPr marL="0" indent="0" algn="ctr">
                <a:buNone/>
              </a:pPr>
              <a:r>
                <a:rPr lang="ru-RU"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пользовательский опыт</a:t>
              </a:r>
              <a:endParaRPr lang="en-US" sz="16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29" name="Text 7">
              <a:extLst>
                <a:ext uri="{FF2B5EF4-FFF2-40B4-BE49-F238E27FC236}">
                  <a16:creationId xmlns:a16="http://schemas.microsoft.com/office/drawing/2014/main" id="{756E6C49-883C-094F-355D-2B54787C70B9}"/>
                </a:ext>
              </a:extLst>
            </p:cNvPr>
            <p:cNvSpPr/>
            <p:nvPr/>
          </p:nvSpPr>
          <p:spPr>
            <a:xfrm>
              <a:off x="3754979" y="3564567"/>
              <a:ext cx="779623" cy="518787"/>
            </a:xfrm>
            <a:prstGeom prst="rect">
              <a:avLst/>
            </a:prstGeom>
            <a:noFill/>
            <a:ln/>
          </p:spPr>
          <p:txBody>
            <a:bodyPr wrap="square" rtlCol="0" anchor="t"/>
            <a:lstStyle/>
            <a:p>
              <a:pPr marL="0" indent="0" algn="l">
                <a:lnSpc>
                  <a:spcPts val="2799"/>
                </a:lnSpc>
                <a:buNone/>
              </a:pPr>
              <a:r>
                <a:rPr lang="ru-RU" sz="16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пол</a:t>
              </a:r>
              <a:endParaRPr lang="en-US" sz="1600" dirty="0">
                <a:solidFill>
                  <a:schemeClr val="tx1">
                    <a:lumMod val="75000"/>
                    <a:lumOff val="25000"/>
                  </a:schemeClr>
                </a:solidFill>
                <a:latin typeface="Verdana" panose="020B0604030504040204" pitchFamily="34" charset="0"/>
                <a:ea typeface="Verdana" panose="020B0604030504040204" pitchFamily="34" charset="0"/>
              </a:endParaRPr>
            </a:p>
          </p:txBody>
        </p:sp>
      </p:grpSp>
      <mc:AlternateContent xmlns:mc="http://schemas.openxmlformats.org/markup-compatibility/2006" xmlns:a14="http://schemas.microsoft.com/office/drawing/2010/main">
        <mc:Choice Requires="a14">
          <p:sp>
            <p:nvSpPr>
              <p:cNvPr id="38" name="Text 7">
                <a:extLst>
                  <a:ext uri="{FF2B5EF4-FFF2-40B4-BE49-F238E27FC236}">
                    <a16:creationId xmlns:a16="http://schemas.microsoft.com/office/drawing/2014/main" id="{1E03B50E-30A6-2364-B1B9-5971EB4B1B68}"/>
                  </a:ext>
                </a:extLst>
              </p:cNvPr>
              <p:cNvSpPr/>
              <p:nvPr/>
            </p:nvSpPr>
            <p:spPr>
              <a:xfrm>
                <a:off x="4458823" y="4828966"/>
                <a:ext cx="543394" cy="453606"/>
              </a:xfrm>
              <a:prstGeom prst="rect">
                <a:avLst/>
              </a:prstGeom>
              <a:noFill/>
              <a:ln/>
            </p:spPr>
            <p:txBody>
              <a:bodyPr wrap="square" rtlCol="0" anchor="t"/>
              <a:lstStyle/>
              <a:p>
                <a:pPr marL="0" indent="0" algn="l">
                  <a:lnSpc>
                    <a:spcPts val="2799"/>
                  </a:lnSpc>
                  <a:buNone/>
                </a:pPr>
                <a14:m>
                  <m:oMathPara xmlns:m="http://schemas.openxmlformats.org/officeDocument/2006/math">
                    <m:oMathParaPr>
                      <m:jc m:val="centerGroup"/>
                    </m:oMathParaPr>
                    <m:oMath xmlns:m="http://schemas.openxmlformats.org/officeDocument/2006/math">
                      <m:sSub>
                        <m:sSubPr>
                          <m:ctrlPr>
                            <a:rPr lang="ru-RU" sz="1400" i="1" kern="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ru-RU" sz="1400" b="0" i="0" ker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ru-RU" sz="1400" b="0" i="0" ker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mc:Choice>
        <mc:Fallback xmlns="">
          <p:sp>
            <p:nvSpPr>
              <p:cNvPr id="38" name="Text 7">
                <a:extLst>
                  <a:ext uri="{FF2B5EF4-FFF2-40B4-BE49-F238E27FC236}">
                    <a16:creationId xmlns:a16="http://schemas.microsoft.com/office/drawing/2014/main" id="{1E03B50E-30A6-2364-B1B9-5971EB4B1B68}"/>
                  </a:ext>
                </a:extLst>
              </p:cNvPr>
              <p:cNvSpPr>
                <a:spLocks noRot="1" noChangeAspect="1" noMove="1" noResize="1" noEditPoints="1" noAdjustHandles="1" noChangeArrowheads="1" noChangeShapeType="1" noTextEdit="1"/>
              </p:cNvSpPr>
              <p:nvPr/>
            </p:nvSpPr>
            <p:spPr>
              <a:xfrm>
                <a:off x="4458823" y="4828966"/>
                <a:ext cx="543394" cy="453606"/>
              </a:xfrm>
              <a:prstGeom prst="rect">
                <a:avLst/>
              </a:prstGeom>
              <a:blipFill>
                <a:blip r:embed="rId6"/>
                <a:stretch>
                  <a:fillRect/>
                </a:stretch>
              </a:blip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3A1A8C2-64A3-DC22-7BC6-7BED83D0FB05}"/>
                  </a:ext>
                </a:extLst>
              </p:cNvPr>
              <p:cNvSpPr txBox="1"/>
              <p:nvPr/>
            </p:nvSpPr>
            <p:spPr>
              <a:xfrm>
                <a:off x="8776011" y="1284573"/>
                <a:ext cx="5564451" cy="4524315"/>
              </a:xfrm>
              <a:prstGeom prst="rect">
                <a:avLst/>
              </a:prstGeom>
              <a:noFill/>
            </p:spPr>
            <p:txBody>
              <a:bodyPr wrap="square" rtlCol="0">
                <a:spAutoFit/>
              </a:bodyPr>
              <a:lstStyle/>
              <a:p>
                <a14:m>
                  <m:oMath xmlns:m="http://schemas.openxmlformats.org/officeDocument/2006/math">
                    <m:sSub>
                      <m:sSubPr>
                        <m:ctrlP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ru-RU" sz="1600" b="0" i="0"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a:t>
                </a:r>
                <a:r>
                  <a:rPr lang="ru-RU" sz="16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Субъективная удовлетворенность </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пользователей </a:t>
                </a:r>
                <a:r>
                  <a:rPr lang="ru-RU" sz="16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выше при использовании версии с микровзаимодействиями</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чем версии без микровзаимодействий;</a:t>
                </a:r>
              </a:p>
              <a:p>
                <a:endParaRPr lang="en-US" sz="1600" kern="0" dirty="0">
                  <a:solidFill>
                    <a:schemeClr val="tx1">
                      <a:lumMod val="75000"/>
                      <a:lumOff val="25000"/>
                    </a:schemeClr>
                  </a:solidFill>
                  <a:latin typeface="Verdana" panose="020B0604030504040204" pitchFamily="34" charset="0"/>
                  <a:ea typeface="Verdana" panose="020B0604030504040204" pitchFamily="34" charset="0"/>
                  <a:cs typeface="Times New Roman" panose="02020603050405020304" pitchFamily="18" charset="0"/>
                </a:endParaRPr>
              </a:p>
              <a:p>
                <a14:m>
                  <m:oMath xmlns:m="http://schemas.openxmlformats.org/officeDocument/2006/math">
                    <m:sSub>
                      <m:sSubPr>
                        <m:ctrlP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b>
                    </m:sSub>
                  </m:oMath>
                </a14:m>
                <a:r>
                  <a:rPr lang="ru-RU" sz="1600" b="1" kern="0" dirty="0">
                    <a:solidFill>
                      <a:schemeClr val="tx1">
                        <a:lumMod val="75000"/>
                        <a:lumOff val="25000"/>
                      </a:schemeClr>
                    </a:solidFill>
                    <a:effectLst/>
                    <a:latin typeface="Verdana" panose="020B0604030504040204" pitchFamily="34" charset="0"/>
                    <a:ea typeface="Verdana" panose="020B0604030504040204" pitchFamily="34" charset="0"/>
                  </a:rPr>
                  <a:t>:</a:t>
                </a:r>
                <a:r>
                  <a:rPr lang="en-US" sz="1600" b="1"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Оценка субъективной удовлетворенности зависит от наличия микровзаимодействий в зависимости от пола респондента: </a:t>
                </a:r>
                <a:r>
                  <a:rPr lang="ru-RU" sz="16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влияние микровзаимодействий на субъективную удовлетворенность выше для мужчин</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чем для женщин;</a:t>
                </a:r>
              </a:p>
              <a:p>
                <a:endParaRPr lang="ru-RU" sz="1600" kern="10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endParaRPr>
              </a:p>
              <a:p>
                <a14:m>
                  <m:oMath xmlns:m="http://schemas.openxmlformats.org/officeDocument/2006/math">
                    <m:sSub>
                      <m:sSubPr>
                        <m:ctrlP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sub>
                    </m:sSub>
                  </m:oMath>
                </a14:m>
                <a:r>
                  <a:rPr lang="ru-RU" sz="1600" b="1" kern="0" dirty="0">
                    <a:solidFill>
                      <a:schemeClr val="tx1">
                        <a:lumMod val="75000"/>
                        <a:lumOff val="25000"/>
                      </a:schemeClr>
                    </a:solidFill>
                    <a:effectLst/>
                    <a:latin typeface="Verdana" panose="020B0604030504040204" pitchFamily="34" charset="0"/>
                    <a:ea typeface="Verdana" panose="020B0604030504040204" pitchFamily="34" charset="0"/>
                  </a:rPr>
                  <a:t>: </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rPr>
                  <a:t>Оценка субъективной удовлетворенности зависит от наличия микровзаимодействий в зависимости от возраста респондента: </a:t>
                </a:r>
                <a:r>
                  <a:rPr lang="ru-RU" sz="1600" b="1" kern="0" dirty="0">
                    <a:solidFill>
                      <a:srgbClr val="2E75B6"/>
                    </a:solidFill>
                    <a:effectLst/>
                    <a:latin typeface="Verdana" panose="020B0604030504040204" pitchFamily="34" charset="0"/>
                    <a:ea typeface="Verdana" panose="020B0604030504040204" pitchFamily="34" charset="0"/>
                  </a:rPr>
                  <a:t>влияние микровзаимодействий на субъективную удовлетворенность выше для более молодых респондентов</a:t>
                </a:r>
                <a:r>
                  <a:rPr lang="en-US" sz="1600" kern="0" dirty="0">
                    <a:solidFill>
                      <a:schemeClr val="tx1">
                        <a:lumMod val="75000"/>
                        <a:lumOff val="25000"/>
                      </a:schemeClr>
                    </a:solidFill>
                    <a:latin typeface="Verdana" panose="020B0604030504040204" pitchFamily="34" charset="0"/>
                    <a:ea typeface="Verdana" panose="020B0604030504040204" pitchFamily="34" charset="0"/>
                  </a:rPr>
                  <a:t>.</a:t>
                </a:r>
                <a:endParaRPr lang="ru-RU" sz="1600" kern="10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41" name="TextBox 40">
                <a:extLst>
                  <a:ext uri="{FF2B5EF4-FFF2-40B4-BE49-F238E27FC236}">
                    <a16:creationId xmlns:a16="http://schemas.microsoft.com/office/drawing/2014/main" id="{43A1A8C2-64A3-DC22-7BC6-7BED83D0FB05}"/>
                  </a:ext>
                </a:extLst>
              </p:cNvPr>
              <p:cNvSpPr txBox="1">
                <a:spLocks noRot="1" noChangeAspect="1" noMove="1" noResize="1" noEditPoints="1" noAdjustHandles="1" noChangeArrowheads="1" noChangeShapeType="1" noTextEdit="1"/>
              </p:cNvSpPr>
              <p:nvPr/>
            </p:nvSpPr>
            <p:spPr>
              <a:xfrm>
                <a:off x="8776011" y="1284573"/>
                <a:ext cx="5564451" cy="4524315"/>
              </a:xfrm>
              <a:prstGeom prst="rect">
                <a:avLst/>
              </a:prstGeom>
              <a:blipFill>
                <a:blip r:embed="rId7"/>
                <a:stretch>
                  <a:fillRect l="-658" t="-404" b="-80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2" name="Text 7">
                <a:extLst>
                  <a:ext uri="{FF2B5EF4-FFF2-40B4-BE49-F238E27FC236}">
                    <a16:creationId xmlns:a16="http://schemas.microsoft.com/office/drawing/2014/main" id="{8048C9FC-7E55-8E16-67A7-DE032176CEF7}"/>
                  </a:ext>
                </a:extLst>
              </p:cNvPr>
              <p:cNvSpPr/>
              <p:nvPr/>
            </p:nvSpPr>
            <p:spPr>
              <a:xfrm>
                <a:off x="3704572" y="3962862"/>
                <a:ext cx="543394" cy="453606"/>
              </a:xfrm>
              <a:prstGeom prst="rect">
                <a:avLst/>
              </a:prstGeom>
              <a:noFill/>
              <a:ln/>
            </p:spPr>
            <p:txBody>
              <a:bodyPr wrap="square" rtlCol="0" anchor="t"/>
              <a:lstStyle/>
              <a:p>
                <a:pPr marL="0" indent="0" algn="l">
                  <a:lnSpc>
                    <a:spcPts val="2799"/>
                  </a:lnSpc>
                  <a:buNone/>
                </a:pPr>
                <a14:m>
                  <m:oMathPara xmlns:m="http://schemas.openxmlformats.org/officeDocument/2006/math">
                    <m:oMathParaPr>
                      <m:jc m:val="centerGroup"/>
                    </m:oMathParaPr>
                    <m:oMath xmlns:m="http://schemas.openxmlformats.org/officeDocument/2006/math">
                      <m:sSub>
                        <m:sSubPr>
                          <m:ctrlPr>
                            <a:rPr lang="ru-RU" sz="1400" i="1" kern="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ru-RU" sz="1400" b="0" i="0" ker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400" b="0" i="0" kern="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mc:Choice>
        <mc:Fallback xmlns="">
          <p:sp>
            <p:nvSpPr>
              <p:cNvPr id="42" name="Text 7">
                <a:extLst>
                  <a:ext uri="{FF2B5EF4-FFF2-40B4-BE49-F238E27FC236}">
                    <a16:creationId xmlns:a16="http://schemas.microsoft.com/office/drawing/2014/main" id="{8048C9FC-7E55-8E16-67A7-DE032176CEF7}"/>
                  </a:ext>
                </a:extLst>
              </p:cNvPr>
              <p:cNvSpPr>
                <a:spLocks noRot="1" noChangeAspect="1" noMove="1" noResize="1" noEditPoints="1" noAdjustHandles="1" noChangeArrowheads="1" noChangeShapeType="1" noTextEdit="1"/>
              </p:cNvSpPr>
              <p:nvPr/>
            </p:nvSpPr>
            <p:spPr>
              <a:xfrm>
                <a:off x="3704572" y="3962862"/>
                <a:ext cx="543394" cy="453606"/>
              </a:xfrm>
              <a:prstGeom prst="rect">
                <a:avLst/>
              </a:prstGeom>
              <a:blipFill>
                <a:blip r:embed="rId8"/>
                <a:stretch>
                  <a:fillRect/>
                </a:stretch>
              </a:blip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3" name="Text 7">
                <a:extLst>
                  <a:ext uri="{FF2B5EF4-FFF2-40B4-BE49-F238E27FC236}">
                    <a16:creationId xmlns:a16="http://schemas.microsoft.com/office/drawing/2014/main" id="{D82665D5-1EA5-B866-AE9D-DD716B8E389B}"/>
                  </a:ext>
                </a:extLst>
              </p:cNvPr>
              <p:cNvSpPr/>
              <p:nvPr/>
            </p:nvSpPr>
            <p:spPr>
              <a:xfrm>
                <a:off x="5421395" y="3988000"/>
                <a:ext cx="543394" cy="453606"/>
              </a:xfrm>
              <a:prstGeom prst="rect">
                <a:avLst/>
              </a:prstGeom>
              <a:noFill/>
              <a:ln/>
            </p:spPr>
            <p:txBody>
              <a:bodyPr wrap="square" rtlCol="0" anchor="t"/>
              <a:lstStyle/>
              <a:p>
                <a:pPr marL="0" indent="0" algn="l">
                  <a:lnSpc>
                    <a:spcPts val="2799"/>
                  </a:lnSpc>
                  <a:buNone/>
                </a:pPr>
                <a14:m>
                  <m:oMathPara xmlns:m="http://schemas.openxmlformats.org/officeDocument/2006/math">
                    <m:oMathParaPr>
                      <m:jc m:val="centerGroup"/>
                    </m:oMathParaPr>
                    <m:oMath xmlns:m="http://schemas.openxmlformats.org/officeDocument/2006/math">
                      <m:sSub>
                        <m:sSubPr>
                          <m:ctrlPr>
                            <a:rPr lang="ru-RU" sz="1400" i="1" kern="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ru-RU" sz="1400" b="0" i="0" ker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400" b="0" i="0" kern="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m:oMathPara>
                </a14:m>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mc:Choice>
        <mc:Fallback xmlns="">
          <p:sp>
            <p:nvSpPr>
              <p:cNvPr id="43" name="Text 7">
                <a:extLst>
                  <a:ext uri="{FF2B5EF4-FFF2-40B4-BE49-F238E27FC236}">
                    <a16:creationId xmlns:a16="http://schemas.microsoft.com/office/drawing/2014/main" id="{D82665D5-1EA5-B866-AE9D-DD716B8E389B}"/>
                  </a:ext>
                </a:extLst>
              </p:cNvPr>
              <p:cNvSpPr>
                <a:spLocks noRot="1" noChangeAspect="1" noMove="1" noResize="1" noEditPoints="1" noAdjustHandles="1" noChangeArrowheads="1" noChangeShapeType="1" noTextEdit="1"/>
              </p:cNvSpPr>
              <p:nvPr/>
            </p:nvSpPr>
            <p:spPr>
              <a:xfrm>
                <a:off x="5421395" y="3988000"/>
                <a:ext cx="543394" cy="453606"/>
              </a:xfrm>
              <a:prstGeom prst="rect">
                <a:avLst/>
              </a:prstGeom>
              <a:blipFill>
                <a:blip r:embed="rId9"/>
                <a:stretch>
                  <a:fillRect/>
                </a:stretch>
              </a:blipFill>
              <a:ln/>
            </p:spPr>
            <p:txBody>
              <a:bodyPr/>
              <a:lstStyle/>
              <a:p>
                <a:r>
                  <a:rPr lang="ru-RU">
                    <a:noFill/>
                  </a:rPr>
                  <a:t> </a:t>
                </a:r>
              </a:p>
            </p:txBody>
          </p:sp>
        </mc:Fallback>
      </mc:AlternateContent>
      <p:pic>
        <p:nvPicPr>
          <p:cNvPr id="45" name="Рисунок 44" descr="Изображение выглядит как черный, темнота&#10;&#10;Автоматически созданное описание">
            <a:extLst>
              <a:ext uri="{FF2B5EF4-FFF2-40B4-BE49-F238E27FC236}">
                <a16:creationId xmlns:a16="http://schemas.microsoft.com/office/drawing/2014/main" id="{A1E80838-8C11-8462-CDD5-BE361B027179}"/>
              </a:ext>
            </a:extLst>
          </p:cNvPr>
          <p:cNvPicPr>
            <a:picLocks noChangeAspect="1"/>
          </p:cNvPicPr>
          <p:nvPr/>
        </p:nvPicPr>
        <p:blipFill>
          <a:blip r:embed="rId10"/>
          <a:stretch>
            <a:fillRect/>
          </a:stretch>
        </p:blipFill>
        <p:spPr>
          <a:xfrm>
            <a:off x="1015665" y="7004005"/>
            <a:ext cx="1605988" cy="633130"/>
          </a:xfrm>
          <a:prstGeom prst="rect">
            <a:avLst/>
          </a:prstGeom>
        </p:spPr>
      </p:pic>
      <p:sp>
        <p:nvSpPr>
          <p:cNvPr id="46" name="Text 1">
            <a:extLst>
              <a:ext uri="{FF2B5EF4-FFF2-40B4-BE49-F238E27FC236}">
                <a16:creationId xmlns:a16="http://schemas.microsoft.com/office/drawing/2014/main" id="{881C0FCE-D4DD-02E1-C357-96EF73011B74}"/>
              </a:ext>
            </a:extLst>
          </p:cNvPr>
          <p:cNvSpPr/>
          <p:nvPr/>
        </p:nvSpPr>
        <p:spPr>
          <a:xfrm>
            <a:off x="814038" y="714913"/>
            <a:ext cx="8274205" cy="857417"/>
          </a:xfrm>
          <a:prstGeom prst="rect">
            <a:avLst/>
          </a:prstGeom>
          <a:noFill/>
          <a:ln/>
        </p:spPr>
        <p:txBody>
          <a:bodyPr wrap="square" rtlCol="0" anchor="t"/>
          <a:lstStyle/>
          <a:p>
            <a:pPr marL="0" indent="0">
              <a:lnSpc>
                <a:spcPts val="5755"/>
              </a:lnSpc>
              <a:buNone/>
            </a:pPr>
            <a:r>
              <a:rPr lang="ru-RU" sz="4000" b="1" dirty="0">
                <a:solidFill>
                  <a:schemeClr val="accent5">
                    <a:lumMod val="75000"/>
                  </a:schemeClr>
                </a:solidFill>
                <a:highlight>
                  <a:srgbClr val="FFFFFF"/>
                </a:highlight>
                <a:latin typeface="Verdana" panose="020B0604030504040204" pitchFamily="34" charset="0"/>
                <a:ea typeface="Verdana" panose="020B0604030504040204" pitchFamily="34" charset="0"/>
              </a:rPr>
              <a:t>Основной</a:t>
            </a: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 эксперимент</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99950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620" y="-1790"/>
            <a:ext cx="14630400" cy="8229600"/>
          </a:xfrm>
          <a:prstGeom prst="rect">
            <a:avLst/>
          </a:prstGeom>
          <a:solidFill>
            <a:srgbClr val="FCFCFA"/>
          </a:solid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pic>
        <p:nvPicPr>
          <p:cNvPr id="4" name="Рисунок 3" descr="Изображение выглядит как черный, темнота&#10;&#10;Автоматически созданное описание">
            <a:extLst>
              <a:ext uri="{FF2B5EF4-FFF2-40B4-BE49-F238E27FC236}">
                <a16:creationId xmlns:a16="http://schemas.microsoft.com/office/drawing/2014/main" id="{A2F2613B-0488-3715-CD98-78BB25EA05D4}"/>
              </a:ext>
            </a:extLst>
          </p:cNvPr>
          <p:cNvPicPr>
            <a:picLocks noChangeAspect="1"/>
          </p:cNvPicPr>
          <p:nvPr/>
        </p:nvPicPr>
        <p:blipFill>
          <a:blip r:embed="rId4"/>
          <a:stretch>
            <a:fillRect/>
          </a:stretch>
        </p:blipFill>
        <p:spPr>
          <a:xfrm>
            <a:off x="1015665" y="7004005"/>
            <a:ext cx="1605988" cy="633130"/>
          </a:xfrm>
          <a:prstGeom prst="rect">
            <a:avLst/>
          </a:prstGeom>
        </p:spPr>
      </p:pic>
      <p:pic>
        <p:nvPicPr>
          <p:cNvPr id="8" name="Рисунок 7" descr="Изображение выглядит как круг, снимок экрана, Графика, дизайн&#10;&#10;Автоматически созданное описание">
            <a:extLst>
              <a:ext uri="{FF2B5EF4-FFF2-40B4-BE49-F238E27FC236}">
                <a16:creationId xmlns:a16="http://schemas.microsoft.com/office/drawing/2014/main" id="{B1D5A0A4-4B91-65E4-B727-D63BA2341AFA}"/>
              </a:ext>
            </a:extLst>
          </p:cNvPr>
          <p:cNvPicPr>
            <a:picLocks noChangeAspect="1"/>
          </p:cNvPicPr>
          <p:nvPr/>
        </p:nvPicPr>
        <p:blipFill>
          <a:blip r:embed="rId5"/>
          <a:stretch>
            <a:fillRect/>
          </a:stretch>
        </p:blipFill>
        <p:spPr>
          <a:xfrm>
            <a:off x="860061" y="2337368"/>
            <a:ext cx="5715000" cy="3533775"/>
          </a:xfrm>
          <a:prstGeom prst="rect">
            <a:avLst/>
          </a:prstGeom>
        </p:spPr>
      </p:pic>
      <p:sp>
        <p:nvSpPr>
          <p:cNvPr id="9" name="TextBox 8">
            <a:extLst>
              <a:ext uri="{FF2B5EF4-FFF2-40B4-BE49-F238E27FC236}">
                <a16:creationId xmlns:a16="http://schemas.microsoft.com/office/drawing/2014/main" id="{75429DA9-D0BD-6530-0200-54EBB976FDC2}"/>
              </a:ext>
            </a:extLst>
          </p:cNvPr>
          <p:cNvSpPr txBox="1"/>
          <p:nvPr/>
        </p:nvSpPr>
        <p:spPr>
          <a:xfrm>
            <a:off x="921976" y="1271752"/>
            <a:ext cx="6156108" cy="954107"/>
          </a:xfrm>
          <a:prstGeom prst="rect">
            <a:avLst/>
          </a:prstGeom>
          <a:noFill/>
        </p:spPr>
        <p:txBody>
          <a:bodyPr wrap="square" rtlCol="0">
            <a:spAutoFit/>
          </a:bodyPr>
          <a:lstStyle/>
          <a:p>
            <a:r>
              <a:rPr lang="ru-RU" sz="2800" dirty="0">
                <a:solidFill>
                  <a:srgbClr val="2E75B6"/>
                </a:solidFill>
                <a:latin typeface="Verdana" panose="020B0604030504040204" pitchFamily="34" charset="0"/>
                <a:ea typeface="Verdana" panose="020B0604030504040204" pitchFamily="34" charset="0"/>
              </a:rPr>
              <a:t>Распределение респондентов </a:t>
            </a:r>
            <a:r>
              <a:rPr lang="ru-RU" sz="2800" b="1" dirty="0">
                <a:solidFill>
                  <a:srgbClr val="2E75B6"/>
                </a:solidFill>
                <a:latin typeface="Verdana" panose="020B0604030504040204" pitchFamily="34" charset="0"/>
                <a:ea typeface="Verdana" panose="020B0604030504040204" pitchFamily="34" charset="0"/>
              </a:rPr>
              <a:t>по полу</a:t>
            </a:r>
          </a:p>
        </p:txBody>
      </p:sp>
      <p:sp>
        <p:nvSpPr>
          <p:cNvPr id="10" name="TextBox 9">
            <a:extLst>
              <a:ext uri="{FF2B5EF4-FFF2-40B4-BE49-F238E27FC236}">
                <a16:creationId xmlns:a16="http://schemas.microsoft.com/office/drawing/2014/main" id="{291CF65C-D3DE-4E07-7B1A-5137C12E755C}"/>
              </a:ext>
            </a:extLst>
          </p:cNvPr>
          <p:cNvSpPr txBox="1"/>
          <p:nvPr/>
        </p:nvSpPr>
        <p:spPr>
          <a:xfrm>
            <a:off x="7552316" y="1271752"/>
            <a:ext cx="6156108" cy="954107"/>
          </a:xfrm>
          <a:prstGeom prst="rect">
            <a:avLst/>
          </a:prstGeom>
          <a:noFill/>
        </p:spPr>
        <p:txBody>
          <a:bodyPr wrap="square" rtlCol="0">
            <a:spAutoFit/>
          </a:bodyPr>
          <a:lstStyle/>
          <a:p>
            <a:r>
              <a:rPr lang="ru-RU" sz="2800" dirty="0">
                <a:solidFill>
                  <a:srgbClr val="2E75B6"/>
                </a:solidFill>
                <a:latin typeface="Verdana" panose="020B0604030504040204" pitchFamily="34" charset="0"/>
                <a:ea typeface="Verdana" panose="020B0604030504040204" pitchFamily="34" charset="0"/>
              </a:rPr>
              <a:t>Распределение респондентов </a:t>
            </a:r>
            <a:r>
              <a:rPr lang="ru-RU" sz="2800" b="1" dirty="0">
                <a:solidFill>
                  <a:srgbClr val="2E75B6"/>
                </a:solidFill>
                <a:latin typeface="Verdana" panose="020B0604030504040204" pitchFamily="34" charset="0"/>
                <a:ea typeface="Verdana" panose="020B0604030504040204" pitchFamily="34" charset="0"/>
              </a:rPr>
              <a:t>по возрасту</a:t>
            </a:r>
          </a:p>
        </p:txBody>
      </p:sp>
      <p:sp>
        <p:nvSpPr>
          <p:cNvPr id="11" name="TextBox 10">
            <a:extLst>
              <a:ext uri="{FF2B5EF4-FFF2-40B4-BE49-F238E27FC236}">
                <a16:creationId xmlns:a16="http://schemas.microsoft.com/office/drawing/2014/main" id="{1D56508E-A41D-18EE-1273-F635EF666402}"/>
              </a:ext>
            </a:extLst>
          </p:cNvPr>
          <p:cNvSpPr txBox="1"/>
          <p:nvPr/>
        </p:nvSpPr>
        <p:spPr>
          <a:xfrm>
            <a:off x="7552316" y="2653259"/>
            <a:ext cx="6218023" cy="954107"/>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tx1">
                    <a:lumMod val="65000"/>
                    <a:lumOff val="35000"/>
                  </a:schemeClr>
                </a:solidFill>
                <a:latin typeface="Verdana" panose="020B0604030504040204" pitchFamily="34" charset="0"/>
                <a:ea typeface="Verdana" panose="020B0604030504040204" pitchFamily="34" charset="0"/>
              </a:rPr>
              <a:t>Разброс: от 18 до 62 лет</a:t>
            </a:r>
          </a:p>
          <a:p>
            <a:pPr marL="457200" indent="-457200">
              <a:buFont typeface="Arial" panose="020B0604020202020204" pitchFamily="34" charset="0"/>
              <a:buChar char="•"/>
            </a:pPr>
            <a:r>
              <a:rPr lang="ru-RU" sz="2800" dirty="0">
                <a:solidFill>
                  <a:schemeClr val="tx1">
                    <a:lumMod val="65000"/>
                    <a:lumOff val="35000"/>
                  </a:schemeClr>
                </a:solidFill>
                <a:latin typeface="Verdana" panose="020B0604030504040204" pitchFamily="34" charset="0"/>
                <a:ea typeface="Verdana" panose="020B0604030504040204" pitchFamily="34" charset="0"/>
              </a:rPr>
              <a:t>Среднее значение - 26 лет</a:t>
            </a:r>
          </a:p>
        </p:txBody>
      </p:sp>
      <p:sp>
        <p:nvSpPr>
          <p:cNvPr id="13" name="TextBox 12">
            <a:extLst>
              <a:ext uri="{FF2B5EF4-FFF2-40B4-BE49-F238E27FC236}">
                <a16:creationId xmlns:a16="http://schemas.microsoft.com/office/drawing/2014/main" id="{05B85F56-E986-B6EA-FC82-3A25C42CD812}"/>
              </a:ext>
            </a:extLst>
          </p:cNvPr>
          <p:cNvSpPr txBox="1"/>
          <p:nvPr/>
        </p:nvSpPr>
        <p:spPr>
          <a:xfrm>
            <a:off x="7614231" y="4059027"/>
            <a:ext cx="6156108" cy="954107"/>
          </a:xfrm>
          <a:prstGeom prst="rect">
            <a:avLst/>
          </a:prstGeom>
          <a:noFill/>
        </p:spPr>
        <p:txBody>
          <a:bodyPr wrap="square" rtlCol="0">
            <a:spAutoFit/>
          </a:bodyPr>
          <a:lstStyle/>
          <a:p>
            <a:r>
              <a:rPr lang="ru-RU" sz="2800" dirty="0">
                <a:solidFill>
                  <a:srgbClr val="2E75B6"/>
                </a:solidFill>
                <a:latin typeface="Verdana" panose="020B0604030504040204" pitchFamily="34" charset="0"/>
                <a:ea typeface="Verdana" panose="020B0604030504040204" pitchFamily="34" charset="0"/>
              </a:rPr>
              <a:t>Распределение респондентов </a:t>
            </a:r>
            <a:r>
              <a:rPr lang="ru-RU" sz="2800" b="1" dirty="0">
                <a:solidFill>
                  <a:srgbClr val="2E75B6"/>
                </a:solidFill>
                <a:latin typeface="Verdana" panose="020B0604030504040204" pitchFamily="34" charset="0"/>
                <a:ea typeface="Verdana" panose="020B0604030504040204" pitchFamily="34" charset="0"/>
              </a:rPr>
              <a:t>по полученному прототипу</a:t>
            </a:r>
          </a:p>
        </p:txBody>
      </p:sp>
      <p:sp>
        <p:nvSpPr>
          <p:cNvPr id="14" name="TextBox 13">
            <a:extLst>
              <a:ext uri="{FF2B5EF4-FFF2-40B4-BE49-F238E27FC236}">
                <a16:creationId xmlns:a16="http://schemas.microsoft.com/office/drawing/2014/main" id="{0202FE91-B657-B3FD-BDC7-74B968F85643}"/>
              </a:ext>
            </a:extLst>
          </p:cNvPr>
          <p:cNvSpPr txBox="1"/>
          <p:nvPr/>
        </p:nvSpPr>
        <p:spPr>
          <a:xfrm>
            <a:off x="7614231" y="5432050"/>
            <a:ext cx="6401572" cy="1508105"/>
          </a:xfrm>
          <a:prstGeom prst="rect">
            <a:avLst/>
          </a:prstGeom>
          <a:noFill/>
        </p:spPr>
        <p:txBody>
          <a:bodyPr wrap="square" rtlCol="0">
            <a:spAutoFit/>
          </a:bodyPr>
          <a:lstStyle/>
          <a:p>
            <a:pPr marL="457200" indent="-457200">
              <a:buFont typeface="Arial" panose="020B0604020202020204" pitchFamily="34" charset="0"/>
              <a:buChar char="•"/>
            </a:pPr>
            <a:r>
              <a:rPr lang="ru-RU" sz="2300" dirty="0">
                <a:solidFill>
                  <a:schemeClr val="tx1">
                    <a:lumMod val="65000"/>
                    <a:lumOff val="35000"/>
                  </a:schemeClr>
                </a:solidFill>
                <a:latin typeface="Verdana" panose="020B0604030504040204" pitchFamily="34" charset="0"/>
                <a:ea typeface="Verdana" panose="020B0604030504040204" pitchFamily="34" charset="0"/>
              </a:rPr>
              <a:t>47 респондентов получили прототип </a:t>
            </a:r>
            <a:r>
              <a:rPr lang="ru-RU" sz="2300" b="1" dirty="0">
                <a:solidFill>
                  <a:schemeClr val="tx1">
                    <a:lumMod val="65000"/>
                    <a:lumOff val="35000"/>
                  </a:schemeClr>
                </a:solidFill>
                <a:latin typeface="Verdana" panose="020B0604030504040204" pitchFamily="34" charset="0"/>
                <a:ea typeface="Verdana" panose="020B0604030504040204" pitchFamily="34" charset="0"/>
              </a:rPr>
              <a:t>с микровзаимодействиями</a:t>
            </a:r>
          </a:p>
          <a:p>
            <a:pPr marL="457200" indent="-457200">
              <a:buFont typeface="Arial" panose="020B0604020202020204" pitchFamily="34" charset="0"/>
              <a:buChar char="•"/>
            </a:pPr>
            <a:r>
              <a:rPr lang="ru-RU" sz="2300" dirty="0">
                <a:solidFill>
                  <a:schemeClr val="tx1">
                    <a:lumMod val="65000"/>
                    <a:lumOff val="35000"/>
                  </a:schemeClr>
                </a:solidFill>
                <a:latin typeface="Verdana" panose="020B0604030504040204" pitchFamily="34" charset="0"/>
                <a:ea typeface="Verdana" panose="020B0604030504040204" pitchFamily="34" charset="0"/>
              </a:rPr>
              <a:t>47 респондентов получили прототип </a:t>
            </a:r>
            <a:r>
              <a:rPr lang="ru-RU" sz="2300" b="1" dirty="0">
                <a:solidFill>
                  <a:schemeClr val="tx1">
                    <a:lumMod val="65000"/>
                    <a:lumOff val="35000"/>
                  </a:schemeClr>
                </a:solidFill>
                <a:latin typeface="Verdana" panose="020B0604030504040204" pitchFamily="34" charset="0"/>
                <a:ea typeface="Verdana" panose="020B0604030504040204" pitchFamily="34" charset="0"/>
              </a:rPr>
              <a:t>без микровзаимодействий</a:t>
            </a:r>
          </a:p>
        </p:txBody>
      </p:sp>
    </p:spTree>
    <p:extLst>
      <p:ext uri="{BB962C8B-B14F-4D97-AF65-F5344CB8AC3E}">
        <p14:creationId xmlns:p14="http://schemas.microsoft.com/office/powerpoint/2010/main" val="396495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bg1"/>
          </a:solidFill>
          <a:ln>
            <a:no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14" name="Text 4">
            <a:extLst>
              <a:ext uri="{FF2B5EF4-FFF2-40B4-BE49-F238E27FC236}">
                <a16:creationId xmlns:a16="http://schemas.microsoft.com/office/drawing/2014/main" id="{592BAD98-8B30-678B-DF6E-C7DB5259DB16}"/>
              </a:ext>
            </a:extLst>
          </p:cNvPr>
          <p:cNvSpPr/>
          <p:nvPr/>
        </p:nvSpPr>
        <p:spPr>
          <a:xfrm>
            <a:off x="13634465" y="7320570"/>
            <a:ext cx="313973" cy="395684"/>
          </a:xfrm>
          <a:prstGeom prst="rect">
            <a:avLst/>
          </a:prstGeom>
          <a:noFill/>
          <a:ln/>
        </p:spPr>
        <p:txBody>
          <a:bodyPr wrap="none" rtlCol="0" anchor="t"/>
          <a:lstStyle/>
          <a:p>
            <a:pPr marL="0" indent="0" algn="l">
              <a:lnSpc>
                <a:spcPts val="2335"/>
              </a:lnSpc>
              <a:buNone/>
            </a:pPr>
            <a:r>
              <a:rPr lang="ru-RU" sz="1668" dirty="0">
                <a:latin typeface="Verdana" panose="020B0604030504040204" pitchFamily="34" charset="0"/>
                <a:ea typeface="Verdana" panose="020B0604030504040204" pitchFamily="34" charset="0"/>
              </a:rPr>
              <a:t>1</a:t>
            </a:r>
            <a:r>
              <a:rPr lang="en-US" sz="1668" dirty="0">
                <a:latin typeface="Verdana" panose="020B0604030504040204" pitchFamily="34" charset="0"/>
                <a:ea typeface="Verdana" panose="020B0604030504040204" pitchFamily="34" charset="0"/>
              </a:rPr>
              <a:t>2</a:t>
            </a:r>
            <a:endParaRPr lang="en-US" sz="1668" b="1" dirty="0">
              <a:latin typeface="Verdana" panose="020B0604030504040204" pitchFamily="34" charset="0"/>
              <a:ea typeface="Verdana" panose="020B0604030504040204" pitchFamily="34" charset="0"/>
            </a:endParaRPr>
          </a:p>
        </p:txBody>
      </p:sp>
      <p:sp>
        <p:nvSpPr>
          <p:cNvPr id="5" name="Text 1"/>
          <p:cNvSpPr/>
          <p:nvPr/>
        </p:nvSpPr>
        <p:spPr>
          <a:xfrm>
            <a:off x="814038" y="592250"/>
            <a:ext cx="12043318" cy="857417"/>
          </a:xfrm>
          <a:prstGeom prst="rect">
            <a:avLst/>
          </a:prstGeom>
          <a:noFill/>
          <a:ln/>
        </p:spPr>
        <p:txBody>
          <a:bodyPr wrap="square" rtlCol="0" anchor="t"/>
          <a:lstStyle/>
          <a:p>
            <a:pPr marL="0" indent="0">
              <a:lnSpc>
                <a:spcPts val="5755"/>
              </a:lnSpc>
              <a:buNone/>
            </a:pP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Результаты </a:t>
            </a:r>
            <a:r>
              <a:rPr lang="ru-RU" sz="4000" b="1" dirty="0">
                <a:solidFill>
                  <a:schemeClr val="accent5">
                    <a:lumMod val="75000"/>
                  </a:schemeClr>
                </a:solidFill>
                <a:highlight>
                  <a:srgbClr val="FFFFFF"/>
                </a:highlight>
                <a:latin typeface="Verdana" panose="020B0604030504040204" pitchFamily="34" charset="0"/>
                <a:ea typeface="Verdana" panose="020B0604030504040204" pitchFamily="34" charset="0"/>
              </a:rPr>
              <a:t>о</a:t>
            </a: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сновного эксперимента</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pic>
        <p:nvPicPr>
          <p:cNvPr id="4" name="Рисунок 3" descr="Изображение выглядит как диаграмма, текст, линия, Прямоугольник&#10;&#10;Автоматически созданное описание">
            <a:extLst>
              <a:ext uri="{FF2B5EF4-FFF2-40B4-BE49-F238E27FC236}">
                <a16:creationId xmlns:a16="http://schemas.microsoft.com/office/drawing/2014/main" id="{700E4A48-1C51-DF12-22A6-1516A0BF9202}"/>
              </a:ext>
            </a:extLst>
          </p:cNvPr>
          <p:cNvPicPr>
            <a:picLocks noChangeAspect="1"/>
          </p:cNvPicPr>
          <p:nvPr/>
        </p:nvPicPr>
        <p:blipFill>
          <a:blip r:embed="rId4"/>
          <a:stretch>
            <a:fillRect/>
          </a:stretch>
        </p:blipFill>
        <p:spPr>
          <a:xfrm>
            <a:off x="892098" y="1958955"/>
            <a:ext cx="6713035" cy="455668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E72F56-B7EB-DC89-5249-D0F235E19A24}"/>
                  </a:ext>
                </a:extLst>
              </p:cNvPr>
              <p:cNvSpPr txBox="1"/>
              <p:nvPr/>
            </p:nvSpPr>
            <p:spPr>
              <a:xfrm>
                <a:off x="9065949" y="2384251"/>
                <a:ext cx="4672353" cy="1323439"/>
              </a:xfrm>
              <a:prstGeom prst="rect">
                <a:avLst/>
              </a:prstGeom>
              <a:noFill/>
            </p:spPr>
            <p:txBody>
              <a:bodyPr wrap="square" rtlCol="0">
                <a:spAutoFit/>
              </a:bodyPr>
              <a:lstStyle/>
              <a:p>
                <a14:m>
                  <m:oMath xmlns:m="http://schemas.openxmlformats.org/officeDocument/2006/math">
                    <m:sSub>
                      <m:sSubPr>
                        <m:ctrlP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ru-RU" sz="1600" b="0" i="0"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ru-RU" sz="1600" b="1" kern="0" dirty="0">
                    <a:solidFill>
                      <a:schemeClr val="accent6"/>
                    </a:solidFill>
                    <a:effectLst/>
                    <a:latin typeface="Verdana" panose="020B0604030504040204" pitchFamily="34" charset="0"/>
                    <a:ea typeface="Verdana" panose="020B0604030504040204" pitchFamily="34" charset="0"/>
                    <a:cs typeface="Times New Roman" panose="02020603050405020304" pitchFamily="18" charset="0"/>
                  </a:rPr>
                  <a:t>подтвердилась</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a:t>
                </a:r>
                <a:r>
                  <a:rPr lang="en-US"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a:t>
                </a:r>
                <a:r>
                  <a:rPr lang="ru-RU" sz="16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Субъективная удовлетворенность </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пользователей </a:t>
                </a:r>
                <a:r>
                  <a:rPr lang="ru-RU" sz="16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выше при использовании версии с микровзаимодействиями</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чем версии без микровзаимодействий</a:t>
                </a:r>
              </a:p>
            </p:txBody>
          </p:sp>
        </mc:Choice>
        <mc:Fallback xmlns="">
          <p:sp>
            <p:nvSpPr>
              <p:cNvPr id="6" name="TextBox 5">
                <a:extLst>
                  <a:ext uri="{FF2B5EF4-FFF2-40B4-BE49-F238E27FC236}">
                    <a16:creationId xmlns:a16="http://schemas.microsoft.com/office/drawing/2014/main" id="{75E72F56-B7EB-DC89-5249-D0F235E19A24}"/>
                  </a:ext>
                </a:extLst>
              </p:cNvPr>
              <p:cNvSpPr txBox="1">
                <a:spLocks noRot="1" noChangeAspect="1" noMove="1" noResize="1" noEditPoints="1" noAdjustHandles="1" noChangeArrowheads="1" noChangeShapeType="1" noTextEdit="1"/>
              </p:cNvSpPr>
              <p:nvPr/>
            </p:nvSpPr>
            <p:spPr>
              <a:xfrm>
                <a:off x="9065949" y="2384251"/>
                <a:ext cx="4672353" cy="1323439"/>
              </a:xfrm>
              <a:prstGeom prst="rect">
                <a:avLst/>
              </a:prstGeom>
              <a:blipFill>
                <a:blip r:embed="rId7"/>
                <a:stretch>
                  <a:fillRect l="-652" t="-1382" b="-5069"/>
                </a:stretch>
              </a:blipFill>
            </p:spPr>
            <p:txBody>
              <a:bodyPr/>
              <a:lstStyle/>
              <a:p>
                <a:r>
                  <a:rPr lang="ru-RU">
                    <a:noFill/>
                  </a:rPr>
                  <a:t> </a:t>
                </a:r>
              </a:p>
            </p:txBody>
          </p:sp>
        </mc:Fallback>
      </mc:AlternateContent>
      <p:pic>
        <p:nvPicPr>
          <p:cNvPr id="8" name="Image 1" descr="preencoded.png">
            <a:extLst>
              <a:ext uri="{FF2B5EF4-FFF2-40B4-BE49-F238E27FC236}">
                <a16:creationId xmlns:a16="http://schemas.microsoft.com/office/drawing/2014/main" id="{24E9E2F9-4FF7-3E44-4FA5-2B37A281F6A9}"/>
              </a:ext>
            </a:extLst>
          </p:cNvPr>
          <p:cNvPicPr>
            <a:picLocks noChangeAspect="1"/>
          </p:cNvPicPr>
          <p:nvPr/>
        </p:nvPicPr>
        <p:blipFill>
          <a:blip r:embed="rId8"/>
          <a:stretch>
            <a:fillRect/>
          </a:stretch>
        </p:blipFill>
        <p:spPr>
          <a:xfrm>
            <a:off x="8318808" y="2367433"/>
            <a:ext cx="555427" cy="555427"/>
          </a:xfrm>
          <a:prstGeom prst="rect">
            <a:avLst/>
          </a:prstGeom>
          <a:ln>
            <a:noFill/>
          </a:ln>
        </p:spPr>
      </p:pic>
      <p:sp>
        <p:nvSpPr>
          <p:cNvPr id="9" name="TextBox 8">
            <a:extLst>
              <a:ext uri="{FF2B5EF4-FFF2-40B4-BE49-F238E27FC236}">
                <a16:creationId xmlns:a16="http://schemas.microsoft.com/office/drawing/2014/main" id="{A1694708-F858-ACB3-ADD4-52ADC9458DF6}"/>
              </a:ext>
            </a:extLst>
          </p:cNvPr>
          <p:cNvSpPr txBox="1"/>
          <p:nvPr/>
        </p:nvSpPr>
        <p:spPr>
          <a:xfrm>
            <a:off x="9065950" y="3944909"/>
            <a:ext cx="5006890" cy="584775"/>
          </a:xfrm>
          <a:prstGeom prst="rect">
            <a:avLst/>
          </a:prstGeom>
          <a:noFill/>
        </p:spPr>
        <p:txBody>
          <a:bodyPr wrap="square" rtlCol="0">
            <a:spAutoFit/>
          </a:bodyPr>
          <a:lstStyle/>
          <a:p>
            <a:r>
              <a:rPr lang="ru-RU" sz="1600" b="1" dirty="0">
                <a:solidFill>
                  <a:schemeClr val="tx1">
                    <a:lumMod val="75000"/>
                    <a:lumOff val="25000"/>
                  </a:schemeClr>
                </a:solidFill>
                <a:latin typeface="Verdana" panose="020B0604030504040204" pitchFamily="34" charset="0"/>
                <a:ea typeface="Verdana" panose="020B0604030504040204" pitchFamily="34" charset="0"/>
              </a:rPr>
              <a:t>Способ проверки: </a:t>
            </a:r>
            <a:r>
              <a:rPr lang="ru-RU" sz="1600" dirty="0">
                <a:solidFill>
                  <a:schemeClr val="tx1">
                    <a:lumMod val="75000"/>
                    <a:lumOff val="25000"/>
                  </a:schemeClr>
                </a:solidFill>
                <a:latin typeface="Verdana" panose="020B0604030504040204" pitchFamily="34" charset="0"/>
                <a:ea typeface="Verdana" panose="020B0604030504040204" pitchFamily="34" charset="0"/>
              </a:rPr>
              <a:t>Манна-Уитни.</a:t>
            </a:r>
          </a:p>
          <a:p>
            <a:r>
              <a:rPr lang="ru-RU" sz="1600" b="1" dirty="0">
                <a:solidFill>
                  <a:schemeClr val="tx1">
                    <a:lumMod val="75000"/>
                    <a:lumOff val="25000"/>
                  </a:schemeClr>
                </a:solidFill>
                <a:latin typeface="Verdana" panose="020B0604030504040204" pitchFamily="34" charset="0"/>
                <a:ea typeface="Verdana" panose="020B0604030504040204" pitchFamily="34" charset="0"/>
              </a:rPr>
              <a:t>Мощность: </a:t>
            </a:r>
            <a:r>
              <a:rPr lang="ru-RU" sz="1600" dirty="0">
                <a:solidFill>
                  <a:schemeClr val="tx1">
                    <a:lumMod val="75000"/>
                    <a:lumOff val="25000"/>
                  </a:schemeClr>
                </a:solidFill>
                <a:latin typeface="Verdana" panose="020B0604030504040204" pitchFamily="34" charset="0"/>
                <a:ea typeface="Verdana" panose="020B0604030504040204" pitchFamily="34" charset="0"/>
              </a:rPr>
              <a:t>95%. N = 94 человека.</a:t>
            </a:r>
          </a:p>
        </p:txBody>
      </p:sp>
      <p:pic>
        <p:nvPicPr>
          <p:cNvPr id="11" name="Рисунок 10" descr="Изображение выглядит как черный, темнота&#10;&#10;Автоматически созданное описание">
            <a:extLst>
              <a:ext uri="{FF2B5EF4-FFF2-40B4-BE49-F238E27FC236}">
                <a16:creationId xmlns:a16="http://schemas.microsoft.com/office/drawing/2014/main" id="{C7C1DDE3-9D99-7B0E-AD8C-CE943360D7B4}"/>
              </a:ext>
            </a:extLst>
          </p:cNvPr>
          <p:cNvPicPr>
            <a:picLocks noChangeAspect="1"/>
          </p:cNvPicPr>
          <p:nvPr/>
        </p:nvPicPr>
        <p:blipFill>
          <a:blip r:embed="rId9"/>
          <a:stretch>
            <a:fillRect/>
          </a:stretch>
        </p:blipFill>
        <p:spPr>
          <a:xfrm>
            <a:off x="1015665" y="7004005"/>
            <a:ext cx="1605988" cy="633130"/>
          </a:xfrm>
          <a:prstGeom prst="rect">
            <a:avLst/>
          </a:prstGeom>
        </p:spPr>
      </p:pic>
    </p:spTree>
    <p:extLst>
      <p:ext uri="{BB962C8B-B14F-4D97-AF65-F5344CB8AC3E}">
        <p14:creationId xmlns:p14="http://schemas.microsoft.com/office/powerpoint/2010/main" val="89305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bg1"/>
          </a:solidFill>
          <a:ln>
            <a:no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14" name="Text 4">
            <a:extLst>
              <a:ext uri="{FF2B5EF4-FFF2-40B4-BE49-F238E27FC236}">
                <a16:creationId xmlns:a16="http://schemas.microsoft.com/office/drawing/2014/main" id="{592BAD98-8B30-678B-DF6E-C7DB5259DB16}"/>
              </a:ext>
            </a:extLst>
          </p:cNvPr>
          <p:cNvSpPr/>
          <p:nvPr/>
        </p:nvSpPr>
        <p:spPr>
          <a:xfrm>
            <a:off x="13634465" y="7320570"/>
            <a:ext cx="313973" cy="395684"/>
          </a:xfrm>
          <a:prstGeom prst="rect">
            <a:avLst/>
          </a:prstGeom>
          <a:noFill/>
          <a:ln/>
        </p:spPr>
        <p:txBody>
          <a:bodyPr wrap="none" rtlCol="0" anchor="t"/>
          <a:lstStyle/>
          <a:p>
            <a:pPr marL="0" indent="0" algn="l">
              <a:lnSpc>
                <a:spcPts val="2335"/>
              </a:lnSpc>
              <a:buNone/>
            </a:pPr>
            <a:r>
              <a:rPr lang="ru-RU" sz="1668" dirty="0">
                <a:latin typeface="Verdana" panose="020B0604030504040204" pitchFamily="34" charset="0"/>
                <a:ea typeface="Verdana" panose="020B0604030504040204" pitchFamily="34" charset="0"/>
              </a:rPr>
              <a:t>1</a:t>
            </a:r>
            <a:r>
              <a:rPr lang="en-US" sz="1668" dirty="0">
                <a:latin typeface="Verdana" panose="020B0604030504040204" pitchFamily="34" charset="0"/>
                <a:ea typeface="Verdana" panose="020B0604030504040204" pitchFamily="34" charset="0"/>
              </a:rPr>
              <a:t>3</a:t>
            </a:r>
            <a:endParaRPr lang="en-US" sz="1668"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E72F56-B7EB-DC89-5249-D0F235E19A24}"/>
                  </a:ext>
                </a:extLst>
              </p:cNvPr>
              <p:cNvSpPr txBox="1"/>
              <p:nvPr/>
            </p:nvSpPr>
            <p:spPr>
              <a:xfrm>
                <a:off x="9065949" y="2451159"/>
                <a:ext cx="4672353" cy="1077218"/>
              </a:xfrm>
              <a:prstGeom prst="rect">
                <a:avLst/>
              </a:prstGeom>
              <a:noFill/>
            </p:spPr>
            <p:txBody>
              <a:bodyPr wrap="square" rtlCol="0">
                <a:spAutoFit/>
              </a:bodyPr>
              <a:lstStyle/>
              <a:p>
                <a14:m>
                  <m:oMath xmlns:m="http://schemas.openxmlformats.org/officeDocument/2006/math">
                    <m:sSub>
                      <m:sSubPr>
                        <m:ctrlP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ru-RU" sz="1600" b="0" i="0"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ru-RU" sz="1600" b="1" kern="0" dirty="0">
                    <a:solidFill>
                      <a:schemeClr val="accent6"/>
                    </a:solidFill>
                    <a:effectLst/>
                    <a:latin typeface="Verdana" panose="020B0604030504040204" pitchFamily="34" charset="0"/>
                    <a:ea typeface="Verdana" panose="020B0604030504040204" pitchFamily="34" charset="0"/>
                    <a:cs typeface="Times New Roman" panose="02020603050405020304" pitchFamily="18" charset="0"/>
                  </a:rPr>
                  <a:t>подтвердилась</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a:t>
                </a:r>
                <a:r>
                  <a:rPr lang="en-US"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a:t>
                </a:r>
                <a:r>
                  <a:rPr lang="ru-RU" sz="1600" b="1" kern="0" dirty="0">
                    <a:solidFill>
                      <a:schemeClr val="tx1">
                        <a:lumMod val="75000"/>
                        <a:lumOff val="25000"/>
                      </a:schemeClr>
                    </a:solidFill>
                    <a:latin typeface="Verdana" panose="020B0604030504040204" pitchFamily="34" charset="0"/>
                    <a:ea typeface="Verdana" panose="020B0604030504040204" pitchFamily="34" charset="0"/>
                    <a:cs typeface="Times New Roman" panose="02020603050405020304" pitchFamily="18" charset="0"/>
                  </a:rPr>
                  <a:t>Влияние микровзаимодействий на субъективную удовлетворенность выше для мужчин</a:t>
                </a:r>
                <a:r>
                  <a:rPr lang="ru-RU" sz="1600" kern="0" dirty="0">
                    <a:solidFill>
                      <a:schemeClr val="tx1">
                        <a:lumMod val="75000"/>
                        <a:lumOff val="25000"/>
                      </a:schemeClr>
                    </a:solidFill>
                    <a:latin typeface="Verdana" panose="020B0604030504040204" pitchFamily="34" charset="0"/>
                    <a:ea typeface="Verdana" panose="020B0604030504040204" pitchFamily="34" charset="0"/>
                    <a:cs typeface="Times New Roman" panose="02020603050405020304" pitchFamily="18" charset="0"/>
                  </a:rPr>
                  <a:t>, чем для женщин.</a:t>
                </a:r>
              </a:p>
            </p:txBody>
          </p:sp>
        </mc:Choice>
        <mc:Fallback xmlns="">
          <p:sp>
            <p:nvSpPr>
              <p:cNvPr id="6" name="TextBox 5">
                <a:extLst>
                  <a:ext uri="{FF2B5EF4-FFF2-40B4-BE49-F238E27FC236}">
                    <a16:creationId xmlns:a16="http://schemas.microsoft.com/office/drawing/2014/main" id="{75E72F56-B7EB-DC89-5249-D0F235E19A24}"/>
                  </a:ext>
                </a:extLst>
              </p:cNvPr>
              <p:cNvSpPr txBox="1">
                <a:spLocks noRot="1" noChangeAspect="1" noMove="1" noResize="1" noEditPoints="1" noAdjustHandles="1" noChangeArrowheads="1" noChangeShapeType="1" noTextEdit="1"/>
              </p:cNvSpPr>
              <p:nvPr/>
            </p:nvSpPr>
            <p:spPr>
              <a:xfrm>
                <a:off x="9065949" y="2451159"/>
                <a:ext cx="4672353" cy="1077218"/>
              </a:xfrm>
              <a:prstGeom prst="rect">
                <a:avLst/>
              </a:prstGeom>
              <a:blipFill>
                <a:blip r:embed="rId6"/>
                <a:stretch>
                  <a:fillRect l="-652" t="-1695" b="-6215"/>
                </a:stretch>
              </a:blipFill>
            </p:spPr>
            <p:txBody>
              <a:bodyPr/>
              <a:lstStyle/>
              <a:p>
                <a:r>
                  <a:rPr lang="ru-RU">
                    <a:noFill/>
                  </a:rPr>
                  <a:t> </a:t>
                </a:r>
              </a:p>
            </p:txBody>
          </p:sp>
        </mc:Fallback>
      </mc:AlternateContent>
      <p:pic>
        <p:nvPicPr>
          <p:cNvPr id="8" name="Image 1" descr="preencoded.png">
            <a:extLst>
              <a:ext uri="{FF2B5EF4-FFF2-40B4-BE49-F238E27FC236}">
                <a16:creationId xmlns:a16="http://schemas.microsoft.com/office/drawing/2014/main" id="{24E9E2F9-4FF7-3E44-4FA5-2B37A281F6A9}"/>
              </a:ext>
            </a:extLst>
          </p:cNvPr>
          <p:cNvPicPr>
            <a:picLocks noChangeAspect="1"/>
          </p:cNvPicPr>
          <p:nvPr/>
        </p:nvPicPr>
        <p:blipFill>
          <a:blip r:embed="rId7"/>
          <a:stretch>
            <a:fillRect/>
          </a:stretch>
        </p:blipFill>
        <p:spPr>
          <a:xfrm>
            <a:off x="8318808" y="2434341"/>
            <a:ext cx="555427" cy="555427"/>
          </a:xfrm>
          <a:prstGeom prst="rect">
            <a:avLst/>
          </a:prstGeom>
          <a:ln>
            <a:noFill/>
          </a:ln>
        </p:spPr>
      </p:pic>
      <p:sp>
        <p:nvSpPr>
          <p:cNvPr id="9" name="TextBox 8">
            <a:extLst>
              <a:ext uri="{FF2B5EF4-FFF2-40B4-BE49-F238E27FC236}">
                <a16:creationId xmlns:a16="http://schemas.microsoft.com/office/drawing/2014/main" id="{A1694708-F858-ACB3-ADD4-52ADC9458DF6}"/>
              </a:ext>
            </a:extLst>
          </p:cNvPr>
          <p:cNvSpPr txBox="1"/>
          <p:nvPr/>
        </p:nvSpPr>
        <p:spPr>
          <a:xfrm>
            <a:off x="9065950" y="4011817"/>
            <a:ext cx="5006890" cy="584775"/>
          </a:xfrm>
          <a:prstGeom prst="rect">
            <a:avLst/>
          </a:prstGeom>
          <a:noFill/>
        </p:spPr>
        <p:txBody>
          <a:bodyPr wrap="square" rtlCol="0">
            <a:spAutoFit/>
          </a:bodyPr>
          <a:lstStyle/>
          <a:p>
            <a:r>
              <a:rPr lang="ru-RU" sz="1600" b="1" dirty="0">
                <a:solidFill>
                  <a:schemeClr val="tx1">
                    <a:lumMod val="75000"/>
                    <a:lumOff val="25000"/>
                  </a:schemeClr>
                </a:solidFill>
                <a:latin typeface="Verdana" panose="020B0604030504040204" pitchFamily="34" charset="0"/>
                <a:ea typeface="Verdana" panose="020B0604030504040204" pitchFamily="34" charset="0"/>
              </a:rPr>
              <a:t>Способ проверки: </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rPr>
              <a:t>Линейная регрессия</a:t>
            </a:r>
            <a:r>
              <a:rPr lang="ru-RU" sz="1600" dirty="0">
                <a:solidFill>
                  <a:schemeClr val="tx1">
                    <a:lumMod val="75000"/>
                    <a:lumOff val="25000"/>
                  </a:schemeClr>
                </a:solidFill>
                <a:latin typeface="Verdana" panose="020B0604030504040204" pitchFamily="34" charset="0"/>
                <a:ea typeface="Verdana" panose="020B0604030504040204" pitchFamily="34" charset="0"/>
              </a:rPr>
              <a:t>.</a:t>
            </a:r>
          </a:p>
          <a:p>
            <a:r>
              <a:rPr lang="ru-RU" sz="1600" b="1" dirty="0">
                <a:solidFill>
                  <a:schemeClr val="tx1">
                    <a:lumMod val="75000"/>
                    <a:lumOff val="25000"/>
                  </a:schemeClr>
                </a:solidFill>
                <a:latin typeface="Verdana" panose="020B0604030504040204" pitchFamily="34" charset="0"/>
                <a:ea typeface="Verdana" panose="020B0604030504040204" pitchFamily="34" charset="0"/>
              </a:rPr>
              <a:t>Мощность: </a:t>
            </a:r>
            <a:r>
              <a:rPr lang="ru-RU" sz="1600" dirty="0">
                <a:solidFill>
                  <a:schemeClr val="tx1">
                    <a:lumMod val="75000"/>
                    <a:lumOff val="25000"/>
                  </a:schemeClr>
                </a:solidFill>
                <a:latin typeface="Verdana" panose="020B0604030504040204" pitchFamily="34" charset="0"/>
                <a:ea typeface="Verdana" panose="020B0604030504040204" pitchFamily="34" charset="0"/>
              </a:rPr>
              <a:t>95%. N = 94 человека.</a:t>
            </a:r>
          </a:p>
        </p:txBody>
      </p:sp>
      <p:pic>
        <p:nvPicPr>
          <p:cNvPr id="10" name="Рисунок 9" descr="Изображение выглядит как текст, снимок экрана, График, линия&#10;&#10;Автоматически созданное описание">
            <a:extLst>
              <a:ext uri="{FF2B5EF4-FFF2-40B4-BE49-F238E27FC236}">
                <a16:creationId xmlns:a16="http://schemas.microsoft.com/office/drawing/2014/main" id="{2B43591F-C92B-5DB9-4E62-4119266E5C41}"/>
              </a:ext>
            </a:extLst>
          </p:cNvPr>
          <p:cNvPicPr>
            <a:picLocks noChangeAspect="1"/>
          </p:cNvPicPr>
          <p:nvPr/>
        </p:nvPicPr>
        <p:blipFill rotWithShape="1">
          <a:blip r:embed="rId8">
            <a:extLst>
              <a:ext uri="{28A0092B-C50C-407E-A947-70E740481C1C}">
                <a14:useLocalDpi xmlns:a14="http://schemas.microsoft.com/office/drawing/2010/main" val="0"/>
              </a:ext>
            </a:extLst>
          </a:blip>
          <a:srcRect l="20151" t="18992" r="19530"/>
          <a:stretch/>
        </p:blipFill>
        <p:spPr bwMode="auto">
          <a:xfrm>
            <a:off x="811995" y="1811253"/>
            <a:ext cx="6949253" cy="4951904"/>
          </a:xfrm>
          <a:prstGeom prst="rect">
            <a:avLst/>
          </a:prstGeom>
          <a:noFill/>
          <a:ln>
            <a:noFill/>
          </a:ln>
          <a:extLst>
            <a:ext uri="{53640926-AAD7-44D8-BBD7-CCE9431645EC}">
              <a14:shadowObscured xmlns:a14="http://schemas.microsoft.com/office/drawing/2010/main"/>
            </a:ext>
          </a:extLst>
        </p:spPr>
      </p:pic>
      <p:sp>
        <p:nvSpPr>
          <p:cNvPr id="11" name="Text 1">
            <a:extLst>
              <a:ext uri="{FF2B5EF4-FFF2-40B4-BE49-F238E27FC236}">
                <a16:creationId xmlns:a16="http://schemas.microsoft.com/office/drawing/2014/main" id="{FFC5C771-E5A2-FC3D-C224-7608D3DB2278}"/>
              </a:ext>
            </a:extLst>
          </p:cNvPr>
          <p:cNvSpPr/>
          <p:nvPr/>
        </p:nvSpPr>
        <p:spPr>
          <a:xfrm>
            <a:off x="814038" y="592250"/>
            <a:ext cx="12043318" cy="857417"/>
          </a:xfrm>
          <a:prstGeom prst="rect">
            <a:avLst/>
          </a:prstGeom>
          <a:noFill/>
          <a:ln/>
        </p:spPr>
        <p:txBody>
          <a:bodyPr wrap="square" rtlCol="0" anchor="t"/>
          <a:lstStyle/>
          <a:p>
            <a:pPr marL="0" indent="0">
              <a:lnSpc>
                <a:spcPts val="5755"/>
              </a:lnSpc>
              <a:buNone/>
            </a:pP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Результаты </a:t>
            </a:r>
            <a:r>
              <a:rPr lang="ru-RU" sz="4000" b="1" dirty="0">
                <a:solidFill>
                  <a:schemeClr val="accent5">
                    <a:lumMod val="75000"/>
                  </a:schemeClr>
                </a:solidFill>
                <a:highlight>
                  <a:srgbClr val="FFFFFF"/>
                </a:highlight>
                <a:latin typeface="Verdana" panose="020B0604030504040204" pitchFamily="34" charset="0"/>
                <a:ea typeface="Verdana" panose="020B0604030504040204" pitchFamily="34" charset="0"/>
              </a:rPr>
              <a:t>о</a:t>
            </a: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сновного эксперимента</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pic>
        <p:nvPicPr>
          <p:cNvPr id="12" name="Рисунок 11" descr="Изображение выглядит как черный, темнота&#10;&#10;Автоматически созданное описание">
            <a:extLst>
              <a:ext uri="{FF2B5EF4-FFF2-40B4-BE49-F238E27FC236}">
                <a16:creationId xmlns:a16="http://schemas.microsoft.com/office/drawing/2014/main" id="{8C7C317D-5C40-5F49-1EE5-3BEF0F3FB0EC}"/>
              </a:ext>
            </a:extLst>
          </p:cNvPr>
          <p:cNvPicPr>
            <a:picLocks noChangeAspect="1"/>
          </p:cNvPicPr>
          <p:nvPr/>
        </p:nvPicPr>
        <p:blipFill>
          <a:blip r:embed="rId9"/>
          <a:stretch>
            <a:fillRect/>
          </a:stretch>
        </p:blipFill>
        <p:spPr>
          <a:xfrm>
            <a:off x="1015665" y="7004005"/>
            <a:ext cx="1605988" cy="633130"/>
          </a:xfrm>
          <a:prstGeom prst="rect">
            <a:avLst/>
          </a:prstGeom>
        </p:spPr>
      </p:pic>
    </p:spTree>
    <p:extLst>
      <p:ext uri="{BB962C8B-B14F-4D97-AF65-F5344CB8AC3E}">
        <p14:creationId xmlns:p14="http://schemas.microsoft.com/office/powerpoint/2010/main" val="2771645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bg1"/>
          </a:solidFill>
          <a:ln>
            <a:no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14" name="Text 4">
            <a:extLst>
              <a:ext uri="{FF2B5EF4-FFF2-40B4-BE49-F238E27FC236}">
                <a16:creationId xmlns:a16="http://schemas.microsoft.com/office/drawing/2014/main" id="{592BAD98-8B30-678B-DF6E-C7DB5259DB16}"/>
              </a:ext>
            </a:extLst>
          </p:cNvPr>
          <p:cNvSpPr/>
          <p:nvPr/>
        </p:nvSpPr>
        <p:spPr>
          <a:xfrm>
            <a:off x="13634465" y="7320570"/>
            <a:ext cx="313973" cy="395684"/>
          </a:xfrm>
          <a:prstGeom prst="rect">
            <a:avLst/>
          </a:prstGeom>
          <a:noFill/>
          <a:ln/>
        </p:spPr>
        <p:txBody>
          <a:bodyPr wrap="none" rtlCol="0" anchor="t"/>
          <a:lstStyle/>
          <a:p>
            <a:pPr marL="0" indent="0" algn="l">
              <a:lnSpc>
                <a:spcPts val="2335"/>
              </a:lnSpc>
              <a:buNone/>
            </a:pPr>
            <a:r>
              <a:rPr lang="ru-RU" sz="1668" dirty="0">
                <a:latin typeface="Verdana" panose="020B0604030504040204" pitchFamily="34" charset="0"/>
                <a:ea typeface="Verdana" panose="020B0604030504040204" pitchFamily="34" charset="0"/>
              </a:rPr>
              <a:t>1</a:t>
            </a:r>
            <a:r>
              <a:rPr lang="en-US" sz="1668" dirty="0">
                <a:latin typeface="Verdana" panose="020B0604030504040204" pitchFamily="34" charset="0"/>
                <a:ea typeface="Verdana" panose="020B0604030504040204" pitchFamily="34" charset="0"/>
              </a:rPr>
              <a:t>4</a:t>
            </a:r>
            <a:endParaRPr lang="en-US" sz="1668" b="1" dirty="0">
              <a:latin typeface="Verdana" panose="020B0604030504040204" pitchFamily="34" charset="0"/>
              <a:ea typeface="Verdana" panose="020B060403050404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E72F56-B7EB-DC89-5249-D0F235E19A24}"/>
                  </a:ext>
                </a:extLst>
              </p:cNvPr>
              <p:cNvSpPr txBox="1"/>
              <p:nvPr/>
            </p:nvSpPr>
            <p:spPr>
              <a:xfrm>
                <a:off x="9065949" y="2440006"/>
                <a:ext cx="4672353" cy="1323439"/>
              </a:xfrm>
              <a:prstGeom prst="rect">
                <a:avLst/>
              </a:prstGeom>
              <a:noFill/>
            </p:spPr>
            <p:txBody>
              <a:bodyPr wrap="square" rtlCol="0">
                <a:spAutoFit/>
              </a:bodyPr>
              <a:lstStyle/>
              <a:p>
                <a14:m>
                  <m:oMath xmlns:m="http://schemas.openxmlformats.org/officeDocument/2006/math">
                    <m:sSub>
                      <m:sSubPr>
                        <m:ctrlP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600" b="1" i="1" ker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𝐇</m:t>
                        </m:r>
                      </m:e>
                      <m:sub>
                        <m:r>
                          <a:rPr lang="ru-RU" sz="1600" b="1" i="1"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𝟑</m:t>
                        </m:r>
                      </m:sub>
                    </m:sSub>
                    <m:r>
                      <a:rPr lang="ru-RU" sz="1600" b="0" i="0" kern="0" smtClean="0">
                        <a:solidFill>
                          <a:schemeClr val="tx1">
                            <a:lumMod val="75000"/>
                            <a:lumOff val="25000"/>
                          </a:schemeClr>
                        </a:solidFill>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ru-RU" sz="1600" b="1" kern="0" dirty="0">
                    <a:solidFill>
                      <a:schemeClr val="accent6"/>
                    </a:solidFill>
                    <a:effectLst/>
                    <a:latin typeface="Verdana" panose="020B0604030504040204" pitchFamily="34" charset="0"/>
                    <a:ea typeface="Verdana" panose="020B0604030504040204" pitchFamily="34" charset="0"/>
                    <a:cs typeface="Times New Roman" panose="02020603050405020304" pitchFamily="18" charset="0"/>
                  </a:rPr>
                  <a:t>подтвердилась</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a:t>
                </a:r>
                <a:r>
                  <a:rPr lang="en-US" sz="16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a:t>
                </a:r>
                <a:r>
                  <a:rPr lang="ru-RU" sz="1600" b="1" kern="0" dirty="0">
                    <a:solidFill>
                      <a:schemeClr val="tx1">
                        <a:lumMod val="75000"/>
                        <a:lumOff val="25000"/>
                      </a:schemeClr>
                    </a:solidFill>
                    <a:latin typeface="Verdana" panose="020B0604030504040204" pitchFamily="34" charset="0"/>
                    <a:ea typeface="Verdana" panose="020B0604030504040204" pitchFamily="34" charset="0"/>
                  </a:rPr>
                  <a:t>Влияние микровзаимодействий на субъективную удовлетворенность выше для более молодых респондентов</a:t>
                </a:r>
                <a:r>
                  <a:rPr lang="en-US" sz="1600" kern="0" dirty="0">
                    <a:solidFill>
                      <a:schemeClr val="tx1">
                        <a:lumMod val="75000"/>
                        <a:lumOff val="25000"/>
                      </a:schemeClr>
                    </a:solidFill>
                    <a:latin typeface="Verdana" panose="020B0604030504040204" pitchFamily="34" charset="0"/>
                    <a:ea typeface="Verdana" panose="020B0604030504040204" pitchFamily="34" charset="0"/>
                  </a:rPr>
                  <a:t>.</a:t>
                </a:r>
                <a:endParaRPr lang="ru-RU" sz="1600" kern="0" dirty="0">
                  <a:solidFill>
                    <a:schemeClr val="tx1">
                      <a:lumMod val="75000"/>
                      <a:lumOff val="25000"/>
                    </a:schemeClr>
                  </a:solidFill>
                  <a:latin typeface="Verdana" panose="020B0604030504040204" pitchFamily="34" charset="0"/>
                  <a:ea typeface="Verdana" panose="020B060403050404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75E72F56-B7EB-DC89-5249-D0F235E19A24}"/>
                  </a:ext>
                </a:extLst>
              </p:cNvPr>
              <p:cNvSpPr txBox="1">
                <a:spLocks noRot="1" noChangeAspect="1" noMove="1" noResize="1" noEditPoints="1" noAdjustHandles="1" noChangeArrowheads="1" noChangeShapeType="1" noTextEdit="1"/>
              </p:cNvSpPr>
              <p:nvPr/>
            </p:nvSpPr>
            <p:spPr>
              <a:xfrm>
                <a:off x="9065949" y="2440006"/>
                <a:ext cx="4672353" cy="1323439"/>
              </a:xfrm>
              <a:prstGeom prst="rect">
                <a:avLst/>
              </a:prstGeom>
              <a:blipFill>
                <a:blip r:embed="rId6"/>
                <a:stretch>
                  <a:fillRect l="-652" t="-1382" b="-5069"/>
                </a:stretch>
              </a:blipFill>
            </p:spPr>
            <p:txBody>
              <a:bodyPr/>
              <a:lstStyle/>
              <a:p>
                <a:r>
                  <a:rPr lang="ru-RU">
                    <a:noFill/>
                  </a:rPr>
                  <a:t> </a:t>
                </a:r>
              </a:p>
            </p:txBody>
          </p:sp>
        </mc:Fallback>
      </mc:AlternateContent>
      <p:pic>
        <p:nvPicPr>
          <p:cNvPr id="8" name="Image 1" descr="preencoded.png">
            <a:extLst>
              <a:ext uri="{FF2B5EF4-FFF2-40B4-BE49-F238E27FC236}">
                <a16:creationId xmlns:a16="http://schemas.microsoft.com/office/drawing/2014/main" id="{24E9E2F9-4FF7-3E44-4FA5-2B37A281F6A9}"/>
              </a:ext>
            </a:extLst>
          </p:cNvPr>
          <p:cNvPicPr>
            <a:picLocks noChangeAspect="1"/>
          </p:cNvPicPr>
          <p:nvPr/>
        </p:nvPicPr>
        <p:blipFill>
          <a:blip r:embed="rId7"/>
          <a:stretch>
            <a:fillRect/>
          </a:stretch>
        </p:blipFill>
        <p:spPr>
          <a:xfrm>
            <a:off x="8318808" y="2423188"/>
            <a:ext cx="555427" cy="555427"/>
          </a:xfrm>
          <a:prstGeom prst="rect">
            <a:avLst/>
          </a:prstGeom>
          <a:ln>
            <a:noFill/>
          </a:ln>
        </p:spPr>
      </p:pic>
      <p:sp>
        <p:nvSpPr>
          <p:cNvPr id="9" name="TextBox 8">
            <a:extLst>
              <a:ext uri="{FF2B5EF4-FFF2-40B4-BE49-F238E27FC236}">
                <a16:creationId xmlns:a16="http://schemas.microsoft.com/office/drawing/2014/main" id="{A1694708-F858-ACB3-ADD4-52ADC9458DF6}"/>
              </a:ext>
            </a:extLst>
          </p:cNvPr>
          <p:cNvSpPr txBox="1"/>
          <p:nvPr/>
        </p:nvSpPr>
        <p:spPr>
          <a:xfrm>
            <a:off x="9065950" y="4000664"/>
            <a:ext cx="5006890" cy="584775"/>
          </a:xfrm>
          <a:prstGeom prst="rect">
            <a:avLst/>
          </a:prstGeom>
          <a:noFill/>
        </p:spPr>
        <p:txBody>
          <a:bodyPr wrap="square" rtlCol="0">
            <a:spAutoFit/>
          </a:bodyPr>
          <a:lstStyle/>
          <a:p>
            <a:r>
              <a:rPr lang="ru-RU" sz="1600" b="1" dirty="0">
                <a:solidFill>
                  <a:schemeClr val="tx1">
                    <a:lumMod val="75000"/>
                    <a:lumOff val="25000"/>
                  </a:schemeClr>
                </a:solidFill>
                <a:latin typeface="Verdana" panose="020B0604030504040204" pitchFamily="34" charset="0"/>
                <a:ea typeface="Verdana" panose="020B0604030504040204" pitchFamily="34" charset="0"/>
              </a:rPr>
              <a:t>Способ проверки: </a:t>
            </a:r>
            <a:r>
              <a:rPr lang="ru-RU" sz="1600" kern="0" dirty="0">
                <a:solidFill>
                  <a:schemeClr val="tx1">
                    <a:lumMod val="75000"/>
                    <a:lumOff val="25000"/>
                  </a:schemeClr>
                </a:solidFill>
                <a:effectLst/>
                <a:latin typeface="Verdana" panose="020B0604030504040204" pitchFamily="34" charset="0"/>
                <a:ea typeface="Verdana" panose="020B0604030504040204" pitchFamily="34" charset="0"/>
              </a:rPr>
              <a:t>Линейная регрессия</a:t>
            </a:r>
            <a:r>
              <a:rPr lang="ru-RU" sz="1600" dirty="0">
                <a:solidFill>
                  <a:schemeClr val="tx1">
                    <a:lumMod val="75000"/>
                    <a:lumOff val="25000"/>
                  </a:schemeClr>
                </a:solidFill>
                <a:latin typeface="Verdana" panose="020B0604030504040204" pitchFamily="34" charset="0"/>
                <a:ea typeface="Verdana" panose="020B0604030504040204" pitchFamily="34" charset="0"/>
              </a:rPr>
              <a:t>.</a:t>
            </a:r>
          </a:p>
          <a:p>
            <a:r>
              <a:rPr lang="ru-RU" sz="1600" b="1" dirty="0">
                <a:solidFill>
                  <a:schemeClr val="tx1">
                    <a:lumMod val="75000"/>
                    <a:lumOff val="25000"/>
                  </a:schemeClr>
                </a:solidFill>
                <a:latin typeface="Verdana" panose="020B0604030504040204" pitchFamily="34" charset="0"/>
                <a:ea typeface="Verdana" panose="020B0604030504040204" pitchFamily="34" charset="0"/>
              </a:rPr>
              <a:t>Мощность: </a:t>
            </a:r>
            <a:r>
              <a:rPr lang="ru-RU" sz="1600" dirty="0">
                <a:solidFill>
                  <a:schemeClr val="tx1">
                    <a:lumMod val="75000"/>
                    <a:lumOff val="25000"/>
                  </a:schemeClr>
                </a:solidFill>
                <a:latin typeface="Verdana" panose="020B0604030504040204" pitchFamily="34" charset="0"/>
                <a:ea typeface="Verdana" panose="020B0604030504040204" pitchFamily="34" charset="0"/>
              </a:rPr>
              <a:t>95%. N = 94 человека.</a:t>
            </a:r>
          </a:p>
        </p:txBody>
      </p:sp>
      <p:pic>
        <p:nvPicPr>
          <p:cNvPr id="4" name="Рисунок 3" descr="Изображение выглядит как текст, снимок экрана, диаграмма, линия&#10;&#10;Автоматически созданное описание">
            <a:extLst>
              <a:ext uri="{FF2B5EF4-FFF2-40B4-BE49-F238E27FC236}">
                <a16:creationId xmlns:a16="http://schemas.microsoft.com/office/drawing/2014/main" id="{C7EC519C-6248-41E1-C132-CC9F7555C2B2}"/>
              </a:ext>
            </a:extLst>
          </p:cNvPr>
          <p:cNvPicPr>
            <a:picLocks noChangeAspect="1"/>
          </p:cNvPicPr>
          <p:nvPr/>
        </p:nvPicPr>
        <p:blipFill rotWithShape="1">
          <a:blip r:embed="rId8">
            <a:extLst>
              <a:ext uri="{28A0092B-C50C-407E-A947-70E740481C1C}">
                <a14:useLocalDpi xmlns:a14="http://schemas.microsoft.com/office/drawing/2010/main" val="0"/>
              </a:ext>
            </a:extLst>
          </a:blip>
          <a:srcRect l="22533" t="19991" r="28196"/>
          <a:stretch/>
        </p:blipFill>
        <p:spPr bwMode="auto">
          <a:xfrm>
            <a:off x="892098" y="1772160"/>
            <a:ext cx="6182893" cy="4919443"/>
          </a:xfrm>
          <a:prstGeom prst="rect">
            <a:avLst/>
          </a:prstGeom>
          <a:noFill/>
          <a:ln>
            <a:noFill/>
          </a:ln>
          <a:extLst>
            <a:ext uri="{53640926-AAD7-44D8-BBD7-CCE9431645EC}">
              <a14:shadowObscured xmlns:a14="http://schemas.microsoft.com/office/drawing/2010/main"/>
            </a:ext>
          </a:extLst>
        </p:spPr>
      </p:pic>
      <p:sp>
        <p:nvSpPr>
          <p:cNvPr id="11" name="Text 1">
            <a:extLst>
              <a:ext uri="{FF2B5EF4-FFF2-40B4-BE49-F238E27FC236}">
                <a16:creationId xmlns:a16="http://schemas.microsoft.com/office/drawing/2014/main" id="{D9035F51-A8D7-3114-CE8D-6138DB6A6EF5}"/>
              </a:ext>
            </a:extLst>
          </p:cNvPr>
          <p:cNvSpPr/>
          <p:nvPr/>
        </p:nvSpPr>
        <p:spPr>
          <a:xfrm>
            <a:off x="814038" y="592250"/>
            <a:ext cx="12043318" cy="857417"/>
          </a:xfrm>
          <a:prstGeom prst="rect">
            <a:avLst/>
          </a:prstGeom>
          <a:noFill/>
          <a:ln/>
        </p:spPr>
        <p:txBody>
          <a:bodyPr wrap="square" rtlCol="0" anchor="t"/>
          <a:lstStyle/>
          <a:p>
            <a:pPr marL="0" indent="0">
              <a:lnSpc>
                <a:spcPts val="5755"/>
              </a:lnSpc>
              <a:buNone/>
            </a:pP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Результаты </a:t>
            </a:r>
            <a:r>
              <a:rPr lang="ru-RU" sz="4000" b="1" dirty="0">
                <a:solidFill>
                  <a:schemeClr val="accent5">
                    <a:lumMod val="75000"/>
                  </a:schemeClr>
                </a:solidFill>
                <a:highlight>
                  <a:srgbClr val="FFFFFF"/>
                </a:highlight>
                <a:latin typeface="Verdana" panose="020B0604030504040204" pitchFamily="34" charset="0"/>
                <a:ea typeface="Verdana" panose="020B0604030504040204" pitchFamily="34" charset="0"/>
              </a:rPr>
              <a:t>о</a:t>
            </a:r>
            <a:r>
              <a:rPr lang="ru-RU" sz="40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сновного эксперимента</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pic>
        <p:nvPicPr>
          <p:cNvPr id="12" name="Рисунок 11" descr="Изображение выглядит как черный, темнота&#10;&#10;Автоматически созданное описание">
            <a:extLst>
              <a:ext uri="{FF2B5EF4-FFF2-40B4-BE49-F238E27FC236}">
                <a16:creationId xmlns:a16="http://schemas.microsoft.com/office/drawing/2014/main" id="{87E1A359-2DF6-C6A8-BC37-DFF7AEC9301B}"/>
              </a:ext>
            </a:extLst>
          </p:cNvPr>
          <p:cNvPicPr>
            <a:picLocks noChangeAspect="1"/>
          </p:cNvPicPr>
          <p:nvPr/>
        </p:nvPicPr>
        <p:blipFill>
          <a:blip r:embed="rId9"/>
          <a:stretch>
            <a:fillRect/>
          </a:stretch>
        </p:blipFill>
        <p:spPr>
          <a:xfrm>
            <a:off x="1015665" y="7004005"/>
            <a:ext cx="1605988" cy="633130"/>
          </a:xfrm>
          <a:prstGeom prst="rect">
            <a:avLst/>
          </a:prstGeom>
        </p:spPr>
      </p:pic>
    </p:spTree>
    <p:extLst>
      <p:ext uri="{BB962C8B-B14F-4D97-AF65-F5344CB8AC3E}">
        <p14:creationId xmlns:p14="http://schemas.microsoft.com/office/powerpoint/2010/main" val="311650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CFA"/>
          </a:solid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pic>
        <p:nvPicPr>
          <p:cNvPr id="13" name="Рисунок 12" descr="Изображение выглядит как черный, темнота&#10;&#10;Автоматически созданное описание">
            <a:extLst>
              <a:ext uri="{FF2B5EF4-FFF2-40B4-BE49-F238E27FC236}">
                <a16:creationId xmlns:a16="http://schemas.microsoft.com/office/drawing/2014/main" id="{56071FAE-D343-2470-E7FD-DB821E012138}"/>
              </a:ext>
            </a:extLst>
          </p:cNvPr>
          <p:cNvPicPr>
            <a:picLocks noChangeAspect="1"/>
          </p:cNvPicPr>
          <p:nvPr/>
        </p:nvPicPr>
        <p:blipFill>
          <a:blip r:embed="rId4"/>
          <a:stretch>
            <a:fillRect/>
          </a:stretch>
        </p:blipFill>
        <p:spPr>
          <a:xfrm>
            <a:off x="1015665" y="7004005"/>
            <a:ext cx="1605988" cy="633130"/>
          </a:xfrm>
          <a:prstGeom prst="rect">
            <a:avLst/>
          </a:prstGeom>
        </p:spPr>
      </p:pic>
      <p:sp>
        <p:nvSpPr>
          <p:cNvPr id="14" name="Text 4">
            <a:extLst>
              <a:ext uri="{FF2B5EF4-FFF2-40B4-BE49-F238E27FC236}">
                <a16:creationId xmlns:a16="http://schemas.microsoft.com/office/drawing/2014/main" id="{592BAD98-8B30-678B-DF6E-C7DB5259DB16}"/>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ru-RU" sz="1668" b="1" dirty="0">
                <a:latin typeface="Verdana" panose="020B0604030504040204" pitchFamily="34" charset="0"/>
                <a:ea typeface="Verdana" panose="020B0604030504040204" pitchFamily="34" charset="0"/>
              </a:rPr>
              <a:t>2</a:t>
            </a:r>
            <a:endParaRPr lang="en-US" sz="1668" b="1" dirty="0">
              <a:latin typeface="Verdana" panose="020B0604030504040204" pitchFamily="34" charset="0"/>
              <a:ea typeface="Verdana" panose="020B0604030504040204" pitchFamily="34" charset="0"/>
            </a:endParaRPr>
          </a:p>
        </p:txBody>
      </p:sp>
      <p:sp>
        <p:nvSpPr>
          <p:cNvPr id="5" name="Text 1"/>
          <p:cNvSpPr/>
          <p:nvPr/>
        </p:nvSpPr>
        <p:spPr>
          <a:xfrm>
            <a:off x="853068" y="649224"/>
            <a:ext cx="5965902" cy="857417"/>
          </a:xfrm>
          <a:prstGeom prst="rect">
            <a:avLst/>
          </a:prstGeom>
          <a:noFill/>
          <a:ln/>
        </p:spPr>
        <p:txBody>
          <a:bodyPr wrap="square" rtlCol="0" anchor="t"/>
          <a:lstStyle/>
          <a:p>
            <a:pPr marL="0" indent="0">
              <a:lnSpc>
                <a:spcPts val="5755"/>
              </a:lnSpc>
              <a:buNone/>
            </a:pPr>
            <a:r>
              <a:rPr lang="ru-RU" sz="4000" b="1" i="0" dirty="0">
                <a:solidFill>
                  <a:schemeClr val="accent5">
                    <a:lumMod val="75000"/>
                  </a:schemeClr>
                </a:solidFill>
                <a:effectLst/>
                <a:latin typeface="Verdana" panose="020B0604030504040204" pitchFamily="34" charset="0"/>
                <a:ea typeface="Verdana" panose="020B0604030504040204" pitchFamily="34" charset="0"/>
              </a:rPr>
              <a:t>Цель исследования</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1D3EB164-E46C-DA61-086C-02C181B59FEA}"/>
              </a:ext>
            </a:extLst>
          </p:cNvPr>
          <p:cNvSpPr txBox="1"/>
          <p:nvPr/>
        </p:nvSpPr>
        <p:spPr>
          <a:xfrm>
            <a:off x="892097" y="1675486"/>
            <a:ext cx="5887843" cy="1200329"/>
          </a:xfrm>
          <a:prstGeom prst="rect">
            <a:avLst/>
          </a:prstGeom>
          <a:noFill/>
        </p:spPr>
        <p:txBody>
          <a:bodyPr wrap="square" rtlCol="0">
            <a:spAutoFit/>
          </a:bodyPr>
          <a:lstStyle/>
          <a:p>
            <a:r>
              <a:rPr lang="ru-RU" sz="1800" dirty="0">
                <a:solidFill>
                  <a:schemeClr val="tx1">
                    <a:lumMod val="75000"/>
                    <a:lumOff val="25000"/>
                  </a:schemeClr>
                </a:solidFill>
                <a:effectLst/>
                <a:latin typeface="Verdana" panose="020B0604030504040204" pitchFamily="34" charset="0"/>
                <a:ea typeface="Verdana" panose="020B0604030504040204" pitchFamily="34" charset="0"/>
              </a:rPr>
              <a:t>Проанализировать влияние микровзаимодействий на пользовательский опыт, в т.ч в зависимости от демографических характеристик (пол и возраст).</a:t>
            </a:r>
            <a:endParaRPr lang="ru-RU" dirty="0">
              <a:solidFill>
                <a:schemeClr val="tx1">
                  <a:lumMod val="75000"/>
                  <a:lumOff val="25000"/>
                </a:schemeClr>
              </a:solidFill>
              <a:latin typeface="Verdana" panose="020B0604030504040204" pitchFamily="34" charset="0"/>
              <a:ea typeface="Verdana" panose="020B0604030504040204" pitchFamily="34" charset="0"/>
            </a:endParaRPr>
          </a:p>
        </p:txBody>
      </p:sp>
      <p:grpSp>
        <p:nvGrpSpPr>
          <p:cNvPr id="23" name="Группа 22">
            <a:extLst>
              <a:ext uri="{FF2B5EF4-FFF2-40B4-BE49-F238E27FC236}">
                <a16:creationId xmlns:a16="http://schemas.microsoft.com/office/drawing/2014/main" id="{89B3EB19-8C3A-2D8C-6154-B40D154E6BA0}"/>
              </a:ext>
            </a:extLst>
          </p:cNvPr>
          <p:cNvGrpSpPr/>
          <p:nvPr/>
        </p:nvGrpSpPr>
        <p:grpSpPr>
          <a:xfrm>
            <a:off x="1054694" y="3824888"/>
            <a:ext cx="5632658" cy="1929471"/>
            <a:chOff x="1015665" y="4682307"/>
            <a:chExt cx="4101740" cy="1405054"/>
          </a:xfrm>
        </p:grpSpPr>
        <p:sp>
          <p:nvSpPr>
            <p:cNvPr id="6" name="Прямоугольник: скругленные углы 5">
              <a:extLst>
                <a:ext uri="{FF2B5EF4-FFF2-40B4-BE49-F238E27FC236}">
                  <a16:creationId xmlns:a16="http://schemas.microsoft.com/office/drawing/2014/main" id="{096C2C16-93F0-3F73-EEF7-49CE1A86D352}"/>
                </a:ext>
              </a:extLst>
            </p:cNvPr>
            <p:cNvSpPr/>
            <p:nvPr/>
          </p:nvSpPr>
          <p:spPr>
            <a:xfrm>
              <a:off x="1015665" y="4682307"/>
              <a:ext cx="1863459" cy="1405054"/>
            </a:xfrm>
            <a:prstGeom prst="roundRect">
              <a:avLst/>
            </a:prstGeom>
            <a:solidFill>
              <a:srgbClr val="2E75B6">
                <a:alpha val="2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Прямоугольник: скругленные углы 14">
              <a:extLst>
                <a:ext uri="{FF2B5EF4-FFF2-40B4-BE49-F238E27FC236}">
                  <a16:creationId xmlns:a16="http://schemas.microsoft.com/office/drawing/2014/main" id="{733051DC-F64B-EEAD-5644-6DBCBB246759}"/>
                </a:ext>
              </a:extLst>
            </p:cNvPr>
            <p:cNvSpPr/>
            <p:nvPr/>
          </p:nvSpPr>
          <p:spPr>
            <a:xfrm>
              <a:off x="1390487" y="4682307"/>
              <a:ext cx="1863459" cy="1405054"/>
            </a:xfrm>
            <a:prstGeom prst="roundRect">
              <a:avLst/>
            </a:prstGeom>
            <a:solidFill>
              <a:srgbClr val="2E75B6">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скругленные углы 15">
              <a:extLst>
                <a:ext uri="{FF2B5EF4-FFF2-40B4-BE49-F238E27FC236}">
                  <a16:creationId xmlns:a16="http://schemas.microsoft.com/office/drawing/2014/main" id="{3B9CC37F-B19E-F7D3-3974-02746628677C}"/>
                </a:ext>
              </a:extLst>
            </p:cNvPr>
            <p:cNvSpPr/>
            <p:nvPr/>
          </p:nvSpPr>
          <p:spPr>
            <a:xfrm>
              <a:off x="1765309" y="4682307"/>
              <a:ext cx="1863459" cy="1405054"/>
            </a:xfrm>
            <a:prstGeom prst="roundRect">
              <a:avLst/>
            </a:prstGeom>
            <a:solidFill>
              <a:srgbClr val="2E75B6">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скругленные углы 18">
              <a:extLst>
                <a:ext uri="{FF2B5EF4-FFF2-40B4-BE49-F238E27FC236}">
                  <a16:creationId xmlns:a16="http://schemas.microsoft.com/office/drawing/2014/main" id="{85D9B11B-6999-421E-ED72-9241245C8F9F}"/>
                </a:ext>
              </a:extLst>
            </p:cNvPr>
            <p:cNvSpPr/>
            <p:nvPr/>
          </p:nvSpPr>
          <p:spPr>
            <a:xfrm>
              <a:off x="2140131" y="4682307"/>
              <a:ext cx="1863459" cy="1405054"/>
            </a:xfrm>
            <a:prstGeom prst="roundRect">
              <a:avLst/>
            </a:prstGeom>
            <a:solidFill>
              <a:srgbClr val="2E75B6">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скругленные углы 19">
              <a:extLst>
                <a:ext uri="{FF2B5EF4-FFF2-40B4-BE49-F238E27FC236}">
                  <a16:creationId xmlns:a16="http://schemas.microsoft.com/office/drawing/2014/main" id="{5D3C9271-C1CD-48F6-EB58-21BD8C4144A9}"/>
                </a:ext>
              </a:extLst>
            </p:cNvPr>
            <p:cNvSpPr/>
            <p:nvPr/>
          </p:nvSpPr>
          <p:spPr>
            <a:xfrm>
              <a:off x="2514953" y="4682307"/>
              <a:ext cx="1863459" cy="1405054"/>
            </a:xfrm>
            <a:prstGeom prst="roundRect">
              <a:avLst/>
            </a:prstGeom>
            <a:solidFill>
              <a:srgbClr val="2E75B6">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скругленные углы 20">
              <a:extLst>
                <a:ext uri="{FF2B5EF4-FFF2-40B4-BE49-F238E27FC236}">
                  <a16:creationId xmlns:a16="http://schemas.microsoft.com/office/drawing/2014/main" id="{950D12DF-535C-F0D9-48DC-DDD4CD8AA3DF}"/>
                </a:ext>
              </a:extLst>
            </p:cNvPr>
            <p:cNvSpPr/>
            <p:nvPr/>
          </p:nvSpPr>
          <p:spPr>
            <a:xfrm>
              <a:off x="2879124" y="4682307"/>
              <a:ext cx="1863459" cy="1405054"/>
            </a:xfrm>
            <a:prstGeom prst="roundRect">
              <a:avLst/>
            </a:prstGeom>
            <a:solidFill>
              <a:srgbClr val="2E75B6">
                <a:alpha val="8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скругленные углы 21">
              <a:extLst>
                <a:ext uri="{FF2B5EF4-FFF2-40B4-BE49-F238E27FC236}">
                  <a16:creationId xmlns:a16="http://schemas.microsoft.com/office/drawing/2014/main" id="{354EF634-029D-0EC8-D57C-A423B36EC18C}"/>
                </a:ext>
              </a:extLst>
            </p:cNvPr>
            <p:cNvSpPr/>
            <p:nvPr/>
          </p:nvSpPr>
          <p:spPr>
            <a:xfrm>
              <a:off x="3253946" y="4682307"/>
              <a:ext cx="1863459" cy="1405054"/>
            </a:xfrm>
            <a:prstGeom prst="roundRect">
              <a:avLst/>
            </a:prstGeom>
            <a:solidFill>
              <a:srgbClr val="2E75B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5" name="Text 1">
            <a:extLst>
              <a:ext uri="{FF2B5EF4-FFF2-40B4-BE49-F238E27FC236}">
                <a16:creationId xmlns:a16="http://schemas.microsoft.com/office/drawing/2014/main" id="{0572252E-BFA7-1CF9-8BDF-5F151EF09C7E}"/>
              </a:ext>
            </a:extLst>
          </p:cNvPr>
          <p:cNvSpPr/>
          <p:nvPr/>
        </p:nvSpPr>
        <p:spPr>
          <a:xfrm>
            <a:off x="8179861" y="649223"/>
            <a:ext cx="1855786" cy="857417"/>
          </a:xfrm>
          <a:prstGeom prst="rect">
            <a:avLst/>
          </a:prstGeom>
          <a:noFill/>
          <a:ln/>
        </p:spPr>
        <p:txBody>
          <a:bodyPr wrap="square" rtlCol="0" anchor="t"/>
          <a:lstStyle/>
          <a:p>
            <a:pPr marL="0" indent="0">
              <a:lnSpc>
                <a:spcPts val="5755"/>
              </a:lnSpc>
              <a:buNone/>
            </a:pPr>
            <a:r>
              <a:rPr lang="ru-RU" sz="28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Объект</a:t>
            </a:r>
            <a:endParaRPr lang="en-US" sz="2800" dirty="0">
              <a:solidFill>
                <a:schemeClr val="accent5">
                  <a:lumMod val="75000"/>
                </a:schemeClr>
              </a:solidFill>
              <a:latin typeface="Verdana" panose="020B0604030504040204" pitchFamily="34" charset="0"/>
              <a:ea typeface="Verdana" panose="020B0604030504040204" pitchFamily="34" charset="0"/>
            </a:endParaRPr>
          </a:p>
        </p:txBody>
      </p:sp>
      <p:sp>
        <p:nvSpPr>
          <p:cNvPr id="26" name="Text 1">
            <a:extLst>
              <a:ext uri="{FF2B5EF4-FFF2-40B4-BE49-F238E27FC236}">
                <a16:creationId xmlns:a16="http://schemas.microsoft.com/office/drawing/2014/main" id="{BFCB639E-A429-3D29-8B70-5AC2ED37AF9E}"/>
              </a:ext>
            </a:extLst>
          </p:cNvPr>
          <p:cNvSpPr/>
          <p:nvPr/>
        </p:nvSpPr>
        <p:spPr>
          <a:xfrm>
            <a:off x="8205115" y="3736409"/>
            <a:ext cx="2127634" cy="857417"/>
          </a:xfrm>
          <a:prstGeom prst="rect">
            <a:avLst/>
          </a:prstGeom>
          <a:noFill/>
          <a:ln/>
        </p:spPr>
        <p:txBody>
          <a:bodyPr wrap="square" rtlCol="0" anchor="t"/>
          <a:lstStyle/>
          <a:p>
            <a:pPr marL="0" indent="0">
              <a:lnSpc>
                <a:spcPts val="5755"/>
              </a:lnSpc>
              <a:buNone/>
            </a:pPr>
            <a:r>
              <a:rPr lang="ru-RU" sz="2800" b="1" i="0" dirty="0">
                <a:solidFill>
                  <a:schemeClr val="accent5">
                    <a:lumMod val="75000"/>
                  </a:schemeClr>
                </a:solidFill>
                <a:effectLst/>
                <a:highlight>
                  <a:srgbClr val="FFFFFF"/>
                </a:highlight>
                <a:latin typeface="Verdana" panose="020B0604030504040204" pitchFamily="34" charset="0"/>
                <a:ea typeface="Verdana" panose="020B0604030504040204" pitchFamily="34" charset="0"/>
              </a:rPr>
              <a:t>Предмет</a:t>
            </a:r>
            <a:endParaRPr lang="en-US" sz="2800" dirty="0">
              <a:solidFill>
                <a:schemeClr val="accent5">
                  <a:lumMod val="75000"/>
                </a:schemeClr>
              </a:solidFill>
              <a:latin typeface="Verdana" panose="020B0604030504040204" pitchFamily="34" charset="0"/>
              <a:ea typeface="Verdana" panose="020B0604030504040204" pitchFamily="34" charset="0"/>
            </a:endParaRPr>
          </a:p>
        </p:txBody>
      </p:sp>
      <p:sp>
        <p:nvSpPr>
          <p:cNvPr id="27" name="TextBox 26">
            <a:extLst>
              <a:ext uri="{FF2B5EF4-FFF2-40B4-BE49-F238E27FC236}">
                <a16:creationId xmlns:a16="http://schemas.microsoft.com/office/drawing/2014/main" id="{5A00EBEC-CCE5-8D3C-E340-E0E66A15290E}"/>
              </a:ext>
            </a:extLst>
          </p:cNvPr>
          <p:cNvSpPr txBox="1"/>
          <p:nvPr/>
        </p:nvSpPr>
        <p:spPr>
          <a:xfrm>
            <a:off x="8179860" y="1506640"/>
            <a:ext cx="4720141" cy="646331"/>
          </a:xfrm>
          <a:prstGeom prst="rect">
            <a:avLst/>
          </a:prstGeom>
          <a:noFill/>
        </p:spPr>
        <p:txBody>
          <a:bodyPr wrap="square" rtlCol="0">
            <a:spAutoFit/>
          </a:bodyPr>
          <a:lstStyle/>
          <a:p>
            <a:r>
              <a:rPr lang="ru-RU" dirty="0">
                <a:solidFill>
                  <a:schemeClr val="tx1">
                    <a:lumMod val="75000"/>
                    <a:lumOff val="25000"/>
                  </a:schemeClr>
                </a:solidFill>
                <a:effectLst/>
                <a:latin typeface="Verdana" panose="020B0604030504040204" pitchFamily="34" charset="0"/>
                <a:ea typeface="Verdana" panose="020B0604030504040204" pitchFamily="34" charset="0"/>
              </a:rPr>
              <a:t>интерфейсы мобильных приложений с микровзаимодействиями и без них</a:t>
            </a:r>
            <a:endParaRPr lang="ru-RU"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28" name="TextBox 27">
            <a:extLst>
              <a:ext uri="{FF2B5EF4-FFF2-40B4-BE49-F238E27FC236}">
                <a16:creationId xmlns:a16="http://schemas.microsoft.com/office/drawing/2014/main" id="{9707725A-1475-92EB-DAF6-D977BA9A3FF4}"/>
              </a:ext>
            </a:extLst>
          </p:cNvPr>
          <p:cNvSpPr txBox="1"/>
          <p:nvPr/>
        </p:nvSpPr>
        <p:spPr>
          <a:xfrm>
            <a:off x="8190346" y="4625214"/>
            <a:ext cx="4720281" cy="1200329"/>
          </a:xfrm>
          <a:prstGeom prst="rect">
            <a:avLst/>
          </a:prstGeom>
          <a:noFill/>
        </p:spPr>
        <p:txBody>
          <a:bodyPr wrap="square" rtlCol="0">
            <a:spAutoFit/>
          </a:bodyPr>
          <a:lstStyle/>
          <a:p>
            <a:r>
              <a:rPr lang="ru-RU" dirty="0">
                <a:solidFill>
                  <a:schemeClr val="tx1">
                    <a:lumMod val="75000"/>
                    <a:lumOff val="25000"/>
                  </a:schemeClr>
                </a:solidFill>
                <a:effectLst/>
                <a:latin typeface="Verdana" panose="020B0604030504040204" pitchFamily="34" charset="0"/>
                <a:ea typeface="Verdana" panose="020B0604030504040204" pitchFamily="34" charset="0"/>
              </a:rPr>
              <a:t>взаимодействие людей с разными демографическими характеристиками (пол и возраст) с прототипами мобильных приложений</a:t>
            </a:r>
            <a:endParaRPr lang="ru-RU" dirty="0">
              <a:solidFill>
                <a:schemeClr val="tx1">
                  <a:lumMod val="75000"/>
                  <a:lumOff val="2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925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3976" y="0"/>
            <a:ext cx="14630400" cy="8229600"/>
          </a:xfrm>
          <a:prstGeom prst="rect">
            <a:avLst/>
          </a:prstGeom>
          <a:solidFill>
            <a:srgbClr val="FCFCFA"/>
          </a:solid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pic>
        <p:nvPicPr>
          <p:cNvPr id="13" name="Рисунок 12" descr="Изображение выглядит как черный, темнота&#10;&#10;Автоматически созданное описание">
            <a:extLst>
              <a:ext uri="{FF2B5EF4-FFF2-40B4-BE49-F238E27FC236}">
                <a16:creationId xmlns:a16="http://schemas.microsoft.com/office/drawing/2014/main" id="{56071FAE-D343-2470-E7FD-DB821E012138}"/>
              </a:ext>
            </a:extLst>
          </p:cNvPr>
          <p:cNvPicPr>
            <a:picLocks noChangeAspect="1"/>
          </p:cNvPicPr>
          <p:nvPr/>
        </p:nvPicPr>
        <p:blipFill>
          <a:blip r:embed="rId4"/>
          <a:stretch>
            <a:fillRect/>
          </a:stretch>
        </p:blipFill>
        <p:spPr>
          <a:xfrm>
            <a:off x="1015665" y="7004005"/>
            <a:ext cx="1605988" cy="633130"/>
          </a:xfrm>
          <a:prstGeom prst="rect">
            <a:avLst/>
          </a:prstGeom>
        </p:spPr>
      </p:pic>
      <p:sp>
        <p:nvSpPr>
          <p:cNvPr id="14" name="Text 4">
            <a:extLst>
              <a:ext uri="{FF2B5EF4-FFF2-40B4-BE49-F238E27FC236}">
                <a16:creationId xmlns:a16="http://schemas.microsoft.com/office/drawing/2014/main" id="{592BAD98-8B30-678B-DF6E-C7DB5259DB16}"/>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ru-RU" sz="1668" b="1" dirty="0">
                <a:latin typeface="Verdana" panose="020B0604030504040204" pitchFamily="34" charset="0"/>
                <a:ea typeface="Verdana" panose="020B0604030504040204" pitchFamily="34" charset="0"/>
              </a:rPr>
              <a:t>3</a:t>
            </a:r>
            <a:endParaRPr lang="en-US" sz="1668" b="1" dirty="0">
              <a:latin typeface="Verdana" panose="020B0604030504040204" pitchFamily="34" charset="0"/>
              <a:ea typeface="Verdana" panose="020B0604030504040204" pitchFamily="34" charset="0"/>
            </a:endParaRPr>
          </a:p>
        </p:txBody>
      </p:sp>
      <p:sp>
        <p:nvSpPr>
          <p:cNvPr id="5" name="Text 1"/>
          <p:cNvSpPr/>
          <p:nvPr/>
        </p:nvSpPr>
        <p:spPr>
          <a:xfrm>
            <a:off x="853068" y="649224"/>
            <a:ext cx="13777332" cy="857417"/>
          </a:xfrm>
          <a:prstGeom prst="rect">
            <a:avLst/>
          </a:prstGeom>
          <a:noFill/>
          <a:ln/>
        </p:spPr>
        <p:txBody>
          <a:bodyPr wrap="square" rtlCol="0" anchor="t"/>
          <a:lstStyle/>
          <a:p>
            <a:pPr marL="0" indent="0">
              <a:lnSpc>
                <a:spcPts val="5755"/>
              </a:lnSpc>
              <a:buNone/>
            </a:pPr>
            <a:r>
              <a:rPr lang="ru-RU" sz="3800" b="1" dirty="0">
                <a:solidFill>
                  <a:schemeClr val="accent5">
                    <a:lumMod val="75000"/>
                  </a:schemeClr>
                </a:solidFill>
                <a:latin typeface="Verdana" panose="020B0604030504040204" pitchFamily="34" charset="0"/>
                <a:ea typeface="Verdana" panose="020B0604030504040204" pitchFamily="34" charset="0"/>
              </a:rPr>
              <a:t>Актуальность и существующие исследования</a:t>
            </a:r>
            <a:endParaRPr lang="en-US" sz="3800" dirty="0">
              <a:solidFill>
                <a:schemeClr val="accent5">
                  <a:lumMod val="75000"/>
                </a:schemeClr>
              </a:solidFill>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DCF9E59A-14C5-2174-3691-A06C8E2419A5}"/>
              </a:ext>
            </a:extLst>
          </p:cNvPr>
          <p:cNvSpPr txBox="1"/>
          <p:nvPr/>
        </p:nvSpPr>
        <p:spPr>
          <a:xfrm>
            <a:off x="1005630" y="6075160"/>
            <a:ext cx="13184578" cy="830997"/>
          </a:xfrm>
          <a:prstGeom prst="rect">
            <a:avLst/>
          </a:prstGeom>
          <a:noFill/>
        </p:spPr>
        <p:txBody>
          <a:bodyPr wrap="square" rtlCol="0">
            <a:spAutoFit/>
          </a:bodyPr>
          <a:lstStyle/>
          <a:p>
            <a:r>
              <a:rPr lang="en-US" sz="1200" dirty="0">
                <a:solidFill>
                  <a:schemeClr val="tx1">
                    <a:lumMod val="75000"/>
                    <a:lumOff val="25000"/>
                  </a:schemeClr>
                </a:solidFill>
                <a:effectLst/>
                <a:latin typeface="Verdana" panose="020B0604030504040204" pitchFamily="34" charset="0"/>
                <a:ea typeface="Verdana" panose="020B0604030504040204" pitchFamily="34" charset="0"/>
              </a:rPr>
              <a:t>1. Al-</a:t>
            </a:r>
            <a:r>
              <a:rPr lang="en-US" sz="1200" dirty="0" err="1">
                <a:solidFill>
                  <a:schemeClr val="tx1">
                    <a:lumMod val="75000"/>
                    <a:lumOff val="25000"/>
                  </a:schemeClr>
                </a:solidFill>
                <a:effectLst/>
                <a:latin typeface="Verdana" panose="020B0604030504040204" pitchFamily="34" charset="0"/>
                <a:ea typeface="Verdana" panose="020B0604030504040204" pitchFamily="34" charset="0"/>
              </a:rPr>
              <a:t>shamaileh</a:t>
            </a:r>
            <a:r>
              <a:rPr lang="en-US" sz="1200" dirty="0">
                <a:solidFill>
                  <a:schemeClr val="tx1">
                    <a:lumMod val="75000"/>
                    <a:lumOff val="25000"/>
                  </a:schemeClr>
                </a:solidFill>
                <a:effectLst/>
                <a:latin typeface="Verdana" panose="020B0604030504040204" pitchFamily="34" charset="0"/>
                <a:ea typeface="Verdana" panose="020B0604030504040204" pitchFamily="34" charset="0"/>
              </a:rPr>
              <a:t>, Ons &amp; Sutcliffe, Alistair. (20</a:t>
            </a:r>
            <a:r>
              <a:rPr lang="ru-RU" sz="1200" dirty="0">
                <a:solidFill>
                  <a:schemeClr val="tx1">
                    <a:lumMod val="75000"/>
                    <a:lumOff val="25000"/>
                  </a:schemeClr>
                </a:solidFill>
                <a:effectLst/>
                <a:latin typeface="Verdana" panose="020B0604030504040204" pitchFamily="34" charset="0"/>
                <a:ea typeface="Verdana" panose="020B0604030504040204" pitchFamily="34" charset="0"/>
              </a:rPr>
              <a:t>2</a:t>
            </a:r>
            <a:r>
              <a:rPr lang="en-US" sz="1200" dirty="0">
                <a:solidFill>
                  <a:schemeClr val="tx1">
                    <a:lumMod val="75000"/>
                    <a:lumOff val="25000"/>
                  </a:schemeClr>
                </a:solidFill>
                <a:effectLst/>
                <a:latin typeface="Verdana" panose="020B0604030504040204" pitchFamily="34" charset="0"/>
                <a:ea typeface="Verdana" panose="020B0604030504040204" pitchFamily="34" charset="0"/>
              </a:rPr>
              <a:t>3). Website Interactivity and Repeated Exposure, what Influences User Experience?. </a:t>
            </a:r>
            <a:r>
              <a:rPr lang="ru-RU" sz="1200" dirty="0">
                <a:solidFill>
                  <a:schemeClr val="tx1">
                    <a:lumMod val="75000"/>
                    <a:lumOff val="25000"/>
                  </a:schemeClr>
                </a:solidFill>
                <a:effectLst/>
                <a:latin typeface="Verdana" panose="020B0604030504040204" pitchFamily="34" charset="0"/>
                <a:ea typeface="Verdana" panose="020B0604030504040204" pitchFamily="34" charset="0"/>
              </a:rPr>
              <a:t>Journal </a:t>
            </a:r>
            <a:r>
              <a:rPr lang="ru-RU" sz="1200" dirty="0" err="1">
                <a:solidFill>
                  <a:schemeClr val="tx1">
                    <a:lumMod val="75000"/>
                    <a:lumOff val="25000"/>
                  </a:schemeClr>
                </a:solidFill>
                <a:effectLst/>
                <a:latin typeface="Verdana" panose="020B0604030504040204" pitchFamily="34" charset="0"/>
                <a:ea typeface="Verdana" panose="020B0604030504040204" pitchFamily="34" charset="0"/>
              </a:rPr>
              <a:t>of</a:t>
            </a:r>
            <a:r>
              <a:rPr lang="ru-RU" sz="1200" dirty="0">
                <a:solidFill>
                  <a:schemeClr val="tx1">
                    <a:lumMod val="75000"/>
                    <a:lumOff val="25000"/>
                  </a:schemeClr>
                </a:solidFill>
                <a:effectLst/>
                <a:latin typeface="Verdana" panose="020B0604030504040204" pitchFamily="34" charset="0"/>
                <a:ea typeface="Verdana" panose="020B0604030504040204" pitchFamily="34" charset="0"/>
              </a:rPr>
              <a:t> Universal Computer Science. 19. 1123-1139.</a:t>
            </a:r>
            <a:endParaRPr lang="en-US" sz="1200" dirty="0">
              <a:solidFill>
                <a:schemeClr val="tx1">
                  <a:lumMod val="75000"/>
                  <a:lumOff val="25000"/>
                </a:schemeClr>
              </a:solidFill>
              <a:effectLst/>
              <a:latin typeface="Verdana" panose="020B0604030504040204" pitchFamily="34" charset="0"/>
              <a:ea typeface="Verdana" panose="020B0604030504040204" pitchFamily="34" charset="0"/>
            </a:endParaRPr>
          </a:p>
          <a:p>
            <a:r>
              <a:rPr lang="en-US" sz="1200" b="0" i="0" dirty="0">
                <a:solidFill>
                  <a:schemeClr val="tx1">
                    <a:lumMod val="75000"/>
                    <a:lumOff val="25000"/>
                  </a:schemeClr>
                </a:solidFill>
                <a:effectLst/>
                <a:latin typeface="Verdana" panose="020B0604030504040204" pitchFamily="34" charset="0"/>
                <a:ea typeface="Verdana" panose="020B0604030504040204" pitchFamily="34" charset="0"/>
              </a:rPr>
              <a:t>2. Kyle Boyd and Raymond Bond. 2021. Can micro interactions in user interfaces affect their perceived usability? In Proceedings of the 32nd European Conference on Cognitive Ergonomics (ECCE '21). Association for Computing Machinery, New York, NY, USA, Article 40, 1–5. https://doi.org/10.1145/3452853.3452865</a:t>
            </a:r>
            <a:endParaRPr lang="ru-RU"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10" name="Text 2">
            <a:extLst>
              <a:ext uri="{FF2B5EF4-FFF2-40B4-BE49-F238E27FC236}">
                <a16:creationId xmlns:a16="http://schemas.microsoft.com/office/drawing/2014/main" id="{E030C4D4-67E2-54FB-E943-4F2458EA2DB2}"/>
              </a:ext>
            </a:extLst>
          </p:cNvPr>
          <p:cNvSpPr/>
          <p:nvPr/>
        </p:nvSpPr>
        <p:spPr>
          <a:xfrm>
            <a:off x="892098" y="2868197"/>
            <a:ext cx="3914078" cy="354446"/>
          </a:xfrm>
          <a:prstGeom prst="rect">
            <a:avLst/>
          </a:prstGeom>
          <a:noFill/>
          <a:ln/>
        </p:spPr>
        <p:txBody>
          <a:bodyPr wrap="none" rtlCol="0" anchor="t"/>
          <a:lstStyle/>
          <a:p>
            <a:pPr marL="0" indent="0" algn="l">
              <a:lnSpc>
                <a:spcPts val="2734"/>
              </a:lnSpc>
              <a:buNone/>
            </a:pPr>
            <a:r>
              <a:rPr lang="ru-RU"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Недостатки исследований</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17" name="Text 4">
            <a:extLst>
              <a:ext uri="{FF2B5EF4-FFF2-40B4-BE49-F238E27FC236}">
                <a16:creationId xmlns:a16="http://schemas.microsoft.com/office/drawing/2014/main" id="{73704AF0-26FB-B4B9-0EF3-E9D3711732E1}"/>
              </a:ext>
            </a:extLst>
          </p:cNvPr>
          <p:cNvSpPr/>
          <p:nvPr/>
        </p:nvSpPr>
        <p:spPr>
          <a:xfrm>
            <a:off x="5204796" y="2875457"/>
            <a:ext cx="2777490" cy="347186"/>
          </a:xfrm>
          <a:prstGeom prst="rect">
            <a:avLst/>
          </a:prstGeom>
          <a:noFill/>
          <a:ln/>
        </p:spPr>
        <p:txBody>
          <a:bodyPr wrap="none" rtlCol="0" anchor="t"/>
          <a:lstStyle/>
          <a:p>
            <a:pPr marL="0" indent="0" algn="l">
              <a:lnSpc>
                <a:spcPts val="2734"/>
              </a:lnSpc>
              <a:buNone/>
            </a:pPr>
            <a:r>
              <a:rPr lang="ru-RU"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Неоднозначные результаты</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18" name="Text 5">
            <a:extLst>
              <a:ext uri="{FF2B5EF4-FFF2-40B4-BE49-F238E27FC236}">
                <a16:creationId xmlns:a16="http://schemas.microsoft.com/office/drawing/2014/main" id="{6E48A6A6-A3D1-D8A4-9338-B9C34E6D9D9A}"/>
              </a:ext>
            </a:extLst>
          </p:cNvPr>
          <p:cNvSpPr/>
          <p:nvPr/>
        </p:nvSpPr>
        <p:spPr>
          <a:xfrm>
            <a:off x="5215947" y="3380144"/>
            <a:ext cx="4329498" cy="1777008"/>
          </a:xfrm>
          <a:prstGeom prst="rect">
            <a:avLst/>
          </a:prstGeom>
          <a:noFill/>
          <a:ln/>
        </p:spPr>
        <p:txBody>
          <a:bodyPr wrap="square" rtlCol="0" anchor="t"/>
          <a:lstStyle/>
          <a:p>
            <a:r>
              <a:rPr lang="ru-RU" sz="1400" kern="0" dirty="0">
                <a:solidFill>
                  <a:schemeClr val="tx1">
                    <a:lumMod val="75000"/>
                    <a:lumOff val="25000"/>
                  </a:schemeClr>
                </a:solidFill>
                <a:effectLst/>
                <a:latin typeface="Verdana" panose="020B0604030504040204" pitchFamily="34" charset="0"/>
                <a:ea typeface="Verdana" panose="020B0604030504040204" pitchFamily="34" charset="0"/>
              </a:rPr>
              <a:t>Разница между значениями </a:t>
            </a:r>
            <a:r>
              <a:rPr lang="en-US" sz="1400" kern="0" dirty="0">
                <a:solidFill>
                  <a:schemeClr val="tx1">
                    <a:lumMod val="75000"/>
                    <a:lumOff val="25000"/>
                  </a:schemeClr>
                </a:solidFill>
                <a:effectLst/>
                <a:latin typeface="Verdana" panose="020B0604030504040204" pitchFamily="34" charset="0"/>
                <a:ea typeface="Verdana" panose="020B0604030504040204" pitchFamily="34" charset="0"/>
              </a:rPr>
              <a:t>SUS </a:t>
            </a:r>
            <a:r>
              <a:rPr lang="ru-RU" sz="1400" kern="0" dirty="0">
                <a:solidFill>
                  <a:schemeClr val="tx1">
                    <a:lumMod val="75000"/>
                    <a:lumOff val="25000"/>
                  </a:schemeClr>
                </a:solidFill>
                <a:effectLst/>
                <a:latin typeface="Verdana" panose="020B0604030504040204" pitchFamily="34" charset="0"/>
                <a:ea typeface="Verdana" panose="020B0604030504040204" pitchFamily="34" charset="0"/>
              </a:rPr>
              <a:t>у респондентов, которым показывали прототип приложения для поиска авиабилетов без микровзаимодействий и у респондентов с прототипом с микровзаимодействиями была, но оказалась </a:t>
            </a:r>
            <a:r>
              <a:rPr lang="ru-RU" sz="1400" b="1" kern="0" dirty="0">
                <a:solidFill>
                  <a:srgbClr val="2E75B6"/>
                </a:solidFill>
                <a:effectLst/>
                <a:latin typeface="Verdana" panose="020B0604030504040204" pitchFamily="34" charset="0"/>
                <a:ea typeface="Verdana" panose="020B0604030504040204" pitchFamily="34" charset="0"/>
              </a:rPr>
              <a:t>незначимой</a:t>
            </a:r>
            <a:r>
              <a:rPr lang="ru-RU" sz="1400" kern="0" dirty="0">
                <a:effectLst/>
                <a:latin typeface="Verdana" panose="020B0604030504040204" pitchFamily="34" charset="0"/>
                <a:ea typeface="Verdana" panose="020B0604030504040204" pitchFamily="34" charset="0"/>
              </a:rPr>
              <a:t>.</a:t>
            </a:r>
            <a:r>
              <a:rPr lang="en-US" sz="1400" kern="0" dirty="0">
                <a:effectLst/>
                <a:latin typeface="Verdana" panose="020B0604030504040204" pitchFamily="34" charset="0"/>
                <a:ea typeface="Verdana" panose="020B0604030504040204" pitchFamily="34" charset="0"/>
              </a:rPr>
              <a:t> </a:t>
            </a:r>
            <a:r>
              <a:rPr lang="en-US" sz="1400" kern="0" dirty="0">
                <a:solidFill>
                  <a:schemeClr val="tx1">
                    <a:lumMod val="75000"/>
                    <a:lumOff val="25000"/>
                  </a:schemeClr>
                </a:solidFill>
                <a:effectLst/>
                <a:latin typeface="Verdana" panose="020B0604030504040204" pitchFamily="34" charset="0"/>
                <a:ea typeface="Verdana" panose="020B0604030504040204" pitchFamily="34" charset="0"/>
              </a:rPr>
              <a:t>(2)</a:t>
            </a:r>
            <a:endParaRPr lang="ru-RU" sz="1400" kern="0" dirty="0">
              <a:solidFill>
                <a:schemeClr val="tx1">
                  <a:lumMod val="75000"/>
                  <a:lumOff val="25000"/>
                </a:schemeClr>
              </a:solidFill>
              <a:effectLst/>
              <a:latin typeface="Verdana" panose="020B0604030504040204" pitchFamily="34" charset="0"/>
              <a:ea typeface="Verdana" panose="020B0604030504040204" pitchFamily="34" charset="0"/>
            </a:endParaRPr>
          </a:p>
        </p:txBody>
      </p:sp>
      <p:sp>
        <p:nvSpPr>
          <p:cNvPr id="29" name="Text 6">
            <a:extLst>
              <a:ext uri="{FF2B5EF4-FFF2-40B4-BE49-F238E27FC236}">
                <a16:creationId xmlns:a16="http://schemas.microsoft.com/office/drawing/2014/main" id="{FAC9ED8C-EA55-AE3D-0D2C-A9BBCF1B21D2}"/>
              </a:ext>
            </a:extLst>
          </p:cNvPr>
          <p:cNvSpPr/>
          <p:nvPr/>
        </p:nvSpPr>
        <p:spPr>
          <a:xfrm>
            <a:off x="10414991" y="2868197"/>
            <a:ext cx="3295888" cy="694373"/>
          </a:xfrm>
          <a:prstGeom prst="rect">
            <a:avLst/>
          </a:prstGeom>
          <a:noFill/>
          <a:ln/>
        </p:spPr>
        <p:txBody>
          <a:bodyPr wrap="square" rtlCol="0" anchor="t"/>
          <a:lstStyle/>
          <a:p>
            <a:pPr marL="0" indent="0" algn="l">
              <a:lnSpc>
                <a:spcPts val="2734"/>
              </a:lnSpc>
              <a:buNone/>
            </a:pPr>
            <a:r>
              <a:rPr lang="ru-RU"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Демографические характеристики</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34" name="Рисунок 33" descr="Включенный свет со сплошной заливкой">
            <a:extLst>
              <a:ext uri="{FF2B5EF4-FFF2-40B4-BE49-F238E27FC236}">
                <a16:creationId xmlns:a16="http://schemas.microsoft.com/office/drawing/2014/main" id="{22B22BFC-5EE5-64EA-616B-BFCCF2C257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05187" y="2077688"/>
            <a:ext cx="700572" cy="700572"/>
          </a:xfrm>
          <a:prstGeom prst="rect">
            <a:avLst/>
          </a:prstGeom>
        </p:spPr>
      </p:pic>
      <p:pic>
        <p:nvPicPr>
          <p:cNvPr id="38" name="Рисунок 37" descr="Буфер обмена со смешанным содержимым со сплошной заливкой">
            <a:extLst>
              <a:ext uri="{FF2B5EF4-FFF2-40B4-BE49-F238E27FC236}">
                <a16:creationId xmlns:a16="http://schemas.microsoft.com/office/drawing/2014/main" id="{91DA80D0-0D96-CCB3-B972-6EE93F9873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49400" y="2216155"/>
            <a:ext cx="602166" cy="602166"/>
          </a:xfrm>
          <a:prstGeom prst="rect">
            <a:avLst/>
          </a:prstGeom>
        </p:spPr>
      </p:pic>
      <p:pic>
        <p:nvPicPr>
          <p:cNvPr id="40" name="Рисунок 39" descr="Разное со сплошной заливкой">
            <a:extLst>
              <a:ext uri="{FF2B5EF4-FFF2-40B4-BE49-F238E27FC236}">
                <a16:creationId xmlns:a16="http://schemas.microsoft.com/office/drawing/2014/main" id="{4B87E28B-7371-4688-8F54-9AA4610985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5630" y="2166952"/>
            <a:ext cx="602166" cy="602166"/>
          </a:xfrm>
          <a:prstGeom prst="rect">
            <a:avLst/>
          </a:prstGeom>
        </p:spPr>
      </p:pic>
      <p:sp>
        <p:nvSpPr>
          <p:cNvPr id="41" name="Text 5">
            <a:extLst>
              <a:ext uri="{FF2B5EF4-FFF2-40B4-BE49-F238E27FC236}">
                <a16:creationId xmlns:a16="http://schemas.microsoft.com/office/drawing/2014/main" id="{D6F823F1-8488-BC68-82BF-9A079FE7EC30}"/>
              </a:ext>
            </a:extLst>
          </p:cNvPr>
          <p:cNvSpPr/>
          <p:nvPr/>
        </p:nvSpPr>
        <p:spPr>
          <a:xfrm>
            <a:off x="897725" y="3375344"/>
            <a:ext cx="4024899" cy="1777008"/>
          </a:xfrm>
          <a:prstGeom prst="rect">
            <a:avLst/>
          </a:prstGeom>
          <a:noFill/>
          <a:ln/>
        </p:spPr>
        <p:txBody>
          <a:bodyPr wrap="square" rtlCol="0" anchor="t"/>
          <a:lstStyle/>
          <a:p>
            <a:r>
              <a:rPr lang="ru-RU" sz="1400" kern="0" dirty="0">
                <a:solidFill>
                  <a:schemeClr val="tx1">
                    <a:lumMod val="75000"/>
                    <a:lumOff val="25000"/>
                  </a:schemeClr>
                </a:solidFill>
                <a:latin typeface="Verdana" panose="020B0604030504040204" pitchFamily="34" charset="0"/>
                <a:ea typeface="Verdana" panose="020B0604030504040204" pitchFamily="34" charset="0"/>
                <a:cs typeface="Times New Roman" panose="02020603050405020304" pitchFamily="18" charset="0"/>
              </a:rPr>
              <a:t>И</a:t>
            </a:r>
            <a:r>
              <a:rPr lang="ru-RU" sz="14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сследователи анализировали </a:t>
            </a:r>
            <a:r>
              <a:rPr lang="ru-RU" sz="14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разные сайты</a:t>
            </a:r>
            <a:r>
              <a:rPr lang="ru-RU" sz="14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 поэтому на пользователей </a:t>
            </a:r>
            <a:r>
              <a:rPr lang="ru-RU" sz="1400" b="1" kern="0" dirty="0">
                <a:solidFill>
                  <a:srgbClr val="2E75B6"/>
                </a:solidFill>
                <a:effectLst/>
                <a:latin typeface="Verdana" panose="020B0604030504040204" pitchFamily="34" charset="0"/>
                <a:ea typeface="Verdana" panose="020B0604030504040204" pitchFamily="34" charset="0"/>
                <a:cs typeface="Times New Roman" panose="02020603050405020304" pitchFamily="18" charset="0"/>
              </a:rPr>
              <a:t>могла влиять не только степень интерактивности</a:t>
            </a:r>
            <a:r>
              <a:rPr lang="en-US" sz="1400" b="1" kern="0" dirty="0">
                <a:solidFill>
                  <a:srgbClr val="2E75B6"/>
                </a:solidFill>
                <a:latin typeface="Verdana" panose="020B0604030504040204" pitchFamily="34" charset="0"/>
                <a:ea typeface="Verdana" panose="020B0604030504040204" pitchFamily="34" charset="0"/>
                <a:cs typeface="Times New Roman" panose="02020603050405020304" pitchFamily="18" charset="0"/>
              </a:rPr>
              <a:t> </a:t>
            </a:r>
            <a:r>
              <a:rPr lang="ru-RU" sz="14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сайта, но и другие параметры. </a:t>
            </a:r>
            <a:r>
              <a:rPr lang="en-US" sz="14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(1)</a:t>
            </a:r>
            <a:endParaRPr lang="ru-RU" sz="1400" kern="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2418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CFCFA"/>
          </a:solidFill>
          <a:ln/>
        </p:spPr>
        <p:txBody>
          <a:bodyPr/>
          <a:lstStyle/>
          <a:p>
            <a:endParaRPr lang="ru-RU" dirty="0"/>
          </a:p>
        </p:txBody>
      </p:sp>
      <p:sp>
        <p:nvSpPr>
          <p:cNvPr id="7" name="Shape 3"/>
          <p:cNvSpPr/>
          <p:nvPr/>
        </p:nvSpPr>
        <p:spPr>
          <a:xfrm>
            <a:off x="6121837" y="6340673"/>
            <a:ext cx="271105" cy="271105"/>
          </a:xfrm>
          <a:prstGeom prst="roundRect">
            <a:avLst>
              <a:gd name="adj" fmla="val 33725256"/>
            </a:avLst>
          </a:prstGeom>
          <a:noFill/>
          <a:ln w="7620">
            <a:solidFill>
              <a:srgbClr val="FFFFFF"/>
            </a:solidFill>
            <a:prstDash val="solid"/>
          </a:ln>
        </p:spPr>
        <p:txBody>
          <a:bodyPr/>
          <a:lstStyle/>
          <a:p>
            <a:endParaRPr lang="ru-RU"/>
          </a:p>
        </p:txBody>
      </p:sp>
      <p:sp>
        <p:nvSpPr>
          <p:cNvPr id="14" name="Text 4">
            <a:extLst>
              <a:ext uri="{FF2B5EF4-FFF2-40B4-BE49-F238E27FC236}">
                <a16:creationId xmlns:a16="http://schemas.microsoft.com/office/drawing/2014/main" id="{592BAD98-8B30-678B-DF6E-C7DB5259DB16}"/>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4</a:t>
            </a:r>
            <a:endParaRPr lang="en-US" sz="1668" b="1" dirty="0">
              <a:latin typeface="Verdana" panose="020B0604030504040204" pitchFamily="34" charset="0"/>
              <a:ea typeface="Verdana" panose="020B0604030504040204" pitchFamily="34" charset="0"/>
            </a:endParaRPr>
          </a:p>
        </p:txBody>
      </p:sp>
      <p:sp>
        <p:nvSpPr>
          <p:cNvPr id="5" name="Text 1"/>
          <p:cNvSpPr/>
          <p:nvPr/>
        </p:nvSpPr>
        <p:spPr>
          <a:xfrm>
            <a:off x="793386" y="603889"/>
            <a:ext cx="7147932" cy="857417"/>
          </a:xfrm>
          <a:prstGeom prst="rect">
            <a:avLst/>
          </a:prstGeom>
          <a:noFill/>
          <a:ln/>
        </p:spPr>
        <p:txBody>
          <a:bodyPr wrap="square" rtlCol="0" anchor="t"/>
          <a:lstStyle/>
          <a:p>
            <a:pPr marL="0" indent="0">
              <a:lnSpc>
                <a:spcPts val="5755"/>
              </a:lnSpc>
              <a:buNone/>
            </a:pPr>
            <a:r>
              <a:rPr lang="ru-RU" sz="4000" b="1" dirty="0">
                <a:solidFill>
                  <a:schemeClr val="accent5">
                    <a:lumMod val="75000"/>
                  </a:schemeClr>
                </a:solidFill>
                <a:latin typeface="Verdana" panose="020B0604030504040204" pitchFamily="34" charset="0"/>
                <a:ea typeface="Verdana" panose="020B0604030504040204" pitchFamily="34" charset="0"/>
              </a:rPr>
              <a:t>Микровзаимодействия</a:t>
            </a:r>
            <a:endParaRPr lang="en-US" sz="4000" dirty="0">
              <a:solidFill>
                <a:schemeClr val="accent5">
                  <a:lumMod val="7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1D3EB164-E46C-DA61-086C-02C181B59FEA}"/>
              </a:ext>
            </a:extLst>
          </p:cNvPr>
          <p:cNvSpPr txBox="1"/>
          <p:nvPr/>
        </p:nvSpPr>
        <p:spPr>
          <a:xfrm>
            <a:off x="849432" y="1330941"/>
            <a:ext cx="12359477" cy="867289"/>
          </a:xfrm>
          <a:prstGeom prst="rect">
            <a:avLst/>
          </a:prstGeom>
          <a:noFill/>
        </p:spPr>
        <p:txBody>
          <a:bodyPr wrap="square" rtlCol="0">
            <a:spAutoFit/>
          </a:bodyPr>
          <a:lstStyle/>
          <a:p>
            <a:pPr>
              <a:lnSpc>
                <a:spcPct val="150000"/>
              </a:lnSpc>
            </a:pPr>
            <a:r>
              <a:rPr lang="ru-RU" dirty="0">
                <a:solidFill>
                  <a:schemeClr val="tx1">
                    <a:lumMod val="75000"/>
                    <a:lumOff val="25000"/>
                  </a:schemeClr>
                </a:solidFill>
                <a:effectLst/>
                <a:highlight>
                  <a:srgbClr val="FFFFFF"/>
                </a:highlight>
                <a:latin typeface="Verdana" panose="020B0604030504040204" pitchFamily="34" charset="0"/>
                <a:ea typeface="Verdana" panose="020B0604030504040204" pitchFamily="34" charset="0"/>
              </a:rPr>
              <a:t>— небольшие реакции от интерфейса, которые помогают ориентироваться на сайте или в приложении: направляют к нужному действию или подсказывают, что что-то пошло не так. </a:t>
            </a:r>
            <a:endParaRPr lang="ru-RU"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18" name="Shape 2">
            <a:extLst>
              <a:ext uri="{FF2B5EF4-FFF2-40B4-BE49-F238E27FC236}">
                <a16:creationId xmlns:a16="http://schemas.microsoft.com/office/drawing/2014/main" id="{2C170A34-1E99-F887-40C6-8AF6E0C1DCEB}"/>
              </a:ext>
            </a:extLst>
          </p:cNvPr>
          <p:cNvSpPr/>
          <p:nvPr/>
        </p:nvSpPr>
        <p:spPr>
          <a:xfrm>
            <a:off x="906727" y="2722326"/>
            <a:ext cx="4138546" cy="2196667"/>
          </a:xfrm>
          <a:prstGeom prst="roundRect">
            <a:avLst>
              <a:gd name="adj" fmla="val 3263"/>
            </a:avLst>
          </a:prstGeom>
          <a:solidFill>
            <a:srgbClr val="2E75B6">
              <a:alpha val="7000"/>
            </a:srgbClr>
          </a:solidFill>
          <a:ln w="7620">
            <a:noFill/>
            <a:prstDash val="solid"/>
          </a:ln>
        </p:spPr>
        <p:txBody>
          <a:bodyPr/>
          <a:lstStyle/>
          <a:p>
            <a:endParaRPr lang="ru-RU"/>
          </a:p>
        </p:txBody>
      </p:sp>
      <p:sp>
        <p:nvSpPr>
          <p:cNvPr id="24" name="Text 3">
            <a:extLst>
              <a:ext uri="{FF2B5EF4-FFF2-40B4-BE49-F238E27FC236}">
                <a16:creationId xmlns:a16="http://schemas.microsoft.com/office/drawing/2014/main" id="{0840DB72-E5EE-ED41-D416-782C908731A9}"/>
              </a:ext>
            </a:extLst>
          </p:cNvPr>
          <p:cNvSpPr/>
          <p:nvPr/>
        </p:nvSpPr>
        <p:spPr>
          <a:xfrm>
            <a:off x="997731" y="2826261"/>
            <a:ext cx="4047542" cy="694373"/>
          </a:xfrm>
          <a:prstGeom prst="rect">
            <a:avLst/>
          </a:prstGeom>
          <a:noFill/>
          <a:ln/>
        </p:spPr>
        <p:txBody>
          <a:bodyPr wrap="square" rtlCol="0" anchor="t"/>
          <a:lstStyle/>
          <a:p>
            <a:pPr marL="0" indent="0">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Призыв к действию (CTA)</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29" name="Text 4">
            <a:extLst>
              <a:ext uri="{FF2B5EF4-FFF2-40B4-BE49-F238E27FC236}">
                <a16:creationId xmlns:a16="http://schemas.microsoft.com/office/drawing/2014/main" id="{7AA4FCAE-DA67-1DA8-CF5A-E01122CE0288}"/>
              </a:ext>
            </a:extLst>
          </p:cNvPr>
          <p:cNvSpPr/>
          <p:nvPr/>
        </p:nvSpPr>
        <p:spPr>
          <a:xfrm>
            <a:off x="997731" y="3304267"/>
            <a:ext cx="3992683" cy="1188526"/>
          </a:xfrm>
          <a:prstGeom prst="rect">
            <a:avLst/>
          </a:prstGeom>
          <a:noFill/>
          <a:ln/>
        </p:spPr>
        <p:txBody>
          <a:bodyPr wrap="square" rtlCol="0" anchor="t"/>
          <a:lstStyle/>
          <a:p>
            <a:pPr marL="0" indent="0">
              <a:lnSpc>
                <a:spcPct val="150000"/>
              </a:lnSpc>
              <a:buNone/>
            </a:pPr>
            <a:r>
              <a:rPr lang="en-US" sz="14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Микровзаимодействия, направленные на побуждение пользователя к выполнению определенного действия.</a:t>
            </a:r>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0" name="Shape 5">
            <a:extLst>
              <a:ext uri="{FF2B5EF4-FFF2-40B4-BE49-F238E27FC236}">
                <a16:creationId xmlns:a16="http://schemas.microsoft.com/office/drawing/2014/main" id="{BE00ACA1-EA76-1C19-7905-9B018563A5AF}"/>
              </a:ext>
            </a:extLst>
          </p:cNvPr>
          <p:cNvSpPr/>
          <p:nvPr/>
        </p:nvSpPr>
        <p:spPr>
          <a:xfrm>
            <a:off x="5199530" y="2722327"/>
            <a:ext cx="3784672" cy="2196666"/>
          </a:xfrm>
          <a:prstGeom prst="roundRect">
            <a:avLst>
              <a:gd name="adj" fmla="val 3263"/>
            </a:avLst>
          </a:prstGeom>
          <a:solidFill>
            <a:srgbClr val="2E75B6">
              <a:alpha val="7000"/>
            </a:srgbClr>
          </a:solidFill>
          <a:ln w="7620">
            <a:noFill/>
            <a:prstDash val="solid"/>
          </a:ln>
        </p:spPr>
        <p:txBody>
          <a:bodyPr/>
          <a:lstStyle/>
          <a:p>
            <a:endParaRPr lang="ru-RU"/>
          </a:p>
        </p:txBody>
      </p:sp>
      <p:sp>
        <p:nvSpPr>
          <p:cNvPr id="31" name="Text 6">
            <a:extLst>
              <a:ext uri="{FF2B5EF4-FFF2-40B4-BE49-F238E27FC236}">
                <a16:creationId xmlns:a16="http://schemas.microsoft.com/office/drawing/2014/main" id="{165F6A87-3573-58DC-331B-58EE1D69937A}"/>
              </a:ext>
            </a:extLst>
          </p:cNvPr>
          <p:cNvSpPr/>
          <p:nvPr/>
        </p:nvSpPr>
        <p:spPr>
          <a:xfrm>
            <a:off x="5266201" y="2812060"/>
            <a:ext cx="2777490" cy="347186"/>
          </a:xfrm>
          <a:prstGeom prst="rect">
            <a:avLst/>
          </a:prstGeom>
          <a:noFill/>
          <a:ln/>
        </p:spPr>
        <p:txBody>
          <a:bodyPr wrap="none" rtlCol="0" anchor="t"/>
          <a:lstStyle/>
          <a:p>
            <a:pPr marL="0" indent="0">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Прогресс</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2" name="Text 7">
            <a:extLst>
              <a:ext uri="{FF2B5EF4-FFF2-40B4-BE49-F238E27FC236}">
                <a16:creationId xmlns:a16="http://schemas.microsoft.com/office/drawing/2014/main" id="{4A29B502-F40F-6E5E-73A9-A97A748F29F7}"/>
              </a:ext>
            </a:extLst>
          </p:cNvPr>
          <p:cNvSpPr/>
          <p:nvPr/>
        </p:nvSpPr>
        <p:spPr>
          <a:xfrm>
            <a:off x="5304210" y="3292477"/>
            <a:ext cx="3679992" cy="1421606"/>
          </a:xfrm>
          <a:prstGeom prst="rect">
            <a:avLst/>
          </a:prstGeom>
          <a:noFill/>
          <a:ln/>
        </p:spPr>
        <p:txBody>
          <a:bodyPr wrap="square" rtlCol="0" anchor="t"/>
          <a:lstStyle/>
          <a:p>
            <a:pPr marL="0" indent="0">
              <a:lnSpc>
                <a:spcPct val="150000"/>
              </a:lnSpc>
              <a:buNone/>
            </a:pPr>
            <a:r>
              <a:rPr lang="en-US" sz="14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Микровзаимодействия, отображающие текущее состояние выполнения задачи или процесса.</a:t>
            </a:r>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3" name="Shape 8">
            <a:extLst>
              <a:ext uri="{FF2B5EF4-FFF2-40B4-BE49-F238E27FC236}">
                <a16:creationId xmlns:a16="http://schemas.microsoft.com/office/drawing/2014/main" id="{C3FF0C87-6866-DBC8-1F14-53BD7F2119F6}"/>
              </a:ext>
            </a:extLst>
          </p:cNvPr>
          <p:cNvSpPr/>
          <p:nvPr/>
        </p:nvSpPr>
        <p:spPr>
          <a:xfrm>
            <a:off x="9138457" y="2722327"/>
            <a:ext cx="4053435" cy="2196666"/>
          </a:xfrm>
          <a:prstGeom prst="roundRect">
            <a:avLst>
              <a:gd name="adj" fmla="val 3263"/>
            </a:avLst>
          </a:prstGeom>
          <a:solidFill>
            <a:srgbClr val="2E75B6">
              <a:alpha val="7000"/>
            </a:srgbClr>
          </a:solidFill>
          <a:ln w="7620">
            <a:noFill/>
            <a:prstDash val="solid"/>
          </a:ln>
        </p:spPr>
        <p:txBody>
          <a:bodyPr/>
          <a:lstStyle/>
          <a:p>
            <a:endParaRPr lang="ru-RU"/>
          </a:p>
        </p:txBody>
      </p:sp>
      <p:sp>
        <p:nvSpPr>
          <p:cNvPr id="34" name="Text 9">
            <a:extLst>
              <a:ext uri="{FF2B5EF4-FFF2-40B4-BE49-F238E27FC236}">
                <a16:creationId xmlns:a16="http://schemas.microsoft.com/office/drawing/2014/main" id="{3B4BF478-8A74-2F31-2D6E-CD17E0BAC839}"/>
              </a:ext>
            </a:extLst>
          </p:cNvPr>
          <p:cNvSpPr/>
          <p:nvPr/>
        </p:nvSpPr>
        <p:spPr>
          <a:xfrm>
            <a:off x="9297997" y="2849111"/>
            <a:ext cx="3893895" cy="694373"/>
          </a:xfrm>
          <a:prstGeom prst="rect">
            <a:avLst/>
          </a:prstGeom>
          <a:noFill/>
          <a:ln/>
        </p:spPr>
        <p:txBody>
          <a:bodyPr wrap="square" rtlCol="0" anchor="t"/>
          <a:lstStyle/>
          <a:p>
            <a:pPr marL="0" indent="0">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Завершение действия</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5" name="Text 10">
            <a:extLst>
              <a:ext uri="{FF2B5EF4-FFF2-40B4-BE49-F238E27FC236}">
                <a16:creationId xmlns:a16="http://schemas.microsoft.com/office/drawing/2014/main" id="{B936F2D4-F0C3-678B-B58D-3D023FC1FFE7}"/>
              </a:ext>
            </a:extLst>
          </p:cNvPr>
          <p:cNvSpPr/>
          <p:nvPr/>
        </p:nvSpPr>
        <p:spPr>
          <a:xfrm>
            <a:off x="9297996" y="3279252"/>
            <a:ext cx="3893896" cy="1421606"/>
          </a:xfrm>
          <a:prstGeom prst="rect">
            <a:avLst/>
          </a:prstGeom>
          <a:noFill/>
          <a:ln/>
        </p:spPr>
        <p:txBody>
          <a:bodyPr wrap="square" rtlCol="0" anchor="t"/>
          <a:lstStyle/>
          <a:p>
            <a:pPr marL="0" indent="0">
              <a:lnSpc>
                <a:spcPct val="150000"/>
              </a:lnSpc>
              <a:buNone/>
            </a:pPr>
            <a:r>
              <a:rPr lang="en-US" sz="14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Микровзаимодействия, сигнализирующие об успешном завершении действия пользователем.</a:t>
            </a:r>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6" name="Shape 11">
            <a:extLst>
              <a:ext uri="{FF2B5EF4-FFF2-40B4-BE49-F238E27FC236}">
                <a16:creationId xmlns:a16="http://schemas.microsoft.com/office/drawing/2014/main" id="{B606AC98-FD7C-547E-6115-AB4F2663023F}"/>
              </a:ext>
            </a:extLst>
          </p:cNvPr>
          <p:cNvSpPr/>
          <p:nvPr/>
        </p:nvSpPr>
        <p:spPr>
          <a:xfrm>
            <a:off x="906727" y="5070601"/>
            <a:ext cx="6067597" cy="1373917"/>
          </a:xfrm>
          <a:prstGeom prst="roundRect">
            <a:avLst>
              <a:gd name="adj" fmla="val 4984"/>
            </a:avLst>
          </a:prstGeom>
          <a:solidFill>
            <a:srgbClr val="2E75B6">
              <a:alpha val="7000"/>
            </a:srgbClr>
          </a:solidFill>
          <a:ln w="7620">
            <a:noFill/>
            <a:prstDash val="solid"/>
          </a:ln>
        </p:spPr>
        <p:txBody>
          <a:bodyPr/>
          <a:lstStyle/>
          <a:p>
            <a:endParaRPr lang="ru-RU"/>
          </a:p>
        </p:txBody>
      </p:sp>
      <p:sp>
        <p:nvSpPr>
          <p:cNvPr id="37" name="Text 12">
            <a:extLst>
              <a:ext uri="{FF2B5EF4-FFF2-40B4-BE49-F238E27FC236}">
                <a16:creationId xmlns:a16="http://schemas.microsoft.com/office/drawing/2014/main" id="{62F677FE-2939-1D5B-9D30-B3D8F6AC6F3B}"/>
              </a:ext>
            </a:extLst>
          </p:cNvPr>
          <p:cNvSpPr/>
          <p:nvPr/>
        </p:nvSpPr>
        <p:spPr>
          <a:xfrm>
            <a:off x="997731" y="5153748"/>
            <a:ext cx="2777490" cy="347186"/>
          </a:xfrm>
          <a:prstGeom prst="rect">
            <a:avLst/>
          </a:prstGeom>
          <a:noFill/>
          <a:ln/>
        </p:spPr>
        <p:txBody>
          <a:bodyPr wrap="none" rtlCol="0" anchor="t"/>
          <a:lstStyle/>
          <a:p>
            <a:pPr marL="0" indent="0">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Изменение</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8" name="Text 13">
            <a:extLst>
              <a:ext uri="{FF2B5EF4-FFF2-40B4-BE49-F238E27FC236}">
                <a16:creationId xmlns:a16="http://schemas.microsoft.com/office/drawing/2014/main" id="{78401721-54BD-8C23-FB73-14421FE58580}"/>
              </a:ext>
            </a:extLst>
          </p:cNvPr>
          <p:cNvSpPr/>
          <p:nvPr/>
        </p:nvSpPr>
        <p:spPr>
          <a:xfrm>
            <a:off x="997731" y="5525551"/>
            <a:ext cx="5976593" cy="916612"/>
          </a:xfrm>
          <a:prstGeom prst="rect">
            <a:avLst/>
          </a:prstGeom>
          <a:noFill/>
          <a:ln/>
        </p:spPr>
        <p:txBody>
          <a:bodyPr wrap="square" rtlCol="0" anchor="t"/>
          <a:lstStyle/>
          <a:p>
            <a:pPr marL="0" indent="0">
              <a:lnSpc>
                <a:spcPct val="150000"/>
              </a:lnSpc>
              <a:buNone/>
            </a:pPr>
            <a:r>
              <a:rPr lang="en-US" sz="14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Микровзаимодействия, отображающие изменения в состоянии или данных интерфейса.</a:t>
            </a:r>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39" name="Shape 14">
            <a:extLst>
              <a:ext uri="{FF2B5EF4-FFF2-40B4-BE49-F238E27FC236}">
                <a16:creationId xmlns:a16="http://schemas.microsoft.com/office/drawing/2014/main" id="{C3B89E29-105B-FBB1-CE47-4C37E61065A8}"/>
              </a:ext>
            </a:extLst>
          </p:cNvPr>
          <p:cNvSpPr/>
          <p:nvPr/>
        </p:nvSpPr>
        <p:spPr>
          <a:xfrm>
            <a:off x="7131692" y="5068245"/>
            <a:ext cx="6060200" cy="1373917"/>
          </a:xfrm>
          <a:prstGeom prst="roundRect">
            <a:avLst>
              <a:gd name="adj" fmla="val 4984"/>
            </a:avLst>
          </a:prstGeom>
          <a:solidFill>
            <a:srgbClr val="2E75B6">
              <a:alpha val="7000"/>
            </a:srgbClr>
          </a:solidFill>
          <a:ln w="7620">
            <a:noFill/>
            <a:prstDash val="solid"/>
          </a:ln>
        </p:spPr>
        <p:txBody>
          <a:bodyPr/>
          <a:lstStyle/>
          <a:p>
            <a:endParaRPr lang="ru-RU"/>
          </a:p>
        </p:txBody>
      </p:sp>
      <p:sp>
        <p:nvSpPr>
          <p:cNvPr id="40" name="Text 15">
            <a:extLst>
              <a:ext uri="{FF2B5EF4-FFF2-40B4-BE49-F238E27FC236}">
                <a16:creationId xmlns:a16="http://schemas.microsoft.com/office/drawing/2014/main" id="{C2AA8B47-32FA-29B2-F75B-62CE495B64CD}"/>
              </a:ext>
            </a:extLst>
          </p:cNvPr>
          <p:cNvSpPr/>
          <p:nvPr/>
        </p:nvSpPr>
        <p:spPr>
          <a:xfrm>
            <a:off x="7231856" y="5165254"/>
            <a:ext cx="2777490" cy="347186"/>
          </a:xfrm>
          <a:prstGeom prst="rect">
            <a:avLst/>
          </a:prstGeom>
          <a:noFill/>
          <a:ln/>
        </p:spPr>
        <p:txBody>
          <a:bodyPr wrap="none" rtlCol="0" anchor="t"/>
          <a:lstStyle/>
          <a:p>
            <a:pPr marL="0" indent="0">
              <a:lnSpc>
                <a:spcPts val="2734"/>
              </a:lnSpc>
              <a:buNone/>
            </a:pPr>
            <a:r>
              <a:rPr lang="en-US" sz="2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Визуализация</a:t>
            </a:r>
            <a:endParaRPr lang="en-US" sz="20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41" name="Text 16">
            <a:extLst>
              <a:ext uri="{FF2B5EF4-FFF2-40B4-BE49-F238E27FC236}">
                <a16:creationId xmlns:a16="http://schemas.microsoft.com/office/drawing/2014/main" id="{4E6B9FE5-DFBB-FDC9-B885-75E09AC94B6C}"/>
              </a:ext>
            </a:extLst>
          </p:cNvPr>
          <p:cNvSpPr/>
          <p:nvPr/>
        </p:nvSpPr>
        <p:spPr>
          <a:xfrm>
            <a:off x="7231856" y="5532642"/>
            <a:ext cx="5960036" cy="812404"/>
          </a:xfrm>
          <a:prstGeom prst="rect">
            <a:avLst/>
          </a:prstGeom>
          <a:noFill/>
          <a:ln/>
        </p:spPr>
        <p:txBody>
          <a:bodyPr wrap="square" rtlCol="0" anchor="t"/>
          <a:lstStyle/>
          <a:p>
            <a:pPr marL="0" indent="0">
              <a:lnSpc>
                <a:spcPct val="150000"/>
              </a:lnSpc>
              <a:buNone/>
            </a:pPr>
            <a:r>
              <a:rPr lang="en-US" sz="1400"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Микровзаимодействия, представляющие информацию в наглядной и интуитивно понятной форме.</a:t>
            </a:r>
            <a:endParaRPr lang="en-US" sz="14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50" name="Рисунок 49" descr="Изображение выглядит как черный, темнота&#10;&#10;Автоматически созданное описание">
            <a:extLst>
              <a:ext uri="{FF2B5EF4-FFF2-40B4-BE49-F238E27FC236}">
                <a16:creationId xmlns:a16="http://schemas.microsoft.com/office/drawing/2014/main" id="{4C292E09-5829-690C-525A-A299B9955254}"/>
              </a:ext>
            </a:extLst>
          </p:cNvPr>
          <p:cNvPicPr>
            <a:picLocks noChangeAspect="1"/>
          </p:cNvPicPr>
          <p:nvPr/>
        </p:nvPicPr>
        <p:blipFill>
          <a:blip r:embed="rId4"/>
          <a:stretch>
            <a:fillRect/>
          </a:stretch>
        </p:blipFill>
        <p:spPr>
          <a:xfrm>
            <a:off x="1015665" y="7004005"/>
            <a:ext cx="1605988" cy="633130"/>
          </a:xfrm>
          <a:prstGeom prst="rect">
            <a:avLst/>
          </a:prstGeom>
        </p:spPr>
      </p:pic>
      <p:sp>
        <p:nvSpPr>
          <p:cNvPr id="6" name="TextBox 5">
            <a:extLst>
              <a:ext uri="{FF2B5EF4-FFF2-40B4-BE49-F238E27FC236}">
                <a16:creationId xmlns:a16="http://schemas.microsoft.com/office/drawing/2014/main" id="{AFCF93C5-B0F1-8B27-32FB-1CC5559BAA16}"/>
              </a:ext>
            </a:extLst>
          </p:cNvPr>
          <p:cNvSpPr txBox="1"/>
          <p:nvPr/>
        </p:nvSpPr>
        <p:spPr>
          <a:xfrm>
            <a:off x="947068" y="6754122"/>
            <a:ext cx="8852062" cy="307777"/>
          </a:xfrm>
          <a:prstGeom prst="rect">
            <a:avLst/>
          </a:prstGeom>
          <a:noFill/>
        </p:spPr>
        <p:txBody>
          <a:bodyPr wrap="square" rtlCol="0">
            <a:spAutoFit/>
          </a:bodyPr>
          <a:lstStyle/>
          <a:p>
            <a:r>
              <a:rPr lang="en-US" sz="1400" dirty="0">
                <a:effectLst/>
                <a:latin typeface="Verdana" panose="020B0604030504040204" pitchFamily="34" charset="0"/>
                <a:ea typeface="Verdana" panose="020B0604030504040204" pitchFamily="34" charset="0"/>
              </a:rPr>
              <a:t>Chin, Zoe &amp; Ismail, </a:t>
            </a:r>
            <a:r>
              <a:rPr lang="en-US" sz="1400" dirty="0" err="1">
                <a:effectLst/>
                <a:latin typeface="Verdana" panose="020B0604030504040204" pitchFamily="34" charset="0"/>
                <a:ea typeface="Verdana" panose="020B0604030504040204" pitchFamily="34" charset="0"/>
              </a:rPr>
              <a:t>Nurain</a:t>
            </a:r>
            <a:r>
              <a:rPr lang="en-US" sz="1400" dirty="0">
                <a:effectLst/>
                <a:latin typeface="Verdana" panose="020B0604030504040204" pitchFamily="34" charset="0"/>
                <a:ea typeface="Verdana" panose="020B0604030504040204" pitchFamily="34" charset="0"/>
              </a:rPr>
              <a:t>, 2021, “5 Types of </a:t>
            </a:r>
            <a:r>
              <a:rPr lang="en-US" sz="1400" dirty="0" err="1">
                <a:effectLst/>
                <a:latin typeface="Verdana" panose="020B0604030504040204" pitchFamily="34" charset="0"/>
                <a:ea typeface="Verdana" panose="020B0604030504040204" pitchFamily="34" charset="0"/>
              </a:rPr>
              <a:t>Microinteractions</a:t>
            </a:r>
            <a:r>
              <a:rPr lang="en-US" sz="1400" dirty="0">
                <a:effectLst/>
                <a:latin typeface="Verdana" panose="020B0604030504040204" pitchFamily="34" charset="0"/>
                <a:ea typeface="Verdana" panose="020B0604030504040204" pitchFamily="34" charset="0"/>
              </a:rPr>
              <a:t> and Why They Are Important” </a:t>
            </a:r>
            <a:endParaRPr lang="ru-RU" sz="14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3352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ru-RU"/>
          </a:p>
        </p:txBody>
      </p:sp>
      <p:sp>
        <p:nvSpPr>
          <p:cNvPr id="21" name="Text 4">
            <a:extLst>
              <a:ext uri="{FF2B5EF4-FFF2-40B4-BE49-F238E27FC236}">
                <a16:creationId xmlns:a16="http://schemas.microsoft.com/office/drawing/2014/main" id="{4B848106-32D4-248D-155C-FE06DAEC7F4B}"/>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5</a:t>
            </a:r>
            <a:endParaRPr lang="en-US" sz="1668" b="1" dirty="0">
              <a:latin typeface="Verdana" panose="020B0604030504040204" pitchFamily="34" charset="0"/>
              <a:ea typeface="Verdana" panose="020B0604030504040204" pitchFamily="34" charset="0"/>
            </a:endParaRPr>
          </a:p>
        </p:txBody>
      </p:sp>
      <p:sp>
        <p:nvSpPr>
          <p:cNvPr id="22" name="Text 1">
            <a:extLst>
              <a:ext uri="{FF2B5EF4-FFF2-40B4-BE49-F238E27FC236}">
                <a16:creationId xmlns:a16="http://schemas.microsoft.com/office/drawing/2014/main" id="{7DBC7097-12D7-AF22-58D3-58FF6ADFFC8A}"/>
              </a:ext>
            </a:extLst>
          </p:cNvPr>
          <p:cNvSpPr/>
          <p:nvPr/>
        </p:nvSpPr>
        <p:spPr>
          <a:xfrm>
            <a:off x="793385" y="581590"/>
            <a:ext cx="12930287" cy="857417"/>
          </a:xfrm>
          <a:prstGeom prst="rect">
            <a:avLst/>
          </a:prstGeom>
          <a:noFill/>
          <a:ln/>
        </p:spPr>
        <p:txBody>
          <a:bodyPr wrap="square" rtlCol="0" anchor="t"/>
          <a:lstStyle/>
          <a:p>
            <a:pPr>
              <a:lnSpc>
                <a:spcPts val="5755"/>
              </a:lnSpc>
            </a:pPr>
            <a:r>
              <a:rPr lang="ru-RU" sz="4000" b="1" dirty="0">
                <a:solidFill>
                  <a:srgbClr val="2E75B6"/>
                </a:solidFill>
                <a:latin typeface="Verdana" panose="020B0604030504040204" pitchFamily="34" charset="0"/>
                <a:ea typeface="Verdana" panose="020B0604030504040204" pitchFamily="34" charset="0"/>
              </a:rPr>
              <a:t>Прототипы. </a:t>
            </a:r>
            <a:r>
              <a:rPr lang="en-US" sz="4000" b="1" dirty="0" err="1">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Призыв</a:t>
            </a:r>
            <a:r>
              <a:rPr lang="en-US" sz="4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 к </a:t>
            </a:r>
            <a:r>
              <a:rPr lang="en-US" sz="4000" b="1" dirty="0" err="1">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действию</a:t>
            </a:r>
            <a:r>
              <a:rPr lang="en-US" sz="4000" b="1" dirty="0">
                <a:solidFill>
                  <a:schemeClr val="tx1">
                    <a:lumMod val="75000"/>
                    <a:lumOff val="25000"/>
                  </a:schemeClr>
                </a:solidFill>
                <a:latin typeface="Verdana" panose="020B0604030504040204" pitchFamily="34" charset="0"/>
                <a:ea typeface="Verdana" panose="020B0604030504040204" pitchFamily="34" charset="0"/>
                <a:cs typeface="Instrument Sans" pitchFamily="34" charset="-120"/>
              </a:rPr>
              <a:t> (CTA)</a:t>
            </a:r>
            <a:endParaRPr lang="en-US" sz="4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27" name="Рисунок 26" descr="Изображение выглядит как черный, темнота&#10;&#10;Автоматически созданное описание">
            <a:extLst>
              <a:ext uri="{FF2B5EF4-FFF2-40B4-BE49-F238E27FC236}">
                <a16:creationId xmlns:a16="http://schemas.microsoft.com/office/drawing/2014/main" id="{0905F6EB-EC33-1C13-576C-84C5D8176A57}"/>
              </a:ext>
            </a:extLst>
          </p:cNvPr>
          <p:cNvPicPr>
            <a:picLocks noChangeAspect="1"/>
          </p:cNvPicPr>
          <p:nvPr/>
        </p:nvPicPr>
        <p:blipFill>
          <a:blip r:embed="rId5"/>
          <a:stretch>
            <a:fillRect/>
          </a:stretch>
        </p:blipFill>
        <p:spPr>
          <a:xfrm>
            <a:off x="1015665" y="7004005"/>
            <a:ext cx="1605988" cy="633130"/>
          </a:xfrm>
          <a:prstGeom prst="rect">
            <a:avLst/>
          </a:prstGeom>
        </p:spPr>
      </p:pic>
      <p:pic>
        <p:nvPicPr>
          <p:cNvPr id="9" name="Рисунок 8" descr="Изображение выглядит как текст, снимок экрана, сумка, дизайн&#10;&#10;Автоматически созданное описание">
            <a:extLst>
              <a:ext uri="{FF2B5EF4-FFF2-40B4-BE49-F238E27FC236}">
                <a16:creationId xmlns:a16="http://schemas.microsoft.com/office/drawing/2014/main" id="{30DD8422-3A37-A7B0-25C8-80BD850DC495}"/>
              </a:ext>
            </a:extLst>
          </p:cNvPr>
          <p:cNvPicPr>
            <a:picLocks noChangeAspect="1"/>
          </p:cNvPicPr>
          <p:nvPr/>
        </p:nvPicPr>
        <p:blipFill>
          <a:blip r:embed="rId6"/>
          <a:stretch>
            <a:fillRect/>
          </a:stretch>
        </p:blipFill>
        <p:spPr>
          <a:xfrm>
            <a:off x="906728" y="1439007"/>
            <a:ext cx="5817277" cy="5475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ru-RU"/>
          </a:p>
        </p:txBody>
      </p:sp>
      <p:sp>
        <p:nvSpPr>
          <p:cNvPr id="21" name="Text 4">
            <a:extLst>
              <a:ext uri="{FF2B5EF4-FFF2-40B4-BE49-F238E27FC236}">
                <a16:creationId xmlns:a16="http://schemas.microsoft.com/office/drawing/2014/main" id="{4B848106-32D4-248D-155C-FE06DAEC7F4B}"/>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6</a:t>
            </a:r>
            <a:endParaRPr lang="en-US" sz="1668" b="1" dirty="0">
              <a:latin typeface="Verdana" panose="020B0604030504040204" pitchFamily="34" charset="0"/>
              <a:ea typeface="Verdana" panose="020B0604030504040204" pitchFamily="34" charset="0"/>
            </a:endParaRPr>
          </a:p>
        </p:txBody>
      </p:sp>
      <p:sp>
        <p:nvSpPr>
          <p:cNvPr id="22" name="Text 1">
            <a:extLst>
              <a:ext uri="{FF2B5EF4-FFF2-40B4-BE49-F238E27FC236}">
                <a16:creationId xmlns:a16="http://schemas.microsoft.com/office/drawing/2014/main" id="{7DBC7097-12D7-AF22-58D3-58FF6ADFFC8A}"/>
              </a:ext>
            </a:extLst>
          </p:cNvPr>
          <p:cNvSpPr/>
          <p:nvPr/>
        </p:nvSpPr>
        <p:spPr>
          <a:xfrm>
            <a:off x="793385" y="581590"/>
            <a:ext cx="13692049" cy="857417"/>
          </a:xfrm>
          <a:prstGeom prst="rect">
            <a:avLst/>
          </a:prstGeom>
          <a:noFill/>
          <a:ln/>
        </p:spPr>
        <p:txBody>
          <a:bodyPr wrap="square" rtlCol="0" anchor="t"/>
          <a:lstStyle/>
          <a:p>
            <a:pPr>
              <a:lnSpc>
                <a:spcPts val="5755"/>
              </a:lnSpc>
            </a:pPr>
            <a:r>
              <a:rPr lang="ru-RU" sz="4000" b="1" dirty="0">
                <a:solidFill>
                  <a:srgbClr val="2E75B6"/>
                </a:solidFill>
                <a:latin typeface="Verdana" panose="020B0604030504040204" pitchFamily="34" charset="0"/>
                <a:ea typeface="Verdana" panose="020B0604030504040204" pitchFamily="34" charset="0"/>
              </a:rPr>
              <a:t>Прототипы. </a:t>
            </a:r>
            <a:r>
              <a:rPr lang="ru-RU" sz="4000" b="1" kern="10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Прогресс и завершение действия</a:t>
            </a:r>
            <a:endParaRPr lang="en-US" sz="4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27" name="Рисунок 26" descr="Изображение выглядит как черный, темнота&#10;&#10;Автоматически созданное описание">
            <a:extLst>
              <a:ext uri="{FF2B5EF4-FFF2-40B4-BE49-F238E27FC236}">
                <a16:creationId xmlns:a16="http://schemas.microsoft.com/office/drawing/2014/main" id="{0905F6EB-EC33-1C13-576C-84C5D8176A57}"/>
              </a:ext>
            </a:extLst>
          </p:cNvPr>
          <p:cNvPicPr>
            <a:picLocks noChangeAspect="1"/>
          </p:cNvPicPr>
          <p:nvPr/>
        </p:nvPicPr>
        <p:blipFill>
          <a:blip r:embed="rId5"/>
          <a:stretch>
            <a:fillRect/>
          </a:stretch>
        </p:blipFill>
        <p:spPr>
          <a:xfrm>
            <a:off x="1015665" y="7004005"/>
            <a:ext cx="1605988" cy="633130"/>
          </a:xfrm>
          <a:prstGeom prst="rect">
            <a:avLst/>
          </a:prstGeom>
        </p:spPr>
      </p:pic>
      <p:pic>
        <p:nvPicPr>
          <p:cNvPr id="6" name="Рисунок 5" descr="Изображение выглядит как текст, снимок экрана, программное обеспечение, дизайн&#10;&#10;Автоматически созданное описание">
            <a:extLst>
              <a:ext uri="{FF2B5EF4-FFF2-40B4-BE49-F238E27FC236}">
                <a16:creationId xmlns:a16="http://schemas.microsoft.com/office/drawing/2014/main" id="{CE39B41F-B0C3-DBD1-65EF-6E4E199265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898" y="1666868"/>
            <a:ext cx="9470433" cy="5109276"/>
          </a:xfrm>
          <a:prstGeom prst="rect">
            <a:avLst/>
          </a:prstGeom>
        </p:spPr>
      </p:pic>
    </p:spTree>
    <p:extLst>
      <p:ext uri="{BB962C8B-B14F-4D97-AF65-F5344CB8AC3E}">
        <p14:creationId xmlns:p14="http://schemas.microsoft.com/office/powerpoint/2010/main" val="125945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ru-RU"/>
          </a:p>
        </p:txBody>
      </p:sp>
      <p:sp>
        <p:nvSpPr>
          <p:cNvPr id="21" name="Text 4">
            <a:extLst>
              <a:ext uri="{FF2B5EF4-FFF2-40B4-BE49-F238E27FC236}">
                <a16:creationId xmlns:a16="http://schemas.microsoft.com/office/drawing/2014/main" id="{4B848106-32D4-248D-155C-FE06DAEC7F4B}"/>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7</a:t>
            </a:r>
            <a:endParaRPr lang="en-US" sz="1668" b="1" dirty="0">
              <a:latin typeface="Verdana" panose="020B0604030504040204" pitchFamily="34" charset="0"/>
              <a:ea typeface="Verdana" panose="020B0604030504040204" pitchFamily="34" charset="0"/>
            </a:endParaRPr>
          </a:p>
        </p:txBody>
      </p:sp>
      <p:sp>
        <p:nvSpPr>
          <p:cNvPr id="22" name="Text 1">
            <a:extLst>
              <a:ext uri="{FF2B5EF4-FFF2-40B4-BE49-F238E27FC236}">
                <a16:creationId xmlns:a16="http://schemas.microsoft.com/office/drawing/2014/main" id="{7DBC7097-12D7-AF22-58D3-58FF6ADFFC8A}"/>
              </a:ext>
            </a:extLst>
          </p:cNvPr>
          <p:cNvSpPr/>
          <p:nvPr/>
        </p:nvSpPr>
        <p:spPr>
          <a:xfrm>
            <a:off x="793385" y="581590"/>
            <a:ext cx="13692049" cy="857417"/>
          </a:xfrm>
          <a:prstGeom prst="rect">
            <a:avLst/>
          </a:prstGeom>
          <a:noFill/>
          <a:ln/>
        </p:spPr>
        <p:txBody>
          <a:bodyPr wrap="square" rtlCol="0" anchor="t"/>
          <a:lstStyle/>
          <a:p>
            <a:pPr>
              <a:lnSpc>
                <a:spcPts val="5755"/>
              </a:lnSpc>
            </a:pPr>
            <a:r>
              <a:rPr lang="ru-RU" sz="4000" b="1" dirty="0">
                <a:solidFill>
                  <a:srgbClr val="2E75B6"/>
                </a:solidFill>
                <a:latin typeface="Verdana" panose="020B0604030504040204" pitchFamily="34" charset="0"/>
                <a:ea typeface="Verdana" panose="020B0604030504040204" pitchFamily="34" charset="0"/>
              </a:rPr>
              <a:t>Прототипы. </a:t>
            </a:r>
            <a:r>
              <a:rPr lang="ru-RU" sz="4000" b="1" kern="10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Прогресс и завершение действия</a:t>
            </a:r>
            <a:endParaRPr lang="en-US" sz="4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27" name="Рисунок 26" descr="Изображение выглядит как черный, темнота&#10;&#10;Автоматически созданное описание">
            <a:extLst>
              <a:ext uri="{FF2B5EF4-FFF2-40B4-BE49-F238E27FC236}">
                <a16:creationId xmlns:a16="http://schemas.microsoft.com/office/drawing/2014/main" id="{0905F6EB-EC33-1C13-576C-84C5D8176A57}"/>
              </a:ext>
            </a:extLst>
          </p:cNvPr>
          <p:cNvPicPr>
            <a:picLocks noChangeAspect="1"/>
          </p:cNvPicPr>
          <p:nvPr/>
        </p:nvPicPr>
        <p:blipFill>
          <a:blip r:embed="rId5"/>
          <a:stretch>
            <a:fillRect/>
          </a:stretch>
        </p:blipFill>
        <p:spPr>
          <a:xfrm>
            <a:off x="1015665" y="7004005"/>
            <a:ext cx="1605988" cy="633130"/>
          </a:xfrm>
          <a:prstGeom prst="rect">
            <a:avLst/>
          </a:prstGeom>
        </p:spPr>
      </p:pic>
      <p:pic>
        <p:nvPicPr>
          <p:cNvPr id="7" name="Рисунок 6" descr="Изображение выглядит как текст, снимок экрана, программное обеспечение, дизайн&#10;&#10;Автоматически созданное описание">
            <a:extLst>
              <a:ext uri="{FF2B5EF4-FFF2-40B4-BE49-F238E27FC236}">
                <a16:creationId xmlns:a16="http://schemas.microsoft.com/office/drawing/2014/main" id="{4B52F8DB-96BE-865F-C784-445F812785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098" y="1566475"/>
            <a:ext cx="8329961" cy="5302503"/>
          </a:xfrm>
          <a:prstGeom prst="rect">
            <a:avLst/>
          </a:prstGeom>
        </p:spPr>
      </p:pic>
    </p:spTree>
    <p:extLst>
      <p:ext uri="{BB962C8B-B14F-4D97-AF65-F5344CB8AC3E}">
        <p14:creationId xmlns:p14="http://schemas.microsoft.com/office/powerpoint/2010/main" val="426359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ru-RU"/>
          </a:p>
        </p:txBody>
      </p:sp>
      <p:sp>
        <p:nvSpPr>
          <p:cNvPr id="21" name="Text 4">
            <a:extLst>
              <a:ext uri="{FF2B5EF4-FFF2-40B4-BE49-F238E27FC236}">
                <a16:creationId xmlns:a16="http://schemas.microsoft.com/office/drawing/2014/main" id="{4B848106-32D4-248D-155C-FE06DAEC7F4B}"/>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8</a:t>
            </a:r>
            <a:endParaRPr lang="en-US" sz="1668" b="1" dirty="0">
              <a:latin typeface="Verdana" panose="020B0604030504040204" pitchFamily="34" charset="0"/>
              <a:ea typeface="Verdana" panose="020B0604030504040204" pitchFamily="34" charset="0"/>
            </a:endParaRPr>
          </a:p>
        </p:txBody>
      </p:sp>
      <p:sp>
        <p:nvSpPr>
          <p:cNvPr id="22" name="Text 1">
            <a:extLst>
              <a:ext uri="{FF2B5EF4-FFF2-40B4-BE49-F238E27FC236}">
                <a16:creationId xmlns:a16="http://schemas.microsoft.com/office/drawing/2014/main" id="{7DBC7097-12D7-AF22-58D3-58FF6ADFFC8A}"/>
              </a:ext>
            </a:extLst>
          </p:cNvPr>
          <p:cNvSpPr/>
          <p:nvPr/>
        </p:nvSpPr>
        <p:spPr>
          <a:xfrm>
            <a:off x="793385" y="581590"/>
            <a:ext cx="13692049" cy="857417"/>
          </a:xfrm>
          <a:prstGeom prst="rect">
            <a:avLst/>
          </a:prstGeom>
          <a:noFill/>
          <a:ln/>
        </p:spPr>
        <p:txBody>
          <a:bodyPr wrap="square" rtlCol="0" anchor="t"/>
          <a:lstStyle/>
          <a:p>
            <a:pPr>
              <a:lnSpc>
                <a:spcPts val="5755"/>
              </a:lnSpc>
            </a:pPr>
            <a:r>
              <a:rPr lang="ru-RU" sz="4000" b="1" dirty="0">
                <a:solidFill>
                  <a:srgbClr val="2E75B6"/>
                </a:solidFill>
                <a:latin typeface="Verdana" panose="020B0604030504040204" pitchFamily="34" charset="0"/>
                <a:ea typeface="Verdana" panose="020B0604030504040204" pitchFamily="34" charset="0"/>
              </a:rPr>
              <a:t>Прототипы. </a:t>
            </a:r>
            <a:r>
              <a:rPr lang="ru-RU" sz="4000" b="1" kern="100" dirty="0">
                <a:solidFill>
                  <a:schemeClr val="tx1">
                    <a:lumMod val="75000"/>
                    <a:lumOff val="25000"/>
                  </a:schemeClr>
                </a:solidFill>
                <a:effectLst/>
                <a:latin typeface="Verdana" panose="020B0604030504040204" pitchFamily="34" charset="0"/>
                <a:ea typeface="Verdana" panose="020B0604030504040204" pitchFamily="34" charset="0"/>
                <a:cs typeface="Times New Roman" panose="02020603050405020304" pitchFamily="18" charset="0"/>
              </a:rPr>
              <a:t>Изменение</a:t>
            </a:r>
            <a:endParaRPr lang="en-US" sz="4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27" name="Рисунок 26" descr="Изображение выглядит как черный, темнота&#10;&#10;Автоматически созданное описание">
            <a:extLst>
              <a:ext uri="{FF2B5EF4-FFF2-40B4-BE49-F238E27FC236}">
                <a16:creationId xmlns:a16="http://schemas.microsoft.com/office/drawing/2014/main" id="{0905F6EB-EC33-1C13-576C-84C5D8176A57}"/>
              </a:ext>
            </a:extLst>
          </p:cNvPr>
          <p:cNvPicPr>
            <a:picLocks noChangeAspect="1"/>
          </p:cNvPicPr>
          <p:nvPr/>
        </p:nvPicPr>
        <p:blipFill>
          <a:blip r:embed="rId5"/>
          <a:stretch>
            <a:fillRect/>
          </a:stretch>
        </p:blipFill>
        <p:spPr>
          <a:xfrm>
            <a:off x="1015665" y="7004005"/>
            <a:ext cx="1605988" cy="633130"/>
          </a:xfrm>
          <a:prstGeom prst="rect">
            <a:avLst/>
          </a:prstGeom>
        </p:spPr>
      </p:pic>
      <p:pic>
        <p:nvPicPr>
          <p:cNvPr id="8" name="Рисунок 7" descr="Изображение выглядит как текст, одежда, снимок экрана, обувь&#10;&#10;Автоматически созданное описание">
            <a:extLst>
              <a:ext uri="{FF2B5EF4-FFF2-40B4-BE49-F238E27FC236}">
                <a16:creationId xmlns:a16="http://schemas.microsoft.com/office/drawing/2014/main" id="{C694412F-3057-8CC2-167D-29825FDD7D41}"/>
              </a:ext>
            </a:extLst>
          </p:cNvPr>
          <p:cNvPicPr>
            <a:picLocks noChangeAspect="1"/>
          </p:cNvPicPr>
          <p:nvPr/>
        </p:nvPicPr>
        <p:blipFill>
          <a:blip r:embed="rId6"/>
          <a:stretch>
            <a:fillRect/>
          </a:stretch>
        </p:blipFill>
        <p:spPr>
          <a:xfrm>
            <a:off x="1015665" y="1439007"/>
            <a:ext cx="5076922" cy="5398246"/>
          </a:xfrm>
          <a:prstGeom prst="rect">
            <a:avLst/>
          </a:prstGeom>
        </p:spPr>
      </p:pic>
    </p:spTree>
    <p:extLst>
      <p:ext uri="{BB962C8B-B14F-4D97-AF65-F5344CB8AC3E}">
        <p14:creationId xmlns:p14="http://schemas.microsoft.com/office/powerpoint/2010/main" val="1355571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ru-RU"/>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ru-RU"/>
          </a:p>
        </p:txBody>
      </p:sp>
      <p:sp>
        <p:nvSpPr>
          <p:cNvPr id="21" name="Text 4">
            <a:extLst>
              <a:ext uri="{FF2B5EF4-FFF2-40B4-BE49-F238E27FC236}">
                <a16:creationId xmlns:a16="http://schemas.microsoft.com/office/drawing/2014/main" id="{4B848106-32D4-248D-155C-FE06DAEC7F4B}"/>
              </a:ext>
            </a:extLst>
          </p:cNvPr>
          <p:cNvSpPr/>
          <p:nvPr/>
        </p:nvSpPr>
        <p:spPr>
          <a:xfrm>
            <a:off x="13723673" y="7320570"/>
            <a:ext cx="313973" cy="395684"/>
          </a:xfrm>
          <a:prstGeom prst="rect">
            <a:avLst/>
          </a:prstGeom>
          <a:noFill/>
          <a:ln/>
        </p:spPr>
        <p:txBody>
          <a:bodyPr wrap="none" rtlCol="0" anchor="t"/>
          <a:lstStyle/>
          <a:p>
            <a:pPr marL="0" indent="0" algn="l">
              <a:lnSpc>
                <a:spcPts val="2335"/>
              </a:lnSpc>
              <a:buNone/>
            </a:pPr>
            <a:r>
              <a:rPr lang="en-US" sz="1668" dirty="0">
                <a:latin typeface="Verdana" panose="020B0604030504040204" pitchFamily="34" charset="0"/>
                <a:ea typeface="Verdana" panose="020B0604030504040204" pitchFamily="34" charset="0"/>
              </a:rPr>
              <a:t>9</a:t>
            </a:r>
            <a:endParaRPr lang="en-US" sz="1668" b="1" dirty="0">
              <a:latin typeface="Verdana" panose="020B0604030504040204" pitchFamily="34" charset="0"/>
              <a:ea typeface="Verdana" panose="020B0604030504040204" pitchFamily="34" charset="0"/>
            </a:endParaRPr>
          </a:p>
        </p:txBody>
      </p:sp>
      <p:sp>
        <p:nvSpPr>
          <p:cNvPr id="22" name="Text 1">
            <a:extLst>
              <a:ext uri="{FF2B5EF4-FFF2-40B4-BE49-F238E27FC236}">
                <a16:creationId xmlns:a16="http://schemas.microsoft.com/office/drawing/2014/main" id="{7DBC7097-12D7-AF22-58D3-58FF6ADFFC8A}"/>
              </a:ext>
            </a:extLst>
          </p:cNvPr>
          <p:cNvSpPr/>
          <p:nvPr/>
        </p:nvSpPr>
        <p:spPr>
          <a:xfrm>
            <a:off x="793385" y="581590"/>
            <a:ext cx="13692049" cy="857417"/>
          </a:xfrm>
          <a:prstGeom prst="rect">
            <a:avLst/>
          </a:prstGeom>
          <a:noFill/>
          <a:ln/>
        </p:spPr>
        <p:txBody>
          <a:bodyPr wrap="square" rtlCol="0" anchor="t"/>
          <a:lstStyle/>
          <a:p>
            <a:pPr>
              <a:lnSpc>
                <a:spcPts val="5755"/>
              </a:lnSpc>
            </a:pPr>
            <a:r>
              <a:rPr lang="ru-RU" sz="4000" b="1" dirty="0">
                <a:solidFill>
                  <a:srgbClr val="2E75B6"/>
                </a:solidFill>
                <a:latin typeface="Verdana" panose="020B0604030504040204" pitchFamily="34" charset="0"/>
                <a:ea typeface="Verdana" panose="020B0604030504040204" pitchFamily="34" charset="0"/>
              </a:rPr>
              <a:t>Прототипы. </a:t>
            </a:r>
            <a:r>
              <a:rPr lang="ru-RU" sz="4000" b="1" kern="100" dirty="0">
                <a:solidFill>
                  <a:schemeClr val="tx1">
                    <a:lumMod val="75000"/>
                    <a:lumOff val="25000"/>
                  </a:schemeClr>
                </a:solidFill>
                <a:latin typeface="Verdana" panose="020B0604030504040204" pitchFamily="34" charset="0"/>
                <a:ea typeface="Verdana" panose="020B0604030504040204" pitchFamily="34" charset="0"/>
                <a:cs typeface="Times New Roman" panose="02020603050405020304" pitchFamily="18" charset="0"/>
              </a:rPr>
              <a:t>Визуализация</a:t>
            </a:r>
            <a:endParaRPr lang="en-US" sz="40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27" name="Рисунок 26" descr="Изображение выглядит как черный, темнота&#10;&#10;Автоматически созданное описание">
            <a:extLst>
              <a:ext uri="{FF2B5EF4-FFF2-40B4-BE49-F238E27FC236}">
                <a16:creationId xmlns:a16="http://schemas.microsoft.com/office/drawing/2014/main" id="{0905F6EB-EC33-1C13-576C-84C5D8176A57}"/>
              </a:ext>
            </a:extLst>
          </p:cNvPr>
          <p:cNvPicPr>
            <a:picLocks noChangeAspect="1"/>
          </p:cNvPicPr>
          <p:nvPr/>
        </p:nvPicPr>
        <p:blipFill>
          <a:blip r:embed="rId5"/>
          <a:stretch>
            <a:fillRect/>
          </a:stretch>
        </p:blipFill>
        <p:spPr>
          <a:xfrm>
            <a:off x="1015665" y="7004005"/>
            <a:ext cx="1605988" cy="633130"/>
          </a:xfrm>
          <a:prstGeom prst="rect">
            <a:avLst/>
          </a:prstGeom>
        </p:spPr>
      </p:pic>
      <p:pic>
        <p:nvPicPr>
          <p:cNvPr id="10" name="Рисунок 9" descr="Изображение выглядит как текст, снимок экрана, дизайн&#10;&#10;Автоматически созданное описание">
            <a:extLst>
              <a:ext uri="{FF2B5EF4-FFF2-40B4-BE49-F238E27FC236}">
                <a16:creationId xmlns:a16="http://schemas.microsoft.com/office/drawing/2014/main" id="{C8EEA556-ABAF-EF99-4C38-7CBA4014EB6F}"/>
              </a:ext>
            </a:extLst>
          </p:cNvPr>
          <p:cNvPicPr>
            <a:picLocks noChangeAspect="1"/>
          </p:cNvPicPr>
          <p:nvPr/>
        </p:nvPicPr>
        <p:blipFill>
          <a:blip r:embed="rId6"/>
          <a:stretch>
            <a:fillRect/>
          </a:stretch>
        </p:blipFill>
        <p:spPr>
          <a:xfrm>
            <a:off x="1015665" y="1524713"/>
            <a:ext cx="4956306" cy="5180173"/>
          </a:xfrm>
          <a:prstGeom prst="rect">
            <a:avLst/>
          </a:prstGeom>
        </p:spPr>
      </p:pic>
      <p:pic>
        <p:nvPicPr>
          <p:cNvPr id="12" name="Рисунок 11" descr="Изображение выглядит как снимок экрана, текст, программное обеспечение, Мультимедийное программное обеспечение&#10;&#10;Автоматически созданное описание">
            <a:extLst>
              <a:ext uri="{FF2B5EF4-FFF2-40B4-BE49-F238E27FC236}">
                <a16:creationId xmlns:a16="http://schemas.microsoft.com/office/drawing/2014/main" id="{65C5DB95-714F-D71D-4974-B7660333730F}"/>
              </a:ext>
            </a:extLst>
          </p:cNvPr>
          <p:cNvPicPr>
            <a:picLocks noChangeAspect="1"/>
          </p:cNvPicPr>
          <p:nvPr/>
        </p:nvPicPr>
        <p:blipFill rotWithShape="1">
          <a:blip r:embed="rId7"/>
          <a:srcRect l="47761" t="36210" r="35245" b="45853"/>
          <a:stretch/>
        </p:blipFill>
        <p:spPr>
          <a:xfrm>
            <a:off x="7527281" y="2990537"/>
            <a:ext cx="4009915" cy="2248525"/>
          </a:xfrm>
          <a:prstGeom prst="rect">
            <a:avLst/>
          </a:prstGeom>
        </p:spPr>
      </p:pic>
    </p:spTree>
    <p:extLst>
      <p:ext uri="{BB962C8B-B14F-4D97-AF65-F5344CB8AC3E}">
        <p14:creationId xmlns:p14="http://schemas.microsoft.com/office/powerpoint/2010/main" val="130778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1258</TotalTime>
  <Words>1566</Words>
  <Application>Microsoft Office PowerPoint</Application>
  <PresentationFormat>Произвольный</PresentationFormat>
  <Paragraphs>124</Paragraphs>
  <Slides>15</Slides>
  <Notes>15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Aptos</vt:lpstr>
      <vt:lpstr>Arial</vt:lpstr>
      <vt:lpstr>Cambria Math</vt:lpstr>
      <vt:lpstr>Times New Roman</vt:lpstr>
      <vt:lpstr>Verdana</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Анастасия Синицына</cp:lastModifiedBy>
  <cp:revision>5</cp:revision>
  <dcterms:created xsi:type="dcterms:W3CDTF">2024-05-26T10:42:57Z</dcterms:created>
  <dcterms:modified xsi:type="dcterms:W3CDTF">2024-11-19T10:23:13Z</dcterms:modified>
</cp:coreProperties>
</file>