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464" r:id="rId3"/>
    <p:sldId id="303" r:id="rId4"/>
    <p:sldId id="348" r:id="rId5"/>
    <p:sldId id="353" r:id="rId6"/>
    <p:sldId id="347" r:id="rId7"/>
  </p:sldIdLst>
  <p:sldSz cx="9906000" cy="6858000" type="A4"/>
  <p:notesSz cx="9713913" cy="6854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b="1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FF"/>
    <a:srgbClr val="FFCCCC"/>
    <a:srgbClr val="0000FF"/>
    <a:srgbClr val="CCFFFF"/>
    <a:srgbClr val="669900"/>
    <a:srgbClr val="33CC33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8" autoAdjust="0"/>
    <p:restoredTop sz="77257" autoAdjust="0"/>
  </p:normalViewPr>
  <p:slideViewPr>
    <p:cSldViewPr>
      <p:cViewPr varScale="1">
        <p:scale>
          <a:sx n="59" d="100"/>
          <a:sy n="59" d="100"/>
        </p:scale>
        <p:origin x="159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4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2275" y="0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0338"/>
            <a:ext cx="42084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2275" y="6510338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>
                <a:latin typeface="Arial" charset="0"/>
              </a:defRPr>
            </a:lvl1pPr>
          </a:lstStyle>
          <a:p>
            <a:fld id="{7F661A5A-74D2-4BA3-AAA6-3A28C0421BD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2275" y="0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00375" y="514350"/>
            <a:ext cx="3713163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5963"/>
            <a:ext cx="7770813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0338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b="0" i="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2275" y="6510338"/>
            <a:ext cx="4210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 i="0">
                <a:latin typeface="Arial" charset="0"/>
              </a:defRPr>
            </a:lvl1pPr>
          </a:lstStyle>
          <a:p>
            <a:fld id="{5446856D-D31A-453C-80F2-84A4A83315D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747E-AEBB-4DF1-B116-189D96B96FC0}" type="slidenum">
              <a:rPr lang="ru-RU"/>
              <a:pPr/>
              <a:t>2</a:t>
            </a:fld>
            <a:endParaRPr 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BAA77-640D-45CF-B661-F82AC81CC963}" type="slidenum">
              <a:rPr lang="ru-RU"/>
              <a:pPr/>
              <a:t>3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9BEBF-DFC2-4DD9-A7F5-394DDD98B93E}" type="slidenum">
              <a:rPr lang="ru-RU"/>
              <a:pPr/>
              <a:t>4</a:t>
            </a:fld>
            <a:endParaRPr 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Сетевой шлюз — это устройство или ПО, </a:t>
            </a:r>
            <a:r>
              <a:rPr lang="ru-RU" b="0" i="0">
                <a:solidFill>
                  <a:srgbClr val="333333"/>
                </a:solidFill>
                <a:effectLst/>
                <a:latin typeface="YS Text"/>
              </a:rPr>
              <a:t>объединяющее сети,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построенным на основе разных протоколов и технологий.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Шлюз преобразует данные из одного протокола или формата в другой. Это необходимо, поскольку организации часто используют в своих локальных сетях отличные от интернета протоколы.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 настоящее время ввиду отсутствия конкурентов у TCP/IP, сетевой шлюз зачастую становится синонимом маршрутизатора.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A7822-2042-4980-9C60-5BADFF02F20B}" type="slidenum">
              <a:rPr lang="ru-RU"/>
              <a:pPr/>
              <a:t>5</a:t>
            </a:fld>
            <a:endParaRPr lang="ru-RU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64A5ED-9A46-41EB-94E7-6EA70F19FB35}" type="slidenum">
              <a:rPr lang="ru-RU"/>
              <a:pPr/>
              <a:t>6</a:t>
            </a:fld>
            <a:endParaRPr lang="ru-RU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D7EC0-1CB5-4492-8E60-6E777E8609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E01C8-1B66-46B6-9FAC-F4EE7EA6185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B87B8-8023-426C-9676-65D7FD32D2D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7EB678F-93B2-48E1-BC30-9CA5ACEFA3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DACB-58ED-4B03-9487-A3F019ED2AF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AFC80-ED0B-4F66-8C08-DE868437062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5B55A-A6CD-45D1-83CC-7EBBE4B57F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7262C-2BCF-4E1C-A990-9769C6D3AB7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9F539-F158-4285-A153-C58834D2F40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24569-D855-4247-8622-4F722F77358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FCAE4-ED83-4A7C-AA84-67E97406E5D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B395F-D7D9-4792-B8CC-CB66C3F81B3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+mn-lt"/>
              </a:defRPr>
            </a:lvl1pPr>
          </a:lstStyle>
          <a:p>
            <a:r>
              <a:rPr lang="ru-RU"/>
              <a:t>ФПИиКТ ИТМО: "Сети ЭВМ и ТК"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+mn-lt"/>
              </a:defRPr>
            </a:lvl1pPr>
          </a:lstStyle>
          <a:p>
            <a:fld id="{4AB4C049-4249-4112-A02D-EAD4E73F3C0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2480" y="1193891"/>
            <a:ext cx="9361040" cy="704939"/>
          </a:xfrm>
        </p:spPr>
        <p:txBody>
          <a:bodyPr/>
          <a:lstStyle/>
          <a:p>
            <a:pPr eaLnBrk="1" hangingPunct="1"/>
            <a:r>
              <a:rPr lang="ru-RU" sz="4000" b="1" dirty="0">
                <a:solidFill>
                  <a:srgbClr val="FF0000"/>
                </a:solidFill>
                <a:latin typeface="Times New Roman" pitchFamily="18" charset="0"/>
              </a:rPr>
              <a:t>«Компьютерные сети»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675" y="1898830"/>
            <a:ext cx="9440863" cy="207023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endParaRPr lang="ru-RU" sz="2000" b="1" i="1" dirty="0">
              <a:latin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ru-RU" sz="2000" b="1" i="1" dirty="0">
                <a:latin typeface="Times New Roman" pitchFamily="18" charset="0"/>
              </a:rPr>
              <a:t>________________________________________________________________________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dirty="0">
                <a:solidFill>
                  <a:schemeClr val="accent2"/>
                </a:solidFill>
                <a:latin typeface="Times New Roman" pitchFamily="18" charset="0"/>
              </a:rPr>
              <a:t>Национальный исследовательский университет ИТМО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ru-RU" sz="2800" b="1" dirty="0">
                <a:solidFill>
                  <a:schemeClr val="accent2"/>
                </a:solidFill>
                <a:latin typeface="Times New Roman" pitchFamily="18" charset="0"/>
              </a:rPr>
              <a:t>НИУ ИТМО)</a:t>
            </a:r>
          </a:p>
          <a:p>
            <a:pPr>
              <a:lnSpc>
                <a:spcPct val="90000"/>
              </a:lnSpc>
            </a:pPr>
            <a:r>
              <a:rPr lang="ru-RU" sz="2400" b="1" i="1" dirty="0">
                <a:solidFill>
                  <a:srgbClr val="0070C0"/>
                </a:solidFill>
                <a:latin typeface="Times New Roman" pitchFamily="18" charset="0"/>
              </a:rPr>
              <a:t>Факультет программной инженерии и компьютерной техники</a:t>
            </a:r>
          </a:p>
        </p:txBody>
      </p:sp>
      <p:sp>
        <p:nvSpPr>
          <p:cNvPr id="10" name="Дата 4">
            <a:extLst>
              <a:ext uri="{FF2B5EF4-FFF2-40B4-BE49-F238E27FC236}">
                <a16:creationId xmlns:a16="http://schemas.microsoft.com/office/drawing/2014/main" id="{A5BCB72B-3904-430C-9AA5-FE3EF1C914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t>03.03.2025</a:t>
            </a:fld>
            <a:endParaRPr lang="ru-RU" sz="1200" i="1" dirty="0"/>
          </a:p>
        </p:txBody>
      </p:sp>
      <p:sp>
        <p:nvSpPr>
          <p:cNvPr id="11" name="Нижний колонтитул 5">
            <a:extLst>
              <a:ext uri="{FF2B5EF4-FFF2-40B4-BE49-F238E27FC236}">
                <a16:creationId xmlns:a16="http://schemas.microsoft.com/office/drawing/2014/main" id="{BA92353E-53A8-40D6-8869-161DFCC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8FA41E38-CA9B-4189-8D4C-5EB45C39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444335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1</a:t>
            </a:fld>
            <a:endParaRPr lang="ru-RU" sz="1200" i="1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91AE53C-FBC7-A1F0-B27A-B6EAC9308A44}"/>
              </a:ext>
            </a:extLst>
          </p:cNvPr>
          <p:cNvGrpSpPr/>
          <p:nvPr/>
        </p:nvGrpSpPr>
        <p:grpSpPr>
          <a:xfrm>
            <a:off x="0" y="-8620"/>
            <a:ext cx="9905999" cy="1232375"/>
            <a:chOff x="0" y="-1"/>
            <a:chExt cx="9905999" cy="1232375"/>
          </a:xfrm>
        </p:grpSpPr>
        <p:pic>
          <p:nvPicPr>
            <p:cNvPr id="3" name="Рисунок 2" descr="itmo_horiz_blue_rus.jpg">
              <a:extLst>
                <a:ext uri="{FF2B5EF4-FFF2-40B4-BE49-F238E27FC236}">
                  <a16:creationId xmlns:a16="http://schemas.microsoft.com/office/drawing/2014/main" id="{4360D955-F33C-FD33-4ADB-0E8EB696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905999" cy="1232375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48A6FA2-4D0D-4DDA-32E4-71D007B7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620"/>
              <a:ext cx="2679628" cy="1223754"/>
            </a:xfrm>
            <a:prstGeom prst="rect">
              <a:avLst/>
            </a:prstGeom>
          </p:spPr>
        </p:pic>
      </p:grpSp>
      <p:sp>
        <p:nvSpPr>
          <p:cNvPr id="5" name="Rectangle 6">
            <a:extLst>
              <a:ext uri="{FF2B5EF4-FFF2-40B4-BE49-F238E27FC236}">
                <a16:creationId xmlns:a16="http://schemas.microsoft.com/office/drawing/2014/main" id="{C87058ED-1097-408B-7889-D134A377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" y="4250268"/>
            <a:ext cx="8915400" cy="1395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3600" i="0" dirty="0">
                <a:solidFill>
                  <a:srgbClr val="00B050"/>
                </a:solidFill>
                <a:cs typeface="Times New Roman" pitchFamily="18" charset="0"/>
              </a:rPr>
              <a:t>Локальные сети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205898"/>
            <a:ext cx="9577387" cy="477797"/>
          </a:xfrm>
          <a:noFill/>
        </p:spPr>
        <p:txBody>
          <a:bodyPr/>
          <a:lstStyle/>
          <a:p>
            <a:r>
              <a:rPr lang="ru-RU" sz="2400" b="1" u="sng" dirty="0">
                <a:latin typeface="Times New Roman" pitchFamily="18" charset="0"/>
              </a:rPr>
              <a:t>Особенности локальных сетей</a:t>
            </a:r>
            <a:endParaRPr lang="ru-RU" sz="2400" i="1" u="sng" dirty="0">
              <a:latin typeface="Times New Roman" pitchFamily="18" charset="0"/>
            </a:endParaRPr>
          </a:p>
        </p:txBody>
      </p:sp>
      <p:sp>
        <p:nvSpPr>
          <p:cNvPr id="35878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17500" y="1088740"/>
            <a:ext cx="9359900" cy="3465385"/>
          </a:xfrm>
          <a:noFill/>
          <a:ln w="6350">
            <a:solidFill>
              <a:schemeClr val="tx1"/>
            </a:solidFill>
          </a:ln>
        </p:spPr>
        <p:txBody>
          <a:bodyPr lIns="18000" tIns="10800" rIns="18000" bIns="10800"/>
          <a:lstStyle/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1. Небольшой территориальный охват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2. Интерфейс - последовательный.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3. Отсутствует АПД , так как сигналы передаются в "естественной" цифровой форме.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4. В качестве устройства сопряжения компьютера с сетью используется сетевой адаптер.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5. Простые топологии: "общая шина", "кольцо", "звезда".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6. Отсутствует маршрутизация (3-й уровень модели OSI).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7. Сетевое оборудование: концентраторы и коммутаторы 2-го уровня </a:t>
            </a:r>
            <a:endParaRPr lang="en-US" sz="2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</a:rPr>
              <a:t> 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30212" y="4952497"/>
            <a:ext cx="9045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u="sng" dirty="0"/>
              <a:t>Ethernet </a:t>
            </a:r>
            <a:r>
              <a:rPr lang="ru-RU" sz="2000" b="0" dirty="0"/>
              <a:t>– наиболее распространённая технология локальных сетей</a:t>
            </a:r>
            <a:endParaRPr lang="ru-RU" sz="2000" b="0" i="0" dirty="0"/>
          </a:p>
        </p:txBody>
      </p:sp>
      <p:sp>
        <p:nvSpPr>
          <p:cNvPr id="7" name="Дата 4">
            <a:extLst>
              <a:ext uri="{FF2B5EF4-FFF2-40B4-BE49-F238E27FC236}">
                <a16:creationId xmlns:a16="http://schemas.microsoft.com/office/drawing/2014/main" id="{1B564D74-AE5A-4BE0-BCF7-2AF7995C06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t>03.03.2025</a:t>
            </a:fld>
            <a:endParaRPr lang="ru-RU" sz="1200" i="1" dirty="0"/>
          </a:p>
        </p:txBody>
      </p:sp>
      <p:sp>
        <p:nvSpPr>
          <p:cNvPr id="8" name="Нижний колонтитул 5">
            <a:extLst>
              <a:ext uri="{FF2B5EF4-FFF2-40B4-BE49-F238E27FC236}">
                <a16:creationId xmlns:a16="http://schemas.microsoft.com/office/drawing/2014/main" id="{DFC22CFF-CA25-41B8-BB0B-31EB0D92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180ED178-2FA2-428B-9E10-15E01B4F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444335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2</a:t>
            </a:fld>
            <a:endParaRPr lang="ru-RU" sz="12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5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5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5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115888"/>
            <a:ext cx="9577387" cy="862012"/>
          </a:xfrm>
          <a:noFill/>
          <a:ln/>
        </p:spPr>
        <p:txBody>
          <a:bodyPr lIns="18000" rIns="18000"/>
          <a:lstStyle/>
          <a:p>
            <a:r>
              <a:rPr lang="ru-RU" sz="2400" b="1" dirty="0">
                <a:latin typeface="Times New Roman" pitchFamily="18" charset="0"/>
              </a:rPr>
              <a:t>Типовые топологии локальных сетей</a:t>
            </a:r>
            <a:endParaRPr lang="ru-RU" sz="2400" dirty="0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227013" y="1288830"/>
            <a:ext cx="3783012" cy="835025"/>
            <a:chOff x="143" y="657"/>
            <a:chExt cx="2383" cy="526"/>
          </a:xfrm>
        </p:grpSpPr>
        <p:sp>
          <p:nvSpPr>
            <p:cNvPr id="44084" name="AutoShape 52"/>
            <p:cNvSpPr>
              <a:spLocks noChangeArrowheads="1"/>
            </p:cNvSpPr>
            <p:nvPr/>
          </p:nvSpPr>
          <p:spPr bwMode="auto">
            <a:xfrm rot="5400000">
              <a:off x="165" y="978"/>
              <a:ext cx="183" cy="228"/>
            </a:xfrm>
            <a:prstGeom prst="can">
              <a:avLst>
                <a:gd name="adj" fmla="val 31148"/>
              </a:avLst>
            </a:prstGeom>
            <a:solidFill>
              <a:srgbClr val="C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2" name="Line 50"/>
            <p:cNvSpPr>
              <a:spLocks noChangeShapeType="1"/>
            </p:cNvSpPr>
            <p:nvPr/>
          </p:nvSpPr>
          <p:spPr bwMode="auto">
            <a:xfrm>
              <a:off x="348" y="1092"/>
              <a:ext cx="1950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3" name="AutoShape 51"/>
            <p:cNvSpPr>
              <a:spLocks noChangeArrowheads="1"/>
            </p:cNvSpPr>
            <p:nvPr/>
          </p:nvSpPr>
          <p:spPr bwMode="auto">
            <a:xfrm rot="5400000">
              <a:off x="2320" y="978"/>
              <a:ext cx="183" cy="228"/>
            </a:xfrm>
            <a:prstGeom prst="can">
              <a:avLst>
                <a:gd name="adj" fmla="val 31148"/>
              </a:avLst>
            </a:prstGeom>
            <a:solidFill>
              <a:srgbClr val="C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5" name="AutoShape 53"/>
            <p:cNvSpPr>
              <a:spLocks noChangeArrowheads="1"/>
            </p:cNvSpPr>
            <p:nvPr/>
          </p:nvSpPr>
          <p:spPr bwMode="auto">
            <a:xfrm>
              <a:off x="494" y="932"/>
              <a:ext cx="228" cy="183"/>
            </a:xfrm>
            <a:prstGeom prst="downArrowCallout">
              <a:avLst>
                <a:gd name="adj1" fmla="val 31148"/>
                <a:gd name="adj2" fmla="val 31148"/>
                <a:gd name="adj3" fmla="val 16667"/>
                <a:gd name="adj4" fmla="val 66667"/>
              </a:avLst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6" name="AutoShape 54"/>
            <p:cNvSpPr>
              <a:spLocks noChangeArrowheads="1"/>
            </p:cNvSpPr>
            <p:nvPr/>
          </p:nvSpPr>
          <p:spPr bwMode="auto">
            <a:xfrm>
              <a:off x="1912" y="932"/>
              <a:ext cx="228" cy="183"/>
            </a:xfrm>
            <a:prstGeom prst="downArrowCallout">
              <a:avLst>
                <a:gd name="adj1" fmla="val 31148"/>
                <a:gd name="adj2" fmla="val 31148"/>
                <a:gd name="adj3" fmla="val 16667"/>
                <a:gd name="adj4" fmla="val 66667"/>
              </a:avLst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7" name="AutoShape 55"/>
            <p:cNvSpPr>
              <a:spLocks noChangeArrowheads="1"/>
            </p:cNvSpPr>
            <p:nvPr/>
          </p:nvSpPr>
          <p:spPr bwMode="auto">
            <a:xfrm>
              <a:off x="1431" y="932"/>
              <a:ext cx="228" cy="183"/>
            </a:xfrm>
            <a:prstGeom prst="downArrowCallout">
              <a:avLst>
                <a:gd name="adj1" fmla="val 31148"/>
                <a:gd name="adj2" fmla="val 31148"/>
                <a:gd name="adj3" fmla="val 16667"/>
                <a:gd name="adj4" fmla="val 66667"/>
              </a:avLst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88" name="AutoShape 56"/>
            <p:cNvSpPr>
              <a:spLocks noChangeArrowheads="1"/>
            </p:cNvSpPr>
            <p:nvPr/>
          </p:nvSpPr>
          <p:spPr bwMode="auto">
            <a:xfrm>
              <a:off x="951" y="932"/>
              <a:ext cx="228" cy="183"/>
            </a:xfrm>
            <a:prstGeom prst="downArrowCallout">
              <a:avLst>
                <a:gd name="adj1" fmla="val 31148"/>
                <a:gd name="adj2" fmla="val 31148"/>
                <a:gd name="adj3" fmla="val 16667"/>
                <a:gd name="adj4" fmla="val 66667"/>
              </a:avLst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096" name="Text Box 64"/>
            <p:cNvSpPr txBox="1">
              <a:spLocks noChangeArrowheads="1"/>
            </p:cNvSpPr>
            <p:nvPr/>
          </p:nvSpPr>
          <p:spPr bwMode="auto">
            <a:xfrm>
              <a:off x="426" y="658"/>
              <a:ext cx="36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 dirty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 dirty="0">
                <a:latin typeface="Arial" charset="0"/>
              </a:endParaRPr>
            </a:p>
          </p:txBody>
        </p:sp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1844" y="657"/>
              <a:ext cx="36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  <p:sp>
          <p:nvSpPr>
            <p:cNvPr id="44098" name="Text Box 66"/>
            <p:cNvSpPr txBox="1">
              <a:spLocks noChangeArrowheads="1"/>
            </p:cNvSpPr>
            <p:nvPr/>
          </p:nvSpPr>
          <p:spPr bwMode="auto">
            <a:xfrm>
              <a:off x="1362" y="657"/>
              <a:ext cx="36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  <p:sp>
          <p:nvSpPr>
            <p:cNvPr id="44099" name="Text Box 67"/>
            <p:cNvSpPr txBox="1">
              <a:spLocks noChangeArrowheads="1"/>
            </p:cNvSpPr>
            <p:nvPr/>
          </p:nvSpPr>
          <p:spPr bwMode="auto">
            <a:xfrm>
              <a:off x="883" y="657"/>
              <a:ext cx="365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80782A-4E2B-47CC-A225-4F8B25B3E53B}"/>
              </a:ext>
            </a:extLst>
          </p:cNvPr>
          <p:cNvGrpSpPr/>
          <p:nvPr/>
        </p:nvGrpSpPr>
        <p:grpSpPr>
          <a:xfrm>
            <a:off x="478631" y="2574834"/>
            <a:ext cx="3367087" cy="1619251"/>
            <a:chOff x="478631" y="1809749"/>
            <a:chExt cx="3367087" cy="161925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77F799DA-AFCB-41A4-97F8-3548C4B7E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931" y="2814864"/>
              <a:ext cx="1761369" cy="614136"/>
            </a:xfrm>
            <a:prstGeom prst="rect">
              <a:avLst/>
            </a:prstGeom>
          </p:spPr>
        </p:pic>
        <p:sp>
          <p:nvSpPr>
            <p:cNvPr id="44106" name="Rectangle 74"/>
            <p:cNvSpPr>
              <a:spLocks noChangeArrowheads="1"/>
            </p:cNvSpPr>
            <p:nvPr/>
          </p:nvSpPr>
          <p:spPr bwMode="auto">
            <a:xfrm>
              <a:off x="3375818" y="2243136"/>
              <a:ext cx="325437" cy="18097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08" name="Rectangle 76"/>
            <p:cNvSpPr>
              <a:spLocks noChangeArrowheads="1"/>
            </p:cNvSpPr>
            <p:nvPr/>
          </p:nvSpPr>
          <p:spPr bwMode="auto">
            <a:xfrm>
              <a:off x="1529556" y="2243136"/>
              <a:ext cx="325437" cy="18097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09" name="Rectangle 77"/>
            <p:cNvSpPr>
              <a:spLocks noChangeArrowheads="1"/>
            </p:cNvSpPr>
            <p:nvPr/>
          </p:nvSpPr>
          <p:spPr bwMode="auto">
            <a:xfrm>
              <a:off x="2434431" y="2243136"/>
              <a:ext cx="325437" cy="18097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805656" y="2424112"/>
              <a:ext cx="777872" cy="818496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>
              <a:off x="1674018" y="2424110"/>
              <a:ext cx="217487" cy="792719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12" name="Line 80"/>
            <p:cNvSpPr>
              <a:spLocks noChangeShapeType="1"/>
            </p:cNvSpPr>
            <p:nvPr/>
          </p:nvSpPr>
          <p:spPr bwMode="auto">
            <a:xfrm flipH="1">
              <a:off x="2205036" y="2424111"/>
              <a:ext cx="373856" cy="802887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113" name="Line 81"/>
            <p:cNvSpPr>
              <a:spLocks noChangeShapeType="1"/>
            </p:cNvSpPr>
            <p:nvPr/>
          </p:nvSpPr>
          <p:spPr bwMode="auto">
            <a:xfrm flipH="1">
              <a:off x="2542381" y="2424111"/>
              <a:ext cx="1014412" cy="7927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478631" y="1809749"/>
              <a:ext cx="579437" cy="614362"/>
              <a:chOff x="3719" y="851"/>
              <a:chExt cx="365" cy="387"/>
            </a:xfrm>
            <a:solidFill>
              <a:srgbClr val="FFFF99"/>
            </a:solidFill>
          </p:grpSpPr>
          <p:sp>
            <p:nvSpPr>
              <p:cNvPr id="44107" name="Rectangle 75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15" name="Text Box 83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 dirty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 dirty="0">
                  <a:latin typeface="Arial" charset="0"/>
                </a:endParaRPr>
              </a:p>
            </p:txBody>
          </p:sp>
        </p:grpSp>
        <p:sp>
          <p:nvSpPr>
            <p:cNvPr id="44116" name="Text Box 84"/>
            <p:cNvSpPr txBox="1">
              <a:spLocks noChangeArrowheads="1"/>
            </p:cNvSpPr>
            <p:nvPr/>
          </p:nvSpPr>
          <p:spPr bwMode="auto">
            <a:xfrm>
              <a:off x="1383506" y="1809749"/>
              <a:ext cx="579437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  <p:sp>
          <p:nvSpPr>
            <p:cNvPr id="44117" name="Text Box 85"/>
            <p:cNvSpPr txBox="1">
              <a:spLocks noChangeArrowheads="1"/>
            </p:cNvSpPr>
            <p:nvPr/>
          </p:nvSpPr>
          <p:spPr bwMode="auto">
            <a:xfrm>
              <a:off x="2324893" y="1809749"/>
              <a:ext cx="579437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  <p:sp>
          <p:nvSpPr>
            <p:cNvPr id="44118" name="Text Box 86"/>
            <p:cNvSpPr txBox="1">
              <a:spLocks noChangeArrowheads="1"/>
            </p:cNvSpPr>
            <p:nvPr/>
          </p:nvSpPr>
          <p:spPr bwMode="auto">
            <a:xfrm>
              <a:off x="3266281" y="1809749"/>
              <a:ext cx="579437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3600" b="0" i="0">
                  <a:solidFill>
                    <a:srgbClr val="FF0000"/>
                  </a:solidFill>
                  <a:latin typeface="Wingdings" pitchFamily="2" charset="2"/>
                </a:rPr>
                <a:t>:</a:t>
              </a:r>
              <a:endParaRPr lang="ru-RU" sz="1800" b="0" i="0">
                <a:latin typeface="Arial" charset="0"/>
              </a:endParaRPr>
            </a:p>
          </p:txBody>
        </p:sp>
      </p:grp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768350" y="4614747"/>
            <a:ext cx="2744788" cy="1379538"/>
            <a:chOff x="314" y="2784"/>
            <a:chExt cx="1729" cy="869"/>
          </a:xfrm>
        </p:grpSpPr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427" y="2784"/>
              <a:ext cx="365" cy="387"/>
              <a:chOff x="3719" y="851"/>
              <a:chExt cx="365" cy="387"/>
            </a:xfrm>
          </p:grpSpPr>
          <p:sp>
            <p:nvSpPr>
              <p:cNvPr id="44129" name="Rectangle 97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30" name="Text Box 98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 dirty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 dirty="0">
                  <a:latin typeface="Arial" charset="0"/>
                </a:endParaRPr>
              </a:p>
            </p:txBody>
          </p:sp>
        </p:grpSp>
        <p:grpSp>
          <p:nvGrpSpPr>
            <p:cNvPr id="7" name="Group 99"/>
            <p:cNvGrpSpPr>
              <a:grpSpLocks/>
            </p:cNvGrpSpPr>
            <p:nvPr/>
          </p:nvGrpSpPr>
          <p:grpSpPr bwMode="auto">
            <a:xfrm>
              <a:off x="969" y="2784"/>
              <a:ext cx="365" cy="387"/>
              <a:chOff x="3719" y="851"/>
              <a:chExt cx="365" cy="387"/>
            </a:xfrm>
          </p:grpSpPr>
          <p:sp>
            <p:nvSpPr>
              <p:cNvPr id="44132" name="Rectangle 100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33" name="Text Box 101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</p:grpSp>
        <p:grpSp>
          <p:nvGrpSpPr>
            <p:cNvPr id="8" name="Group 102"/>
            <p:cNvGrpSpPr>
              <a:grpSpLocks/>
            </p:cNvGrpSpPr>
            <p:nvPr/>
          </p:nvGrpSpPr>
          <p:grpSpPr bwMode="auto">
            <a:xfrm>
              <a:off x="1533" y="2784"/>
              <a:ext cx="365" cy="387"/>
              <a:chOff x="3719" y="851"/>
              <a:chExt cx="365" cy="387"/>
            </a:xfrm>
          </p:grpSpPr>
          <p:sp>
            <p:nvSpPr>
              <p:cNvPr id="44135" name="Rectangle 103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36" name="Text Box 104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</p:grpSp>
        <p:grpSp>
          <p:nvGrpSpPr>
            <p:cNvPr id="9" name="Group 105"/>
            <p:cNvGrpSpPr>
              <a:grpSpLocks/>
            </p:cNvGrpSpPr>
            <p:nvPr/>
          </p:nvGrpSpPr>
          <p:grpSpPr bwMode="auto">
            <a:xfrm>
              <a:off x="427" y="3266"/>
              <a:ext cx="365" cy="387"/>
              <a:chOff x="3719" y="851"/>
              <a:chExt cx="365" cy="387"/>
            </a:xfrm>
          </p:grpSpPr>
          <p:sp>
            <p:nvSpPr>
              <p:cNvPr id="44138" name="Rectangle 106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39" name="Text Box 107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</p:grpSp>
        <p:grpSp>
          <p:nvGrpSpPr>
            <p:cNvPr id="10" name="Group 108"/>
            <p:cNvGrpSpPr>
              <a:grpSpLocks/>
            </p:cNvGrpSpPr>
            <p:nvPr/>
          </p:nvGrpSpPr>
          <p:grpSpPr bwMode="auto">
            <a:xfrm>
              <a:off x="969" y="3266"/>
              <a:ext cx="365" cy="387"/>
              <a:chOff x="3719" y="851"/>
              <a:chExt cx="365" cy="387"/>
            </a:xfrm>
          </p:grpSpPr>
          <p:sp>
            <p:nvSpPr>
              <p:cNvPr id="44141" name="Rectangle 109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42" name="Text Box 110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 dirty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 dirty="0">
                  <a:latin typeface="Arial" charset="0"/>
                </a:endParaRPr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1533" y="3266"/>
              <a:ext cx="365" cy="387"/>
              <a:chOff x="3719" y="851"/>
              <a:chExt cx="365" cy="387"/>
            </a:xfrm>
          </p:grpSpPr>
          <p:sp>
            <p:nvSpPr>
              <p:cNvPr id="44144" name="Rectangle 112"/>
              <p:cNvSpPr>
                <a:spLocks noChangeArrowheads="1"/>
              </p:cNvSpPr>
              <p:nvPr/>
            </p:nvSpPr>
            <p:spPr bwMode="auto">
              <a:xfrm>
                <a:off x="3811" y="1124"/>
                <a:ext cx="205" cy="114"/>
              </a:xfrm>
              <a:prstGeom prst="rect">
                <a:avLst/>
              </a:prstGeom>
              <a:solidFill>
                <a:srgbClr val="99FF66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45" name="Text Box 113"/>
              <p:cNvSpPr txBox="1">
                <a:spLocks noChangeArrowheads="1"/>
              </p:cNvSpPr>
              <p:nvPr/>
            </p:nvSpPr>
            <p:spPr bwMode="auto">
              <a:xfrm>
                <a:off x="3719" y="851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</p:grpSp>
        <p:sp>
          <p:nvSpPr>
            <p:cNvPr id="44146" name="Line 114"/>
            <p:cNvSpPr>
              <a:spLocks noChangeShapeType="1"/>
            </p:cNvSpPr>
            <p:nvPr/>
          </p:nvSpPr>
          <p:spPr bwMode="auto">
            <a:xfrm>
              <a:off x="711" y="3124"/>
              <a:ext cx="34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1278" y="3124"/>
              <a:ext cx="34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711" y="3606"/>
              <a:ext cx="34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149" name="Line 117"/>
            <p:cNvSpPr>
              <a:spLocks noChangeShapeType="1"/>
            </p:cNvSpPr>
            <p:nvPr/>
          </p:nvSpPr>
          <p:spPr bwMode="auto">
            <a:xfrm>
              <a:off x="1278" y="3606"/>
              <a:ext cx="340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151" name="Freeform 119"/>
            <p:cNvSpPr>
              <a:spLocks/>
            </p:cNvSpPr>
            <p:nvPr/>
          </p:nvSpPr>
          <p:spPr bwMode="auto">
            <a:xfrm>
              <a:off x="1835" y="3119"/>
              <a:ext cx="208" cy="49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4" y="5"/>
                </a:cxn>
                <a:cxn ang="0">
                  <a:pos x="170" y="33"/>
                </a:cxn>
                <a:cxn ang="0">
                  <a:pos x="199" y="118"/>
                </a:cxn>
                <a:cxn ang="0">
                  <a:pos x="199" y="430"/>
                </a:cxn>
                <a:cxn ang="0">
                  <a:pos x="142" y="487"/>
                </a:cxn>
                <a:cxn ang="0">
                  <a:pos x="0" y="487"/>
                </a:cxn>
              </a:cxnLst>
              <a:rect l="0" t="0" r="r" b="b"/>
              <a:pathLst>
                <a:path w="208" h="496">
                  <a:moveTo>
                    <a:pt x="0" y="5"/>
                  </a:moveTo>
                  <a:cubicBezTo>
                    <a:pt x="43" y="2"/>
                    <a:pt x="86" y="0"/>
                    <a:pt x="114" y="5"/>
                  </a:cubicBezTo>
                  <a:cubicBezTo>
                    <a:pt x="142" y="10"/>
                    <a:pt x="156" y="14"/>
                    <a:pt x="170" y="33"/>
                  </a:cubicBezTo>
                  <a:cubicBezTo>
                    <a:pt x="184" y="52"/>
                    <a:pt x="194" y="52"/>
                    <a:pt x="199" y="118"/>
                  </a:cubicBezTo>
                  <a:cubicBezTo>
                    <a:pt x="204" y="184"/>
                    <a:pt x="208" y="369"/>
                    <a:pt x="199" y="430"/>
                  </a:cubicBezTo>
                  <a:cubicBezTo>
                    <a:pt x="190" y="491"/>
                    <a:pt x="175" y="478"/>
                    <a:pt x="142" y="487"/>
                  </a:cubicBezTo>
                  <a:cubicBezTo>
                    <a:pt x="109" y="496"/>
                    <a:pt x="54" y="491"/>
                    <a:pt x="0" y="487"/>
                  </a:cubicBezTo>
                </a:path>
              </a:pathLst>
            </a:cu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4152" name="Freeform 120"/>
            <p:cNvSpPr>
              <a:spLocks/>
            </p:cNvSpPr>
            <p:nvPr/>
          </p:nvSpPr>
          <p:spPr bwMode="auto">
            <a:xfrm rot="10800000">
              <a:off x="314" y="3124"/>
              <a:ext cx="208" cy="49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4" y="5"/>
                </a:cxn>
                <a:cxn ang="0">
                  <a:pos x="170" y="33"/>
                </a:cxn>
                <a:cxn ang="0">
                  <a:pos x="199" y="118"/>
                </a:cxn>
                <a:cxn ang="0">
                  <a:pos x="199" y="430"/>
                </a:cxn>
                <a:cxn ang="0">
                  <a:pos x="142" y="487"/>
                </a:cxn>
                <a:cxn ang="0">
                  <a:pos x="0" y="487"/>
                </a:cxn>
              </a:cxnLst>
              <a:rect l="0" t="0" r="r" b="b"/>
              <a:pathLst>
                <a:path w="208" h="496">
                  <a:moveTo>
                    <a:pt x="0" y="5"/>
                  </a:moveTo>
                  <a:cubicBezTo>
                    <a:pt x="43" y="2"/>
                    <a:pt x="86" y="0"/>
                    <a:pt x="114" y="5"/>
                  </a:cubicBezTo>
                  <a:cubicBezTo>
                    <a:pt x="142" y="10"/>
                    <a:pt x="156" y="14"/>
                    <a:pt x="170" y="33"/>
                  </a:cubicBezTo>
                  <a:cubicBezTo>
                    <a:pt x="184" y="52"/>
                    <a:pt x="194" y="52"/>
                    <a:pt x="199" y="118"/>
                  </a:cubicBezTo>
                  <a:cubicBezTo>
                    <a:pt x="204" y="184"/>
                    <a:pt x="208" y="369"/>
                    <a:pt x="199" y="430"/>
                  </a:cubicBezTo>
                  <a:cubicBezTo>
                    <a:pt x="190" y="491"/>
                    <a:pt x="175" y="478"/>
                    <a:pt x="142" y="487"/>
                  </a:cubicBezTo>
                  <a:cubicBezTo>
                    <a:pt x="109" y="496"/>
                    <a:pt x="54" y="491"/>
                    <a:pt x="0" y="487"/>
                  </a:cubicBezTo>
                </a:path>
              </a:pathLst>
            </a:custGeom>
            <a:noFill/>
            <a:ln w="38100" cmpd="sng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157" name="Line 125"/>
          <p:cNvSpPr>
            <a:spLocks noChangeShapeType="1"/>
          </p:cNvSpPr>
          <p:nvPr/>
        </p:nvSpPr>
        <p:spPr bwMode="auto">
          <a:xfrm>
            <a:off x="4322763" y="977900"/>
            <a:ext cx="0" cy="5195888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42E805E7-DE91-4DCF-B619-2CFB6BB6072A}"/>
              </a:ext>
            </a:extLst>
          </p:cNvPr>
          <p:cNvGrpSpPr/>
          <p:nvPr/>
        </p:nvGrpSpPr>
        <p:grpSpPr>
          <a:xfrm>
            <a:off x="4622004" y="1077454"/>
            <a:ext cx="4770437" cy="3848959"/>
            <a:chOff x="4818063" y="2438400"/>
            <a:chExt cx="4770437" cy="2611438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2CE418DB-0AED-4C90-8EC5-2BFBCE9A1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38" y="3516313"/>
              <a:ext cx="1761369" cy="344070"/>
            </a:xfrm>
            <a:prstGeom prst="rect">
              <a:avLst/>
            </a:prstGeom>
          </p:spPr>
        </p:pic>
        <p:grpSp>
          <p:nvGrpSpPr>
            <p:cNvPr id="17" name="Group 181"/>
            <p:cNvGrpSpPr>
              <a:grpSpLocks/>
            </p:cNvGrpSpPr>
            <p:nvPr/>
          </p:nvGrpSpPr>
          <p:grpSpPr bwMode="auto">
            <a:xfrm>
              <a:off x="4818063" y="2438400"/>
              <a:ext cx="4770437" cy="2611438"/>
              <a:chOff x="2950" y="1536"/>
              <a:chExt cx="3005" cy="1645"/>
            </a:xfrm>
          </p:grpSpPr>
          <p:sp>
            <p:nvSpPr>
              <p:cNvPr id="44187" name="Text Box 155"/>
              <p:cNvSpPr txBox="1">
                <a:spLocks noChangeArrowheads="1"/>
              </p:cNvSpPr>
              <p:nvPr/>
            </p:nvSpPr>
            <p:spPr bwMode="auto">
              <a:xfrm>
                <a:off x="3007" y="2670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  <p:sp>
            <p:nvSpPr>
              <p:cNvPr id="44188" name="Text Box 156"/>
              <p:cNvSpPr txBox="1">
                <a:spLocks noChangeArrowheads="1"/>
              </p:cNvSpPr>
              <p:nvPr/>
            </p:nvSpPr>
            <p:spPr bwMode="auto">
              <a:xfrm>
                <a:off x="3432" y="2670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  <p:sp>
            <p:nvSpPr>
              <p:cNvPr id="44189" name="Text Box 157"/>
              <p:cNvSpPr txBox="1">
                <a:spLocks noChangeArrowheads="1"/>
              </p:cNvSpPr>
              <p:nvPr/>
            </p:nvSpPr>
            <p:spPr bwMode="auto">
              <a:xfrm>
                <a:off x="4229" y="2662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  <p:sp>
            <p:nvSpPr>
              <p:cNvPr id="44190" name="Text Box 158"/>
              <p:cNvSpPr txBox="1">
                <a:spLocks noChangeArrowheads="1"/>
              </p:cNvSpPr>
              <p:nvPr/>
            </p:nvSpPr>
            <p:spPr bwMode="auto">
              <a:xfrm>
                <a:off x="5444" y="1536"/>
                <a:ext cx="39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4800" i="0">
                    <a:solidFill>
                      <a:srgbClr val="00FF00"/>
                    </a:solidFill>
                    <a:latin typeface="Wingdings" pitchFamily="2" charset="2"/>
                  </a:rPr>
                  <a:t>:</a:t>
                </a:r>
                <a:endParaRPr lang="ru-RU" sz="4800" i="0">
                  <a:solidFill>
                    <a:srgbClr val="00FF00"/>
                  </a:solidFill>
                  <a:latin typeface="Arial" charset="0"/>
                </a:endParaRPr>
              </a:p>
            </p:txBody>
          </p:sp>
          <p:sp>
            <p:nvSpPr>
              <p:cNvPr id="44192" name="Text Box 160"/>
              <p:cNvSpPr txBox="1">
                <a:spLocks noChangeArrowheads="1"/>
              </p:cNvSpPr>
              <p:nvPr/>
            </p:nvSpPr>
            <p:spPr bwMode="auto">
              <a:xfrm>
                <a:off x="3832" y="2670"/>
                <a:ext cx="365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ru-RU" sz="3600" b="0" i="0">
                    <a:solidFill>
                      <a:srgbClr val="FF0000"/>
                    </a:solidFill>
                    <a:latin typeface="Wingdings" pitchFamily="2" charset="2"/>
                  </a:rPr>
                  <a:t>:</a:t>
                </a:r>
                <a:endParaRPr lang="ru-RU" sz="1800" b="0" i="0">
                  <a:latin typeface="Arial" charset="0"/>
                </a:endParaRPr>
              </a:p>
            </p:txBody>
          </p:sp>
          <p:sp>
            <p:nvSpPr>
              <p:cNvPr id="44181" name="Line 149"/>
              <p:cNvSpPr>
                <a:spLocks noChangeShapeType="1"/>
              </p:cNvSpPr>
              <p:nvPr/>
            </p:nvSpPr>
            <p:spPr bwMode="auto">
              <a:xfrm flipH="1">
                <a:off x="3205" y="2299"/>
                <a:ext cx="447" cy="456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82" name="Line 150"/>
              <p:cNvSpPr>
                <a:spLocks noChangeShapeType="1"/>
              </p:cNvSpPr>
              <p:nvPr/>
            </p:nvSpPr>
            <p:spPr bwMode="auto">
              <a:xfrm flipH="1">
                <a:off x="3630" y="2301"/>
                <a:ext cx="217" cy="454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83" name="Line 151"/>
              <p:cNvSpPr>
                <a:spLocks noChangeShapeType="1"/>
              </p:cNvSpPr>
              <p:nvPr/>
            </p:nvSpPr>
            <p:spPr bwMode="auto">
              <a:xfrm flipH="1">
                <a:off x="4027" y="2301"/>
                <a:ext cx="13" cy="454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84" name="Line 152"/>
              <p:cNvSpPr>
                <a:spLocks noChangeShapeType="1"/>
              </p:cNvSpPr>
              <p:nvPr/>
            </p:nvSpPr>
            <p:spPr bwMode="auto">
              <a:xfrm flipH="1" flipV="1">
                <a:off x="4229" y="2301"/>
                <a:ext cx="195" cy="425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202" name="Line 170"/>
              <p:cNvSpPr>
                <a:spLocks noChangeShapeType="1"/>
              </p:cNvSpPr>
              <p:nvPr/>
            </p:nvSpPr>
            <p:spPr bwMode="auto">
              <a:xfrm flipH="1">
                <a:off x="4435" y="1791"/>
                <a:ext cx="1066" cy="544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210" name="Text Box 178"/>
              <p:cNvSpPr txBox="1">
                <a:spLocks noChangeArrowheads="1"/>
              </p:cNvSpPr>
              <p:nvPr/>
            </p:nvSpPr>
            <p:spPr bwMode="auto">
              <a:xfrm>
                <a:off x="5380" y="1933"/>
                <a:ext cx="53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sz="1600" b="0" i="0" dirty="0"/>
                  <a:t>Сервер</a:t>
                </a:r>
              </a:p>
            </p:txBody>
          </p:sp>
          <p:sp>
            <p:nvSpPr>
              <p:cNvPr id="44211" name="Text Box 179"/>
              <p:cNvSpPr txBox="1">
                <a:spLocks noChangeArrowheads="1"/>
              </p:cNvSpPr>
              <p:nvPr/>
            </p:nvSpPr>
            <p:spPr bwMode="auto">
              <a:xfrm>
                <a:off x="3107" y="2884"/>
                <a:ext cx="144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sz="1600" b="0" i="0" dirty="0"/>
                  <a:t>Рабочие станции (РС)</a:t>
                </a:r>
              </a:p>
            </p:txBody>
          </p:sp>
          <p:sp>
            <p:nvSpPr>
              <p:cNvPr id="44212" name="Rectangle 180"/>
              <p:cNvSpPr>
                <a:spLocks noChangeArrowheads="1"/>
              </p:cNvSpPr>
              <p:nvPr/>
            </p:nvSpPr>
            <p:spPr bwMode="auto">
              <a:xfrm>
                <a:off x="2950" y="1565"/>
                <a:ext cx="3005" cy="16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16" name="Дата 4">
            <a:extLst>
              <a:ext uri="{FF2B5EF4-FFF2-40B4-BE49-F238E27FC236}">
                <a16:creationId xmlns:a16="http://schemas.microsoft.com/office/drawing/2014/main" id="{A79766D4-6963-462D-908E-EF420032EB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t>03.03.2025</a:t>
            </a:fld>
            <a:endParaRPr lang="ru-RU" sz="1200" i="1" dirty="0"/>
          </a:p>
        </p:txBody>
      </p:sp>
      <p:sp>
        <p:nvSpPr>
          <p:cNvPr id="117" name="Нижний колонтитул 5">
            <a:extLst>
              <a:ext uri="{FF2B5EF4-FFF2-40B4-BE49-F238E27FC236}">
                <a16:creationId xmlns:a16="http://schemas.microsoft.com/office/drawing/2014/main" id="{6FCC0BA8-D253-4E1D-80E0-AE10B7A3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118" name="Номер слайда 6">
            <a:extLst>
              <a:ext uri="{FF2B5EF4-FFF2-40B4-BE49-F238E27FC236}">
                <a16:creationId xmlns:a16="http://schemas.microsoft.com/office/drawing/2014/main" id="{278DAC74-D989-4685-A93C-BF5B0A8E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444335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3</a:t>
            </a:fld>
            <a:endParaRPr lang="ru-RU" sz="12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0249F-F5FA-BABC-6874-08DAB8439659}"/>
              </a:ext>
            </a:extLst>
          </p:cNvPr>
          <p:cNvSpPr txBox="1"/>
          <p:nvPr/>
        </p:nvSpPr>
        <p:spPr>
          <a:xfrm>
            <a:off x="1024730" y="966177"/>
            <a:ext cx="2081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0" u="sng" dirty="0"/>
              <a:t>Общая шина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21648-0ED8-8521-ACD3-90FFD6F51DDA}"/>
              </a:ext>
            </a:extLst>
          </p:cNvPr>
          <p:cNvSpPr txBox="1"/>
          <p:nvPr/>
        </p:nvSpPr>
        <p:spPr>
          <a:xfrm>
            <a:off x="1024730" y="2237381"/>
            <a:ext cx="2081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0" u="sng" dirty="0"/>
              <a:t>Звезда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B3AB2-2C8B-D173-42B1-BEEA814EA5C1}"/>
              </a:ext>
            </a:extLst>
          </p:cNvPr>
          <p:cNvSpPr txBox="1"/>
          <p:nvPr/>
        </p:nvSpPr>
        <p:spPr>
          <a:xfrm>
            <a:off x="1101725" y="4242541"/>
            <a:ext cx="2081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0" u="sng" dirty="0"/>
              <a:t>Кольцо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D3285E-C7FC-C96F-C287-D80A4FF0F538}"/>
              </a:ext>
            </a:extLst>
          </p:cNvPr>
          <p:cNvSpPr txBox="1"/>
          <p:nvPr/>
        </p:nvSpPr>
        <p:spPr>
          <a:xfrm>
            <a:off x="5133020" y="2305846"/>
            <a:ext cx="209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0" dirty="0"/>
              <a:t>Концентратор (</a:t>
            </a:r>
            <a:r>
              <a:rPr lang="en-US" sz="1600" i="0" dirty="0" err="1"/>
              <a:t>hab</a:t>
            </a:r>
            <a:r>
              <a:rPr lang="en-US" sz="1600" i="0" dirty="0"/>
              <a:t>)</a:t>
            </a:r>
            <a:endParaRPr lang="ru-RU" sz="160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5053" y="340708"/>
            <a:ext cx="8055894" cy="684213"/>
          </a:xfrm>
          <a:noFill/>
        </p:spPr>
        <p:txBody>
          <a:bodyPr/>
          <a:lstStyle/>
          <a:p>
            <a:r>
              <a:rPr lang="ru-RU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оборудование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Дата 4">
            <a:extLst>
              <a:ext uri="{FF2B5EF4-FFF2-40B4-BE49-F238E27FC236}">
                <a16:creationId xmlns:a16="http://schemas.microsoft.com/office/drawing/2014/main" id="{908C63AB-7F16-45D8-A8A1-EBCF40F98C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pPr/>
              <a:t>03.03.2025</a:t>
            </a:fld>
            <a:endParaRPr lang="ru-RU" sz="1200" i="1" dirty="0"/>
          </a:p>
        </p:txBody>
      </p:sp>
      <p:sp>
        <p:nvSpPr>
          <p:cNvPr id="171" name="Нижний колонтитул 5">
            <a:extLst>
              <a:ext uri="{FF2B5EF4-FFF2-40B4-BE49-F238E27FC236}">
                <a16:creationId xmlns:a16="http://schemas.microsoft.com/office/drawing/2014/main" id="{576DA2C9-212E-475B-82C3-8EAA5DF5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172" name="Номер слайда 6">
            <a:extLst>
              <a:ext uri="{FF2B5EF4-FFF2-40B4-BE49-F238E27FC236}">
                <a16:creationId xmlns:a16="http://schemas.microsoft.com/office/drawing/2014/main" id="{1C367383-F611-4AD8-BA5D-BED60678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444335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4</a:t>
            </a:fld>
            <a:endParaRPr lang="ru-RU" sz="1200" i="1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452438" y="1650870"/>
            <a:ext cx="9047162" cy="461665"/>
          </a:xfrm>
          <a:prstGeom prst="rect">
            <a:avLst/>
          </a:prstGeom>
          <a:solidFill>
            <a:srgbClr val="CCFFCC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2400" dirty="0"/>
              <a:t>Сетевое оборудование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1622630" y="3646875"/>
            <a:ext cx="256535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1600" i="0" dirty="0"/>
              <a:t>Концентраторы</a:t>
            </a:r>
          </a:p>
          <a:p>
            <a:pPr algn="ctr">
              <a:lnSpc>
                <a:spcPct val="85000"/>
              </a:lnSpc>
            </a:pPr>
            <a:r>
              <a:rPr lang="ru-RU" sz="1600" i="0" dirty="0"/>
              <a:t>(</a:t>
            </a:r>
            <a:r>
              <a:rPr lang="ru-RU" sz="1600" i="0" dirty="0" err="1"/>
              <a:t>hub</a:t>
            </a:r>
            <a:r>
              <a:rPr lang="ru-RU" sz="1600" i="0" dirty="0"/>
              <a:t>) </a:t>
            </a:r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 flipV="1">
            <a:off x="2477725" y="3074367"/>
            <a:ext cx="0" cy="5709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4367935" y="3645287"/>
            <a:ext cx="1934476" cy="440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1600" i="0" dirty="0"/>
              <a:t>Коммутаторы (</a:t>
            </a:r>
            <a:r>
              <a:rPr lang="en-US" sz="1600" i="0" dirty="0"/>
              <a:t>switch</a:t>
            </a:r>
            <a:r>
              <a:rPr lang="ru-RU" sz="1600" i="0" dirty="0"/>
              <a:t>)</a:t>
            </a:r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 flipV="1">
            <a:off x="5313040" y="3069391"/>
            <a:ext cx="0" cy="5758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5" name="Text Box 44">
            <a:extLst>
              <a:ext uri="{FF2B5EF4-FFF2-40B4-BE49-F238E27FC236}">
                <a16:creationId xmlns:a16="http://schemas.microsoft.com/office/drawing/2014/main" id="{55AC606B-AA91-4153-B5B8-22D2806D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9" y="2555138"/>
            <a:ext cx="2338698" cy="5142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1600" b="0" i="0" dirty="0"/>
              <a:t>1-й уровень </a:t>
            </a:r>
            <a:r>
              <a:rPr lang="en-US" sz="1600" b="0" i="0" dirty="0"/>
              <a:t>OSI</a:t>
            </a:r>
            <a:r>
              <a:rPr lang="ru-RU" sz="1600" b="0" i="0" dirty="0"/>
              <a:t>-модели</a:t>
            </a:r>
          </a:p>
          <a:p>
            <a:pPr algn="ctr">
              <a:spcBef>
                <a:spcPts val="0"/>
              </a:spcBef>
            </a:pPr>
            <a:r>
              <a:rPr lang="ru-RU" sz="1600" b="0" i="0" dirty="0"/>
              <a:t>(физические сигналы)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90619F72-C23D-4666-8EBF-1ED25A9F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790" y="2555138"/>
            <a:ext cx="2609180" cy="5142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1600" b="0" i="0" dirty="0"/>
              <a:t>2-й уровень </a:t>
            </a:r>
            <a:r>
              <a:rPr lang="en-US" sz="1600" b="0" i="0" dirty="0"/>
              <a:t>OSI</a:t>
            </a:r>
            <a:r>
              <a:rPr lang="ru-RU" sz="1600" b="0" i="0" dirty="0"/>
              <a:t>-модели </a:t>
            </a:r>
          </a:p>
          <a:p>
            <a:pPr algn="ctr">
              <a:spcBef>
                <a:spcPts val="0"/>
              </a:spcBef>
            </a:pPr>
            <a:r>
              <a:rPr lang="ru-RU" sz="1600" b="0" i="0" dirty="0"/>
              <a:t>(МАС-адрес)</a:t>
            </a:r>
          </a:p>
        </p:txBody>
      </p:sp>
      <p:sp>
        <p:nvSpPr>
          <p:cNvPr id="27" name="Text Box 53">
            <a:extLst>
              <a:ext uri="{FF2B5EF4-FFF2-40B4-BE49-F238E27FC236}">
                <a16:creationId xmlns:a16="http://schemas.microsoft.com/office/drawing/2014/main" id="{FBCE1F8F-1ED4-4FB1-9A0D-271D6C9C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175" y="3646024"/>
            <a:ext cx="1799698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1600" i="0" dirty="0"/>
              <a:t>Маршрутизаторы (</a:t>
            </a:r>
            <a:r>
              <a:rPr lang="en-US" sz="1600" i="0" dirty="0"/>
              <a:t>router</a:t>
            </a:r>
            <a:r>
              <a:rPr lang="ru-RU" sz="1600" i="0" dirty="0"/>
              <a:t>)</a:t>
            </a:r>
          </a:p>
        </p:txBody>
      </p:sp>
      <p:sp>
        <p:nvSpPr>
          <p:cNvPr id="28" name="Line 58">
            <a:extLst>
              <a:ext uri="{FF2B5EF4-FFF2-40B4-BE49-F238E27FC236}">
                <a16:creationId xmlns:a16="http://schemas.microsoft.com/office/drawing/2014/main" id="{79493AFB-8AF9-4C87-994C-64DDFBBE8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7800" y="3074367"/>
            <a:ext cx="0" cy="5709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1E634CA3-F6E7-49E9-96DA-7C9766FB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675" y="2555138"/>
            <a:ext cx="1888636" cy="5142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1600" b="0" i="0" dirty="0"/>
              <a:t>3-й уровень</a:t>
            </a:r>
          </a:p>
          <a:p>
            <a:pPr algn="ctr">
              <a:spcBef>
                <a:spcPts val="0"/>
              </a:spcBef>
            </a:pPr>
            <a:r>
              <a:rPr lang="ru-RU" sz="1600" b="0" i="0" dirty="0"/>
              <a:t>(</a:t>
            </a:r>
            <a:r>
              <a:rPr lang="en-US" sz="1600" b="0" i="0" dirty="0"/>
              <a:t>IP</a:t>
            </a:r>
            <a:r>
              <a:rPr lang="ru-RU" sz="1600" b="0" i="0" dirty="0"/>
              <a:t>-адрес)</a:t>
            </a: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5B0B1D4E-70ED-4A39-A5BB-3E6D2616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435" y="2555138"/>
            <a:ext cx="1618577" cy="51425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1600" b="0" i="0" dirty="0"/>
              <a:t>4-й уровень</a:t>
            </a:r>
          </a:p>
          <a:p>
            <a:pPr algn="ctr">
              <a:spcBef>
                <a:spcPts val="0"/>
              </a:spcBef>
            </a:pPr>
            <a:r>
              <a:rPr lang="ru-RU" sz="1600" b="0" i="0" dirty="0"/>
              <a:t>(порт-сокет)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60067461-0B87-4550-A221-85E5BDC94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7635" y="2122266"/>
            <a:ext cx="0" cy="4328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31EB9777-4F16-428F-8A2D-5DC9BC75F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2920" y="2120525"/>
            <a:ext cx="0" cy="4328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" name="Line 50">
            <a:extLst>
              <a:ext uri="{FF2B5EF4-FFF2-40B4-BE49-F238E27FC236}">
                <a16:creationId xmlns:a16="http://schemas.microsoft.com/office/drawing/2014/main" id="{E06A28D3-FD39-4C92-91D3-DDFE01861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255" y="2120525"/>
            <a:ext cx="0" cy="4328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9" name="Line 50">
            <a:extLst>
              <a:ext uri="{FF2B5EF4-FFF2-40B4-BE49-F238E27FC236}">
                <a16:creationId xmlns:a16="http://schemas.microsoft.com/office/drawing/2014/main" id="{5F08F29E-9047-43DC-B5E3-6DF64784C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3450" y="2120525"/>
            <a:ext cx="0" cy="4328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E649EC-1CE6-4754-8ACD-B58BB6107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2" y="4987681"/>
            <a:ext cx="1600426" cy="63785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7A34E0-CF6E-47BF-95FB-6D63A496B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3" y="4536492"/>
            <a:ext cx="2684875" cy="159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FD5DDF-BCA7-42EA-B064-73D317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51" y="4321289"/>
            <a:ext cx="3602849" cy="2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51">
            <a:extLst>
              <a:ext uri="{FF2B5EF4-FFF2-40B4-BE49-F238E27FC236}">
                <a16:creationId xmlns:a16="http://schemas.microsoft.com/office/drawing/2014/main" id="{E80CE398-540B-8B28-82E8-5053B8D1B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7885" y="3069390"/>
            <a:ext cx="0" cy="5758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87570E7-D349-5B2E-7956-93EC0F27DDDE}"/>
              </a:ext>
            </a:extLst>
          </p:cNvPr>
          <p:cNvCxnSpPr>
            <a:cxnSpLocks/>
          </p:cNvCxnSpPr>
          <p:nvPr/>
        </p:nvCxnSpPr>
        <p:spPr bwMode="auto">
          <a:xfrm>
            <a:off x="6033120" y="3069391"/>
            <a:ext cx="0" cy="5758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F6C11EA-B370-7D11-396B-3AEDE3569AC2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flipH="1">
            <a:off x="6302411" y="3069391"/>
            <a:ext cx="2386313" cy="575894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46708"/>
            <a:ext cx="9577387" cy="696242"/>
          </a:xfrm>
          <a:noFill/>
        </p:spPr>
        <p:txBody>
          <a:bodyPr/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Дата 4">
            <a:extLst>
              <a:ext uri="{FF2B5EF4-FFF2-40B4-BE49-F238E27FC236}">
                <a16:creationId xmlns:a16="http://schemas.microsoft.com/office/drawing/2014/main" id="{1CE0C36B-E6C6-4D72-B21E-B82D8B0CB2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pPr/>
              <a:t>03.03.2025</a:t>
            </a:fld>
            <a:endParaRPr lang="ru-RU" sz="1200" i="1" dirty="0"/>
          </a:p>
        </p:txBody>
      </p:sp>
      <p:sp>
        <p:nvSpPr>
          <p:cNvPr id="118" name="Нижний колонтитул 5">
            <a:extLst>
              <a:ext uri="{FF2B5EF4-FFF2-40B4-BE49-F238E27FC236}">
                <a16:creationId xmlns:a16="http://schemas.microsoft.com/office/drawing/2014/main" id="{0823FD57-8616-4B90-8DFF-BFD53037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119" name="Номер слайда 6">
            <a:extLst>
              <a:ext uri="{FF2B5EF4-FFF2-40B4-BE49-F238E27FC236}">
                <a16:creationId xmlns:a16="http://schemas.microsoft.com/office/drawing/2014/main" id="{1A12A7A4-D651-41F2-B633-F10D0D74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2" y="6435104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5</a:t>
            </a:fld>
            <a:endParaRPr lang="ru-RU" sz="1200" i="1" dirty="0"/>
          </a:p>
        </p:txBody>
      </p:sp>
      <p:grpSp>
        <p:nvGrpSpPr>
          <p:cNvPr id="14" name="Группа 71">
            <a:extLst>
              <a:ext uri="{FF2B5EF4-FFF2-40B4-BE49-F238E27FC236}">
                <a16:creationId xmlns:a16="http://schemas.microsoft.com/office/drawing/2014/main" id="{D3476356-09F2-7058-9C77-4482640DC82E}"/>
              </a:ext>
            </a:extLst>
          </p:cNvPr>
          <p:cNvGrpSpPr/>
          <p:nvPr/>
        </p:nvGrpSpPr>
        <p:grpSpPr>
          <a:xfrm>
            <a:off x="902550" y="773705"/>
            <a:ext cx="7965885" cy="895807"/>
            <a:chOff x="374650" y="3829050"/>
            <a:chExt cx="9156700" cy="8958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2700E-A718-EE17-C31E-3F5A55B9E46D}"/>
                </a:ext>
              </a:extLst>
            </p:cNvPr>
            <p:cNvSpPr txBox="1"/>
            <p:nvPr/>
          </p:nvSpPr>
          <p:spPr>
            <a:xfrm>
              <a:off x="1441450" y="3829050"/>
              <a:ext cx="6667500" cy="369332"/>
            </a:xfrm>
            <a:prstGeom prst="rect">
              <a:avLst/>
            </a:prstGeom>
            <a:solidFill>
              <a:srgbClr val="FFFFCC"/>
            </a:solidFill>
            <a:ln w="38100" cmpd="dbl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i="0" dirty="0"/>
                <a:t>Этапы коммутации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D12EEA-E549-7CDB-E299-BF94F038CDCB}"/>
                </a:ext>
              </a:extLst>
            </p:cNvPr>
            <p:cNvSpPr txBox="1"/>
            <p:nvPr/>
          </p:nvSpPr>
          <p:spPr>
            <a:xfrm>
              <a:off x="374650" y="4355525"/>
              <a:ext cx="45339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b="0" i="0" dirty="0"/>
                <a:t>1. Формирование таблиц коммутации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CA1AB1-364D-6ED3-F19F-017FEA42962D}"/>
                </a:ext>
              </a:extLst>
            </p:cNvPr>
            <p:cNvSpPr txBox="1"/>
            <p:nvPr/>
          </p:nvSpPr>
          <p:spPr>
            <a:xfrm>
              <a:off x="4997450" y="4355525"/>
              <a:ext cx="4533900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b="0" i="0" dirty="0"/>
                <a:t>2. Передача кадров</a:t>
              </a:r>
            </a:p>
          </p:txBody>
        </p: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1796469-1FC1-3D10-2A83-F299883586E7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 bwMode="auto">
            <a:xfrm flipH="1">
              <a:off x="2641600" y="4198382"/>
              <a:ext cx="2133600" cy="15714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C035E2B5-5377-3388-60FE-DEBA278F5ABA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 bwMode="auto">
            <a:xfrm>
              <a:off x="4775200" y="4198382"/>
              <a:ext cx="2489200" cy="15714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D1970C-662E-5FB3-5864-24120716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0" y="2125463"/>
            <a:ext cx="5854058" cy="34581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361950" y="953725"/>
            <a:ext cx="9045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b="0" dirty="0"/>
              <a:t>Структура</a:t>
            </a:r>
            <a:r>
              <a:rPr lang="ru-RU" sz="2000" b="0" i="0" dirty="0"/>
              <a:t> сети – иерархическая древовидная, построенная на концентраторах и коммутаторах 2-го уровня </a:t>
            </a:r>
            <a:endParaRPr lang="ru-RU" sz="2000" dirty="0"/>
          </a:p>
        </p:txBody>
      </p:sp>
      <p:sp>
        <p:nvSpPr>
          <p:cNvPr id="78" name="Дата 4">
            <a:extLst>
              <a:ext uri="{FF2B5EF4-FFF2-40B4-BE49-F238E27FC236}">
                <a16:creationId xmlns:a16="http://schemas.microsoft.com/office/drawing/2014/main" id="{1330EDA4-427C-471A-9780-2AC4EC0FDC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95300" y="6444335"/>
            <a:ext cx="2311400" cy="277140"/>
          </a:xfrm>
          <a:noFill/>
        </p:spPr>
        <p:txBody>
          <a:bodyPr/>
          <a:lstStyle/>
          <a:p>
            <a:fld id="{E6B66669-F5E5-45A3-BF94-DE1C323F66D7}" type="datetime1">
              <a:rPr lang="ru-RU" sz="1200" i="1" smtClean="0"/>
              <a:t>03.03.2025</a:t>
            </a:fld>
            <a:endParaRPr lang="ru-RU" sz="1200" i="1" dirty="0"/>
          </a:p>
        </p:txBody>
      </p:sp>
      <p:sp>
        <p:nvSpPr>
          <p:cNvPr id="79" name="Нижний колонтитул 5">
            <a:extLst>
              <a:ext uri="{FF2B5EF4-FFF2-40B4-BE49-F238E27FC236}">
                <a16:creationId xmlns:a16="http://schemas.microsoft.com/office/drawing/2014/main" id="{46705D04-97C1-49F9-B54B-89A493E8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789" y="6444335"/>
            <a:ext cx="3915435" cy="277140"/>
          </a:xfrm>
          <a:noFill/>
        </p:spPr>
        <p:txBody>
          <a:bodyPr/>
          <a:lstStyle/>
          <a:p>
            <a:r>
              <a:rPr lang="ru-RU" sz="1200" i="1" dirty="0" err="1"/>
              <a:t>ФПИиКТ</a:t>
            </a:r>
            <a:r>
              <a:rPr lang="ru-RU" sz="1200" i="1" dirty="0"/>
              <a:t> ИТМО: Компьютерные сети</a:t>
            </a:r>
          </a:p>
        </p:txBody>
      </p:sp>
      <p:sp>
        <p:nvSpPr>
          <p:cNvPr id="80" name="Номер слайда 6">
            <a:extLst>
              <a:ext uri="{FF2B5EF4-FFF2-40B4-BE49-F238E27FC236}">
                <a16:creationId xmlns:a16="http://schemas.microsoft.com/office/drawing/2014/main" id="{3AB51654-0CBB-40A3-BCD9-2ECD083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444335"/>
            <a:ext cx="2311400" cy="277140"/>
          </a:xfrm>
          <a:noFill/>
        </p:spPr>
        <p:txBody>
          <a:bodyPr/>
          <a:lstStyle/>
          <a:p>
            <a:fld id="{10371A85-7023-49EA-827B-FF03B57921CB}" type="slidenum">
              <a:rPr lang="ru-RU" sz="1200" i="1" smtClean="0"/>
              <a:pPr/>
              <a:t>6</a:t>
            </a:fld>
            <a:endParaRPr lang="ru-RU" sz="1200" i="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37C7D22-8A92-12C2-BF25-9D9E67CD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-38772"/>
            <a:ext cx="8910637" cy="103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i="0" u="sng" kern="0" dirty="0">
                <a:solidFill>
                  <a:srgbClr val="0000FF"/>
                </a:solidFill>
              </a:rPr>
              <a:t>3.</a:t>
            </a:r>
            <a:r>
              <a:rPr lang="en-US" sz="2000" b="1" i="0" u="sng" kern="0" dirty="0">
                <a:solidFill>
                  <a:srgbClr val="0000FF"/>
                </a:solidFill>
              </a:rPr>
              <a:t>2</a:t>
            </a:r>
            <a:r>
              <a:rPr lang="ru-RU" sz="2000" b="1" i="0" u="sng" kern="0" dirty="0">
                <a:solidFill>
                  <a:srgbClr val="0000FF"/>
                </a:solidFill>
              </a:rPr>
              <a:t>. ЛВС </a:t>
            </a:r>
            <a:r>
              <a:rPr lang="en-US" sz="2000" b="1" i="0" u="sng" kern="0" dirty="0">
                <a:solidFill>
                  <a:srgbClr val="0000FF"/>
                </a:solidFill>
              </a:rPr>
              <a:t>Ethernet</a:t>
            </a:r>
            <a:r>
              <a:rPr lang="ru-RU" sz="2000" b="1" i="0" u="sng" kern="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br>
              <a:rPr lang="ru-RU" sz="2000" b="0" i="0" kern="0" dirty="0">
                <a:latin typeface="Times New Roman" pitchFamily="18" charset="0"/>
              </a:rPr>
            </a:br>
            <a:r>
              <a:rPr lang="ru-RU" sz="2400" b="1" i="0" kern="0" dirty="0">
                <a:latin typeface="Times New Roman" pitchFamily="18" charset="0"/>
              </a:rPr>
              <a:t>Высокоскоростные технологии </a:t>
            </a:r>
            <a:r>
              <a:rPr lang="ru-RU" sz="2400" b="1" i="0" u="sng" kern="0" dirty="0">
                <a:latin typeface="Times New Roman" pitchFamily="18" charset="0"/>
              </a:rPr>
              <a:t>ЛВС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9906000" cy="919355"/>
          </a:xfrm>
          <a:solidFill>
            <a:schemeClr val="bg1"/>
          </a:solidFill>
        </p:spPr>
        <p:txBody>
          <a:bodyPr/>
          <a:lstStyle/>
          <a:p>
            <a:r>
              <a:rPr lang="ru-RU" sz="2400" b="1" dirty="0" err="1">
                <a:latin typeface="Times New Roman" pitchFamily="18" charset="0"/>
              </a:rPr>
              <a:t>Многосегментные</a:t>
            </a:r>
            <a:r>
              <a:rPr lang="ru-RU" sz="2400" b="1" dirty="0">
                <a:latin typeface="Times New Roman" pitchFamily="18" charset="0"/>
              </a:rPr>
              <a:t> локальные сети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6DD50D-8E4A-8291-839E-C42B23695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3" y="2454324"/>
            <a:ext cx="3015875" cy="19614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B396BF3-08EB-6299-1167-11EB47E08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06" y="1894734"/>
            <a:ext cx="5486400" cy="3590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/>
      <p:bldP spid="8" grpId="0"/>
      <p:bldP spid="77826" grpId="0" animBg="1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15317</TotalTime>
  <Words>334</Words>
  <Application>Microsoft Office PowerPoint</Application>
  <PresentationFormat>Лист A4 (210x297 мм)</PresentationFormat>
  <Paragraphs>89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Wingdings</vt:lpstr>
      <vt:lpstr>YS Text</vt:lpstr>
      <vt:lpstr>Оформление по умолчанию</vt:lpstr>
      <vt:lpstr>«Компьютерные сети»</vt:lpstr>
      <vt:lpstr>Особенности локальных сетей</vt:lpstr>
      <vt:lpstr>Типовые топологии локальных сетей</vt:lpstr>
      <vt:lpstr>Сетевое оборудование</vt:lpstr>
      <vt:lpstr>Коммутаторы</vt:lpstr>
      <vt:lpstr>Многосегментные локальные сети</vt:lpstr>
    </vt:vector>
  </TitlesOfParts>
  <Company>loniis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Сети ЭВМ и телекоммуникации</dc:title>
  <dc:creator>Владелец</dc:creator>
  <cp:lastModifiedBy>Elena</cp:lastModifiedBy>
  <cp:revision>580</cp:revision>
  <dcterms:created xsi:type="dcterms:W3CDTF">2006-11-07T10:25:58Z</dcterms:created>
  <dcterms:modified xsi:type="dcterms:W3CDTF">2025-03-03T11:57:24Z</dcterms:modified>
</cp:coreProperties>
</file>