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sldIdLst>
    <p:sldId id="256" r:id="rId2"/>
    <p:sldId id="257" r:id="rId3"/>
    <p:sldId id="300" r:id="rId4"/>
    <p:sldId id="301" r:id="rId5"/>
    <p:sldId id="302" r:id="rId6"/>
    <p:sldId id="303" r:id="rId7"/>
    <p:sldId id="319" r:id="rId8"/>
    <p:sldId id="304" r:id="rId9"/>
    <p:sldId id="305" r:id="rId10"/>
    <p:sldId id="306" r:id="rId11"/>
    <p:sldId id="307" r:id="rId12"/>
    <p:sldId id="308" r:id="rId13"/>
    <p:sldId id="309" r:id="rId14"/>
    <p:sldId id="310" r:id="rId15"/>
    <p:sldId id="311" r:id="rId16"/>
    <p:sldId id="312" r:id="rId17"/>
    <p:sldId id="313" r:id="rId18"/>
    <p:sldId id="325" r:id="rId19"/>
    <p:sldId id="326" r:id="rId20"/>
    <p:sldId id="327" r:id="rId21"/>
    <p:sldId id="328" r:id="rId22"/>
    <p:sldId id="329" r:id="rId23"/>
    <p:sldId id="330" r:id="rId24"/>
    <p:sldId id="331" r:id="rId25"/>
    <p:sldId id="332" r:id="rId26"/>
    <p:sldId id="333" r:id="rId27"/>
    <p:sldId id="334" r:id="rId28"/>
    <p:sldId id="335" r:id="rId29"/>
    <p:sldId id="336" r:id="rId30"/>
    <p:sldId id="337" r:id="rId31"/>
    <p:sldId id="338" r:id="rId32"/>
    <p:sldId id="339" r:id="rId33"/>
    <p:sldId id="340" r:id="rId34"/>
    <p:sldId id="346" r:id="rId35"/>
    <p:sldId id="341" r:id="rId36"/>
    <p:sldId id="342" r:id="rId37"/>
    <p:sldId id="343" r:id="rId38"/>
    <p:sldId id="344" r:id="rId39"/>
    <p:sldId id="277" r:id="rId40"/>
    <p:sldId id="279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543DB5BB-5E50-4F32-BCDC-4AB9FB98DB34}">
          <p14:sldIdLst>
            <p14:sldId id="256"/>
            <p14:sldId id="257"/>
            <p14:sldId id="300"/>
            <p14:sldId id="301"/>
            <p14:sldId id="302"/>
            <p14:sldId id="303"/>
            <p14:sldId id="319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6"/>
            <p14:sldId id="341"/>
            <p14:sldId id="342"/>
            <p14:sldId id="343"/>
            <p14:sldId id="344"/>
            <p14:sldId id="277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53250" autoAdjust="0"/>
  </p:normalViewPr>
  <p:slideViewPr>
    <p:cSldViewPr snapToGrid="0">
      <p:cViewPr varScale="1">
        <p:scale>
          <a:sx n="38" d="100"/>
          <a:sy n="38" d="100"/>
        </p:scale>
        <p:origin x="2342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9C91A7-3445-4950-8BDE-0823E87CCC49}" type="doc">
      <dgm:prSet loTypeId="urn:microsoft.com/office/officeart/2005/8/layout/list1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6AA9EC30-BA54-4CC5-9723-1042146E212F}">
      <dgm:prSet phldrT="[Текст]" phldr="0"/>
      <dgm:spPr/>
      <dgm:t>
        <a:bodyPr/>
        <a:lstStyle/>
        <a:p>
          <a:r>
            <a:rPr lang="ru-RU" b="0" i="0" dirty="0">
              <a:effectLst/>
              <a:latin typeface="+mn-lt"/>
              <a:ea typeface="+mn-ea"/>
              <a:cs typeface="+mn-cs"/>
            </a:rPr>
            <a:t>Шифрование</a:t>
          </a:r>
          <a:endParaRPr lang="ru-RU" dirty="0"/>
        </a:p>
      </dgm:t>
    </dgm:pt>
    <dgm:pt modelId="{868E72AB-DAC9-415D-A35D-3B42C88AEAE0}" type="parTrans" cxnId="{40A8A091-3967-4A24-9E6E-2596BA55DA19}">
      <dgm:prSet/>
      <dgm:spPr/>
      <dgm:t>
        <a:bodyPr/>
        <a:lstStyle/>
        <a:p>
          <a:endParaRPr lang="ru-RU"/>
        </a:p>
      </dgm:t>
    </dgm:pt>
    <dgm:pt modelId="{8A587938-4BED-4DFC-9ACC-25098B6392E7}" type="sibTrans" cxnId="{40A8A091-3967-4A24-9E6E-2596BA55DA19}">
      <dgm:prSet/>
      <dgm:spPr/>
      <dgm:t>
        <a:bodyPr/>
        <a:lstStyle/>
        <a:p>
          <a:endParaRPr lang="ru-RU"/>
        </a:p>
      </dgm:t>
    </dgm:pt>
    <dgm:pt modelId="{1424BB97-A5EB-408B-A8D1-4B907E142C5F}">
      <dgm:prSet/>
      <dgm:spPr/>
      <dgm:t>
        <a:bodyPr/>
        <a:lstStyle/>
        <a:p>
          <a:r>
            <a:rPr lang="ru-RU" b="0" i="0">
              <a:effectLst/>
              <a:latin typeface="+mn-lt"/>
              <a:ea typeface="+mn-ea"/>
              <a:cs typeface="+mn-cs"/>
            </a:rPr>
            <a:t>DLP</a:t>
          </a:r>
          <a:endParaRPr lang="ru-RU" b="0" i="0" dirty="0">
            <a:effectLst/>
            <a:latin typeface="+mn-lt"/>
            <a:ea typeface="+mn-ea"/>
            <a:cs typeface="+mn-cs"/>
          </a:endParaRPr>
        </a:p>
      </dgm:t>
    </dgm:pt>
    <dgm:pt modelId="{C1427744-EC36-4779-89F8-5DFFB950EF77}" type="parTrans" cxnId="{3CA5737E-460D-4575-9971-4F190AEDE8B7}">
      <dgm:prSet/>
      <dgm:spPr/>
      <dgm:t>
        <a:bodyPr/>
        <a:lstStyle/>
        <a:p>
          <a:endParaRPr lang="ru-RU"/>
        </a:p>
      </dgm:t>
    </dgm:pt>
    <dgm:pt modelId="{56EBE412-0F26-40E4-B173-CAAAEC81ED25}" type="sibTrans" cxnId="{3CA5737E-460D-4575-9971-4F190AEDE8B7}">
      <dgm:prSet/>
      <dgm:spPr/>
      <dgm:t>
        <a:bodyPr/>
        <a:lstStyle/>
        <a:p>
          <a:endParaRPr lang="ru-RU"/>
        </a:p>
      </dgm:t>
    </dgm:pt>
    <dgm:pt modelId="{1091B721-77CA-46FF-A56A-04CEEBEEA4DA}">
      <dgm:prSet/>
      <dgm:spPr/>
      <dgm:t>
        <a:bodyPr/>
        <a:lstStyle/>
        <a:p>
          <a:r>
            <a:rPr lang="ru-RU" b="0" i="0">
              <a:effectLst/>
              <a:latin typeface="+mn-lt"/>
              <a:ea typeface="+mn-ea"/>
              <a:cs typeface="+mn-cs"/>
            </a:rPr>
            <a:t>Маскирование</a:t>
          </a:r>
          <a:endParaRPr lang="ru-RU" b="0" i="0" dirty="0">
            <a:effectLst/>
            <a:latin typeface="+mn-lt"/>
            <a:ea typeface="+mn-ea"/>
            <a:cs typeface="+mn-cs"/>
          </a:endParaRPr>
        </a:p>
      </dgm:t>
    </dgm:pt>
    <dgm:pt modelId="{61062411-E9C8-45FF-824A-397A223DD0BD}" type="parTrans" cxnId="{0F4C195E-7938-4DD1-A22F-32DB763B7BA4}">
      <dgm:prSet/>
      <dgm:spPr/>
      <dgm:t>
        <a:bodyPr/>
        <a:lstStyle/>
        <a:p>
          <a:endParaRPr lang="ru-RU"/>
        </a:p>
      </dgm:t>
    </dgm:pt>
    <dgm:pt modelId="{D8347C8C-6D25-4863-9CBD-37F1B62F98EE}" type="sibTrans" cxnId="{0F4C195E-7938-4DD1-A22F-32DB763B7BA4}">
      <dgm:prSet/>
      <dgm:spPr/>
      <dgm:t>
        <a:bodyPr/>
        <a:lstStyle/>
        <a:p>
          <a:endParaRPr lang="ru-RU"/>
        </a:p>
      </dgm:t>
    </dgm:pt>
    <dgm:pt modelId="{AA868EDE-68AC-492D-840A-FB5293FFE639}" type="pres">
      <dgm:prSet presAssocID="{149C91A7-3445-4950-8BDE-0823E87CCC49}" presName="linear" presStyleCnt="0">
        <dgm:presLayoutVars>
          <dgm:dir/>
          <dgm:animLvl val="lvl"/>
          <dgm:resizeHandles val="exact"/>
        </dgm:presLayoutVars>
      </dgm:prSet>
      <dgm:spPr/>
    </dgm:pt>
    <dgm:pt modelId="{CBCAF23E-F067-43E2-8E5B-5669AC521FBF}" type="pres">
      <dgm:prSet presAssocID="{6AA9EC30-BA54-4CC5-9723-1042146E212F}" presName="parentLin" presStyleCnt="0"/>
      <dgm:spPr/>
    </dgm:pt>
    <dgm:pt modelId="{098AF76D-30CB-402A-8237-CD38B95AC6D6}" type="pres">
      <dgm:prSet presAssocID="{6AA9EC30-BA54-4CC5-9723-1042146E212F}" presName="parentLeftMargin" presStyleLbl="node1" presStyleIdx="0" presStyleCnt="3"/>
      <dgm:spPr/>
    </dgm:pt>
    <dgm:pt modelId="{D80EC713-9A91-4CBC-94DC-54E085AF788E}" type="pres">
      <dgm:prSet presAssocID="{6AA9EC30-BA54-4CC5-9723-1042146E212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353108B-A82F-4E48-BB7E-C9B9C1E64B25}" type="pres">
      <dgm:prSet presAssocID="{6AA9EC30-BA54-4CC5-9723-1042146E212F}" presName="negativeSpace" presStyleCnt="0"/>
      <dgm:spPr/>
    </dgm:pt>
    <dgm:pt modelId="{E061343E-2DC8-4225-8E27-157A273BDC9A}" type="pres">
      <dgm:prSet presAssocID="{6AA9EC30-BA54-4CC5-9723-1042146E212F}" presName="childText" presStyleLbl="conFgAcc1" presStyleIdx="0" presStyleCnt="3">
        <dgm:presLayoutVars>
          <dgm:bulletEnabled val="1"/>
        </dgm:presLayoutVars>
      </dgm:prSet>
      <dgm:spPr/>
    </dgm:pt>
    <dgm:pt modelId="{277CC61A-4442-4A2A-8B99-8A27FF18C512}" type="pres">
      <dgm:prSet presAssocID="{8A587938-4BED-4DFC-9ACC-25098B6392E7}" presName="spaceBetweenRectangles" presStyleCnt="0"/>
      <dgm:spPr/>
    </dgm:pt>
    <dgm:pt modelId="{BAE474C2-5B74-48F4-8E42-65AE56D24832}" type="pres">
      <dgm:prSet presAssocID="{1424BB97-A5EB-408B-A8D1-4B907E142C5F}" presName="parentLin" presStyleCnt="0"/>
      <dgm:spPr/>
    </dgm:pt>
    <dgm:pt modelId="{AA74FCBB-38DA-4AC5-AAA3-692365DEBA5D}" type="pres">
      <dgm:prSet presAssocID="{1424BB97-A5EB-408B-A8D1-4B907E142C5F}" presName="parentLeftMargin" presStyleLbl="node1" presStyleIdx="0" presStyleCnt="3"/>
      <dgm:spPr/>
    </dgm:pt>
    <dgm:pt modelId="{318E88FD-C533-45B4-B4BC-EDACC6EEBD6B}" type="pres">
      <dgm:prSet presAssocID="{1424BB97-A5EB-408B-A8D1-4B907E142C5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FD05A90-5B1F-43B1-BC22-33CB05DB63CC}" type="pres">
      <dgm:prSet presAssocID="{1424BB97-A5EB-408B-A8D1-4B907E142C5F}" presName="negativeSpace" presStyleCnt="0"/>
      <dgm:spPr/>
    </dgm:pt>
    <dgm:pt modelId="{2D4FB538-17BE-48B0-A2F7-E15761A61768}" type="pres">
      <dgm:prSet presAssocID="{1424BB97-A5EB-408B-A8D1-4B907E142C5F}" presName="childText" presStyleLbl="conFgAcc1" presStyleIdx="1" presStyleCnt="3">
        <dgm:presLayoutVars>
          <dgm:bulletEnabled val="1"/>
        </dgm:presLayoutVars>
      </dgm:prSet>
      <dgm:spPr/>
    </dgm:pt>
    <dgm:pt modelId="{1A4E4F80-C430-4005-9927-5F29F6DAD661}" type="pres">
      <dgm:prSet presAssocID="{56EBE412-0F26-40E4-B173-CAAAEC81ED25}" presName="spaceBetweenRectangles" presStyleCnt="0"/>
      <dgm:spPr/>
    </dgm:pt>
    <dgm:pt modelId="{B88965F9-DA63-4174-8EC9-FE2B7C6AA238}" type="pres">
      <dgm:prSet presAssocID="{1091B721-77CA-46FF-A56A-04CEEBEEA4DA}" presName="parentLin" presStyleCnt="0"/>
      <dgm:spPr/>
    </dgm:pt>
    <dgm:pt modelId="{CFA28838-3DE7-4FF1-852A-67B6E57D05FA}" type="pres">
      <dgm:prSet presAssocID="{1091B721-77CA-46FF-A56A-04CEEBEEA4DA}" presName="parentLeftMargin" presStyleLbl="node1" presStyleIdx="1" presStyleCnt="3"/>
      <dgm:spPr/>
    </dgm:pt>
    <dgm:pt modelId="{2B6E65A3-FDBF-4129-A5F9-31F84DD55B00}" type="pres">
      <dgm:prSet presAssocID="{1091B721-77CA-46FF-A56A-04CEEBEEA4DA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A4BD555D-C4AD-4253-99D0-77F8DA2A5658}" type="pres">
      <dgm:prSet presAssocID="{1091B721-77CA-46FF-A56A-04CEEBEEA4DA}" presName="negativeSpace" presStyleCnt="0"/>
      <dgm:spPr/>
    </dgm:pt>
    <dgm:pt modelId="{E5051F0C-7D3F-43E1-AD89-43EB6FB3E143}" type="pres">
      <dgm:prSet presAssocID="{1091B721-77CA-46FF-A56A-04CEEBEEA4DA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C99F0E1D-CDC5-4180-8C6F-F54CBCACA927}" type="presOf" srcId="{1091B721-77CA-46FF-A56A-04CEEBEEA4DA}" destId="{2B6E65A3-FDBF-4129-A5F9-31F84DD55B00}" srcOrd="1" destOrd="0" presId="urn:microsoft.com/office/officeart/2005/8/layout/list1"/>
    <dgm:cxn modelId="{0F4C195E-7938-4DD1-A22F-32DB763B7BA4}" srcId="{149C91A7-3445-4950-8BDE-0823E87CCC49}" destId="{1091B721-77CA-46FF-A56A-04CEEBEEA4DA}" srcOrd="2" destOrd="0" parTransId="{61062411-E9C8-45FF-824A-397A223DD0BD}" sibTransId="{D8347C8C-6D25-4863-9CBD-37F1B62F98EE}"/>
    <dgm:cxn modelId="{83612A48-7BB0-4BFB-97ED-DC0ABB30118E}" type="presOf" srcId="{6AA9EC30-BA54-4CC5-9723-1042146E212F}" destId="{D80EC713-9A91-4CBC-94DC-54E085AF788E}" srcOrd="1" destOrd="0" presId="urn:microsoft.com/office/officeart/2005/8/layout/list1"/>
    <dgm:cxn modelId="{E039B44A-A0C4-4EEF-AFA6-0356AE63488D}" type="presOf" srcId="{1091B721-77CA-46FF-A56A-04CEEBEEA4DA}" destId="{CFA28838-3DE7-4FF1-852A-67B6E57D05FA}" srcOrd="0" destOrd="0" presId="urn:microsoft.com/office/officeart/2005/8/layout/list1"/>
    <dgm:cxn modelId="{3CA5737E-460D-4575-9971-4F190AEDE8B7}" srcId="{149C91A7-3445-4950-8BDE-0823E87CCC49}" destId="{1424BB97-A5EB-408B-A8D1-4B907E142C5F}" srcOrd="1" destOrd="0" parTransId="{C1427744-EC36-4779-89F8-5DFFB950EF77}" sibTransId="{56EBE412-0F26-40E4-B173-CAAAEC81ED25}"/>
    <dgm:cxn modelId="{5BFCA48D-1C58-4B1E-8169-5FE9C2BC69C0}" type="presOf" srcId="{6AA9EC30-BA54-4CC5-9723-1042146E212F}" destId="{098AF76D-30CB-402A-8237-CD38B95AC6D6}" srcOrd="0" destOrd="0" presId="urn:microsoft.com/office/officeart/2005/8/layout/list1"/>
    <dgm:cxn modelId="{8AE61C8E-8215-4D3D-B4A9-9D4B4FED04E6}" type="presOf" srcId="{149C91A7-3445-4950-8BDE-0823E87CCC49}" destId="{AA868EDE-68AC-492D-840A-FB5293FFE639}" srcOrd="0" destOrd="0" presId="urn:microsoft.com/office/officeart/2005/8/layout/list1"/>
    <dgm:cxn modelId="{40A8A091-3967-4A24-9E6E-2596BA55DA19}" srcId="{149C91A7-3445-4950-8BDE-0823E87CCC49}" destId="{6AA9EC30-BA54-4CC5-9723-1042146E212F}" srcOrd="0" destOrd="0" parTransId="{868E72AB-DAC9-415D-A35D-3B42C88AEAE0}" sibTransId="{8A587938-4BED-4DFC-9ACC-25098B6392E7}"/>
    <dgm:cxn modelId="{E61956DE-6E9B-426B-AA33-513D1D37E38F}" type="presOf" srcId="{1424BB97-A5EB-408B-A8D1-4B907E142C5F}" destId="{318E88FD-C533-45B4-B4BC-EDACC6EEBD6B}" srcOrd="1" destOrd="0" presId="urn:microsoft.com/office/officeart/2005/8/layout/list1"/>
    <dgm:cxn modelId="{8D6217FD-7AC1-48C3-BE68-0150B8CF7659}" type="presOf" srcId="{1424BB97-A5EB-408B-A8D1-4B907E142C5F}" destId="{AA74FCBB-38DA-4AC5-AAA3-692365DEBA5D}" srcOrd="0" destOrd="0" presId="urn:microsoft.com/office/officeart/2005/8/layout/list1"/>
    <dgm:cxn modelId="{4D8EA73A-9FF4-411F-9CCE-A1FAC5776CD6}" type="presParOf" srcId="{AA868EDE-68AC-492D-840A-FB5293FFE639}" destId="{CBCAF23E-F067-43E2-8E5B-5669AC521FBF}" srcOrd="0" destOrd="0" presId="urn:microsoft.com/office/officeart/2005/8/layout/list1"/>
    <dgm:cxn modelId="{50043685-CC4B-4CEE-8545-6809C43431A7}" type="presParOf" srcId="{CBCAF23E-F067-43E2-8E5B-5669AC521FBF}" destId="{098AF76D-30CB-402A-8237-CD38B95AC6D6}" srcOrd="0" destOrd="0" presId="urn:microsoft.com/office/officeart/2005/8/layout/list1"/>
    <dgm:cxn modelId="{F22E10FC-6B20-42F8-98C5-060807952522}" type="presParOf" srcId="{CBCAF23E-F067-43E2-8E5B-5669AC521FBF}" destId="{D80EC713-9A91-4CBC-94DC-54E085AF788E}" srcOrd="1" destOrd="0" presId="urn:microsoft.com/office/officeart/2005/8/layout/list1"/>
    <dgm:cxn modelId="{947CF491-3DBB-446A-9792-3F1923340000}" type="presParOf" srcId="{AA868EDE-68AC-492D-840A-FB5293FFE639}" destId="{9353108B-A82F-4E48-BB7E-C9B9C1E64B25}" srcOrd="1" destOrd="0" presId="urn:microsoft.com/office/officeart/2005/8/layout/list1"/>
    <dgm:cxn modelId="{882B3496-EA80-45FA-9CBE-6E419AA7524B}" type="presParOf" srcId="{AA868EDE-68AC-492D-840A-FB5293FFE639}" destId="{E061343E-2DC8-4225-8E27-157A273BDC9A}" srcOrd="2" destOrd="0" presId="urn:microsoft.com/office/officeart/2005/8/layout/list1"/>
    <dgm:cxn modelId="{F5D47102-3774-4F90-AD1F-37CBEEB9E1A4}" type="presParOf" srcId="{AA868EDE-68AC-492D-840A-FB5293FFE639}" destId="{277CC61A-4442-4A2A-8B99-8A27FF18C512}" srcOrd="3" destOrd="0" presId="urn:microsoft.com/office/officeart/2005/8/layout/list1"/>
    <dgm:cxn modelId="{65A73A84-6C9A-4F58-9C76-A51B2558B0FE}" type="presParOf" srcId="{AA868EDE-68AC-492D-840A-FB5293FFE639}" destId="{BAE474C2-5B74-48F4-8E42-65AE56D24832}" srcOrd="4" destOrd="0" presId="urn:microsoft.com/office/officeart/2005/8/layout/list1"/>
    <dgm:cxn modelId="{517D80CA-28B7-4576-8BF0-ED5323E02FFF}" type="presParOf" srcId="{BAE474C2-5B74-48F4-8E42-65AE56D24832}" destId="{AA74FCBB-38DA-4AC5-AAA3-692365DEBA5D}" srcOrd="0" destOrd="0" presId="urn:microsoft.com/office/officeart/2005/8/layout/list1"/>
    <dgm:cxn modelId="{54DDC089-55FA-49DB-B4AE-F5907C7AD0D0}" type="presParOf" srcId="{BAE474C2-5B74-48F4-8E42-65AE56D24832}" destId="{318E88FD-C533-45B4-B4BC-EDACC6EEBD6B}" srcOrd="1" destOrd="0" presId="urn:microsoft.com/office/officeart/2005/8/layout/list1"/>
    <dgm:cxn modelId="{2E623E27-C3B3-4C02-BCE9-AFC4666791F1}" type="presParOf" srcId="{AA868EDE-68AC-492D-840A-FB5293FFE639}" destId="{2FD05A90-5B1F-43B1-BC22-33CB05DB63CC}" srcOrd="5" destOrd="0" presId="urn:microsoft.com/office/officeart/2005/8/layout/list1"/>
    <dgm:cxn modelId="{57DB1FB5-FE51-4DC0-8EB0-75F6B25CD4B0}" type="presParOf" srcId="{AA868EDE-68AC-492D-840A-FB5293FFE639}" destId="{2D4FB538-17BE-48B0-A2F7-E15761A61768}" srcOrd="6" destOrd="0" presId="urn:microsoft.com/office/officeart/2005/8/layout/list1"/>
    <dgm:cxn modelId="{3D4A56CC-73B9-4D0A-A25A-C7B6A59D8640}" type="presParOf" srcId="{AA868EDE-68AC-492D-840A-FB5293FFE639}" destId="{1A4E4F80-C430-4005-9927-5F29F6DAD661}" srcOrd="7" destOrd="0" presId="urn:microsoft.com/office/officeart/2005/8/layout/list1"/>
    <dgm:cxn modelId="{D2038845-F317-40EC-A427-AFBA31D4EE90}" type="presParOf" srcId="{AA868EDE-68AC-492D-840A-FB5293FFE639}" destId="{B88965F9-DA63-4174-8EC9-FE2B7C6AA238}" srcOrd="8" destOrd="0" presId="urn:microsoft.com/office/officeart/2005/8/layout/list1"/>
    <dgm:cxn modelId="{A4B65963-D8F8-4F05-9B28-61C578255B60}" type="presParOf" srcId="{B88965F9-DA63-4174-8EC9-FE2B7C6AA238}" destId="{CFA28838-3DE7-4FF1-852A-67B6E57D05FA}" srcOrd="0" destOrd="0" presId="urn:microsoft.com/office/officeart/2005/8/layout/list1"/>
    <dgm:cxn modelId="{D61F6EC5-C723-4DDD-BE1C-AFACD0A2C06E}" type="presParOf" srcId="{B88965F9-DA63-4174-8EC9-FE2B7C6AA238}" destId="{2B6E65A3-FDBF-4129-A5F9-31F84DD55B00}" srcOrd="1" destOrd="0" presId="urn:microsoft.com/office/officeart/2005/8/layout/list1"/>
    <dgm:cxn modelId="{C3682AC4-8ACE-4592-A2D2-3FFBE9BA93C4}" type="presParOf" srcId="{AA868EDE-68AC-492D-840A-FB5293FFE639}" destId="{A4BD555D-C4AD-4253-99D0-77F8DA2A5658}" srcOrd="9" destOrd="0" presId="urn:microsoft.com/office/officeart/2005/8/layout/list1"/>
    <dgm:cxn modelId="{BF3175B7-AD49-4C3E-A928-C5485292F121}" type="presParOf" srcId="{AA868EDE-68AC-492D-840A-FB5293FFE639}" destId="{E5051F0C-7D3F-43E1-AD89-43EB6FB3E143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E618011-8FBF-4998-B04D-028BC306D771}" type="doc">
      <dgm:prSet loTypeId="urn:microsoft.com/office/officeart/2005/8/layout/list1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6DA136D7-8D16-44C1-BFFD-E5FB77E79C7E}">
      <dgm:prSet phldrT="[Текст]"/>
      <dgm:spPr/>
      <dgm:t>
        <a:bodyPr/>
        <a:lstStyle/>
        <a:p>
          <a:r>
            <a:rPr lang="ru-RU" b="0" i="0" dirty="0">
              <a:effectLst/>
              <a:latin typeface="+mn-lt"/>
              <a:ea typeface="+mn-ea"/>
              <a:cs typeface="+mn-cs"/>
            </a:rPr>
            <a:t>Интегрированная система</a:t>
          </a:r>
          <a:endParaRPr lang="ru-RU" dirty="0"/>
        </a:p>
      </dgm:t>
    </dgm:pt>
    <dgm:pt modelId="{FBCDD226-BF40-448E-B307-43A2F650D404}" type="parTrans" cxnId="{A9E0159A-0943-4D9F-9CCE-FFD23C68097C}">
      <dgm:prSet/>
      <dgm:spPr/>
      <dgm:t>
        <a:bodyPr/>
        <a:lstStyle/>
        <a:p>
          <a:endParaRPr lang="ru-RU"/>
        </a:p>
      </dgm:t>
    </dgm:pt>
    <dgm:pt modelId="{887F59D1-1BD0-4E47-8505-101A002A55BD}" type="sibTrans" cxnId="{A9E0159A-0943-4D9F-9CCE-FFD23C68097C}">
      <dgm:prSet/>
      <dgm:spPr/>
      <dgm:t>
        <a:bodyPr/>
        <a:lstStyle/>
        <a:p>
          <a:endParaRPr lang="ru-RU"/>
        </a:p>
      </dgm:t>
    </dgm:pt>
    <dgm:pt modelId="{348311FF-E257-4AC5-BBC7-D15258737A52}">
      <dgm:prSet/>
      <dgm:spPr/>
      <dgm:t>
        <a:bodyPr/>
        <a:lstStyle/>
        <a:p>
          <a:r>
            <a:rPr lang="ru-RU" b="0" i="0">
              <a:effectLst/>
              <a:latin typeface="+mn-lt"/>
              <a:ea typeface="+mn-ea"/>
              <a:cs typeface="+mn-cs"/>
            </a:rPr>
            <a:t>Единое управление</a:t>
          </a:r>
          <a:endParaRPr lang="ru-RU" b="0" i="0" dirty="0">
            <a:effectLst/>
            <a:latin typeface="+mn-lt"/>
            <a:ea typeface="+mn-ea"/>
            <a:cs typeface="+mn-cs"/>
          </a:endParaRPr>
        </a:p>
      </dgm:t>
    </dgm:pt>
    <dgm:pt modelId="{429D86DE-F8D7-40D6-BD37-86DECC07463D}" type="parTrans" cxnId="{F30726C4-C82E-4EAF-B23E-A723A6334762}">
      <dgm:prSet/>
      <dgm:spPr/>
      <dgm:t>
        <a:bodyPr/>
        <a:lstStyle/>
        <a:p>
          <a:endParaRPr lang="ru-RU"/>
        </a:p>
      </dgm:t>
    </dgm:pt>
    <dgm:pt modelId="{BDB4F9F6-7015-485C-94C0-1F7B3A51DAE7}" type="sibTrans" cxnId="{F30726C4-C82E-4EAF-B23E-A723A6334762}">
      <dgm:prSet/>
      <dgm:spPr/>
      <dgm:t>
        <a:bodyPr/>
        <a:lstStyle/>
        <a:p>
          <a:endParaRPr lang="ru-RU"/>
        </a:p>
      </dgm:t>
    </dgm:pt>
    <dgm:pt modelId="{F87D4610-6A29-43DE-A38B-4874729852C7}">
      <dgm:prSet/>
      <dgm:spPr/>
      <dgm:t>
        <a:bodyPr/>
        <a:lstStyle/>
        <a:p>
          <a:r>
            <a:rPr lang="ru-RU" b="0" i="0">
              <a:effectLst/>
              <a:latin typeface="+mn-lt"/>
              <a:ea typeface="+mn-ea"/>
              <a:cs typeface="+mn-cs"/>
            </a:rPr>
            <a:t>Мониторинг и отчетность</a:t>
          </a:r>
          <a:endParaRPr lang="ru-RU" b="0" i="0" dirty="0">
            <a:effectLst/>
            <a:latin typeface="+mn-lt"/>
            <a:ea typeface="+mn-ea"/>
            <a:cs typeface="+mn-cs"/>
          </a:endParaRPr>
        </a:p>
      </dgm:t>
    </dgm:pt>
    <dgm:pt modelId="{BCB9A379-29AA-45AA-B89D-35FF060FA1B7}" type="parTrans" cxnId="{DE55982C-FD5F-458D-8824-BD02A40ED5CD}">
      <dgm:prSet/>
      <dgm:spPr/>
      <dgm:t>
        <a:bodyPr/>
        <a:lstStyle/>
        <a:p>
          <a:endParaRPr lang="ru-RU"/>
        </a:p>
      </dgm:t>
    </dgm:pt>
    <dgm:pt modelId="{ECED6E0A-1111-416D-A983-1C2FF2988F60}" type="sibTrans" cxnId="{DE55982C-FD5F-458D-8824-BD02A40ED5CD}">
      <dgm:prSet/>
      <dgm:spPr/>
      <dgm:t>
        <a:bodyPr/>
        <a:lstStyle/>
        <a:p>
          <a:endParaRPr lang="ru-RU"/>
        </a:p>
      </dgm:t>
    </dgm:pt>
    <dgm:pt modelId="{A1E61143-8264-43EA-B672-BA6DB1D9B6FE}" type="pres">
      <dgm:prSet presAssocID="{BE618011-8FBF-4998-B04D-028BC306D771}" presName="linear" presStyleCnt="0">
        <dgm:presLayoutVars>
          <dgm:dir/>
          <dgm:animLvl val="lvl"/>
          <dgm:resizeHandles val="exact"/>
        </dgm:presLayoutVars>
      </dgm:prSet>
      <dgm:spPr/>
    </dgm:pt>
    <dgm:pt modelId="{DF212629-5DAB-4EC9-8571-E8C71F1148D8}" type="pres">
      <dgm:prSet presAssocID="{6DA136D7-8D16-44C1-BFFD-E5FB77E79C7E}" presName="parentLin" presStyleCnt="0"/>
      <dgm:spPr/>
    </dgm:pt>
    <dgm:pt modelId="{39DA91F4-5BAC-4EFD-9F42-3C5615E1962D}" type="pres">
      <dgm:prSet presAssocID="{6DA136D7-8D16-44C1-BFFD-E5FB77E79C7E}" presName="parentLeftMargin" presStyleLbl="node1" presStyleIdx="0" presStyleCnt="3"/>
      <dgm:spPr/>
    </dgm:pt>
    <dgm:pt modelId="{21CFA2BF-4496-4200-8595-5F208C7765A2}" type="pres">
      <dgm:prSet presAssocID="{6DA136D7-8D16-44C1-BFFD-E5FB77E79C7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5B24933-6342-44F9-A284-BC53656EC426}" type="pres">
      <dgm:prSet presAssocID="{6DA136D7-8D16-44C1-BFFD-E5FB77E79C7E}" presName="negativeSpace" presStyleCnt="0"/>
      <dgm:spPr/>
    </dgm:pt>
    <dgm:pt modelId="{5C6F0FFD-48D2-4632-A34E-6BFEE4FA5C84}" type="pres">
      <dgm:prSet presAssocID="{6DA136D7-8D16-44C1-BFFD-E5FB77E79C7E}" presName="childText" presStyleLbl="conFgAcc1" presStyleIdx="0" presStyleCnt="3">
        <dgm:presLayoutVars>
          <dgm:bulletEnabled val="1"/>
        </dgm:presLayoutVars>
      </dgm:prSet>
      <dgm:spPr/>
    </dgm:pt>
    <dgm:pt modelId="{41F97225-1048-459A-9CB5-85F69EA99537}" type="pres">
      <dgm:prSet presAssocID="{887F59D1-1BD0-4E47-8505-101A002A55BD}" presName="spaceBetweenRectangles" presStyleCnt="0"/>
      <dgm:spPr/>
    </dgm:pt>
    <dgm:pt modelId="{BFCD9673-C1CB-445B-900C-694DBA79E12F}" type="pres">
      <dgm:prSet presAssocID="{348311FF-E257-4AC5-BBC7-D15258737A52}" presName="parentLin" presStyleCnt="0"/>
      <dgm:spPr/>
    </dgm:pt>
    <dgm:pt modelId="{9D8BF6F1-2866-4D17-B19A-0B427088EE0B}" type="pres">
      <dgm:prSet presAssocID="{348311FF-E257-4AC5-BBC7-D15258737A52}" presName="parentLeftMargin" presStyleLbl="node1" presStyleIdx="0" presStyleCnt="3"/>
      <dgm:spPr/>
    </dgm:pt>
    <dgm:pt modelId="{0B53521B-E5B0-4B64-A972-D2B306F759F7}" type="pres">
      <dgm:prSet presAssocID="{348311FF-E257-4AC5-BBC7-D15258737A5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8E2B36D-EBC6-4860-895E-3B6A7FFEBD64}" type="pres">
      <dgm:prSet presAssocID="{348311FF-E257-4AC5-BBC7-D15258737A52}" presName="negativeSpace" presStyleCnt="0"/>
      <dgm:spPr/>
    </dgm:pt>
    <dgm:pt modelId="{F7CC1915-DFEB-47C5-8A76-EA431691726A}" type="pres">
      <dgm:prSet presAssocID="{348311FF-E257-4AC5-BBC7-D15258737A52}" presName="childText" presStyleLbl="conFgAcc1" presStyleIdx="1" presStyleCnt="3">
        <dgm:presLayoutVars>
          <dgm:bulletEnabled val="1"/>
        </dgm:presLayoutVars>
      </dgm:prSet>
      <dgm:spPr/>
    </dgm:pt>
    <dgm:pt modelId="{6213981F-9533-4036-AE3F-ABEB98B10954}" type="pres">
      <dgm:prSet presAssocID="{BDB4F9F6-7015-485C-94C0-1F7B3A51DAE7}" presName="spaceBetweenRectangles" presStyleCnt="0"/>
      <dgm:spPr/>
    </dgm:pt>
    <dgm:pt modelId="{2A2531EB-C056-4434-801A-AEC82E47EB6B}" type="pres">
      <dgm:prSet presAssocID="{F87D4610-6A29-43DE-A38B-4874729852C7}" presName="parentLin" presStyleCnt="0"/>
      <dgm:spPr/>
    </dgm:pt>
    <dgm:pt modelId="{F243235D-6D15-4E95-B53D-F36A8BFBD38B}" type="pres">
      <dgm:prSet presAssocID="{F87D4610-6A29-43DE-A38B-4874729852C7}" presName="parentLeftMargin" presStyleLbl="node1" presStyleIdx="1" presStyleCnt="3"/>
      <dgm:spPr/>
    </dgm:pt>
    <dgm:pt modelId="{F9BFA411-FEEC-44C6-A622-701D1F6C39A9}" type="pres">
      <dgm:prSet presAssocID="{F87D4610-6A29-43DE-A38B-4874729852C7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27AB262B-4D5E-4F45-A904-747C8F79D04C}" type="pres">
      <dgm:prSet presAssocID="{F87D4610-6A29-43DE-A38B-4874729852C7}" presName="negativeSpace" presStyleCnt="0"/>
      <dgm:spPr/>
    </dgm:pt>
    <dgm:pt modelId="{ED4C73BA-3273-4C45-81D3-07BC387C9746}" type="pres">
      <dgm:prSet presAssocID="{F87D4610-6A29-43DE-A38B-4874729852C7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4C63F011-4E9D-4CB2-84A5-D743E8DEF1E8}" type="presOf" srcId="{6DA136D7-8D16-44C1-BFFD-E5FB77E79C7E}" destId="{39DA91F4-5BAC-4EFD-9F42-3C5615E1962D}" srcOrd="0" destOrd="0" presId="urn:microsoft.com/office/officeart/2005/8/layout/list1"/>
    <dgm:cxn modelId="{451F7E2C-F516-4074-9C4C-6EFB8D0F0D9F}" type="presOf" srcId="{6DA136D7-8D16-44C1-BFFD-E5FB77E79C7E}" destId="{21CFA2BF-4496-4200-8595-5F208C7765A2}" srcOrd="1" destOrd="0" presId="urn:microsoft.com/office/officeart/2005/8/layout/list1"/>
    <dgm:cxn modelId="{DE55982C-FD5F-458D-8824-BD02A40ED5CD}" srcId="{BE618011-8FBF-4998-B04D-028BC306D771}" destId="{F87D4610-6A29-43DE-A38B-4874729852C7}" srcOrd="2" destOrd="0" parTransId="{BCB9A379-29AA-45AA-B89D-35FF060FA1B7}" sibTransId="{ECED6E0A-1111-416D-A983-1C2FF2988F60}"/>
    <dgm:cxn modelId="{0603DD68-8608-4C34-9F36-FB92F674B1CC}" type="presOf" srcId="{F87D4610-6A29-43DE-A38B-4874729852C7}" destId="{F9BFA411-FEEC-44C6-A622-701D1F6C39A9}" srcOrd="1" destOrd="0" presId="urn:microsoft.com/office/officeart/2005/8/layout/list1"/>
    <dgm:cxn modelId="{0480B569-E5A9-4218-BBF9-D5831554D4D6}" type="presOf" srcId="{348311FF-E257-4AC5-BBC7-D15258737A52}" destId="{0B53521B-E5B0-4B64-A972-D2B306F759F7}" srcOrd="1" destOrd="0" presId="urn:microsoft.com/office/officeart/2005/8/layout/list1"/>
    <dgm:cxn modelId="{D2771A8F-5E66-4803-B4C8-DF242B804CD7}" type="presOf" srcId="{348311FF-E257-4AC5-BBC7-D15258737A52}" destId="{9D8BF6F1-2866-4D17-B19A-0B427088EE0B}" srcOrd="0" destOrd="0" presId="urn:microsoft.com/office/officeart/2005/8/layout/list1"/>
    <dgm:cxn modelId="{A9E0159A-0943-4D9F-9CCE-FFD23C68097C}" srcId="{BE618011-8FBF-4998-B04D-028BC306D771}" destId="{6DA136D7-8D16-44C1-BFFD-E5FB77E79C7E}" srcOrd="0" destOrd="0" parTransId="{FBCDD226-BF40-448E-B307-43A2F650D404}" sibTransId="{887F59D1-1BD0-4E47-8505-101A002A55BD}"/>
    <dgm:cxn modelId="{F30726C4-C82E-4EAF-B23E-A723A6334762}" srcId="{BE618011-8FBF-4998-B04D-028BC306D771}" destId="{348311FF-E257-4AC5-BBC7-D15258737A52}" srcOrd="1" destOrd="0" parTransId="{429D86DE-F8D7-40D6-BD37-86DECC07463D}" sibTransId="{BDB4F9F6-7015-485C-94C0-1F7B3A51DAE7}"/>
    <dgm:cxn modelId="{4EFE9FC7-8FEB-4CDA-800B-E27B96332711}" type="presOf" srcId="{BE618011-8FBF-4998-B04D-028BC306D771}" destId="{A1E61143-8264-43EA-B672-BA6DB1D9B6FE}" srcOrd="0" destOrd="0" presId="urn:microsoft.com/office/officeart/2005/8/layout/list1"/>
    <dgm:cxn modelId="{57424DCD-2804-458C-AA14-EF725E9BCC90}" type="presOf" srcId="{F87D4610-6A29-43DE-A38B-4874729852C7}" destId="{F243235D-6D15-4E95-B53D-F36A8BFBD38B}" srcOrd="0" destOrd="0" presId="urn:microsoft.com/office/officeart/2005/8/layout/list1"/>
    <dgm:cxn modelId="{C2C7D5A9-B588-4B23-A35E-B9607975D3B0}" type="presParOf" srcId="{A1E61143-8264-43EA-B672-BA6DB1D9B6FE}" destId="{DF212629-5DAB-4EC9-8571-E8C71F1148D8}" srcOrd="0" destOrd="0" presId="urn:microsoft.com/office/officeart/2005/8/layout/list1"/>
    <dgm:cxn modelId="{C174FF7E-C9E0-4022-924C-3898E352E8EB}" type="presParOf" srcId="{DF212629-5DAB-4EC9-8571-E8C71F1148D8}" destId="{39DA91F4-5BAC-4EFD-9F42-3C5615E1962D}" srcOrd="0" destOrd="0" presId="urn:microsoft.com/office/officeart/2005/8/layout/list1"/>
    <dgm:cxn modelId="{5F7355D3-2B85-40E1-A00D-5C86AD218A58}" type="presParOf" srcId="{DF212629-5DAB-4EC9-8571-E8C71F1148D8}" destId="{21CFA2BF-4496-4200-8595-5F208C7765A2}" srcOrd="1" destOrd="0" presId="urn:microsoft.com/office/officeart/2005/8/layout/list1"/>
    <dgm:cxn modelId="{0DCE24B3-2029-4B9E-8BEC-2A31C9E8B945}" type="presParOf" srcId="{A1E61143-8264-43EA-B672-BA6DB1D9B6FE}" destId="{D5B24933-6342-44F9-A284-BC53656EC426}" srcOrd="1" destOrd="0" presId="urn:microsoft.com/office/officeart/2005/8/layout/list1"/>
    <dgm:cxn modelId="{43EDD88E-45C6-4885-A8BA-E17509C0FA7A}" type="presParOf" srcId="{A1E61143-8264-43EA-B672-BA6DB1D9B6FE}" destId="{5C6F0FFD-48D2-4632-A34E-6BFEE4FA5C84}" srcOrd="2" destOrd="0" presId="urn:microsoft.com/office/officeart/2005/8/layout/list1"/>
    <dgm:cxn modelId="{3D65EAEE-BDB3-48E8-89CC-5FFD2280860B}" type="presParOf" srcId="{A1E61143-8264-43EA-B672-BA6DB1D9B6FE}" destId="{41F97225-1048-459A-9CB5-85F69EA99537}" srcOrd="3" destOrd="0" presId="urn:microsoft.com/office/officeart/2005/8/layout/list1"/>
    <dgm:cxn modelId="{E4ED4939-1F20-47B5-94DC-B639BB239A0C}" type="presParOf" srcId="{A1E61143-8264-43EA-B672-BA6DB1D9B6FE}" destId="{BFCD9673-C1CB-445B-900C-694DBA79E12F}" srcOrd="4" destOrd="0" presId="urn:microsoft.com/office/officeart/2005/8/layout/list1"/>
    <dgm:cxn modelId="{E6AC13E5-8D1F-456B-9103-9F28634CDC3A}" type="presParOf" srcId="{BFCD9673-C1CB-445B-900C-694DBA79E12F}" destId="{9D8BF6F1-2866-4D17-B19A-0B427088EE0B}" srcOrd="0" destOrd="0" presId="urn:microsoft.com/office/officeart/2005/8/layout/list1"/>
    <dgm:cxn modelId="{8FEE2C0F-AFA9-43A5-A7DD-01F5B5C557AD}" type="presParOf" srcId="{BFCD9673-C1CB-445B-900C-694DBA79E12F}" destId="{0B53521B-E5B0-4B64-A972-D2B306F759F7}" srcOrd="1" destOrd="0" presId="urn:microsoft.com/office/officeart/2005/8/layout/list1"/>
    <dgm:cxn modelId="{13AE2ABC-CBEE-498D-9A4C-F4D39E4E5E81}" type="presParOf" srcId="{A1E61143-8264-43EA-B672-BA6DB1D9B6FE}" destId="{68E2B36D-EBC6-4860-895E-3B6A7FFEBD64}" srcOrd="5" destOrd="0" presId="urn:microsoft.com/office/officeart/2005/8/layout/list1"/>
    <dgm:cxn modelId="{99B5E29C-E706-43DA-B343-EA93758E2E9D}" type="presParOf" srcId="{A1E61143-8264-43EA-B672-BA6DB1D9B6FE}" destId="{F7CC1915-DFEB-47C5-8A76-EA431691726A}" srcOrd="6" destOrd="0" presId="urn:microsoft.com/office/officeart/2005/8/layout/list1"/>
    <dgm:cxn modelId="{A4C29F12-F932-440F-BFE2-9840C69AD204}" type="presParOf" srcId="{A1E61143-8264-43EA-B672-BA6DB1D9B6FE}" destId="{6213981F-9533-4036-AE3F-ABEB98B10954}" srcOrd="7" destOrd="0" presId="urn:microsoft.com/office/officeart/2005/8/layout/list1"/>
    <dgm:cxn modelId="{2709A6E4-E810-4956-9547-65D1972AFFCC}" type="presParOf" srcId="{A1E61143-8264-43EA-B672-BA6DB1D9B6FE}" destId="{2A2531EB-C056-4434-801A-AEC82E47EB6B}" srcOrd="8" destOrd="0" presId="urn:microsoft.com/office/officeart/2005/8/layout/list1"/>
    <dgm:cxn modelId="{DA13FD8C-2D87-4477-88FE-4B15B1962F46}" type="presParOf" srcId="{2A2531EB-C056-4434-801A-AEC82E47EB6B}" destId="{F243235D-6D15-4E95-B53D-F36A8BFBD38B}" srcOrd="0" destOrd="0" presId="urn:microsoft.com/office/officeart/2005/8/layout/list1"/>
    <dgm:cxn modelId="{4F3469DC-845D-45D2-87AD-DF249DC7C97D}" type="presParOf" srcId="{2A2531EB-C056-4434-801A-AEC82E47EB6B}" destId="{F9BFA411-FEEC-44C6-A622-701D1F6C39A9}" srcOrd="1" destOrd="0" presId="urn:microsoft.com/office/officeart/2005/8/layout/list1"/>
    <dgm:cxn modelId="{1765B0FF-50CA-49BF-B045-90FACC8B0962}" type="presParOf" srcId="{A1E61143-8264-43EA-B672-BA6DB1D9B6FE}" destId="{27AB262B-4D5E-4F45-A904-747C8F79D04C}" srcOrd="9" destOrd="0" presId="urn:microsoft.com/office/officeart/2005/8/layout/list1"/>
    <dgm:cxn modelId="{8C8B97D1-97B5-4390-A8DE-4BC8E497264B}" type="presParOf" srcId="{A1E61143-8264-43EA-B672-BA6DB1D9B6FE}" destId="{ED4C73BA-3273-4C45-81D3-07BC387C9746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639D5B7-CFD0-40E7-B524-953D4D0481CC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23BEB3A4-67B4-4CBD-BEFD-BEC4EAE22EA1}">
      <dgm:prSet phldrT="[Текст]"/>
      <dgm:spPr/>
      <dgm:t>
        <a:bodyPr/>
        <a:lstStyle/>
        <a:p>
          <a:r>
            <a:rPr lang="ru-RU" dirty="0"/>
            <a:t>Zero Trust</a:t>
          </a:r>
        </a:p>
      </dgm:t>
    </dgm:pt>
    <dgm:pt modelId="{817A27ED-3A7F-4A6A-A57B-24C59DA8D849}" type="parTrans" cxnId="{25858D94-82BD-4A9A-9E15-76BAC081439C}">
      <dgm:prSet/>
      <dgm:spPr/>
      <dgm:t>
        <a:bodyPr/>
        <a:lstStyle/>
        <a:p>
          <a:endParaRPr lang="ru-RU"/>
        </a:p>
      </dgm:t>
    </dgm:pt>
    <dgm:pt modelId="{28B23662-55A0-4396-9436-F41959FE799E}" type="sibTrans" cxnId="{25858D94-82BD-4A9A-9E15-76BAC081439C}">
      <dgm:prSet/>
      <dgm:spPr/>
      <dgm:t>
        <a:bodyPr/>
        <a:lstStyle/>
        <a:p>
          <a:endParaRPr lang="ru-RU"/>
        </a:p>
      </dgm:t>
    </dgm:pt>
    <dgm:pt modelId="{77852D9C-86A2-4BAA-A598-11FB93F5542E}">
      <dgm:prSet/>
      <dgm:spPr/>
      <dgm:t>
        <a:bodyPr/>
        <a:lstStyle/>
        <a:p>
          <a:r>
            <a:rPr lang="ru-RU"/>
            <a:t>SASE</a:t>
          </a:r>
          <a:endParaRPr lang="ru-RU" dirty="0"/>
        </a:p>
      </dgm:t>
    </dgm:pt>
    <dgm:pt modelId="{1342E025-DA4B-496C-ABE6-8BA4F4B88C16}" type="parTrans" cxnId="{1575B04F-DF56-4A33-9B85-FEA9CADF7808}">
      <dgm:prSet/>
      <dgm:spPr/>
      <dgm:t>
        <a:bodyPr/>
        <a:lstStyle/>
        <a:p>
          <a:endParaRPr lang="ru-RU"/>
        </a:p>
      </dgm:t>
    </dgm:pt>
    <dgm:pt modelId="{A3EE7279-2536-4857-A204-C552C83B5515}" type="sibTrans" cxnId="{1575B04F-DF56-4A33-9B85-FEA9CADF7808}">
      <dgm:prSet/>
      <dgm:spPr/>
      <dgm:t>
        <a:bodyPr/>
        <a:lstStyle/>
        <a:p>
          <a:endParaRPr lang="ru-RU"/>
        </a:p>
      </dgm:t>
    </dgm:pt>
    <dgm:pt modelId="{2422D0A2-913A-4B7E-AF9C-96AE8E1D3844}">
      <dgm:prSet/>
      <dgm:spPr/>
      <dgm:t>
        <a:bodyPr/>
        <a:lstStyle/>
        <a:p>
          <a:r>
            <a:rPr lang="ru-RU"/>
            <a:t>AI и ML в безопасности</a:t>
          </a:r>
          <a:endParaRPr lang="ru-RU" dirty="0"/>
        </a:p>
      </dgm:t>
    </dgm:pt>
    <dgm:pt modelId="{691D9A93-CBEF-4DD9-B007-31A33E8AF7A8}" type="parTrans" cxnId="{A3155DDE-39B7-4EED-A8E1-D1FC747A0F19}">
      <dgm:prSet/>
      <dgm:spPr/>
      <dgm:t>
        <a:bodyPr/>
        <a:lstStyle/>
        <a:p>
          <a:endParaRPr lang="ru-RU"/>
        </a:p>
      </dgm:t>
    </dgm:pt>
    <dgm:pt modelId="{F9594512-7B54-4244-877F-9239E8250432}" type="sibTrans" cxnId="{A3155DDE-39B7-4EED-A8E1-D1FC747A0F19}">
      <dgm:prSet/>
      <dgm:spPr/>
      <dgm:t>
        <a:bodyPr/>
        <a:lstStyle/>
        <a:p>
          <a:endParaRPr lang="ru-RU"/>
        </a:p>
      </dgm:t>
    </dgm:pt>
    <dgm:pt modelId="{63ACD046-85C0-4596-BF50-7B3419114811}" type="pres">
      <dgm:prSet presAssocID="{F639D5B7-CFD0-40E7-B524-953D4D0481CC}" presName="CompostProcess" presStyleCnt="0">
        <dgm:presLayoutVars>
          <dgm:dir/>
          <dgm:resizeHandles val="exact"/>
        </dgm:presLayoutVars>
      </dgm:prSet>
      <dgm:spPr/>
    </dgm:pt>
    <dgm:pt modelId="{975AE9A3-8FE1-4AAC-84B5-2675D3348B57}" type="pres">
      <dgm:prSet presAssocID="{F639D5B7-CFD0-40E7-B524-953D4D0481CC}" presName="arrow" presStyleLbl="bgShp" presStyleIdx="0" presStyleCnt="1"/>
      <dgm:spPr/>
    </dgm:pt>
    <dgm:pt modelId="{B08A3B78-4C66-4EC0-B8C9-CEC3F50628FC}" type="pres">
      <dgm:prSet presAssocID="{F639D5B7-CFD0-40E7-B524-953D4D0481CC}" presName="linearProcess" presStyleCnt="0"/>
      <dgm:spPr/>
    </dgm:pt>
    <dgm:pt modelId="{D6F30E10-FC65-4CBD-A0B5-86C170A3D310}" type="pres">
      <dgm:prSet presAssocID="{23BEB3A4-67B4-4CBD-BEFD-BEC4EAE22EA1}" presName="textNode" presStyleLbl="node1" presStyleIdx="0" presStyleCnt="3">
        <dgm:presLayoutVars>
          <dgm:bulletEnabled val="1"/>
        </dgm:presLayoutVars>
      </dgm:prSet>
      <dgm:spPr/>
    </dgm:pt>
    <dgm:pt modelId="{26BCBB13-29A2-41D3-A650-376C3ED172CC}" type="pres">
      <dgm:prSet presAssocID="{28B23662-55A0-4396-9436-F41959FE799E}" presName="sibTrans" presStyleCnt="0"/>
      <dgm:spPr/>
    </dgm:pt>
    <dgm:pt modelId="{25C2D1A5-4DC0-4AF1-BCCB-0DDF935A5413}" type="pres">
      <dgm:prSet presAssocID="{77852D9C-86A2-4BAA-A598-11FB93F5542E}" presName="textNode" presStyleLbl="node1" presStyleIdx="1" presStyleCnt="3">
        <dgm:presLayoutVars>
          <dgm:bulletEnabled val="1"/>
        </dgm:presLayoutVars>
      </dgm:prSet>
      <dgm:spPr/>
    </dgm:pt>
    <dgm:pt modelId="{2CBBA128-E7FC-432C-BEC0-783C788AB7B0}" type="pres">
      <dgm:prSet presAssocID="{A3EE7279-2536-4857-A204-C552C83B5515}" presName="sibTrans" presStyleCnt="0"/>
      <dgm:spPr/>
    </dgm:pt>
    <dgm:pt modelId="{B4C67B00-49CB-4E7A-A145-FDCC5A699C2A}" type="pres">
      <dgm:prSet presAssocID="{2422D0A2-913A-4B7E-AF9C-96AE8E1D3844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732C9E25-BA58-425A-93E9-CAED95F0D0FD}" type="presOf" srcId="{2422D0A2-913A-4B7E-AF9C-96AE8E1D3844}" destId="{B4C67B00-49CB-4E7A-A145-FDCC5A699C2A}" srcOrd="0" destOrd="0" presId="urn:microsoft.com/office/officeart/2005/8/layout/hProcess9"/>
    <dgm:cxn modelId="{61D1545E-A4AC-4EED-B3C6-358CFE672F7F}" type="presOf" srcId="{23BEB3A4-67B4-4CBD-BEFD-BEC4EAE22EA1}" destId="{D6F30E10-FC65-4CBD-A0B5-86C170A3D310}" srcOrd="0" destOrd="0" presId="urn:microsoft.com/office/officeart/2005/8/layout/hProcess9"/>
    <dgm:cxn modelId="{1575B04F-DF56-4A33-9B85-FEA9CADF7808}" srcId="{F639D5B7-CFD0-40E7-B524-953D4D0481CC}" destId="{77852D9C-86A2-4BAA-A598-11FB93F5542E}" srcOrd="1" destOrd="0" parTransId="{1342E025-DA4B-496C-ABE6-8BA4F4B88C16}" sibTransId="{A3EE7279-2536-4857-A204-C552C83B5515}"/>
    <dgm:cxn modelId="{07F2308B-B79F-4F44-AC86-E55FF1F7F337}" type="presOf" srcId="{77852D9C-86A2-4BAA-A598-11FB93F5542E}" destId="{25C2D1A5-4DC0-4AF1-BCCB-0DDF935A5413}" srcOrd="0" destOrd="0" presId="urn:microsoft.com/office/officeart/2005/8/layout/hProcess9"/>
    <dgm:cxn modelId="{25858D94-82BD-4A9A-9E15-76BAC081439C}" srcId="{F639D5B7-CFD0-40E7-B524-953D4D0481CC}" destId="{23BEB3A4-67B4-4CBD-BEFD-BEC4EAE22EA1}" srcOrd="0" destOrd="0" parTransId="{817A27ED-3A7F-4A6A-A57B-24C59DA8D849}" sibTransId="{28B23662-55A0-4396-9436-F41959FE799E}"/>
    <dgm:cxn modelId="{A3155DDE-39B7-4EED-A8E1-D1FC747A0F19}" srcId="{F639D5B7-CFD0-40E7-B524-953D4D0481CC}" destId="{2422D0A2-913A-4B7E-AF9C-96AE8E1D3844}" srcOrd="2" destOrd="0" parTransId="{691D9A93-CBEF-4DD9-B007-31A33E8AF7A8}" sibTransId="{F9594512-7B54-4244-877F-9239E8250432}"/>
    <dgm:cxn modelId="{189238F8-C40B-437F-8EAF-FD7F791FD6DA}" type="presOf" srcId="{F639D5B7-CFD0-40E7-B524-953D4D0481CC}" destId="{63ACD046-85C0-4596-BF50-7B3419114811}" srcOrd="0" destOrd="0" presId="urn:microsoft.com/office/officeart/2005/8/layout/hProcess9"/>
    <dgm:cxn modelId="{CC054341-402F-4A24-A89F-59C1771E8E37}" type="presParOf" srcId="{63ACD046-85C0-4596-BF50-7B3419114811}" destId="{975AE9A3-8FE1-4AAC-84B5-2675D3348B57}" srcOrd="0" destOrd="0" presId="urn:microsoft.com/office/officeart/2005/8/layout/hProcess9"/>
    <dgm:cxn modelId="{1890FBDD-6899-4759-8D87-C5692F04FEC1}" type="presParOf" srcId="{63ACD046-85C0-4596-BF50-7B3419114811}" destId="{B08A3B78-4C66-4EC0-B8C9-CEC3F50628FC}" srcOrd="1" destOrd="0" presId="urn:microsoft.com/office/officeart/2005/8/layout/hProcess9"/>
    <dgm:cxn modelId="{18CFA5E1-DC34-4ECB-B7CB-051534AE8AC3}" type="presParOf" srcId="{B08A3B78-4C66-4EC0-B8C9-CEC3F50628FC}" destId="{D6F30E10-FC65-4CBD-A0B5-86C170A3D310}" srcOrd="0" destOrd="0" presId="urn:microsoft.com/office/officeart/2005/8/layout/hProcess9"/>
    <dgm:cxn modelId="{B6838FE2-7912-442B-914B-ECDC245C86C3}" type="presParOf" srcId="{B08A3B78-4C66-4EC0-B8C9-CEC3F50628FC}" destId="{26BCBB13-29A2-41D3-A650-376C3ED172CC}" srcOrd="1" destOrd="0" presId="urn:microsoft.com/office/officeart/2005/8/layout/hProcess9"/>
    <dgm:cxn modelId="{1E07845C-C3F4-4774-B30E-9A123E00725A}" type="presParOf" srcId="{B08A3B78-4C66-4EC0-B8C9-CEC3F50628FC}" destId="{25C2D1A5-4DC0-4AF1-BCCB-0DDF935A5413}" srcOrd="2" destOrd="0" presId="urn:microsoft.com/office/officeart/2005/8/layout/hProcess9"/>
    <dgm:cxn modelId="{578425C5-13E8-4251-A450-AA96551BFEC6}" type="presParOf" srcId="{B08A3B78-4C66-4EC0-B8C9-CEC3F50628FC}" destId="{2CBBA128-E7FC-432C-BEC0-783C788AB7B0}" srcOrd="3" destOrd="0" presId="urn:microsoft.com/office/officeart/2005/8/layout/hProcess9"/>
    <dgm:cxn modelId="{0B8BA818-D443-485F-9891-AFD475B12E53}" type="presParOf" srcId="{B08A3B78-4C66-4EC0-B8C9-CEC3F50628FC}" destId="{B4C67B00-49CB-4E7A-A145-FDCC5A699C2A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61343E-2DC8-4225-8E27-157A273BDC9A}">
      <dsp:nvSpPr>
        <dsp:cNvPr id="0" name=""/>
        <dsp:cNvSpPr/>
      </dsp:nvSpPr>
      <dsp:spPr>
        <a:xfrm>
          <a:off x="0" y="459170"/>
          <a:ext cx="10131425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0EC713-9A91-4CBC-94DC-54E085AF788E}">
      <dsp:nvSpPr>
        <dsp:cNvPr id="0" name=""/>
        <dsp:cNvSpPr/>
      </dsp:nvSpPr>
      <dsp:spPr>
        <a:xfrm>
          <a:off x="506571" y="60650"/>
          <a:ext cx="7091997" cy="7970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alpha val="7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8061" tIns="0" rIns="268061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b="0" i="0" kern="1200" dirty="0">
              <a:effectLst/>
              <a:latin typeface="+mn-lt"/>
              <a:ea typeface="+mn-ea"/>
              <a:cs typeface="+mn-cs"/>
            </a:rPr>
            <a:t>Шифрование</a:t>
          </a:r>
          <a:endParaRPr lang="ru-RU" sz="2700" kern="1200" dirty="0"/>
        </a:p>
      </dsp:txBody>
      <dsp:txXfrm>
        <a:off x="545479" y="99558"/>
        <a:ext cx="7014181" cy="719224"/>
      </dsp:txXfrm>
    </dsp:sp>
    <dsp:sp modelId="{2D4FB538-17BE-48B0-A2F7-E15761A61768}">
      <dsp:nvSpPr>
        <dsp:cNvPr id="0" name=""/>
        <dsp:cNvSpPr/>
      </dsp:nvSpPr>
      <dsp:spPr>
        <a:xfrm>
          <a:off x="0" y="1683890"/>
          <a:ext cx="10131425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8E88FD-C533-45B4-B4BC-EDACC6EEBD6B}">
      <dsp:nvSpPr>
        <dsp:cNvPr id="0" name=""/>
        <dsp:cNvSpPr/>
      </dsp:nvSpPr>
      <dsp:spPr>
        <a:xfrm>
          <a:off x="506571" y="1285370"/>
          <a:ext cx="7091997" cy="7970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alpha val="7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8061" tIns="0" rIns="268061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b="0" i="0" kern="1200">
              <a:effectLst/>
              <a:latin typeface="+mn-lt"/>
              <a:ea typeface="+mn-ea"/>
              <a:cs typeface="+mn-cs"/>
            </a:rPr>
            <a:t>DLP</a:t>
          </a:r>
          <a:endParaRPr lang="ru-RU" sz="2700" b="0" i="0" kern="1200" dirty="0">
            <a:effectLst/>
            <a:latin typeface="+mn-lt"/>
            <a:ea typeface="+mn-ea"/>
            <a:cs typeface="+mn-cs"/>
          </a:endParaRPr>
        </a:p>
      </dsp:txBody>
      <dsp:txXfrm>
        <a:off x="545479" y="1324278"/>
        <a:ext cx="7014181" cy="719224"/>
      </dsp:txXfrm>
    </dsp:sp>
    <dsp:sp modelId="{E5051F0C-7D3F-43E1-AD89-43EB6FB3E143}">
      <dsp:nvSpPr>
        <dsp:cNvPr id="0" name=""/>
        <dsp:cNvSpPr/>
      </dsp:nvSpPr>
      <dsp:spPr>
        <a:xfrm>
          <a:off x="0" y="2908610"/>
          <a:ext cx="10131425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6E65A3-FDBF-4129-A5F9-31F84DD55B00}">
      <dsp:nvSpPr>
        <dsp:cNvPr id="0" name=""/>
        <dsp:cNvSpPr/>
      </dsp:nvSpPr>
      <dsp:spPr>
        <a:xfrm>
          <a:off x="506571" y="2510091"/>
          <a:ext cx="7091997" cy="7970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alpha val="7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8061" tIns="0" rIns="268061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b="0" i="0" kern="1200">
              <a:effectLst/>
              <a:latin typeface="+mn-lt"/>
              <a:ea typeface="+mn-ea"/>
              <a:cs typeface="+mn-cs"/>
            </a:rPr>
            <a:t>Маскирование</a:t>
          </a:r>
          <a:endParaRPr lang="ru-RU" sz="2700" b="0" i="0" kern="1200" dirty="0">
            <a:effectLst/>
            <a:latin typeface="+mn-lt"/>
            <a:ea typeface="+mn-ea"/>
            <a:cs typeface="+mn-cs"/>
          </a:endParaRPr>
        </a:p>
      </dsp:txBody>
      <dsp:txXfrm>
        <a:off x="545479" y="2548999"/>
        <a:ext cx="7014181" cy="7192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6F0FFD-48D2-4632-A34E-6BFEE4FA5C84}">
      <dsp:nvSpPr>
        <dsp:cNvPr id="0" name=""/>
        <dsp:cNvSpPr/>
      </dsp:nvSpPr>
      <dsp:spPr>
        <a:xfrm>
          <a:off x="0" y="459170"/>
          <a:ext cx="10131425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CFA2BF-4496-4200-8595-5F208C7765A2}">
      <dsp:nvSpPr>
        <dsp:cNvPr id="0" name=""/>
        <dsp:cNvSpPr/>
      </dsp:nvSpPr>
      <dsp:spPr>
        <a:xfrm>
          <a:off x="506571" y="60650"/>
          <a:ext cx="7091997" cy="7970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alpha val="7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8061" tIns="0" rIns="268061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b="0" i="0" kern="1200" dirty="0">
              <a:effectLst/>
              <a:latin typeface="+mn-lt"/>
              <a:ea typeface="+mn-ea"/>
              <a:cs typeface="+mn-cs"/>
            </a:rPr>
            <a:t>Интегрированная система</a:t>
          </a:r>
          <a:endParaRPr lang="ru-RU" sz="2700" kern="1200" dirty="0"/>
        </a:p>
      </dsp:txBody>
      <dsp:txXfrm>
        <a:off x="545479" y="99558"/>
        <a:ext cx="7014181" cy="719224"/>
      </dsp:txXfrm>
    </dsp:sp>
    <dsp:sp modelId="{F7CC1915-DFEB-47C5-8A76-EA431691726A}">
      <dsp:nvSpPr>
        <dsp:cNvPr id="0" name=""/>
        <dsp:cNvSpPr/>
      </dsp:nvSpPr>
      <dsp:spPr>
        <a:xfrm>
          <a:off x="0" y="1683890"/>
          <a:ext cx="10131425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53521B-E5B0-4B64-A972-D2B306F759F7}">
      <dsp:nvSpPr>
        <dsp:cNvPr id="0" name=""/>
        <dsp:cNvSpPr/>
      </dsp:nvSpPr>
      <dsp:spPr>
        <a:xfrm>
          <a:off x="506571" y="1285370"/>
          <a:ext cx="7091997" cy="7970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alpha val="7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8061" tIns="0" rIns="268061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b="0" i="0" kern="1200">
              <a:effectLst/>
              <a:latin typeface="+mn-lt"/>
              <a:ea typeface="+mn-ea"/>
              <a:cs typeface="+mn-cs"/>
            </a:rPr>
            <a:t>Единое управление</a:t>
          </a:r>
          <a:endParaRPr lang="ru-RU" sz="2700" b="0" i="0" kern="1200" dirty="0">
            <a:effectLst/>
            <a:latin typeface="+mn-lt"/>
            <a:ea typeface="+mn-ea"/>
            <a:cs typeface="+mn-cs"/>
          </a:endParaRPr>
        </a:p>
      </dsp:txBody>
      <dsp:txXfrm>
        <a:off x="545479" y="1324278"/>
        <a:ext cx="7014181" cy="719224"/>
      </dsp:txXfrm>
    </dsp:sp>
    <dsp:sp modelId="{ED4C73BA-3273-4C45-81D3-07BC387C9746}">
      <dsp:nvSpPr>
        <dsp:cNvPr id="0" name=""/>
        <dsp:cNvSpPr/>
      </dsp:nvSpPr>
      <dsp:spPr>
        <a:xfrm>
          <a:off x="0" y="2908610"/>
          <a:ext cx="10131425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BFA411-FEEC-44C6-A622-701D1F6C39A9}">
      <dsp:nvSpPr>
        <dsp:cNvPr id="0" name=""/>
        <dsp:cNvSpPr/>
      </dsp:nvSpPr>
      <dsp:spPr>
        <a:xfrm>
          <a:off x="506571" y="2510091"/>
          <a:ext cx="7091997" cy="7970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alpha val="7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8061" tIns="0" rIns="268061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b="0" i="0" kern="1200">
              <a:effectLst/>
              <a:latin typeface="+mn-lt"/>
              <a:ea typeface="+mn-ea"/>
              <a:cs typeface="+mn-cs"/>
            </a:rPr>
            <a:t>Мониторинг и отчетность</a:t>
          </a:r>
          <a:endParaRPr lang="ru-RU" sz="2700" b="0" i="0" kern="1200" dirty="0">
            <a:effectLst/>
            <a:latin typeface="+mn-lt"/>
            <a:ea typeface="+mn-ea"/>
            <a:cs typeface="+mn-cs"/>
          </a:endParaRPr>
        </a:p>
      </dsp:txBody>
      <dsp:txXfrm>
        <a:off x="545479" y="2548999"/>
        <a:ext cx="7014181" cy="71922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5AE9A3-8FE1-4AAC-84B5-2675D3348B57}">
      <dsp:nvSpPr>
        <dsp:cNvPr id="0" name=""/>
        <dsp:cNvSpPr/>
      </dsp:nvSpPr>
      <dsp:spPr>
        <a:xfrm>
          <a:off x="759856" y="0"/>
          <a:ext cx="8611711" cy="3649662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F30E10-FC65-4CBD-A0B5-86C170A3D310}">
      <dsp:nvSpPr>
        <dsp:cNvPr id="0" name=""/>
        <dsp:cNvSpPr/>
      </dsp:nvSpPr>
      <dsp:spPr>
        <a:xfrm>
          <a:off x="1938" y="1094898"/>
          <a:ext cx="3243270" cy="14598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700" kern="1200" dirty="0"/>
            <a:t>Zero Trust</a:t>
          </a:r>
        </a:p>
      </dsp:txBody>
      <dsp:txXfrm>
        <a:off x="73203" y="1166163"/>
        <a:ext cx="3100740" cy="1317334"/>
      </dsp:txXfrm>
    </dsp:sp>
    <dsp:sp modelId="{25C2D1A5-4DC0-4AF1-BCCB-0DDF935A5413}">
      <dsp:nvSpPr>
        <dsp:cNvPr id="0" name=""/>
        <dsp:cNvSpPr/>
      </dsp:nvSpPr>
      <dsp:spPr>
        <a:xfrm>
          <a:off x="3444077" y="1094898"/>
          <a:ext cx="3243270" cy="14598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700" kern="1200"/>
            <a:t>SASE</a:t>
          </a:r>
          <a:endParaRPr lang="ru-RU" sz="3700" kern="1200" dirty="0"/>
        </a:p>
      </dsp:txBody>
      <dsp:txXfrm>
        <a:off x="3515342" y="1166163"/>
        <a:ext cx="3100740" cy="1317334"/>
      </dsp:txXfrm>
    </dsp:sp>
    <dsp:sp modelId="{B4C67B00-49CB-4E7A-A145-FDCC5A699C2A}">
      <dsp:nvSpPr>
        <dsp:cNvPr id="0" name=""/>
        <dsp:cNvSpPr/>
      </dsp:nvSpPr>
      <dsp:spPr>
        <a:xfrm>
          <a:off x="6886216" y="1094898"/>
          <a:ext cx="3243270" cy="14598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700" kern="1200"/>
            <a:t>AI и ML в безопасности</a:t>
          </a:r>
          <a:endParaRPr lang="ru-RU" sz="3700" kern="1200" dirty="0"/>
        </a:p>
      </dsp:txBody>
      <dsp:txXfrm>
        <a:off x="6957481" y="1166163"/>
        <a:ext cx="3100740" cy="13173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E33066-CDA2-4A15-A30B-FCAFBFB95445}" type="datetimeFigureOut">
              <a:rPr lang="ru-RU" smtClean="0"/>
              <a:t>06.10.2025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4C4881-C061-4983-AA04-792181136A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8922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C4881-C061-4983-AA04-792181136A65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29853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C4881-C061-4983-AA04-792181136A65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91833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C4881-C061-4983-AA04-792181136A65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82711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C4881-C061-4983-AA04-792181136A65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07424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C4881-C061-4983-AA04-792181136A65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60412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C4881-C061-4983-AA04-792181136A65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76698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C4881-C061-4983-AA04-792181136A65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77635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C4881-C061-4983-AA04-792181136A65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04417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C4881-C061-4983-AA04-792181136A65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20678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58DBD8-F062-59E2-0C7E-0FA48A386E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8AA7B7A4-ECF7-4535-7A14-53C8E7E4FF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1A6F244E-C26C-8E6B-15AD-4C074D11D0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599AFE6-B045-A011-4BC1-32ECE3C0E4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C4881-C061-4983-AA04-792181136A65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09080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C4881-C061-4983-AA04-792181136A65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173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08852F-78E8-42E0-81FC-E01F380B8E2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99104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C4881-C061-4983-AA04-792181136A65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04261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C4881-C061-4983-AA04-792181136A65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54079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C4881-C061-4983-AA04-792181136A65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6400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C4881-C061-4983-AA04-792181136A65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72211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C4881-C061-4983-AA04-792181136A65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50822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C4881-C061-4983-AA04-792181136A65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46281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C4881-C061-4983-AA04-792181136A65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24808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C4881-C061-4983-AA04-792181136A65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459954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C4881-C061-4983-AA04-792181136A65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386617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C4881-C061-4983-AA04-792181136A65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37311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C4881-C061-4983-AA04-792181136A65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589054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C4881-C061-4983-AA04-792181136A65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659013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C4881-C061-4983-AA04-792181136A65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286439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C4881-C061-4983-AA04-792181136A65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893722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C4881-C061-4983-AA04-792181136A65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588385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C4881-C061-4983-AA04-792181136A65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706995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C4881-C061-4983-AA04-792181136A65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448640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C4881-C061-4983-AA04-792181136A65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041055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C4881-C061-4983-AA04-792181136A65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861791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C4881-C061-4983-AA04-792181136A65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228723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6D6C62-116B-40A7-9507-00F90D282241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99006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C4881-C061-4983-AA04-792181136A65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326888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6D6C62-116B-40A7-9507-00F90D282241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19064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C4881-C061-4983-AA04-792181136A65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54768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C4881-C061-4983-AA04-792181136A65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57556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C4881-C061-4983-AA04-792181136A65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86762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C4881-C061-4983-AA04-792181136A65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53551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C4881-C061-4983-AA04-792181136A65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8148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6C8B72AB-2D06-4F13-9CBC-2F69B54E9758}" type="datetimeFigureOut">
              <a:rPr lang="ru-RU" smtClean="0"/>
              <a:t>06.10.2025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7A2448B8-4EEB-4BD7-A05D-D1C2D73CA3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074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B72AB-2D06-4F13-9CBC-2F69B54E9758}" type="datetimeFigureOut">
              <a:rPr lang="ru-RU" smtClean="0"/>
              <a:t>06.10.2025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448B8-4EEB-4BD7-A05D-D1C2D73CA3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9066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B72AB-2D06-4F13-9CBC-2F69B54E9758}" type="datetimeFigureOut">
              <a:rPr lang="ru-RU" smtClean="0"/>
              <a:t>06.10.2025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448B8-4EEB-4BD7-A05D-D1C2D73CA3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9612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B72AB-2D06-4F13-9CBC-2F69B54E9758}" type="datetimeFigureOut">
              <a:rPr lang="ru-RU" smtClean="0"/>
              <a:t>06.10.2025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448B8-4EEB-4BD7-A05D-D1C2D73CA3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17969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B72AB-2D06-4F13-9CBC-2F69B54E9758}" type="datetimeFigureOut">
              <a:rPr lang="ru-RU" smtClean="0"/>
              <a:t>06.10.2025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448B8-4EEB-4BD7-A05D-D1C2D73CA3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56524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B72AB-2D06-4F13-9CBC-2F69B54E9758}" type="datetimeFigureOut">
              <a:rPr lang="ru-RU" smtClean="0"/>
              <a:t>06.10.2025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448B8-4EEB-4BD7-A05D-D1C2D73CA3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33834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B72AB-2D06-4F13-9CBC-2F69B54E9758}" type="datetimeFigureOut">
              <a:rPr lang="ru-RU" smtClean="0"/>
              <a:t>06.10.2025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448B8-4EEB-4BD7-A05D-D1C2D73CA3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17469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B72AB-2D06-4F13-9CBC-2F69B54E9758}" type="datetimeFigureOut">
              <a:rPr lang="ru-RU" smtClean="0"/>
              <a:t>06.10.2025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448B8-4EEB-4BD7-A05D-D1C2D73CA301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1343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B72AB-2D06-4F13-9CBC-2F69B54E9758}" type="datetimeFigureOut">
              <a:rPr lang="ru-RU" smtClean="0"/>
              <a:t>06.10.2025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448B8-4EEB-4BD7-A05D-D1C2D73CA3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3189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B72AB-2D06-4F13-9CBC-2F69B54E9758}" type="datetimeFigureOut">
              <a:rPr lang="ru-RU" smtClean="0"/>
              <a:t>06.10.2025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448B8-4EEB-4BD7-A05D-D1C2D73CA3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826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B72AB-2D06-4F13-9CBC-2F69B54E9758}" type="datetimeFigureOut">
              <a:rPr lang="ru-RU" smtClean="0"/>
              <a:t>06.10.2025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448B8-4EEB-4BD7-A05D-D1C2D73CA3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4481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B72AB-2D06-4F13-9CBC-2F69B54E9758}" type="datetimeFigureOut">
              <a:rPr lang="ru-RU" smtClean="0"/>
              <a:t>06.10.2025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448B8-4EEB-4BD7-A05D-D1C2D73CA3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158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B72AB-2D06-4F13-9CBC-2F69B54E9758}" type="datetimeFigureOut">
              <a:rPr lang="ru-RU" smtClean="0"/>
              <a:t>06.10.2025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448B8-4EEB-4BD7-A05D-D1C2D73CA3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7578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B72AB-2D06-4F13-9CBC-2F69B54E9758}" type="datetimeFigureOut">
              <a:rPr lang="ru-RU" smtClean="0"/>
              <a:t>06.10.2025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448B8-4EEB-4BD7-A05D-D1C2D73CA3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709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B72AB-2D06-4F13-9CBC-2F69B54E9758}" type="datetimeFigureOut">
              <a:rPr lang="ru-RU" smtClean="0"/>
              <a:t>06.10.2025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448B8-4EEB-4BD7-A05D-D1C2D73CA3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0629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B72AB-2D06-4F13-9CBC-2F69B54E9758}" type="datetimeFigureOut">
              <a:rPr lang="ru-RU" smtClean="0"/>
              <a:t>06.10.2025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448B8-4EEB-4BD7-A05D-D1C2D73CA3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8066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B72AB-2D06-4F13-9CBC-2F69B54E9758}" type="datetimeFigureOut">
              <a:rPr lang="ru-RU" smtClean="0"/>
              <a:t>06.10.2025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448B8-4EEB-4BD7-A05D-D1C2D73CA3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8831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C8B72AB-2D06-4F13-9CBC-2F69B54E9758}" type="datetimeFigureOut">
              <a:rPr lang="ru-RU" smtClean="0"/>
              <a:t>06.10.2025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A2448B8-4EEB-4BD7-A05D-D1C2D73CA3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5388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19FB43-E929-7026-48B6-A5D4E4D5FF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Средства защиты</a:t>
            </a:r>
            <a:r>
              <a:rPr lang="ru-RU"/>
              <a:t>: технические </a:t>
            </a:r>
            <a:r>
              <a:rPr lang="ru-RU" dirty="0"/>
              <a:t>и программные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67E1918-33A7-2CA1-F622-1608BEDC20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Лекция №5</a:t>
            </a:r>
          </a:p>
          <a:p>
            <a:r>
              <a:rPr lang="ru-RU" dirty="0"/>
              <a:t>Дисциплин: Информационная безопасность</a:t>
            </a:r>
          </a:p>
          <a:p>
            <a:r>
              <a:rPr lang="ru-RU" dirty="0"/>
              <a:t>Преподаватель: Маркина Татьяна Анатольевна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7312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D6AE25-63A7-31D5-D660-005C344E1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Уровневая защита: Периметр</a:t>
            </a:r>
            <a:endParaRPr lang="ru-RU" dirty="0"/>
          </a:p>
        </p:txBody>
      </p:sp>
      <p:pic>
        <p:nvPicPr>
          <p:cNvPr id="18434" name="Picture 2" descr="Picture background">
            <a:extLst>
              <a:ext uri="{FF2B5EF4-FFF2-40B4-BE49-F238E27FC236}">
                <a16:creationId xmlns:a16="http://schemas.microsoft.com/office/drawing/2014/main" id="{EF551322-E480-6AC5-A86E-BF1CE9CE91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955" y="1973424"/>
            <a:ext cx="4274976" cy="4274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D6E226-C98D-CBA4-DF82-D015AA13C5D4}"/>
              </a:ext>
            </a:extLst>
          </p:cNvPr>
          <p:cNvSpPr txBox="1"/>
          <p:nvPr/>
        </p:nvSpPr>
        <p:spPr>
          <a:xfrm>
            <a:off x="685801" y="3233803"/>
            <a:ext cx="609289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NGFW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DDoS</a:t>
            </a:r>
            <a:r>
              <a:rPr lang="ru-RU" sz="3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3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protection</a:t>
            </a:r>
            <a:endParaRPr lang="ru-RU" sz="28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7249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BBC79B-CE92-BFA4-E102-A0CA31B450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206E7E-D2CE-6D22-0D8A-FC8C37EEA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Уровневая защита: Сеть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D5CA40-6259-DA9F-3FBF-B761D9046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3200" dirty="0"/>
              <a:t>Сегментация</a:t>
            </a:r>
          </a:p>
          <a:p>
            <a:r>
              <a:rPr lang="ru-RU" sz="3200" dirty="0"/>
              <a:t>Мониторинг трафика</a:t>
            </a:r>
          </a:p>
          <a:p>
            <a:r>
              <a:rPr lang="ru-RU" sz="3200" dirty="0"/>
              <a:t>Защита от утечек</a:t>
            </a:r>
          </a:p>
          <a:p>
            <a:endParaRPr lang="ru-RU" dirty="0"/>
          </a:p>
        </p:txBody>
      </p:sp>
      <p:pic>
        <p:nvPicPr>
          <p:cNvPr id="19458" name="Picture 2" descr="Picture background">
            <a:extLst>
              <a:ext uri="{FF2B5EF4-FFF2-40B4-BE49-F238E27FC236}">
                <a16:creationId xmlns:a16="http://schemas.microsoft.com/office/drawing/2014/main" id="{FB6E894B-6422-A4AF-C494-CD6AE0BCC0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7169" y="2836506"/>
            <a:ext cx="5459030" cy="3411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0755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017821-6FA9-C947-C6EA-16846E9026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19A639-CB66-8DE0-6FF9-5665A18A1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Уровневая защита: Сервер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781921D-E797-E029-3624-024DADF41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HIPS</a:t>
            </a:r>
          </a:p>
          <a:p>
            <a:r>
              <a:rPr lang="en-US" sz="3200" dirty="0"/>
              <a:t>EDR</a:t>
            </a:r>
          </a:p>
          <a:p>
            <a:r>
              <a:rPr lang="ru-RU" sz="3200" dirty="0"/>
              <a:t>Шифрование диска</a:t>
            </a:r>
            <a:endParaRPr lang="en-US" sz="3200" dirty="0"/>
          </a:p>
          <a:p>
            <a:endParaRPr lang="ru-RU" dirty="0"/>
          </a:p>
        </p:txBody>
      </p:sp>
      <p:pic>
        <p:nvPicPr>
          <p:cNvPr id="20482" name="Picture 2" descr="Picture background">
            <a:extLst>
              <a:ext uri="{FF2B5EF4-FFF2-40B4-BE49-F238E27FC236}">
                <a16:creationId xmlns:a16="http://schemas.microsoft.com/office/drawing/2014/main" id="{4F9F041A-F0E2-AD32-E4F9-CE06001FA1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7812" y="1954536"/>
            <a:ext cx="10360312" cy="4293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7360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C9D323-15EB-DEB2-91AD-1620FE750A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27B7B3-0D2C-BCDC-37CB-61258FE6F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Уровневая защита: Приложение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E1DB69-C58E-5B55-D13C-059261E50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WAF</a:t>
            </a:r>
          </a:p>
          <a:p>
            <a:r>
              <a:rPr lang="en-US" sz="3200" dirty="0"/>
              <a:t>DAST/SAST</a:t>
            </a:r>
          </a:p>
          <a:p>
            <a:r>
              <a:rPr lang="en-US" sz="3200" dirty="0"/>
              <a:t>RASP</a:t>
            </a:r>
          </a:p>
          <a:p>
            <a:endParaRPr lang="ru-RU" dirty="0"/>
          </a:p>
        </p:txBody>
      </p:sp>
      <p:pic>
        <p:nvPicPr>
          <p:cNvPr id="21506" name="Picture 2" descr="Picture background">
            <a:extLst>
              <a:ext uri="{FF2B5EF4-FFF2-40B4-BE49-F238E27FC236}">
                <a16:creationId xmlns:a16="http://schemas.microsoft.com/office/drawing/2014/main" id="{3E011E14-BF65-2571-B349-3DBD72DE76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824" y="2142067"/>
            <a:ext cx="7341192" cy="3854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4087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2BFC92-B8AC-72AF-5C19-55434DF5C0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3CA37B-47DA-E64C-5BCC-BDAFC11AB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Уровневая защита: Данные</a:t>
            </a:r>
            <a:endParaRPr lang="ru-RU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97850343-9933-F2CC-4636-D65924C6EB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7574219"/>
              </p:ext>
            </p:extLst>
          </p:nvPr>
        </p:nvGraphicFramePr>
        <p:xfrm>
          <a:off x="685800" y="2141538"/>
          <a:ext cx="10131425" cy="3649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598480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77EB13-018B-B3A6-6CAA-01D7C0FC92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045DDB-E10A-593E-6822-86B2BBB3C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Готовое решение</a:t>
            </a:r>
            <a:endParaRPr lang="ru-RU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C3113980-0F79-0C1F-C78E-C785B7F105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7057186"/>
              </p:ext>
            </p:extLst>
          </p:nvPr>
        </p:nvGraphicFramePr>
        <p:xfrm>
          <a:off x="685800" y="2141538"/>
          <a:ext cx="10131425" cy="3649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712635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D70FCE-9636-02E1-CA10-04AFC0BEE5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67D674-CD49-3BF0-43FE-DEFDD7B3A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Тенденции развития СЗИ</a:t>
            </a:r>
            <a:endParaRPr lang="ru-RU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FF03CA76-4C81-220D-57DF-90E61C0894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4654304"/>
              </p:ext>
            </p:extLst>
          </p:nvPr>
        </p:nvGraphicFramePr>
        <p:xfrm>
          <a:off x="685800" y="2141538"/>
          <a:ext cx="10131425" cy="3649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80341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4922BD-6993-D146-368F-3060A9A5D2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EC0979-BD1B-B760-6D50-F669C62B4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Ключевые выводы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C02E69-E16F-F09E-B5E9-58FBE3869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Многоуровневая защита</a:t>
            </a:r>
          </a:p>
          <a:p>
            <a:r>
              <a:rPr lang="ru-RU" sz="4000" dirty="0"/>
              <a:t>Важность сертификации</a:t>
            </a:r>
          </a:p>
          <a:p>
            <a:r>
              <a:rPr lang="ru-RU" sz="4000" dirty="0"/>
              <a:t>Комплексный подход</a:t>
            </a:r>
          </a:p>
        </p:txBody>
      </p:sp>
    </p:spTree>
    <p:extLst>
      <p:ext uri="{BB962C8B-B14F-4D97-AF65-F5344CB8AC3E}">
        <p14:creationId xmlns:p14="http://schemas.microsoft.com/office/powerpoint/2010/main" val="30076257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958D25-1FDF-6BA2-3E61-DDA52F274E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C17D55-2CFE-DF37-347F-7442B4AFD9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Средства защиты: организационные и процессные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36567C0-E7A0-C9D0-A155-2A6AA2C8FB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Лекция №5</a:t>
            </a:r>
          </a:p>
          <a:p>
            <a:r>
              <a:rPr lang="ru-RU" dirty="0"/>
              <a:t>Дисциплин: Информационная безопасность</a:t>
            </a:r>
          </a:p>
          <a:p>
            <a:r>
              <a:rPr lang="ru-RU" dirty="0"/>
              <a:t>Преподаватель: Маркина Татьяна Анатольевна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89300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E02480-AED6-F19C-39D0-B48DA82EC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лекции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7DD246-2E7B-6550-68D5-61017DCFE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ru-RU" dirty="0"/>
              <a:t>Введение: Почему организационные меры критически важны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Нормативная база и законодательство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Политики информационной безопасности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Аудит и оценка эффективности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Управление человеческим фактором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Ключевые операционные процессы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Внутренняя безопасность организации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Практические кейсы и выводы</a:t>
            </a:r>
          </a:p>
        </p:txBody>
      </p:sp>
    </p:spTree>
    <p:extLst>
      <p:ext uri="{BB962C8B-B14F-4D97-AF65-F5344CB8AC3E}">
        <p14:creationId xmlns:p14="http://schemas.microsoft.com/office/powerpoint/2010/main" val="1227620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1EC068-2CA0-23C6-2B62-11468352A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План лекции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6812A4-C51E-81E3-383C-21AECF946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dirty="0"/>
              <a:t>Введение: Принципы защиты информации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Классификация СЗИ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Криптографические средства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Механизмы аутентификации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Системы контроля доступа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Защита периметра и сети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Защита конечных точек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Специализированные средства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Сертификация СЗИ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Практикум: Построение системы защиты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1BA4836-A86E-2AE5-DDBE-0151B2F44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95ED7-0083-41B9-9551-3BBAE914DC58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03890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54BB49-34E5-0E57-B58E-54D900E71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Статистика инцидентов безопасности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653E65-C64A-AA93-62A4-6D73BE175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95% успешных атак связаны с человеческим фактором</a:t>
            </a:r>
          </a:p>
          <a:p>
            <a:r>
              <a:rPr lang="ru-RU" sz="3200" dirty="0"/>
              <a:t>Средний ущерб от утечки данных в РФ - 5,8 млн руб.</a:t>
            </a:r>
          </a:p>
          <a:p>
            <a:r>
              <a:rPr lang="ru-RU" sz="3200" dirty="0"/>
              <a:t>68% компаний не имеют регламента реагирования на инциденты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5761352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E3D61B-D4F1-216E-F9CA-AB2CE881B0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ACBC59-1D0D-ECCB-2413-ECB8C73DA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Нормативная база 2025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6AC342-835D-A6A6-1DCB-25F434FE3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/>
              <a:t>ФЗ-152 "О персональных данных" (актуальные изменения)</a:t>
            </a:r>
          </a:p>
          <a:p>
            <a:r>
              <a:rPr lang="ru-RU" sz="2400" dirty="0"/>
              <a:t>ФЗ-187 "О безопасности КИИ"</a:t>
            </a:r>
          </a:p>
          <a:p>
            <a:r>
              <a:rPr lang="ru-RU" sz="2400" dirty="0"/>
              <a:t>ГОСТ Р ИСО/МЭК 27001-2022</a:t>
            </a:r>
          </a:p>
          <a:p>
            <a:r>
              <a:rPr lang="ru-RU" sz="2400" dirty="0"/>
              <a:t>Новые требования ФСТЭК и Роскомнадзора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23968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FA864C-7303-3293-46C3-261A6A8B51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5FC4E9-0FE0-B7B0-F276-7919617F5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Дорожная карта соответствия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4C9F9D-9AE8-E5EF-9E79-2CDC2103D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ru-RU" sz="3600" dirty="0"/>
              <a:t>Анализ текущего состояния (1-2 мес.)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3600" dirty="0"/>
              <a:t>Разработка политик (2-3 мес.)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3600" dirty="0"/>
              <a:t>Внедрение процессов (3-6 мес.)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3600" dirty="0"/>
              <a:t>Обучение персонала (постоянно)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3600" dirty="0"/>
              <a:t>Аудит и улучшение (ежегодно)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21890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361DE0-783E-DEE9-19CF-C2FB1FC9DC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69B220-37D0-6119-687F-4C4329BCD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Политика ИБ - ядро системы защиты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E2F53B-7DD1-B672-3FBA-C7EC8BDFA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800" dirty="0"/>
              <a:t>Концепция ИБ организации</a:t>
            </a:r>
          </a:p>
          <a:p>
            <a:r>
              <a:rPr lang="ru-RU" sz="2800" dirty="0"/>
              <a:t>Модель угроз и нарушителей</a:t>
            </a:r>
          </a:p>
          <a:p>
            <a:r>
              <a:rPr lang="ru-RU" sz="2800" dirty="0"/>
              <a:t>Классификация информации</a:t>
            </a:r>
          </a:p>
          <a:p>
            <a:r>
              <a:rPr lang="ru-RU" sz="2800" dirty="0"/>
              <a:t>Положения и регламенты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60307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5ACAB4-BC7B-F5C5-F8A3-FF632E85A4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7A129F-78A6-74C1-8D67-9D8826634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классификации информации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BDE9D0-469A-9E31-8033-C7DBD9258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800" b="1" dirty="0"/>
              <a:t>Уровни конфиденциальности:</a:t>
            </a:r>
            <a:endParaRPr lang="ru-RU" sz="2800" dirty="0"/>
          </a:p>
          <a:p>
            <a:pPr lvl="1"/>
            <a:r>
              <a:rPr lang="ru-RU" sz="2800" dirty="0"/>
              <a:t>Открытая информация</a:t>
            </a:r>
          </a:p>
          <a:p>
            <a:pPr lvl="1"/>
            <a:r>
              <a:rPr lang="ru-RU" sz="2800" dirty="0"/>
              <a:t>Для служебного пользования</a:t>
            </a:r>
          </a:p>
          <a:p>
            <a:pPr lvl="1"/>
            <a:r>
              <a:rPr lang="ru-RU" sz="2800" dirty="0"/>
              <a:t>Конфиденциальная</a:t>
            </a:r>
          </a:p>
          <a:p>
            <a:pPr lvl="1"/>
            <a:r>
              <a:rPr lang="ru-RU" sz="2800" dirty="0"/>
              <a:t>Строго конфиденциальная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42733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C43D42-32D1-CFAB-2C9F-F2F314665B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6C0DC8-D8FC-63E4-FB95-9999805C1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Аудит ИБ - виды и методы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13FB839A-AD68-5D75-E1CC-F0F7E5345D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5405131"/>
              </p:ext>
            </p:extLst>
          </p:nvPr>
        </p:nvGraphicFramePr>
        <p:xfrm>
          <a:off x="685801" y="1769436"/>
          <a:ext cx="10820398" cy="4549068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2468731">
                  <a:extLst>
                    <a:ext uri="{9D8B030D-6E8A-4147-A177-3AD203B41FA5}">
                      <a16:colId xmlns:a16="http://schemas.microsoft.com/office/drawing/2014/main" val="2248692546"/>
                    </a:ext>
                  </a:extLst>
                </a:gridCol>
                <a:gridCol w="2783889">
                  <a:extLst>
                    <a:ext uri="{9D8B030D-6E8A-4147-A177-3AD203B41FA5}">
                      <a16:colId xmlns:a16="http://schemas.microsoft.com/office/drawing/2014/main" val="4169363841"/>
                    </a:ext>
                  </a:extLst>
                </a:gridCol>
                <a:gridCol w="2783889">
                  <a:extLst>
                    <a:ext uri="{9D8B030D-6E8A-4147-A177-3AD203B41FA5}">
                      <a16:colId xmlns:a16="http://schemas.microsoft.com/office/drawing/2014/main" val="1918637869"/>
                    </a:ext>
                  </a:extLst>
                </a:gridCol>
                <a:gridCol w="2783889">
                  <a:extLst>
                    <a:ext uri="{9D8B030D-6E8A-4147-A177-3AD203B41FA5}">
                      <a16:colId xmlns:a16="http://schemas.microsoft.com/office/drawing/2014/main" val="4257895608"/>
                    </a:ext>
                  </a:extLst>
                </a:gridCol>
              </a:tblGrid>
              <a:tr h="247603">
                <a:tc>
                  <a:txBody>
                    <a:bodyPr/>
                    <a:lstStyle/>
                    <a:p>
                      <a:pPr algn="l">
                        <a:lnSpc>
                          <a:spcPts val="1875"/>
                        </a:lnSpc>
                        <a:buNone/>
                      </a:pPr>
                      <a:r>
                        <a:rPr lang="ru-RU" sz="1050" b="1">
                          <a:solidFill>
                            <a:schemeClr val="bg1"/>
                          </a:solidFill>
                          <a:effectLst/>
                        </a:rPr>
                        <a:t>Критерий</a:t>
                      </a:r>
                      <a:endParaRPr lang="ru-RU" sz="1050" b="0">
                        <a:solidFill>
                          <a:schemeClr val="bg1"/>
                        </a:solidFill>
                        <a:effectLst/>
                        <a:latin typeface="quote-cjk-patch"/>
                      </a:endParaRPr>
                    </a:p>
                  </a:txBody>
                  <a:tcPr marL="35655" marR="47540" marT="29712" marB="29712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75"/>
                        </a:lnSpc>
                        <a:buNone/>
                      </a:pPr>
                      <a:r>
                        <a:rPr lang="ru-RU" sz="1050" b="1">
                          <a:solidFill>
                            <a:schemeClr val="bg1"/>
                          </a:solidFill>
                          <a:effectLst/>
                        </a:rPr>
                        <a:t>Экспертный аудит</a:t>
                      </a:r>
                      <a:endParaRPr lang="ru-RU" sz="1050" b="0">
                        <a:solidFill>
                          <a:schemeClr val="bg1"/>
                        </a:solidFill>
                        <a:effectLst/>
                        <a:latin typeface="quote-cjk-patch"/>
                      </a:endParaRPr>
                    </a:p>
                  </a:txBody>
                  <a:tcPr marL="47540" marR="47540" marT="29712" marB="29712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75"/>
                        </a:lnSpc>
                        <a:buNone/>
                      </a:pPr>
                      <a:r>
                        <a:rPr lang="ru-RU" sz="1050" b="1">
                          <a:solidFill>
                            <a:schemeClr val="bg1"/>
                          </a:solidFill>
                          <a:effectLst/>
                        </a:rPr>
                        <a:t>Инструментальный аудит</a:t>
                      </a:r>
                      <a:endParaRPr lang="ru-RU" sz="1050" b="0">
                        <a:solidFill>
                          <a:schemeClr val="bg1"/>
                        </a:solidFill>
                        <a:effectLst/>
                        <a:latin typeface="quote-cjk-patch"/>
                      </a:endParaRPr>
                    </a:p>
                  </a:txBody>
                  <a:tcPr marL="47540" marR="47540" marT="29712" marB="29712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75"/>
                        </a:lnSpc>
                        <a:buNone/>
                      </a:pPr>
                      <a:r>
                        <a:rPr lang="ru-RU" sz="1050" b="1">
                          <a:solidFill>
                            <a:schemeClr val="bg1"/>
                          </a:solidFill>
                          <a:effectLst/>
                        </a:rPr>
                        <a:t>Аудит соответствия требованиям</a:t>
                      </a:r>
                      <a:endParaRPr lang="ru-RU" sz="1050" b="0">
                        <a:solidFill>
                          <a:schemeClr val="bg1"/>
                        </a:solidFill>
                        <a:effectLst/>
                        <a:latin typeface="quote-cjk-patch"/>
                      </a:endParaRPr>
                    </a:p>
                  </a:txBody>
                  <a:tcPr marL="47540" marR="47540" marT="29712" marB="29712" anchor="ctr"/>
                </a:tc>
                <a:extLst>
                  <a:ext uri="{0D108BD9-81ED-4DB2-BD59-A6C34878D82A}">
                    <a16:rowId xmlns:a16="http://schemas.microsoft.com/office/drawing/2014/main" val="2619064292"/>
                  </a:ext>
                </a:extLst>
              </a:tr>
              <a:tr h="529869"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ru-RU" sz="1050" b="1">
                          <a:solidFill>
                            <a:schemeClr val="bg1"/>
                          </a:solidFill>
                          <a:effectLst/>
                        </a:rPr>
                        <a:t>Основной фокус</a:t>
                      </a:r>
                      <a:endParaRPr lang="ru-RU" sz="1050" b="0">
                        <a:solidFill>
                          <a:schemeClr val="bg1"/>
                        </a:solidFill>
                        <a:effectLst/>
                        <a:latin typeface="quote-cjk-patch"/>
                      </a:endParaRPr>
                    </a:p>
                  </a:txBody>
                  <a:tcPr marL="35655" marR="47540" marT="29712" marB="29712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ru-RU" sz="1050" b="0">
                          <a:solidFill>
                            <a:schemeClr val="bg1"/>
                          </a:solidFill>
                          <a:effectLst/>
                        </a:rPr>
                        <a:t>Проверка организационных мер: политик, регламентов, процессов управления ИБ, зрелости процедур.</a:t>
                      </a:r>
                      <a:endParaRPr lang="ru-RU" sz="1050" b="0">
                        <a:solidFill>
                          <a:schemeClr val="bg1"/>
                        </a:solidFill>
                        <a:effectLst/>
                        <a:latin typeface="quote-cjk-patch"/>
                      </a:endParaRPr>
                    </a:p>
                  </a:txBody>
                  <a:tcPr marL="47540" marR="47540" marT="29712" marB="29712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ru-RU" sz="1050" b="0">
                          <a:solidFill>
                            <a:schemeClr val="bg1"/>
                          </a:solidFill>
                          <a:effectLst/>
                        </a:rPr>
                        <a:t>Объективная оценка технического состояния ИТ-инфраструктуры.</a:t>
                      </a:r>
                      <a:endParaRPr lang="ru-RU" sz="1050" b="0">
                        <a:solidFill>
                          <a:schemeClr val="bg1"/>
                        </a:solidFill>
                        <a:effectLst/>
                        <a:latin typeface="quote-cjk-patch"/>
                      </a:endParaRPr>
                    </a:p>
                  </a:txBody>
                  <a:tcPr marL="47540" marR="47540" marT="29712" marB="29712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ru-RU" sz="1050" b="0">
                          <a:solidFill>
                            <a:schemeClr val="bg1"/>
                          </a:solidFill>
                          <a:effectLst/>
                        </a:rPr>
                        <a:t>Проверка соблюдения установленных внешних или внутренних норм и правил.</a:t>
                      </a:r>
                      <a:endParaRPr lang="ru-RU" sz="1050" b="0">
                        <a:solidFill>
                          <a:schemeClr val="bg1"/>
                        </a:solidFill>
                        <a:effectLst/>
                        <a:latin typeface="quote-cjk-patch"/>
                      </a:endParaRPr>
                    </a:p>
                  </a:txBody>
                  <a:tcPr marL="47540" marR="35655" marT="29712" marB="29712" anchor="ctr"/>
                </a:tc>
                <a:extLst>
                  <a:ext uri="{0D108BD9-81ED-4DB2-BD59-A6C34878D82A}">
                    <a16:rowId xmlns:a16="http://schemas.microsoft.com/office/drawing/2014/main" val="778076659"/>
                  </a:ext>
                </a:extLst>
              </a:tr>
              <a:tr h="529869"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ru-RU" sz="1050" b="1">
                          <a:solidFill>
                            <a:schemeClr val="bg1"/>
                          </a:solidFill>
                          <a:effectLst/>
                        </a:rPr>
                        <a:t>Объект проверки</a:t>
                      </a:r>
                      <a:endParaRPr lang="ru-RU" sz="1050" b="0">
                        <a:solidFill>
                          <a:schemeClr val="bg1"/>
                        </a:solidFill>
                        <a:effectLst/>
                        <a:latin typeface="quote-cjk-patch"/>
                      </a:endParaRPr>
                    </a:p>
                  </a:txBody>
                  <a:tcPr marL="35655" marR="47540" marT="29712" marB="29712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ru-RU" sz="1050" b="0">
                          <a:solidFill>
                            <a:schemeClr val="bg1"/>
                          </a:solidFill>
                          <a:effectLst/>
                        </a:rPr>
                        <a:t>Документация (политики, инструкции, регламенты), интервью с сотрудниками, бизнес-процессы.</a:t>
                      </a:r>
                      <a:endParaRPr lang="ru-RU" sz="1050" b="0">
                        <a:solidFill>
                          <a:schemeClr val="bg1"/>
                        </a:solidFill>
                        <a:effectLst/>
                        <a:latin typeface="quote-cjk-patch"/>
                      </a:endParaRPr>
                    </a:p>
                  </a:txBody>
                  <a:tcPr marL="47540" marR="47540" marT="29712" marB="29712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ru-RU" sz="1050" b="0">
                          <a:solidFill>
                            <a:schemeClr val="bg1"/>
                          </a:solidFill>
                          <a:effectLst/>
                        </a:rPr>
                        <a:t>Серверы, рабочие станции, сетевое оборудование, приложения, системы защиты (МЭ, IPS/IDS).</a:t>
                      </a:r>
                      <a:endParaRPr lang="ru-RU" sz="1050" b="0">
                        <a:solidFill>
                          <a:schemeClr val="bg1"/>
                        </a:solidFill>
                        <a:effectLst/>
                        <a:latin typeface="quote-cjk-patch"/>
                      </a:endParaRPr>
                    </a:p>
                  </a:txBody>
                  <a:tcPr marL="47540" marR="47540" marT="29712" marB="29712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ru-RU" sz="1050" b="0">
                          <a:solidFill>
                            <a:schemeClr val="bg1"/>
                          </a:solidFill>
                          <a:effectLst/>
                        </a:rPr>
                        <a:t>Документы и практики компании в сравнении с конкретным стандартом или нормативным актом.</a:t>
                      </a:r>
                      <a:endParaRPr lang="ru-RU" sz="1050" b="0">
                        <a:solidFill>
                          <a:schemeClr val="bg1"/>
                        </a:solidFill>
                        <a:effectLst/>
                        <a:latin typeface="quote-cjk-patch"/>
                      </a:endParaRPr>
                    </a:p>
                  </a:txBody>
                  <a:tcPr marL="47540" marR="35655" marT="29712" marB="29712" anchor="ctr"/>
                </a:tc>
                <a:extLst>
                  <a:ext uri="{0D108BD9-81ED-4DB2-BD59-A6C34878D82A}">
                    <a16:rowId xmlns:a16="http://schemas.microsoft.com/office/drawing/2014/main" val="400419916"/>
                  </a:ext>
                </a:extLst>
              </a:tr>
              <a:tr h="812136"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ru-RU" sz="1050" b="1">
                          <a:solidFill>
                            <a:schemeClr val="bg1"/>
                          </a:solidFill>
                          <a:effectLst/>
                        </a:rPr>
                        <a:t>Основные методы проведения</a:t>
                      </a:r>
                      <a:endParaRPr lang="ru-RU" sz="1050" b="0">
                        <a:solidFill>
                          <a:schemeClr val="bg1"/>
                        </a:solidFill>
                        <a:effectLst/>
                        <a:latin typeface="quote-cjk-patch"/>
                      </a:endParaRPr>
                    </a:p>
                  </a:txBody>
                  <a:tcPr marL="35655" marR="47540" marT="29712" marB="29712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ru-RU" sz="1050" b="0">
                          <a:solidFill>
                            <a:schemeClr val="bg1"/>
                          </a:solidFill>
                          <a:effectLst/>
                        </a:rPr>
                        <a:t>Анализ документации, интервью, анкетирование, чек-листовая проверка, gap-анализ.</a:t>
                      </a:r>
                      <a:endParaRPr lang="ru-RU" sz="1050" b="0">
                        <a:solidFill>
                          <a:schemeClr val="bg1"/>
                        </a:solidFill>
                        <a:effectLst/>
                        <a:latin typeface="quote-cjk-patch"/>
                      </a:endParaRPr>
                    </a:p>
                  </a:txBody>
                  <a:tcPr marL="47540" marR="47540" marT="29712" marB="29712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ru-RU" sz="1050" b="0">
                          <a:solidFill>
                            <a:schemeClr val="bg1"/>
                          </a:solidFill>
                          <a:effectLst/>
                        </a:rPr>
                        <a:t>Автоматизированное сканирование уязвимостей, анализ конфигураций, тестирование на проникновение (Pentest), аудит кода (SAST/DAST).</a:t>
                      </a:r>
                      <a:endParaRPr lang="ru-RU" sz="1050" b="0">
                        <a:solidFill>
                          <a:schemeClr val="bg1"/>
                        </a:solidFill>
                        <a:effectLst/>
                        <a:latin typeface="quote-cjk-patch"/>
                      </a:endParaRPr>
                    </a:p>
                  </a:txBody>
                  <a:tcPr marL="47540" marR="47540" marT="29712" marB="29712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ru-RU" sz="1050" b="0">
                          <a:solidFill>
                            <a:schemeClr val="bg1"/>
                          </a:solidFill>
                          <a:effectLst/>
                        </a:rPr>
                        <a:t>Сверка политик и процедур с требованиями стандарта, анализ доказательств их реализации, тестирование средств контроля.</a:t>
                      </a:r>
                      <a:endParaRPr lang="ru-RU" sz="1050" b="0">
                        <a:solidFill>
                          <a:schemeClr val="bg1"/>
                        </a:solidFill>
                        <a:effectLst/>
                        <a:latin typeface="quote-cjk-patch"/>
                      </a:endParaRPr>
                    </a:p>
                  </a:txBody>
                  <a:tcPr marL="47540" marR="35655" marT="29712" marB="29712" anchor="ctr"/>
                </a:tc>
                <a:extLst>
                  <a:ext uri="{0D108BD9-81ED-4DB2-BD59-A6C34878D82A}">
                    <a16:rowId xmlns:a16="http://schemas.microsoft.com/office/drawing/2014/main" val="1927633726"/>
                  </a:ext>
                </a:extLst>
              </a:tr>
              <a:tr h="718047"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ru-RU" sz="1050" b="1">
                          <a:solidFill>
                            <a:schemeClr val="bg1"/>
                          </a:solidFill>
                          <a:effectLst/>
                        </a:rPr>
                        <a:t>Ключевые выходные данные (результаты)</a:t>
                      </a:r>
                      <a:endParaRPr lang="ru-RU" sz="1050" b="0">
                        <a:solidFill>
                          <a:schemeClr val="bg1"/>
                        </a:solidFill>
                        <a:effectLst/>
                        <a:latin typeface="quote-cjk-patch"/>
                      </a:endParaRPr>
                    </a:p>
                  </a:txBody>
                  <a:tcPr marL="35655" marR="47540" marT="29712" marB="29712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ru-RU" sz="1050" b="0">
                          <a:solidFill>
                            <a:schemeClr val="bg1"/>
                          </a:solidFill>
                          <a:effectLst/>
                        </a:rPr>
                        <a:t>Заключение о соответствии процессов целям бизнеса, рекомендации по улучшению системы управления ИБ.</a:t>
                      </a:r>
                      <a:endParaRPr lang="ru-RU" sz="1050" b="0">
                        <a:solidFill>
                          <a:schemeClr val="bg1"/>
                        </a:solidFill>
                        <a:effectLst/>
                        <a:latin typeface="quote-cjk-patch"/>
                      </a:endParaRPr>
                    </a:p>
                  </a:txBody>
                  <a:tcPr marL="47540" marR="47540" marT="29712" marB="29712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ru-RU" sz="1050" b="0">
                          <a:solidFill>
                            <a:schemeClr val="bg1"/>
                          </a:solidFill>
                          <a:effectLst/>
                        </a:rPr>
                        <a:t>Отчет с перечнем уязвимостей (CVE), оценка рисков (CVSS), рекомендации по техническому исправлению.</a:t>
                      </a:r>
                      <a:endParaRPr lang="ru-RU" sz="1050" b="0">
                        <a:solidFill>
                          <a:schemeClr val="bg1"/>
                        </a:solidFill>
                        <a:effectLst/>
                        <a:latin typeface="quote-cjk-patch"/>
                      </a:endParaRPr>
                    </a:p>
                  </a:txBody>
                  <a:tcPr marL="47540" marR="47540" marT="29712" marB="29712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ru-RU" sz="1050" b="0">
                          <a:solidFill>
                            <a:schemeClr val="bg1"/>
                          </a:solidFill>
                          <a:effectLst/>
                        </a:rPr>
                        <a:t>Заключение о соответствии (или несоответствии) стандарту, перечень выявленных отступлений от требований.</a:t>
                      </a:r>
                      <a:endParaRPr lang="ru-RU" sz="1050" b="0">
                        <a:solidFill>
                          <a:schemeClr val="bg1"/>
                        </a:solidFill>
                        <a:effectLst/>
                        <a:latin typeface="quote-cjk-patch"/>
                      </a:endParaRPr>
                    </a:p>
                  </a:txBody>
                  <a:tcPr marL="47540" marR="35655" marT="29712" marB="29712" anchor="ctr"/>
                </a:tc>
                <a:extLst>
                  <a:ext uri="{0D108BD9-81ED-4DB2-BD59-A6C34878D82A}">
                    <a16:rowId xmlns:a16="http://schemas.microsoft.com/office/drawing/2014/main" val="108418663"/>
                  </a:ext>
                </a:extLst>
              </a:tr>
              <a:tr h="812136"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ru-RU" sz="1050" b="1">
                          <a:solidFill>
                            <a:schemeClr val="bg1"/>
                          </a:solidFill>
                          <a:effectLst/>
                        </a:rPr>
                        <a:t>Примеры стандартов/Критериев</a:t>
                      </a:r>
                      <a:endParaRPr lang="ru-RU" sz="1050" b="0">
                        <a:solidFill>
                          <a:schemeClr val="bg1"/>
                        </a:solidFill>
                        <a:effectLst/>
                        <a:latin typeface="quote-cjk-patch"/>
                      </a:endParaRPr>
                    </a:p>
                  </a:txBody>
                  <a:tcPr marL="35655" marR="47540" marT="29712" marB="29712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ru-RU" sz="1050" b="0">
                          <a:solidFill>
                            <a:schemeClr val="bg1"/>
                          </a:solidFill>
                          <a:effectLst/>
                        </a:rPr>
                        <a:t>Внутренние политики компании, лучшие практики индустрии (например, ITIL).</a:t>
                      </a:r>
                      <a:endParaRPr lang="ru-RU" sz="1050" b="0">
                        <a:solidFill>
                          <a:schemeClr val="bg1"/>
                        </a:solidFill>
                        <a:effectLst/>
                        <a:latin typeface="quote-cjk-patch"/>
                      </a:endParaRPr>
                    </a:p>
                  </a:txBody>
                  <a:tcPr marL="47540" marR="47540" marT="29712" marB="29712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ru-RU" sz="1050" b="0">
                          <a:solidFill>
                            <a:schemeClr val="bg1"/>
                          </a:solidFill>
                          <a:effectLst/>
                        </a:rPr>
                        <a:t>Базы уязвимостей (CVE), стандарты безопасных настроек (например, CIS Benchmarks).</a:t>
                      </a:r>
                      <a:endParaRPr lang="ru-RU" sz="1050" b="0">
                        <a:solidFill>
                          <a:schemeClr val="bg1"/>
                        </a:solidFill>
                        <a:effectLst/>
                        <a:latin typeface="quote-cjk-patch"/>
                      </a:endParaRPr>
                    </a:p>
                  </a:txBody>
                  <a:tcPr marL="47540" marR="47540" marT="29712" marB="29712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ru-RU" sz="1050" b="0" dirty="0">
                          <a:solidFill>
                            <a:schemeClr val="bg1"/>
                          </a:solidFill>
                          <a:effectLst/>
                        </a:rPr>
                        <a:t>Международные стандарты (ISO 27001, PCI DSS), государственное законодательство (152-ФЗ, 187-ФЗ), отраслевые стандарты (СТО БР ИББС).</a:t>
                      </a:r>
                      <a:endParaRPr lang="ru-RU" sz="1050" b="0" dirty="0">
                        <a:solidFill>
                          <a:schemeClr val="bg1"/>
                        </a:solidFill>
                        <a:effectLst/>
                        <a:latin typeface="quote-cjk-patch"/>
                      </a:endParaRPr>
                    </a:p>
                  </a:txBody>
                  <a:tcPr marL="47540" marR="35655" marT="29712" marB="29712" anchor="ctr"/>
                </a:tc>
                <a:extLst>
                  <a:ext uri="{0D108BD9-81ED-4DB2-BD59-A6C34878D82A}">
                    <a16:rowId xmlns:a16="http://schemas.microsoft.com/office/drawing/2014/main" val="30484700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28780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713F70-2617-EA59-1850-EFD18F78AE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64AFAA-DC54-EE09-504D-0650DB7F9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Чек-лист внутреннего аудита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93066E-D585-B9BE-A9C9-21F8B270A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ru-RU" sz="3200" dirty="0"/>
              <a:t>Наличие и актуальность политик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sz="3200" dirty="0"/>
              <a:t>Ведение журналов учета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sz="3200" dirty="0"/>
              <a:t>Соответствие процессов регламентам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sz="3200" dirty="0"/>
              <a:t>Эффективность мер защиты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3474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FE525A-6B0F-FB94-A624-1B38AD3F29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83FE63-94DE-15FE-8D00-E0C8C8A08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Управление человеческим фактором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F8FF92-4AF9-C96E-8E5C-E23881632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800" dirty="0"/>
              <a:t>Обучение и осведомленность</a:t>
            </a:r>
          </a:p>
          <a:p>
            <a:r>
              <a:rPr lang="ru-RU" sz="2800" dirty="0"/>
              <a:t>Борьба с инсайдерскими угрозами</a:t>
            </a:r>
          </a:p>
          <a:p>
            <a:r>
              <a:rPr lang="ru-RU" sz="2800" dirty="0"/>
              <a:t>Мотивация и вовлечение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99510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39322F-9472-13A6-38F3-161DD3A9D1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007149-3AA0-1A30-76B8-0FCC4B4EE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Программа обучения ИБ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08E969-D4A6-B154-2FAC-118B9EA3E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3200" dirty="0"/>
              <a:t>Базовый (все сотрудники)</a:t>
            </a:r>
          </a:p>
          <a:p>
            <a:r>
              <a:rPr lang="ru-RU" sz="3200" dirty="0"/>
              <a:t>Профильный (по должностям)</a:t>
            </a:r>
          </a:p>
          <a:p>
            <a:r>
              <a:rPr lang="ru-RU" sz="3200" dirty="0"/>
              <a:t>Специализированный (администраторы, разработчики)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05221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4E7219-1B17-1C9B-D215-7622CB2619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72E044-145D-2848-EE24-3F733E530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обучения 2025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712534-E71D-6ECF-3BE2-4E03E0225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Геймификация</a:t>
            </a:r>
          </a:p>
          <a:p>
            <a:r>
              <a:rPr lang="ru-RU" sz="3200" dirty="0"/>
              <a:t>Симуляции атак</a:t>
            </a:r>
          </a:p>
          <a:p>
            <a:r>
              <a:rPr lang="ru-RU" sz="3200" dirty="0" err="1"/>
              <a:t>Микрообучение</a:t>
            </a:r>
            <a:endParaRPr lang="ru-RU" sz="3200" dirty="0"/>
          </a:p>
          <a:p>
            <a:r>
              <a:rPr lang="ru-RU" sz="3200" dirty="0"/>
              <a:t>VR-тренажеры</a:t>
            </a:r>
          </a:p>
        </p:txBody>
      </p:sp>
    </p:spTree>
    <p:extLst>
      <p:ext uri="{BB962C8B-B14F-4D97-AF65-F5344CB8AC3E}">
        <p14:creationId xmlns:p14="http://schemas.microsoft.com/office/powerpoint/2010/main" val="3431602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364982-D09C-E0EF-8A22-980AF72075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4FA5CE-AA1F-1B05-E6CD-94C596835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Сертификация СЗИ: Зачем?</a:t>
            </a:r>
            <a:endParaRPr lang="ru-RU" dirty="0"/>
          </a:p>
        </p:txBody>
      </p:sp>
      <p:pic>
        <p:nvPicPr>
          <p:cNvPr id="15362" name="Picture 2" descr="Picture background">
            <a:extLst>
              <a:ext uri="{FF2B5EF4-FFF2-40B4-BE49-F238E27FC236}">
                <a16:creationId xmlns:a16="http://schemas.microsoft.com/office/drawing/2014/main" id="{B65618DC-2CA3-5824-3261-E9E6D2CA76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619" y="1903445"/>
            <a:ext cx="6780245" cy="5085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 descr="Picture background">
            <a:extLst>
              <a:ext uri="{FF2B5EF4-FFF2-40B4-BE49-F238E27FC236}">
                <a16:creationId xmlns:a16="http://schemas.microsoft.com/office/drawing/2014/main" id="{023B4AE4-1CC0-B8D4-63B3-46F6B2183B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5858" y="2351315"/>
            <a:ext cx="7176142" cy="3440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93328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6A81C7-FFEC-4201-C0B2-477F5546F4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8600AC-9437-719D-1304-5F9642C21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Инсайдерские угрозы - классификация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A38A1E-2654-021F-5381-D1F8EBFA9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800" dirty="0"/>
              <a:t>Неосторожные сотрудники</a:t>
            </a:r>
          </a:p>
          <a:p>
            <a:r>
              <a:rPr lang="ru-RU" sz="2800" dirty="0"/>
              <a:t>Недовольные работники</a:t>
            </a:r>
          </a:p>
          <a:p>
            <a:r>
              <a:rPr lang="ru-RU" sz="2800" dirty="0"/>
              <a:t>Злоумышленники под прикрытием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034333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7C0C8B-1FF4-81B5-6476-2AFF4C37BA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651B1D-175C-32D3-3B28-829A8EA49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Признаки инсайдерской угрозы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940B78-3B49-E364-5BAE-970E50573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800" b="1" dirty="0"/>
              <a:t>Поведенческие маркеры:</a:t>
            </a:r>
            <a:endParaRPr lang="ru-RU" sz="2800" dirty="0"/>
          </a:p>
          <a:p>
            <a:pPr lvl="1"/>
            <a:r>
              <a:rPr lang="ru-RU" sz="2800" dirty="0"/>
              <a:t>Работа в нерабочее время</a:t>
            </a:r>
          </a:p>
          <a:p>
            <a:pPr lvl="1"/>
            <a:r>
              <a:rPr lang="ru-RU" sz="2800" dirty="0"/>
              <a:t>Попытки получить доступ не по профилю</a:t>
            </a:r>
          </a:p>
          <a:p>
            <a:pPr lvl="1"/>
            <a:r>
              <a:rPr lang="ru-RU" sz="2800" dirty="0"/>
              <a:t>Частые конфликты с коллегами</a:t>
            </a:r>
          </a:p>
          <a:p>
            <a:pPr lvl="1"/>
            <a:r>
              <a:rPr lang="ru-RU" sz="2800" dirty="0"/>
              <a:t>Необъяснимое улучшение материального положения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37360543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0B750A-6E45-C6CA-FE97-9A2AC38E9A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E5A28A-E877-93AC-B655-41AF8AEB9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Резервное копирование - стратегии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D3F7C6-CE8E-EF22-F21D-363A49691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3600" b="1" dirty="0"/>
              <a:t>Правило 3-2-1:</a:t>
            </a:r>
            <a:endParaRPr lang="ru-RU" sz="3600" dirty="0"/>
          </a:p>
          <a:p>
            <a:pPr lvl="1"/>
            <a:r>
              <a:rPr lang="ru-RU" sz="3600" dirty="0"/>
              <a:t>3 копии данных</a:t>
            </a:r>
          </a:p>
          <a:p>
            <a:pPr lvl="1"/>
            <a:r>
              <a:rPr lang="ru-RU" sz="3600" dirty="0"/>
              <a:t>2 разных типа носителей</a:t>
            </a:r>
          </a:p>
          <a:p>
            <a:pPr lvl="1"/>
            <a:r>
              <a:rPr lang="ru-RU" sz="3600" dirty="0"/>
              <a:t>1 копия в удаленном месте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72839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2A78FB-1529-4AF0-BB57-C3A6CC2139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189234-ED5C-8DBA-EACB-1D1CC035A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Матрица </a:t>
            </a:r>
            <a:r>
              <a:rPr lang="en-US" dirty="0"/>
              <a:t>RPO/RTO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BB7E22-3E50-9056-90B5-C05B744FC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3600" b="1" dirty="0"/>
              <a:t>Определение целей:</a:t>
            </a:r>
            <a:endParaRPr lang="ru-RU" sz="3600" dirty="0"/>
          </a:p>
          <a:p>
            <a:pPr lvl="1"/>
            <a:r>
              <a:rPr lang="en-US" sz="3600" dirty="0"/>
              <a:t>RPO (Recovery Point Objective)</a:t>
            </a:r>
          </a:p>
          <a:p>
            <a:pPr lvl="1"/>
            <a:r>
              <a:rPr lang="en-US" sz="3600" dirty="0"/>
              <a:t>RTO (Recovery Time Objective)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60574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9C1D83-240D-E86C-14A3-1E4558C32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Проведем интерактив: «Расчет критичности систем».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9443C1-C8C7-5E80-602B-1A8E1FDD0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421293"/>
          </a:xfrm>
        </p:spPr>
        <p:txBody>
          <a:bodyPr>
            <a:normAutofit fontScale="85000" lnSpcReduction="20000"/>
          </a:bodyPr>
          <a:lstStyle/>
          <a:p>
            <a:r>
              <a:rPr lang="ru-RU" sz="3600" b="1" dirty="0"/>
              <a:t>Задача:</a:t>
            </a:r>
            <a:r>
              <a:rPr lang="ru-RU" sz="3600" dirty="0"/>
              <a:t> Представьте, что вы управляете компанией, в которой есть 4 системы: </a:t>
            </a:r>
            <a:endParaRPr lang="en-US" sz="3600" dirty="0"/>
          </a:p>
          <a:p>
            <a:r>
              <a:rPr lang="ru-RU" sz="3600" b="1" dirty="0"/>
              <a:t>1) Почтовый сервер, </a:t>
            </a:r>
            <a:endParaRPr lang="en-US" sz="3600" b="1" dirty="0"/>
          </a:p>
          <a:p>
            <a:r>
              <a:rPr lang="ru-RU" sz="3600" b="1" dirty="0"/>
              <a:t>2) CRM-система (база клиентов), </a:t>
            </a:r>
            <a:endParaRPr lang="en-US" sz="3600" b="1" dirty="0"/>
          </a:p>
          <a:p>
            <a:r>
              <a:rPr lang="ru-RU" sz="3600" b="1" dirty="0"/>
              <a:t>3) Сервер бухгалтерии, </a:t>
            </a:r>
            <a:endParaRPr lang="en-US" sz="3600" b="1" dirty="0"/>
          </a:p>
          <a:p>
            <a:r>
              <a:rPr lang="ru-RU" sz="3600" b="1" dirty="0"/>
              <a:t>4) Публичный сайт-визитка.</a:t>
            </a:r>
            <a:endParaRPr lang="en-US" sz="3600" b="1" dirty="0"/>
          </a:p>
          <a:p>
            <a:r>
              <a:rPr lang="ru-RU" sz="3600" dirty="0"/>
              <a:t>Ваша задача — определить для каждой системы приблизительные RPO (сколько данных можно потерять) и RTO (как быстро восстановить). Обоснуйте свой выбор.</a:t>
            </a:r>
          </a:p>
        </p:txBody>
      </p:sp>
    </p:spTree>
    <p:extLst>
      <p:ext uri="{BB962C8B-B14F-4D97-AF65-F5344CB8AC3E}">
        <p14:creationId xmlns:p14="http://schemas.microsoft.com/office/powerpoint/2010/main" val="35346533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3F606C-8B7F-FB80-BFA7-12386971BE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4F5FD1-89DF-1822-4DDA-5AD9AD78D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Управление инцидентами - жизненный цикл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35E38FE-DB2F-5130-B231-B23BB56C5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400" b="1" dirty="0"/>
              <a:t>Этапы обработки:</a:t>
            </a:r>
            <a:endParaRPr lang="ru-RU" sz="2400" dirty="0"/>
          </a:p>
          <a:p>
            <a:pPr lvl="1"/>
            <a:r>
              <a:rPr lang="ru-RU" sz="2400" dirty="0"/>
              <a:t>Подготовка</a:t>
            </a:r>
          </a:p>
          <a:p>
            <a:pPr lvl="1"/>
            <a:r>
              <a:rPr lang="ru-RU" sz="2400" dirty="0"/>
              <a:t>Обнаружение и анализ</a:t>
            </a:r>
          </a:p>
          <a:p>
            <a:pPr lvl="1"/>
            <a:r>
              <a:rPr lang="ru-RU" sz="2400" dirty="0"/>
              <a:t>Сдерживание и устранение</a:t>
            </a:r>
          </a:p>
          <a:p>
            <a:pPr lvl="1"/>
            <a:r>
              <a:rPr lang="ru-RU" sz="2400" dirty="0"/>
              <a:t>Восстановление</a:t>
            </a:r>
          </a:p>
          <a:p>
            <a:pPr lvl="1"/>
            <a:r>
              <a:rPr lang="ru-RU" sz="2400" dirty="0"/>
              <a:t>Анализ уроков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07173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CE22DB-6420-970B-B1E8-DDDC304375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086CAF-E4E8-56B0-EA72-63A751C13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Чек-лист реагирования на инциденты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FFB50B-5112-B411-CC3E-F2EC071A0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800" b="1" dirty="0"/>
              <a:t>Критические действия:</a:t>
            </a:r>
            <a:endParaRPr lang="ru-RU" sz="2800" dirty="0"/>
          </a:p>
          <a:p>
            <a:pPr lvl="1"/>
            <a:r>
              <a:rPr lang="ru-RU" sz="2800" dirty="0"/>
              <a:t>Фиксация времени обнаружения</a:t>
            </a:r>
          </a:p>
          <a:p>
            <a:pPr lvl="1"/>
            <a:r>
              <a:rPr lang="ru-RU" sz="2800" dirty="0"/>
              <a:t>Оценка масштаба</a:t>
            </a:r>
          </a:p>
          <a:p>
            <a:pPr lvl="1"/>
            <a:r>
              <a:rPr lang="ru-RU" sz="2800" dirty="0"/>
              <a:t>Уведомление ответственных</a:t>
            </a:r>
          </a:p>
          <a:p>
            <a:pPr lvl="1"/>
            <a:r>
              <a:rPr lang="ru-RU" sz="2800" dirty="0"/>
              <a:t>Сохранение доказательств</a:t>
            </a:r>
          </a:p>
          <a:p>
            <a:pPr lvl="1"/>
            <a:r>
              <a:rPr lang="ru-RU" sz="2800" dirty="0"/>
              <a:t>Коммуникация с заинтересованными сторонами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89248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CA1D70-F270-8C05-9776-9376AAFF94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321E2A-7B7A-815E-55FB-6AC74BF43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Физическая безопасность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2E99788-CC95-1E71-0F0B-F6179CE1F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3200" b="1" dirty="0"/>
              <a:t>Компоненты системы:</a:t>
            </a:r>
            <a:endParaRPr lang="ru-RU" sz="3200" dirty="0"/>
          </a:p>
          <a:p>
            <a:pPr lvl="1"/>
            <a:r>
              <a:rPr lang="ru-RU" sz="3200" dirty="0"/>
              <a:t>СКУД (система контроля управления доступом)</a:t>
            </a:r>
          </a:p>
          <a:p>
            <a:pPr lvl="1"/>
            <a:r>
              <a:rPr lang="ru-RU" sz="3200" dirty="0"/>
              <a:t>Видеонаблюдение</a:t>
            </a:r>
          </a:p>
          <a:p>
            <a:pPr lvl="1"/>
            <a:r>
              <a:rPr lang="ru-RU" sz="3200" dirty="0"/>
              <a:t>Охрана территории</a:t>
            </a:r>
          </a:p>
          <a:p>
            <a:pPr lvl="1"/>
            <a:r>
              <a:rPr lang="ru-RU" sz="3200" dirty="0"/>
              <a:t>Процедуры пропускного режима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3312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0FE417-5B39-C877-11B1-2D3FCFF513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714AAC-3E14-C903-9A6F-D25CB5714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Контроль доступа к информации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731992-5177-69B7-DCAD-6E6B236D0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4000" dirty="0"/>
              <a:t>Принципы:</a:t>
            </a:r>
          </a:p>
          <a:p>
            <a:pPr lvl="1"/>
            <a:r>
              <a:rPr lang="ru-RU" sz="3600" dirty="0" err="1"/>
              <a:t>Need-to-know</a:t>
            </a:r>
            <a:endParaRPr lang="ru-RU" sz="3600" dirty="0"/>
          </a:p>
          <a:p>
            <a:pPr lvl="1"/>
            <a:r>
              <a:rPr lang="ru-RU" sz="3600" dirty="0"/>
              <a:t>Минимальных привилегий</a:t>
            </a:r>
          </a:p>
          <a:p>
            <a:pPr lvl="1"/>
            <a:r>
              <a:rPr lang="ru-RU" sz="3600" dirty="0"/>
              <a:t>Разделения обязанностей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13813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3BD372-7E98-3656-FE18-39817D84C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Ответы на вопросы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082E860-A0FE-E5B4-4F14-EF08FA359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F1AB717-FF3B-A410-AEB4-6ACC14EF0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95ED7-0083-41B9-9551-3BBAE914DC58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3564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09CD63-F74D-02E0-D0E1-70F9F00670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852048-8175-5761-0A5C-615A96B68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2058955"/>
          </a:xfrm>
        </p:spPr>
        <p:txBody>
          <a:bodyPr/>
          <a:lstStyle/>
          <a:p>
            <a:r>
              <a:rPr lang="ru-RU" b="1" dirty="0"/>
              <a:t>Процесс </a:t>
            </a:r>
            <a:br>
              <a:rPr lang="ru-RU" b="1" dirty="0"/>
            </a:br>
            <a:r>
              <a:rPr lang="ru-RU" b="1" dirty="0"/>
              <a:t>сертификации</a:t>
            </a:r>
            <a:endParaRPr lang="ru-RU" dirty="0"/>
          </a:p>
        </p:txBody>
      </p:sp>
      <p:pic>
        <p:nvPicPr>
          <p:cNvPr id="16386" name="Picture 2" descr="Picture background">
            <a:extLst>
              <a:ext uri="{FF2B5EF4-FFF2-40B4-BE49-F238E27FC236}">
                <a16:creationId xmlns:a16="http://schemas.microsoft.com/office/drawing/2014/main" id="{30141BA5-CC30-AAE3-8736-F12C76CA9E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8737" y="609600"/>
            <a:ext cx="5868489" cy="5589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77836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72346F-E74D-90B2-44E3-B5072A581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Спасибо за внимание!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45E0445-6F94-9554-6E25-797F1A504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EB1C25A-B5B4-D541-CF0A-CB3954736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95ED7-0083-41B9-9551-3BBAE914DC58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5371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BCC889-3DFF-ED24-691A-B7BF4D1547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411886-FF2C-A896-3D5D-D4025E59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Классы защиты</a:t>
            </a:r>
            <a:endParaRPr lang="ru-RU" dirty="0"/>
          </a:p>
        </p:txBody>
      </p:sp>
      <p:pic>
        <p:nvPicPr>
          <p:cNvPr id="17410" name="Picture 2" descr="Picture background">
            <a:extLst>
              <a:ext uri="{FF2B5EF4-FFF2-40B4-BE49-F238E27FC236}">
                <a16:creationId xmlns:a16="http://schemas.microsoft.com/office/drawing/2014/main" id="{0AB8D489-1517-0802-B959-DD2BFE418A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1" y="2213882"/>
            <a:ext cx="11001286" cy="3571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6293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2A492D-8DE0-358E-97B6-592627D89E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A706F3-A9F8-0B38-BB1B-240106373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Реестр сертифицированных СЗИ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188703C-ED83-9334-FCF1-FCA35F5890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045" y="2065867"/>
            <a:ext cx="9666514" cy="4517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827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D7071B-63A4-6C3C-4B33-28A211A3B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Практикум</a:t>
            </a:r>
            <a:br>
              <a:rPr lang="ru-RU" b="1" dirty="0"/>
            </a:br>
            <a:r>
              <a:rPr lang="ru-RU" b="1" dirty="0"/>
              <a:t>обсуждение «Сертификация: ЗА и ПРОТИВ»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7203DFE-6CEB-2BC1-F7DB-504A857D7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800" b="1" dirty="0"/>
              <a:t>Постановка:</a:t>
            </a:r>
            <a:r>
              <a:rPr lang="ru-RU" sz="2800" dirty="0"/>
              <a:t> «Вы — технический директор стартапа. Ваш руководитель разработки настаивает на использовании самого современного </a:t>
            </a:r>
            <a:r>
              <a:rPr lang="ru-RU" sz="2800" dirty="0" err="1"/>
              <a:t>open-source</a:t>
            </a:r>
            <a:r>
              <a:rPr lang="ru-RU" sz="2800" dirty="0"/>
              <a:t> WAF. Ваш юрист требует купить дорогой, но менее функциональный сертифицированный продукт. Ваши действия?»</a:t>
            </a:r>
          </a:p>
          <a:p>
            <a:endParaRPr lang="ru-RU" dirty="0"/>
          </a:p>
        </p:txBody>
      </p:sp>
      <p:pic>
        <p:nvPicPr>
          <p:cNvPr id="24578" name="Picture 2" descr="Picture background">
            <a:extLst>
              <a:ext uri="{FF2B5EF4-FFF2-40B4-BE49-F238E27FC236}">
                <a16:creationId xmlns:a16="http://schemas.microsoft.com/office/drawing/2014/main" id="{C7D26012-7702-2E48-23B1-F51B3F003E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600" y="45720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3551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637A1D-4E0D-AE33-6358-663477FA9A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D15BFA-1C88-3DB1-DDB2-31DCDF6D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Плюсы и минусы сертификации</a:t>
            </a:r>
            <a:endParaRPr lang="ru-RU" dirty="0"/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10117D53-5C7B-7576-0972-D4EF118913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5701595"/>
              </p:ext>
            </p:extLst>
          </p:nvPr>
        </p:nvGraphicFramePr>
        <p:xfrm>
          <a:off x="898982" y="2095843"/>
          <a:ext cx="9705061" cy="3741052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981293">
                  <a:extLst>
                    <a:ext uri="{9D8B030D-6E8A-4147-A177-3AD203B41FA5}">
                      <a16:colId xmlns:a16="http://schemas.microsoft.com/office/drawing/2014/main" val="1203369861"/>
                    </a:ext>
                  </a:extLst>
                </a:gridCol>
                <a:gridCol w="3361884">
                  <a:extLst>
                    <a:ext uri="{9D8B030D-6E8A-4147-A177-3AD203B41FA5}">
                      <a16:colId xmlns:a16="http://schemas.microsoft.com/office/drawing/2014/main" val="722607697"/>
                    </a:ext>
                  </a:extLst>
                </a:gridCol>
                <a:gridCol w="3361884">
                  <a:extLst>
                    <a:ext uri="{9D8B030D-6E8A-4147-A177-3AD203B41FA5}">
                      <a16:colId xmlns:a16="http://schemas.microsoft.com/office/drawing/2014/main" val="4120461917"/>
                    </a:ext>
                  </a:extLst>
                </a:gridCol>
              </a:tblGrid>
              <a:tr h="377132">
                <a:tc>
                  <a:txBody>
                    <a:bodyPr/>
                    <a:lstStyle/>
                    <a:p>
                      <a:pPr algn="l">
                        <a:lnSpc>
                          <a:spcPts val="1875"/>
                        </a:lnSpc>
                        <a:buNone/>
                      </a:pPr>
                      <a:r>
                        <a:rPr lang="ru-RU" sz="1700" b="1">
                          <a:effectLst/>
                        </a:rPr>
                        <a:t>Критерий</a:t>
                      </a:r>
                      <a:endParaRPr lang="ru-RU" sz="1700" b="0">
                        <a:effectLst/>
                        <a:latin typeface="quote-cjk-patch"/>
                      </a:endParaRPr>
                    </a:p>
                  </a:txBody>
                  <a:tcPr marL="87592" marR="116789" marT="72993" marB="72993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75"/>
                        </a:lnSpc>
                        <a:buNone/>
                      </a:pPr>
                      <a:r>
                        <a:rPr lang="ru-RU" sz="1700" b="1">
                          <a:effectLst/>
                        </a:rPr>
                        <a:t>Преимущества ✅</a:t>
                      </a:r>
                      <a:endParaRPr lang="ru-RU" sz="1700" b="0">
                        <a:effectLst/>
                        <a:latin typeface="quote-cjk-patch"/>
                      </a:endParaRPr>
                    </a:p>
                  </a:txBody>
                  <a:tcPr marL="116789" marR="116789" marT="72993" marB="72993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75"/>
                        </a:lnSpc>
                        <a:buNone/>
                      </a:pPr>
                      <a:r>
                        <a:rPr lang="ru-RU" sz="1700" b="1">
                          <a:effectLst/>
                        </a:rPr>
                        <a:t>Недостатки ❌</a:t>
                      </a:r>
                      <a:endParaRPr lang="ru-RU" sz="1700" b="0">
                        <a:effectLst/>
                        <a:latin typeface="quote-cjk-patch"/>
                      </a:endParaRPr>
                    </a:p>
                  </a:txBody>
                  <a:tcPr marL="116789" marR="116789" marT="72993" marB="72993" anchor="ctr"/>
                </a:tc>
                <a:extLst>
                  <a:ext uri="{0D108BD9-81ED-4DB2-BD59-A6C34878D82A}">
                    <a16:rowId xmlns:a16="http://schemas.microsoft.com/office/drawing/2014/main" val="926820478"/>
                  </a:ext>
                </a:extLst>
              </a:tr>
              <a:tr h="608277"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ru-RU" sz="1700" b="1">
                          <a:effectLst/>
                        </a:rPr>
                        <a:t>Правовой статус</a:t>
                      </a:r>
                      <a:endParaRPr lang="ru-RU" sz="1700" b="0">
                        <a:effectLst/>
                        <a:latin typeface="quote-cjk-patch"/>
                      </a:endParaRPr>
                    </a:p>
                  </a:txBody>
                  <a:tcPr marL="87592" marR="116789" marT="72993" marB="7299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ru-RU" sz="1700" b="0">
                          <a:effectLst/>
                        </a:rPr>
                        <a:t>Легализация использования в госорганах</a:t>
                      </a:r>
                      <a:endParaRPr lang="ru-RU" sz="1700" b="0">
                        <a:effectLst/>
                        <a:latin typeface="quote-cjk-patch"/>
                      </a:endParaRPr>
                    </a:p>
                  </a:txBody>
                  <a:tcPr marL="116789" marR="116789" marT="72993" marB="7299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ru-RU" sz="1700" b="0">
                          <a:effectLst/>
                        </a:rPr>
                        <a:t>Ограничения на использование зарубежных аналогов</a:t>
                      </a:r>
                      <a:endParaRPr lang="ru-RU" sz="1700" b="0">
                        <a:effectLst/>
                        <a:latin typeface="quote-cjk-patch"/>
                      </a:endParaRPr>
                    </a:p>
                  </a:txBody>
                  <a:tcPr marL="116789" marR="116789" marT="72993" marB="72993" anchor="ctr"/>
                </a:tc>
                <a:extLst>
                  <a:ext uri="{0D108BD9-81ED-4DB2-BD59-A6C34878D82A}">
                    <a16:rowId xmlns:a16="http://schemas.microsoft.com/office/drawing/2014/main" val="2178418517"/>
                  </a:ext>
                </a:extLst>
              </a:tr>
              <a:tr h="839422"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ru-RU" sz="1700" b="1">
                          <a:effectLst/>
                        </a:rPr>
                        <a:t>Рыночная ценность</a:t>
                      </a:r>
                      <a:endParaRPr lang="ru-RU" sz="1700" b="0">
                        <a:effectLst/>
                        <a:latin typeface="quote-cjk-patch"/>
                      </a:endParaRPr>
                    </a:p>
                  </a:txBody>
                  <a:tcPr marL="87592" marR="116789" marT="72993" marB="7299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ru-RU" sz="1700" b="0">
                          <a:effectLst/>
                        </a:rPr>
                        <a:t>Повышение конкурентоспособности на рынке</a:t>
                      </a:r>
                      <a:endParaRPr lang="ru-RU" sz="1700" b="0">
                        <a:effectLst/>
                        <a:latin typeface="quote-cjk-patch"/>
                      </a:endParaRPr>
                    </a:p>
                  </a:txBody>
                  <a:tcPr marL="116789" marR="116789" marT="72993" marB="7299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ru-RU" sz="1700" b="0">
                          <a:effectLst/>
                        </a:rPr>
                        <a:t>Высокая стоимость процедуры сертификации</a:t>
                      </a:r>
                      <a:endParaRPr lang="ru-RU" sz="1700" b="0">
                        <a:effectLst/>
                        <a:latin typeface="quote-cjk-patch"/>
                      </a:endParaRPr>
                    </a:p>
                  </a:txBody>
                  <a:tcPr marL="116789" marR="116789" marT="72993" marB="72993" anchor="ctr"/>
                </a:tc>
                <a:extLst>
                  <a:ext uri="{0D108BD9-81ED-4DB2-BD59-A6C34878D82A}">
                    <a16:rowId xmlns:a16="http://schemas.microsoft.com/office/drawing/2014/main" val="3963902968"/>
                  </a:ext>
                </a:extLst>
              </a:tr>
              <a:tr h="608277"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ru-RU" sz="1700" b="1">
                          <a:effectLst/>
                        </a:rPr>
                        <a:t>Техническое качество</a:t>
                      </a:r>
                      <a:endParaRPr lang="ru-RU" sz="1700" b="0">
                        <a:effectLst/>
                        <a:latin typeface="quote-cjk-patch"/>
                      </a:endParaRPr>
                    </a:p>
                  </a:txBody>
                  <a:tcPr marL="87592" marR="116789" marT="72993" marB="7299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ru-RU" sz="1700" b="0">
                          <a:effectLst/>
                        </a:rPr>
                        <a:t>Гарантия соответствия стандартам безопасности</a:t>
                      </a:r>
                      <a:endParaRPr lang="ru-RU" sz="1700" b="0">
                        <a:effectLst/>
                        <a:latin typeface="quote-cjk-patch"/>
                      </a:endParaRPr>
                    </a:p>
                  </a:txBody>
                  <a:tcPr marL="116789" marR="116789" marT="72993" marB="7299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ru-RU" sz="1700" b="0">
                          <a:effectLst/>
                        </a:rPr>
                        <a:t>Длительный процесс тестирования и проверок</a:t>
                      </a:r>
                      <a:endParaRPr lang="ru-RU" sz="1700" b="0">
                        <a:effectLst/>
                        <a:latin typeface="quote-cjk-patch"/>
                      </a:endParaRPr>
                    </a:p>
                  </a:txBody>
                  <a:tcPr marL="116789" marR="116789" marT="72993" marB="72993" anchor="ctr"/>
                </a:tc>
                <a:extLst>
                  <a:ext uri="{0D108BD9-81ED-4DB2-BD59-A6C34878D82A}">
                    <a16:rowId xmlns:a16="http://schemas.microsoft.com/office/drawing/2014/main" val="3169677176"/>
                  </a:ext>
                </a:extLst>
              </a:tr>
              <a:tr h="608277"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ru-RU" sz="1700" b="1">
                          <a:effectLst/>
                        </a:rPr>
                        <a:t>Бизнес-возможности</a:t>
                      </a:r>
                      <a:endParaRPr lang="ru-RU" sz="1700" b="0">
                        <a:effectLst/>
                        <a:latin typeface="quote-cjk-patch"/>
                      </a:endParaRPr>
                    </a:p>
                  </a:txBody>
                  <a:tcPr marL="87592" marR="116789" marT="72993" marB="7299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ru-RU" sz="1700" b="0">
                          <a:effectLst/>
                        </a:rPr>
                        <a:t>Доступ к государственным заказам и тендерам</a:t>
                      </a:r>
                      <a:endParaRPr lang="ru-RU" sz="1700" b="0">
                        <a:effectLst/>
                        <a:latin typeface="quote-cjk-patch"/>
                      </a:endParaRPr>
                    </a:p>
                  </a:txBody>
                  <a:tcPr marL="116789" marR="116789" marT="72993" marB="7299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ru-RU" sz="1700" b="0">
                          <a:effectLst/>
                        </a:rPr>
                        <a:t>Сложные бюрократические процедуры</a:t>
                      </a:r>
                      <a:endParaRPr lang="ru-RU" sz="1700" b="0">
                        <a:effectLst/>
                        <a:latin typeface="quote-cjk-patch"/>
                      </a:endParaRPr>
                    </a:p>
                  </a:txBody>
                  <a:tcPr marL="116789" marR="116789" marT="72993" marB="72993" anchor="ctr"/>
                </a:tc>
                <a:extLst>
                  <a:ext uri="{0D108BD9-81ED-4DB2-BD59-A6C34878D82A}">
                    <a16:rowId xmlns:a16="http://schemas.microsoft.com/office/drawing/2014/main" val="2497952538"/>
                  </a:ext>
                </a:extLst>
              </a:tr>
              <a:tr h="608277"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ru-RU" sz="1700" b="1">
                          <a:effectLst/>
                        </a:rPr>
                        <a:t>Доверие клиентов</a:t>
                      </a:r>
                      <a:endParaRPr lang="ru-RU" sz="1700" b="0">
                        <a:effectLst/>
                        <a:latin typeface="quote-cjk-patch"/>
                      </a:endParaRPr>
                    </a:p>
                  </a:txBody>
                  <a:tcPr marL="87592" marR="116789" marT="72993" marB="7299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ru-RU" sz="1700" b="0">
                          <a:effectLst/>
                        </a:rPr>
                        <a:t>Повышение доверия со стороны госзаказчиков</a:t>
                      </a:r>
                      <a:endParaRPr lang="ru-RU" sz="1700" b="0">
                        <a:effectLst/>
                        <a:latin typeface="quote-cjk-patch"/>
                      </a:endParaRPr>
                    </a:p>
                  </a:txBody>
                  <a:tcPr marL="116789" marR="116789" marT="72993" marB="7299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ru-RU" sz="1700" b="0" dirty="0">
                          <a:effectLst/>
                        </a:rPr>
                        <a:t>Ограниченная гибкость при внесении изменений</a:t>
                      </a:r>
                      <a:endParaRPr lang="ru-RU" sz="1700" b="0" dirty="0">
                        <a:effectLst/>
                        <a:latin typeface="quote-cjk-patch"/>
                      </a:endParaRPr>
                    </a:p>
                  </a:txBody>
                  <a:tcPr marL="116789" marR="116789" marT="72993" marB="72993" anchor="ctr"/>
                </a:tc>
                <a:extLst>
                  <a:ext uri="{0D108BD9-81ED-4DB2-BD59-A6C34878D82A}">
                    <a16:rowId xmlns:a16="http://schemas.microsoft.com/office/drawing/2014/main" val="10724987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4601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7879F8-428E-7060-0329-97C2AF67BF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C1BBE5-78CD-0A59-A53D-04F43F4AF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Практикум: Кейс «Защита веб-сервера»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2DEA82-369D-3A9E-BBFF-611EF9150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3200" b="1" dirty="0"/>
              <a:t>Давайте закрепим все сказанное на практическом примере.</a:t>
            </a:r>
            <a:r>
              <a:rPr lang="ru-RU" sz="3200" dirty="0"/>
              <a:t> Наша задача: спроектировать систему защиты для веб-сервера интернет-магазина, который обрабатывает персональные данные и платежи клиентов.</a:t>
            </a:r>
          </a:p>
          <a:p>
            <a:r>
              <a:rPr lang="ru-RU" sz="3200" b="1" dirty="0"/>
              <a:t>Угрозы:</a:t>
            </a:r>
            <a:r>
              <a:rPr lang="ru-RU" sz="3200" dirty="0"/>
              <a:t> Несанкционированный доступ, </a:t>
            </a:r>
            <a:r>
              <a:rPr lang="ru-RU" sz="3200" dirty="0" err="1"/>
              <a:t>DDoS</a:t>
            </a:r>
            <a:r>
              <a:rPr lang="ru-RU" sz="3200" dirty="0"/>
              <a:t>-атаки, хищение баз данных, дефейс сайта.</a:t>
            </a:r>
          </a:p>
          <a:p>
            <a:endParaRPr lang="ru-RU" dirty="0"/>
          </a:p>
        </p:txBody>
      </p:sp>
      <p:pic>
        <p:nvPicPr>
          <p:cNvPr id="4" name="Picture 2" descr="Picture background">
            <a:extLst>
              <a:ext uri="{FF2B5EF4-FFF2-40B4-BE49-F238E27FC236}">
                <a16:creationId xmlns:a16="http://schemas.microsoft.com/office/drawing/2014/main" id="{7C4352E9-636C-B4DD-E3AC-2D873CE24A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600" y="45720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49879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ная">
  <a:themeElements>
    <a:clrScheme name="Небесная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Небес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Небесна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Небесная</Template>
  <TotalTime>1035</TotalTime>
  <Words>1035</Words>
  <Application>Microsoft Office PowerPoint</Application>
  <PresentationFormat>Широкоэкранный</PresentationFormat>
  <Paragraphs>253</Paragraphs>
  <Slides>40</Slides>
  <Notes>40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40</vt:i4>
      </vt:variant>
    </vt:vector>
  </HeadingPairs>
  <TitlesOfParts>
    <vt:vector size="46" baseType="lpstr">
      <vt:lpstr>Arial</vt:lpstr>
      <vt:lpstr>Calibri</vt:lpstr>
      <vt:lpstr>Calibri Light</vt:lpstr>
      <vt:lpstr>quote-cjk-patch</vt:lpstr>
      <vt:lpstr>Wingdings</vt:lpstr>
      <vt:lpstr>Небесная</vt:lpstr>
      <vt:lpstr>Средства защиты: технические и программные</vt:lpstr>
      <vt:lpstr>План лекции</vt:lpstr>
      <vt:lpstr>Сертификация СЗИ: Зачем?</vt:lpstr>
      <vt:lpstr>Процесс  сертификации</vt:lpstr>
      <vt:lpstr>Классы защиты</vt:lpstr>
      <vt:lpstr>Реестр сертифицированных СЗИ</vt:lpstr>
      <vt:lpstr>Практикум обсуждение «Сертификация: ЗА и ПРОТИВ»</vt:lpstr>
      <vt:lpstr>Плюсы и минусы сертификации</vt:lpstr>
      <vt:lpstr>Практикум: Кейс «Защита веб-сервера»</vt:lpstr>
      <vt:lpstr>Уровневая защита: Периметр</vt:lpstr>
      <vt:lpstr>Уровневая защита: Сеть</vt:lpstr>
      <vt:lpstr>Уровневая защита: Сервер</vt:lpstr>
      <vt:lpstr>Уровневая защита: Приложение</vt:lpstr>
      <vt:lpstr>Уровневая защита: Данные</vt:lpstr>
      <vt:lpstr>Готовое решение</vt:lpstr>
      <vt:lpstr>Тенденции развития СЗИ</vt:lpstr>
      <vt:lpstr>Ключевые выводы</vt:lpstr>
      <vt:lpstr>Средства защиты: организационные и процессные</vt:lpstr>
      <vt:lpstr>План лекции</vt:lpstr>
      <vt:lpstr>Статистика инцидентов безопасности</vt:lpstr>
      <vt:lpstr>Нормативная база 2025</vt:lpstr>
      <vt:lpstr>Дорожная карта соответствия</vt:lpstr>
      <vt:lpstr>Политика ИБ - ядро системы защиты</vt:lpstr>
      <vt:lpstr>Пример классификации информации</vt:lpstr>
      <vt:lpstr>Аудит ИБ - виды и методы</vt:lpstr>
      <vt:lpstr>Чек-лист внутреннего аудита</vt:lpstr>
      <vt:lpstr>Управление человеческим фактором</vt:lpstr>
      <vt:lpstr>Программа обучения ИБ</vt:lpstr>
      <vt:lpstr>Методы обучения 2025</vt:lpstr>
      <vt:lpstr>Инсайдерские угрозы - классификация</vt:lpstr>
      <vt:lpstr>Признаки инсайдерской угрозы</vt:lpstr>
      <vt:lpstr>Резервное копирование - стратегии</vt:lpstr>
      <vt:lpstr>Матрица RPO/RTO</vt:lpstr>
      <vt:lpstr>Проведем интерактив: «Расчет критичности систем».</vt:lpstr>
      <vt:lpstr>Управление инцидентами - жизненный цикл</vt:lpstr>
      <vt:lpstr>Чек-лист реагирования на инциденты</vt:lpstr>
      <vt:lpstr>Физическая безопасность</vt:lpstr>
      <vt:lpstr>Контроль доступа к информации</vt:lpstr>
      <vt:lpstr>Ответы на вопросы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Татьяна Маркина</dc:creator>
  <cp:lastModifiedBy>Татьяна Маркина</cp:lastModifiedBy>
  <cp:revision>31</cp:revision>
  <dcterms:created xsi:type="dcterms:W3CDTF">2025-09-10T15:27:31Z</dcterms:created>
  <dcterms:modified xsi:type="dcterms:W3CDTF">2025-10-06T13:54:20Z</dcterms:modified>
</cp:coreProperties>
</file>