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9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16" autoAdjust="0"/>
  </p:normalViewPr>
  <p:slideViewPr>
    <p:cSldViewPr>
      <p:cViewPr varScale="1">
        <p:scale>
          <a:sx n="98" d="100"/>
          <a:sy n="98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657E5-A20A-45EE-B994-2E3C2027B897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CED6C-0639-4B06-889C-CAE867BA27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Sample code can be found at: https://compilr.com/nupul/classtest/Program.java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CED6C-0639-4B06-889C-CAE867BA276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not always a</a:t>
            </a:r>
            <a:r>
              <a:rPr lang="en-US" baseline="0" dirty="0" smtClean="0"/>
              <a:t> method to be overridden by sub-class. Can also be a static method to a factory class to return type of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CED6C-0639-4B06-889C-CAE867BA276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CED6C-0639-4B06-889C-CAE867BA2767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http://pl.cs.jhu.edu/oose/lectures/images/Figure1.gif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CED6C-0639-4B06-889C-CAE867BA2767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CED6C-0639-4B06-889C-CAE867BA2767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http://guides.rubyonrails.org/association_basics.html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CED6C-0639-4B06-889C-CAE867BA2767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D7CD-AD1D-4780-AF61-E901462C93BF}" type="datetime1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A4A0-5F4F-4E7F-A290-E77D66ED3826}" type="datetime1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393A-5B11-4B5A-BF94-39A5F5F631E3}" type="datetime1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FAFE-DBB3-4BDA-85F0-9B202E21D04A}" type="datetime1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29D-6C88-4C9A-B399-D8652BE96B96}" type="datetime1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36D8-62DF-4EC2-867B-83513C9D701C}" type="datetime1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4ED6-8CD6-4506-822C-5CEC327D8C8B}" type="datetime1">
              <a:rPr lang="en-US" smtClean="0"/>
              <a:t>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646-6056-4443-BAFF-F6E86CA9544F}" type="datetime1">
              <a:rPr lang="en-US" smtClean="0"/>
              <a:t>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A4E1-BF1C-4E23-9899-3B68E0AFAC19}" type="datetime1">
              <a:rPr lang="en-US" smtClean="0"/>
              <a:t>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186D-85D1-419E-B23C-84D15C25D8CE}" type="datetime1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0EA8-79A4-44DB-B51C-81CD586C4326}" type="datetime1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ED19-16FA-4586-845B-97968F8546F4}" type="datetime1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92ECD-615E-44C6-B11F-CAFE62B62D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messhore.com/Blog/Dependency-Injection-Demystifie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rubyonrails.org/association_basic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Architectural and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CS577b</a:t>
            </a:r>
          </a:p>
          <a:p>
            <a:r>
              <a:rPr lang="en-US" dirty="0" smtClean="0"/>
              <a:t>Nupul </a:t>
            </a:r>
            <a:r>
              <a:rPr lang="en-US" dirty="0" err="1" smtClean="0"/>
              <a:t>Kukreja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Problem:</a:t>
            </a:r>
            <a:r>
              <a:rPr lang="en-US" dirty="0" smtClean="0"/>
              <a:t> Only a single instance of an object is required</a:t>
            </a:r>
          </a:p>
          <a:p>
            <a:r>
              <a:rPr lang="en-US" b="1" dirty="0" smtClean="0"/>
              <a:t>Example:</a:t>
            </a:r>
          </a:p>
          <a:p>
            <a:pPr lvl="1"/>
            <a:r>
              <a:rPr lang="en-US" dirty="0" smtClean="0"/>
              <a:t>Connection Pool (a pool of connections to be reused; however only need a single pool)</a:t>
            </a:r>
          </a:p>
          <a:p>
            <a:pPr lvl="1"/>
            <a:r>
              <a:rPr lang="en-US" dirty="0" smtClean="0"/>
              <a:t>Cache (i.e. reference to single cache)</a:t>
            </a:r>
          </a:p>
          <a:p>
            <a:pPr lvl="1"/>
            <a:r>
              <a:rPr lang="en-US" dirty="0" smtClean="0"/>
              <a:t>System Logger</a:t>
            </a:r>
          </a:p>
          <a:p>
            <a:pPr lvl="1"/>
            <a:r>
              <a:rPr lang="en-US" dirty="0" smtClean="0"/>
              <a:t>Constrained Resources (e.g. one printer, single board game instance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454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smtClean="0"/>
                        <a:t>public class</a:t>
                      </a:r>
                      <a:r>
                        <a:rPr lang="en-US" dirty="0" smtClean="0"/>
                        <a:t> Singleton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17475" indent="0"/>
                      <a:r>
                        <a:rPr lang="en-US" b="1" dirty="0" smtClean="0"/>
                        <a:t>private static </a:t>
                      </a:r>
                      <a:r>
                        <a:rPr lang="en-US" dirty="0" smtClean="0"/>
                        <a:t>Singleton instance;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//hold</a:t>
                      </a:r>
                      <a:r>
                        <a:rPr lang="en-US" sz="1600" b="1" i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instance of Singleton</a:t>
                      </a:r>
                      <a:endParaRPr lang="en-US" sz="16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17475" indent="0"/>
                      <a:r>
                        <a:rPr lang="en-US" b="1" dirty="0" smtClean="0"/>
                        <a:t>private</a:t>
                      </a:r>
                      <a:r>
                        <a:rPr lang="en-US" dirty="0" smtClean="0"/>
                        <a:t> Singleton();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//private constructor. Only Singleton can </a:t>
                      </a:r>
                      <a:br>
                        <a:rPr lang="en-US" sz="1600" b="1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US" sz="1600" b="1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//instantiate itself</a:t>
                      </a:r>
                      <a:endParaRPr lang="en-US" sz="16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17475" indent="0">
                        <a:buNone/>
                      </a:pPr>
                      <a:r>
                        <a:rPr lang="en-US" b="1" dirty="0" smtClean="0"/>
                        <a:t>public static </a:t>
                      </a:r>
                      <a:r>
                        <a:rPr lang="en-US" dirty="0" smtClean="0"/>
                        <a:t>Singleton </a:t>
                      </a:r>
                      <a:r>
                        <a:rPr lang="en-US" dirty="0" err="1" smtClean="0"/>
                        <a:t>getInstance</a:t>
                      </a:r>
                      <a:r>
                        <a:rPr lang="en-US" dirty="0" smtClean="0"/>
                        <a:t>(){</a:t>
                      </a:r>
                    </a:p>
                    <a:p>
                      <a:pPr marL="233363" indent="0">
                        <a:buNone/>
                      </a:pPr>
                      <a:r>
                        <a:rPr lang="en-US" dirty="0" smtClean="0"/>
                        <a:t>if(instance == null) {	</a:t>
                      </a:r>
                    </a:p>
                    <a:p>
                      <a:pPr marL="339725" indent="0">
                        <a:buNone/>
                      </a:pPr>
                      <a:r>
                        <a:rPr lang="en-US" dirty="0" smtClean="0"/>
                        <a:t>instance = new Singleton();</a:t>
                      </a:r>
                    </a:p>
                    <a:p>
                      <a:pPr marL="233363" indent="0">
                        <a:buNone/>
                      </a:pPr>
                      <a:r>
                        <a:rPr lang="en-US" dirty="0" smtClean="0"/>
                        <a:t>}</a:t>
                      </a:r>
                    </a:p>
                    <a:p>
                      <a:pPr marL="233363" indent="0">
                        <a:buNone/>
                      </a:pPr>
                      <a:r>
                        <a:rPr lang="en-US" dirty="0" smtClean="0"/>
                        <a:t>return instance;</a:t>
                      </a:r>
                    </a:p>
                    <a:p>
                      <a:pPr marL="58738" indent="0">
                        <a:buNone/>
                      </a:pPr>
                      <a:r>
                        <a:rPr lang="en-US" dirty="0" smtClean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/**</a:t>
                      </a:r>
                    </a:p>
                    <a:p>
                      <a:r>
                        <a:rPr lang="en-US" sz="1600" b="1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If</a:t>
                      </a:r>
                      <a:r>
                        <a:rPr lang="en-US" sz="1600" b="1" i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Singleton is not instantiated, create a new instance and return it</a:t>
                      </a:r>
                    </a:p>
                    <a:p>
                      <a:r>
                        <a:rPr lang="en-US" sz="1600" b="1" i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**/</a:t>
                      </a:r>
                      <a:endParaRPr lang="en-US" sz="16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//other methods…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Usage: </a:t>
                      </a:r>
                      <a:r>
                        <a:rPr lang="en-US" b="0" dirty="0" err="1" smtClean="0"/>
                        <a:t>Singleton.getInstance</a:t>
                      </a:r>
                      <a:r>
                        <a:rPr lang="en-US" b="0" dirty="0" smtClean="0"/>
                        <a:t>();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//Will return single instance every time this //method is called 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Singleton –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 on previous slide NOT thread safe!</a:t>
            </a:r>
          </a:p>
          <a:p>
            <a:r>
              <a:rPr lang="en-US" dirty="0" smtClean="0"/>
              <a:t>Use of double-checked locking or static blocks or making them as ‘</a:t>
            </a:r>
            <a:r>
              <a:rPr lang="en-US" dirty="0" err="1" smtClean="0"/>
              <a:t>enum</a:t>
            </a:r>
            <a:r>
              <a:rPr lang="en-US" dirty="0" smtClean="0"/>
              <a:t>’ (in Java)</a:t>
            </a:r>
          </a:p>
          <a:p>
            <a:r>
              <a:rPr lang="en-US" dirty="0" smtClean="0"/>
              <a:t>It can hide coupling (i.e. different parts of code depend on Singleton but is not directly visible)</a:t>
            </a:r>
          </a:p>
          <a:p>
            <a:r>
              <a:rPr lang="en-US" dirty="0" smtClean="0"/>
              <a:t>Is similar to a global variable in essence – think if you really need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Factory Method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Problem:</a:t>
            </a:r>
            <a:r>
              <a:rPr lang="en-US" dirty="0" smtClean="0"/>
              <a:t> Different types of objects need to be  created depending on context. But object creation shouldn’t be muddled with its usage in composing object</a:t>
            </a:r>
          </a:p>
          <a:p>
            <a:r>
              <a:rPr lang="en-US" b="1" dirty="0" smtClean="0"/>
              <a:t>Example:</a:t>
            </a:r>
          </a:p>
          <a:p>
            <a:pPr marL="460375">
              <a:buNone/>
            </a:pPr>
            <a:r>
              <a:rPr lang="en-US" b="1" dirty="0"/>
              <a:t>	</a:t>
            </a:r>
            <a:r>
              <a:rPr lang="en-US" dirty="0" smtClean="0"/>
              <a:t>if(type==“sedan”) car = new Sedan();</a:t>
            </a:r>
          </a:p>
          <a:p>
            <a:pPr marL="460375">
              <a:buNone/>
            </a:pPr>
            <a:r>
              <a:rPr lang="en-US" b="1" dirty="0" smtClean="0"/>
              <a:t>	</a:t>
            </a:r>
            <a:r>
              <a:rPr lang="en-US" dirty="0" smtClean="0"/>
              <a:t>else if(type==“bug”) car = new Bug();</a:t>
            </a:r>
          </a:p>
          <a:p>
            <a:pPr marL="460375">
              <a:buNone/>
            </a:pPr>
            <a:r>
              <a:rPr lang="en-US" b="1" dirty="0"/>
              <a:t>	</a:t>
            </a:r>
            <a:r>
              <a:rPr lang="en-US" dirty="0" smtClean="0"/>
              <a:t>else if(type==“van”) car = new </a:t>
            </a:r>
            <a:r>
              <a:rPr lang="en-US" dirty="0" err="1" smtClean="0"/>
              <a:t>VWVan</a:t>
            </a:r>
            <a:r>
              <a:rPr lang="en-US" dirty="0" smtClean="0"/>
              <a:t>();</a:t>
            </a:r>
          </a:p>
          <a:p>
            <a:pPr marL="460375">
              <a:buNone/>
            </a:pPr>
            <a:r>
              <a:rPr lang="en-US" b="1" dirty="0"/>
              <a:t>	</a:t>
            </a:r>
            <a:r>
              <a:rPr lang="en-US" dirty="0" smtClean="0"/>
              <a:t>else if(type==“luxury”) car = new Limo();</a:t>
            </a:r>
          </a:p>
          <a:p>
            <a:pPr>
              <a:buNone/>
            </a:pPr>
            <a:endParaRPr lang="en-US" b="1" dirty="0"/>
          </a:p>
          <a:p>
            <a:pPr marL="460375">
              <a:buNone/>
            </a:pPr>
            <a:r>
              <a:rPr lang="en-US" b="1" dirty="0" smtClean="0"/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//later do something with created ‘car’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Factory Method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interface for creating an object but defers instantiation to sub-classes</a:t>
            </a:r>
            <a:endParaRPr lang="en-US" dirty="0"/>
          </a:p>
        </p:txBody>
      </p:sp>
      <p:pic>
        <p:nvPicPr>
          <p:cNvPr id="1026" name="Picture 2" descr="http://apwebco.com/images/FactoryMethodDetai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716" y="2362200"/>
            <a:ext cx="6860569" cy="35814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229600" cy="549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</a:t>
                      </a:r>
                      <a:r>
                        <a:rPr lang="en-US" b="1" baseline="0" dirty="0" smtClean="0"/>
                        <a:t> abstract class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AbstractCarFactory</a:t>
                      </a:r>
                      <a:r>
                        <a:rPr lang="en-US" baseline="0" dirty="0" smtClean="0"/>
                        <a:t> { </a:t>
                      </a:r>
                    </a:p>
                    <a:p>
                      <a:pPr marL="117475" indent="0"/>
                      <a:r>
                        <a:rPr lang="en-US" b="1" baseline="0" dirty="0" smtClean="0"/>
                        <a:t>private</a:t>
                      </a:r>
                      <a:r>
                        <a:rPr lang="en-US" baseline="0" dirty="0" smtClean="0"/>
                        <a:t> Car </a:t>
                      </a:r>
                      <a:r>
                        <a:rPr lang="en-US" baseline="0" dirty="0" err="1" smtClean="0"/>
                        <a:t>car</a:t>
                      </a:r>
                      <a:r>
                        <a:rPr lang="en-US" baseline="0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17475" indent="0"/>
                      <a:r>
                        <a:rPr lang="en-US" b="1" baseline="0" dirty="0" smtClean="0"/>
                        <a:t>public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bookCar</a:t>
                      </a:r>
                      <a:r>
                        <a:rPr lang="en-US" baseline="0" dirty="0" smtClean="0"/>
                        <a:t>(String type){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//type of car to book</a:t>
                      </a:r>
                      <a:endParaRPr 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33363" indent="0"/>
                      <a:r>
                        <a:rPr lang="en-US" dirty="0" smtClean="0"/>
                        <a:t>car = </a:t>
                      </a:r>
                      <a:r>
                        <a:rPr lang="en-US" dirty="0" err="1" smtClean="0"/>
                        <a:t>reserveCar</a:t>
                      </a:r>
                      <a:r>
                        <a:rPr lang="en-US" dirty="0" smtClean="0"/>
                        <a:t>(type);</a:t>
                      </a:r>
                    </a:p>
                    <a:p>
                      <a:pPr marL="233363" indent="0"/>
                      <a:r>
                        <a:rPr lang="en-US" dirty="0" smtClean="0"/>
                        <a:t>//do</a:t>
                      </a:r>
                      <a:r>
                        <a:rPr lang="en-US" baseline="0" dirty="0" smtClean="0"/>
                        <a:t> something with car…</a:t>
                      </a:r>
                    </a:p>
                    <a:p>
                      <a:pPr marL="233363" indent="0"/>
                      <a:r>
                        <a:rPr lang="en-US" baseline="0" dirty="0" smtClean="0"/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//call </a:t>
                      </a:r>
                      <a:r>
                        <a:rPr lang="en-US" sz="16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reserveCar</a:t>
                      </a:r>
                      <a:r>
                        <a:rPr lang="en-US" sz="16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to make //reservation</a:t>
                      </a:r>
                      <a:endParaRPr 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17475" indent="0"/>
                      <a:r>
                        <a:rPr lang="en-US" b="1" dirty="0" smtClean="0"/>
                        <a:t>public abstract</a:t>
                      </a:r>
                      <a:r>
                        <a:rPr lang="en-US" dirty="0" smtClean="0"/>
                        <a:t> Car </a:t>
                      </a:r>
                      <a:r>
                        <a:rPr lang="en-US" dirty="0" err="1" smtClean="0"/>
                        <a:t>reserveCar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(type);</a:t>
                      </a:r>
                    </a:p>
                    <a:p>
                      <a:pPr marL="117475" indent="0"/>
                      <a:endParaRPr lang="en-US" dirty="0" smtClean="0"/>
                    </a:p>
                    <a:p>
                      <a:pPr marL="0" indent="0"/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//abstract – corresponding sub-class</a:t>
                      </a:r>
                      <a:r>
                        <a:rPr lang="en-US" sz="16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//responsible for reserving //particular car</a:t>
                      </a:r>
                      <a:endParaRPr 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74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 class </a:t>
                      </a:r>
                      <a:r>
                        <a:rPr lang="en-US" dirty="0" smtClean="0"/>
                        <a:t>Enterprise </a:t>
                      </a:r>
                      <a:r>
                        <a:rPr lang="en-US" b="1" dirty="0" smtClean="0"/>
                        <a:t>extends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AbstractCarFactory</a:t>
                      </a:r>
                      <a:r>
                        <a:rPr lang="en-US" dirty="0" smtClean="0"/>
                        <a:t>{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17475" indent="0"/>
                      <a:r>
                        <a:rPr lang="en-US" b="1" dirty="0" smtClean="0"/>
                        <a:t>public</a:t>
                      </a:r>
                      <a:r>
                        <a:rPr lang="en-US" dirty="0" smtClean="0"/>
                        <a:t> Car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reserveCar</a:t>
                      </a:r>
                      <a:r>
                        <a:rPr lang="en-US" baseline="0" dirty="0" smtClean="0"/>
                        <a:t>(String type){</a:t>
                      </a:r>
                    </a:p>
                    <a:p>
                      <a:pPr marL="23336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if</a:t>
                      </a:r>
                      <a:r>
                        <a:rPr lang="en-US" dirty="0" smtClean="0"/>
                        <a:t>(type==“sedan”) </a:t>
                      </a:r>
                      <a:r>
                        <a:rPr lang="en-US" b="1" dirty="0" smtClean="0"/>
                        <a:t>return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new</a:t>
                      </a:r>
                      <a:r>
                        <a:rPr lang="en-US" dirty="0" smtClean="0"/>
                        <a:t> Sedan();</a:t>
                      </a:r>
                    </a:p>
                    <a:p>
                      <a:pPr marL="233363" indent="0">
                        <a:buNone/>
                      </a:pPr>
                      <a:r>
                        <a:rPr lang="en-US" b="1" dirty="0" smtClean="0"/>
                        <a:t>else if</a:t>
                      </a:r>
                      <a:r>
                        <a:rPr lang="en-US" dirty="0" smtClean="0"/>
                        <a:t>(type==“bug”) </a:t>
                      </a:r>
                      <a:r>
                        <a:rPr lang="en-US" b="1" dirty="0" smtClean="0"/>
                        <a:t>return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new</a:t>
                      </a:r>
                      <a:r>
                        <a:rPr lang="en-US" dirty="0" smtClean="0"/>
                        <a:t> Bug();</a:t>
                      </a:r>
                    </a:p>
                    <a:p>
                      <a:pPr marL="233363" indent="0">
                        <a:buNone/>
                      </a:pPr>
                      <a:r>
                        <a:rPr lang="en-US" b="1" dirty="0" smtClean="0"/>
                        <a:t>else if</a:t>
                      </a:r>
                      <a:r>
                        <a:rPr lang="en-US" dirty="0" smtClean="0"/>
                        <a:t>(type==“van”) </a:t>
                      </a:r>
                      <a:r>
                        <a:rPr lang="en-US" b="1" dirty="0" smtClean="0"/>
                        <a:t>return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new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VWVan</a:t>
                      </a:r>
                      <a:r>
                        <a:rPr lang="en-US" dirty="0" smtClean="0"/>
                        <a:t>();</a:t>
                      </a:r>
                    </a:p>
                    <a:p>
                      <a:pPr marL="233363" indent="0">
                        <a:buNone/>
                      </a:pPr>
                      <a:r>
                        <a:rPr lang="en-US" b="1" dirty="0" smtClean="0"/>
                        <a:t>else if</a:t>
                      </a:r>
                      <a:r>
                        <a:rPr lang="en-US" dirty="0" smtClean="0"/>
                        <a:t>(type==“luxury”) </a:t>
                      </a:r>
                      <a:r>
                        <a:rPr lang="en-US" b="1" dirty="0" smtClean="0"/>
                        <a:t>return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new</a:t>
                      </a:r>
                      <a:r>
                        <a:rPr lang="en-US" dirty="0" smtClean="0"/>
                        <a:t> Limo();</a:t>
                      </a:r>
                    </a:p>
                    <a:p>
                      <a:pPr marL="120650" indent="0">
                        <a:buNone/>
                      </a:pPr>
                      <a:r>
                        <a:rPr lang="en-US" dirty="0" smtClean="0"/>
                        <a:t>}</a:t>
                      </a:r>
                    </a:p>
                    <a:p>
                      <a:pPr marL="3175" indent="0">
                        <a:buNone/>
                      </a:pP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//override abstract method to //return corresponding type of car</a:t>
                      </a:r>
                      <a:endParaRPr 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not be a sub-class method</a:t>
            </a:r>
          </a:p>
          <a:p>
            <a:r>
              <a:rPr lang="en-US" dirty="0" smtClean="0"/>
              <a:t>Can also be a static ‘create’ method in a separate </a:t>
            </a:r>
            <a:r>
              <a:rPr lang="en-US" i="1" dirty="0" smtClean="0"/>
              <a:t>factory class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CarFactory.getCar</a:t>
            </a:r>
            <a:r>
              <a:rPr lang="en-US" dirty="0" smtClean="0"/>
              <a:t>(type)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factory</a:t>
            </a:r>
            <a:r>
              <a:rPr lang="en-US" dirty="0" smtClean="0"/>
              <a:t> is queried to get/create particular type of object</a:t>
            </a:r>
          </a:p>
          <a:p>
            <a:r>
              <a:rPr lang="en-US" dirty="0" smtClean="0"/>
              <a:t>Multiple dependencies on factory – can lead to coupling (i.e., everybody calling the factory for object instantiation) but is not a ‘bad’ coupling per 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‘new’ is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Shape s = new Triangle();</a:t>
            </a:r>
          </a:p>
          <a:p>
            <a:r>
              <a:rPr lang="en-US" dirty="0" smtClean="0"/>
              <a:t>What if you wish to change implementation of Triangle to </a:t>
            </a:r>
            <a:r>
              <a:rPr lang="en-US" dirty="0" err="1" smtClean="0"/>
              <a:t>EnhancedTriangle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Change declaration of ‘new Triangle()’ to </a:t>
            </a:r>
            <a:br>
              <a:rPr lang="en-US" dirty="0" smtClean="0"/>
            </a:br>
            <a:r>
              <a:rPr lang="en-US" dirty="0" smtClean="0"/>
              <a:t>‘new </a:t>
            </a:r>
            <a:r>
              <a:rPr lang="en-US" dirty="0" err="1" smtClean="0"/>
              <a:t>EnhancedTriangle</a:t>
            </a:r>
            <a:r>
              <a:rPr lang="en-US" dirty="0" smtClean="0"/>
              <a:t>()’ everywhere</a:t>
            </a:r>
          </a:p>
          <a:p>
            <a:r>
              <a:rPr lang="en-US" dirty="0" smtClean="0"/>
              <a:t>‘new’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coupling but </a:t>
            </a:r>
            <a:r>
              <a:rPr lang="en-US" i="1" dirty="0" smtClean="0"/>
              <a:t>new</a:t>
            </a:r>
            <a:r>
              <a:rPr lang="en-US" dirty="0" smtClean="0"/>
              <a:t> is necessary!!</a:t>
            </a:r>
          </a:p>
          <a:p>
            <a:pPr lvl="1">
              <a:buNone/>
            </a:pPr>
            <a:r>
              <a:rPr lang="en-US" dirty="0" smtClean="0"/>
              <a:t>(Chicken-n-egg problem)</a:t>
            </a:r>
          </a:p>
          <a:p>
            <a:r>
              <a:rPr lang="en-US" dirty="0" smtClean="0"/>
              <a:t>Factories decrease problem to some extent – object creation isolated in factories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Injection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 25-dollar term for a 5-cent concept…it means giving an object its instance variables. Really. That's it.</a:t>
            </a:r>
          </a:p>
          <a:p>
            <a:pPr algn="r">
              <a:buNone/>
            </a:pPr>
            <a:r>
              <a:rPr lang="en-US" dirty="0" smtClean="0"/>
              <a:t>-</a:t>
            </a:r>
            <a:r>
              <a:rPr lang="en-US" dirty="0" smtClean="0">
                <a:hlinkClick r:id="rId3"/>
              </a:rPr>
              <a:t>James Shore</a:t>
            </a:r>
            <a:endParaRPr lang="en-US" dirty="0" smtClean="0"/>
          </a:p>
          <a:p>
            <a:r>
              <a:rPr lang="en-US" dirty="0" smtClean="0"/>
              <a:t>Basically providing the objects that an object needs instead of constructing them itself</a:t>
            </a:r>
          </a:p>
          <a:p>
            <a:r>
              <a:rPr lang="en-US" dirty="0" smtClean="0"/>
              <a:t>Great for testing – replace with a mockup/stub at any time!</a:t>
            </a:r>
          </a:p>
          <a:p>
            <a:r>
              <a:rPr lang="en-US" dirty="0" smtClean="0"/>
              <a:t>Reduces coupling – swap different version of object by changing a single line in code</a:t>
            </a:r>
          </a:p>
          <a:p>
            <a:r>
              <a:rPr lang="en-US" dirty="0" smtClean="0"/>
              <a:t>Usually handled by frameworks like Spring (Java)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Polymorphism in OOP</a:t>
            </a:r>
          </a:p>
          <a:p>
            <a:r>
              <a:rPr lang="en-US" dirty="0" smtClean="0"/>
              <a:t>Design Patterns</a:t>
            </a:r>
          </a:p>
          <a:p>
            <a:pPr lvl="1"/>
            <a:r>
              <a:rPr lang="en-US" dirty="0" smtClean="0"/>
              <a:t>Observer</a:t>
            </a:r>
          </a:p>
          <a:p>
            <a:pPr lvl="1"/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Factory Method</a:t>
            </a:r>
          </a:p>
          <a:p>
            <a:pPr lvl="1"/>
            <a:r>
              <a:rPr lang="en-US" dirty="0" smtClean="0"/>
              <a:t>Dependency Injection (Inversion of Control)</a:t>
            </a:r>
          </a:p>
          <a:p>
            <a:pPr lvl="1"/>
            <a:r>
              <a:rPr lang="en-US" dirty="0" smtClean="0"/>
              <a:t>Model-View-Controller (MVC)</a:t>
            </a:r>
          </a:p>
          <a:p>
            <a:r>
              <a:rPr lang="en-US" dirty="0" smtClean="0"/>
              <a:t>Architecture-level Patterns</a:t>
            </a:r>
          </a:p>
          <a:p>
            <a:pPr lvl="1"/>
            <a:r>
              <a:rPr lang="en-US" dirty="0" smtClean="0"/>
              <a:t>Object Relational Mapping</a:t>
            </a:r>
          </a:p>
          <a:p>
            <a:pPr lvl="2"/>
            <a:r>
              <a:rPr lang="en-US" dirty="0" smtClean="0"/>
              <a:t>Active Record</a:t>
            </a:r>
          </a:p>
          <a:p>
            <a:pPr lvl="2"/>
            <a:r>
              <a:rPr lang="en-US" dirty="0" smtClean="0"/>
              <a:t>Data </a:t>
            </a:r>
            <a:r>
              <a:rPr lang="en-US" dirty="0" err="1" smtClean="0"/>
              <a:t>Mapper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 -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5217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8600"/>
                <a:gridCol w="419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Factory Based Object</a:t>
                      </a:r>
                      <a:r>
                        <a:rPr lang="en-US" baseline="0" dirty="0" smtClean="0"/>
                        <a:t>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 Based Object</a:t>
                      </a:r>
                      <a:r>
                        <a:rPr lang="en-US" baseline="0" dirty="0" smtClean="0"/>
                        <a:t> Creation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class </a:t>
                      </a:r>
                      <a:r>
                        <a:rPr lang="en-US" dirty="0" err="1" smtClean="0"/>
                        <a:t>MyClass</a:t>
                      </a:r>
                      <a:r>
                        <a:rPr lang="en-US" dirty="0" smtClean="0"/>
                        <a:t>{</a:t>
                      </a:r>
                    </a:p>
                    <a:p>
                      <a:pPr marL="233363" indent="0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public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MyClass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(){</a:t>
                      </a:r>
                    </a:p>
                    <a:p>
                      <a:pPr marL="398463" indent="0"/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myObject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 = 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Factory.getObject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</a:p>
                    <a:p>
                      <a:pPr marL="233363" indent="0"/>
                      <a:r>
                        <a:rPr lang="en-US" dirty="0" smtClean="0"/>
                        <a:t>}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 class </a:t>
                      </a:r>
                      <a:r>
                        <a:rPr lang="en-US" dirty="0" err="1" smtClean="0"/>
                        <a:t>MyClass</a:t>
                      </a:r>
                      <a:r>
                        <a:rPr lang="en-US" dirty="0" smtClean="0"/>
                        <a:t>{</a:t>
                      </a:r>
                    </a:p>
                    <a:p>
                      <a:pPr marL="233363" indent="0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public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MyClass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MyObject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){</a:t>
                      </a:r>
                    </a:p>
                    <a:p>
                      <a:pPr marL="398463" indent="0"/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myObject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 =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7030A0"/>
                          </a:solidFill>
                        </a:rPr>
                        <a:t>obj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233363" indent="0"/>
                      <a:r>
                        <a:rPr lang="en-US" dirty="0" smtClean="0"/>
                        <a:t>}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MyClass</a:t>
                      </a:r>
                      <a:r>
                        <a:rPr lang="en-US" baseline="0" dirty="0" smtClean="0"/>
                        <a:t> responsible for object creation i.e., dependent on Factory for object creation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MyClass</a:t>
                      </a:r>
                      <a:r>
                        <a:rPr lang="en-US" dirty="0" smtClean="0"/>
                        <a:t> provided object via ‘constructor</a:t>
                      </a:r>
                      <a:r>
                        <a:rPr lang="en-US" baseline="0" dirty="0" smtClean="0"/>
                        <a:t> injection’ (can also be via a setter method)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="1" baseline="0" dirty="0" smtClean="0"/>
                        <a:t>public class </a:t>
                      </a:r>
                      <a:r>
                        <a:rPr lang="en-US" baseline="0" dirty="0" err="1" smtClean="0"/>
                        <a:t>MyFramework</a:t>
                      </a:r>
                      <a:r>
                        <a:rPr lang="en-US" baseline="0" dirty="0" smtClean="0"/>
                        <a:t>{</a:t>
                      </a:r>
                    </a:p>
                    <a:p>
                      <a:pPr marL="117475" indent="0"/>
                      <a:r>
                        <a:rPr lang="en-US" b="1" baseline="0" dirty="0" smtClean="0"/>
                        <a:t>public static void </a:t>
                      </a:r>
                      <a:r>
                        <a:rPr lang="en-US" b="0" baseline="0" dirty="0" smtClean="0"/>
                        <a:t>main(String</a:t>
                      </a:r>
                      <a:r>
                        <a:rPr lang="en-US" baseline="0" dirty="0" smtClean="0"/>
                        <a:t>[] </a:t>
                      </a:r>
                      <a:r>
                        <a:rPr lang="en-US" baseline="0" dirty="0" err="1" smtClean="0"/>
                        <a:t>args</a:t>
                      </a:r>
                      <a:r>
                        <a:rPr lang="en-US" baseline="0" dirty="0" smtClean="0"/>
                        <a:t>){</a:t>
                      </a:r>
                    </a:p>
                    <a:p>
                      <a:pPr marL="174625" indent="0"/>
                      <a:r>
                        <a:rPr lang="en-US" baseline="0" dirty="0" err="1" smtClean="0"/>
                        <a:t>MyOjbect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myObj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="1" baseline="0" dirty="0" smtClean="0"/>
                        <a:t>new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MyObject</a:t>
                      </a:r>
                      <a:r>
                        <a:rPr lang="en-US" baseline="0" dirty="0" smtClean="0"/>
                        <a:t>();</a:t>
                      </a:r>
                    </a:p>
                    <a:p>
                      <a:pPr marL="174625" indent="0"/>
                      <a:r>
                        <a:rPr lang="en-US" baseline="0" dirty="0" err="1" smtClean="0"/>
                        <a:t>MyClass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myClass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="1" baseline="0" dirty="0" smtClean="0"/>
                        <a:t>new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MyClass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myObj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117475" indent="0"/>
                      <a:r>
                        <a:rPr lang="en-US" baseline="0" dirty="0" smtClean="0"/>
                        <a:t>}</a:t>
                      </a:r>
                    </a:p>
                    <a:p>
                      <a:r>
                        <a:rPr lang="en-US" baseline="0" dirty="0" smtClean="0"/>
                        <a:t>}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Usually done in a configuration file – no recompilation needed!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– View – Controller (MVC)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990600"/>
            <a:ext cx="365760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Model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Encapsulates application state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Responds to state queries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Exposes application functionality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Notifies view of changes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181600" y="3962400"/>
            <a:ext cx="3733800" cy="1828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Controller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Defines application </a:t>
            </a:r>
            <a:r>
              <a:rPr lang="en-US" b="1" dirty="0" err="1" smtClean="0"/>
              <a:t>behaviour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Maps user actions to model updates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Selects view for response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One for each functionality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81000" y="3962400"/>
            <a:ext cx="3505200" cy="1828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View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Renders the models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Request updates from models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Sends user gestures to controller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Allows controller to select view</a:t>
            </a:r>
            <a:endParaRPr lang="en-US" b="1" dirty="0"/>
          </a:p>
        </p:txBody>
      </p:sp>
      <p:sp>
        <p:nvSpPr>
          <p:cNvPr id="8" name="Bent-Up Arrow 7"/>
          <p:cNvSpPr/>
          <p:nvPr/>
        </p:nvSpPr>
        <p:spPr>
          <a:xfrm rot="16200000">
            <a:off x="5867400" y="2209800"/>
            <a:ext cx="2362200" cy="114300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flipH="1">
            <a:off x="3886200" y="4495800"/>
            <a:ext cx="12954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48000" y="2819400"/>
            <a:ext cx="0" cy="114300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86200" y="5334000"/>
            <a:ext cx="12954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Bent-Up Arrow 15"/>
          <p:cNvSpPr/>
          <p:nvPr/>
        </p:nvSpPr>
        <p:spPr>
          <a:xfrm rot="5400000" flipH="1">
            <a:off x="1066800" y="2209800"/>
            <a:ext cx="2362200" cy="114300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1000" y="2286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State query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96200" y="2209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change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62400" y="38494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Selection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0" y="30596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Notification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49521" y="5410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Gestures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0" y="6172200"/>
            <a:ext cx="914400" cy="0"/>
          </a:xfrm>
          <a:prstGeom prst="straightConnector1">
            <a:avLst/>
          </a:prstGeom>
          <a:ln w="76200">
            <a:prstDash val="soli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0" y="6629400"/>
            <a:ext cx="9144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4400" y="598116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Invocations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4400" y="643943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 (Observer)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6" grpId="0" animBg="1"/>
      <p:bldP spid="17" grpId="0"/>
      <p:bldP spid="18" grpId="0"/>
      <p:bldP spid="19" grpId="0"/>
      <p:bldP spid="20" grpId="0"/>
      <p:bldP spid="21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477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Head First Design Patterns (O’Reilly)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MVC -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concerns i.e., loose coupling</a:t>
            </a:r>
          </a:p>
          <a:p>
            <a:pPr lvl="1"/>
            <a:r>
              <a:rPr lang="en-US" dirty="0" smtClean="0"/>
              <a:t>Model can change independently of view (and vice versa)</a:t>
            </a:r>
          </a:p>
          <a:p>
            <a:pPr lvl="1"/>
            <a:r>
              <a:rPr lang="en-US" dirty="0" smtClean="0"/>
              <a:t>View behavior can be changed by swapping in another controller</a:t>
            </a:r>
          </a:p>
          <a:p>
            <a:pPr lvl="1"/>
            <a:r>
              <a:rPr lang="en-US" dirty="0" smtClean="0"/>
              <a:t>Model notifies view of any changes (Observer) for view to update itself</a:t>
            </a:r>
          </a:p>
          <a:p>
            <a:r>
              <a:rPr lang="en-US" dirty="0" smtClean="0"/>
              <a:t>Different views can be created for the same model</a:t>
            </a:r>
          </a:p>
          <a:p>
            <a:pPr lvl="1"/>
            <a:r>
              <a:rPr lang="en-US" dirty="0" smtClean="0"/>
              <a:t>Desktop version vs. Mobile version of same data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MVC and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Model2 (or MVC2) pioneered by Sun for Java Web Applications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MVC per se (but follows similar separation of concerns and hence the confusion)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1981200"/>
            <a:ext cx="72866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" y="641246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Source: Head First Design Patterns (O’Reilly)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Patterns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(Based on Patterns of Enterprise Application Architecture – M. Fowler)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Relational Mapping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 Stores predominant form of persistence</a:t>
            </a:r>
          </a:p>
          <a:p>
            <a:r>
              <a:rPr lang="en-US" dirty="0" smtClean="0"/>
              <a:t>Different paradigms (relational vs. object oriented lead to object-relational mismatch)</a:t>
            </a:r>
          </a:p>
          <a:p>
            <a:r>
              <a:rPr lang="en-US" dirty="0" smtClean="0"/>
              <a:t>Need for ‘intermediate layer’ to map data database tables to in-memory objects</a:t>
            </a:r>
          </a:p>
          <a:p>
            <a:r>
              <a:rPr lang="en-US" dirty="0" smtClean="0"/>
              <a:t>Common issue – mapping inheritance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2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Table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All classes in hierarchy collapsed into a single table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60960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noProof="0" dirty="0" smtClean="0"/>
              <a:t>Tradeoff: Wasted space vs. speed of access (no joins) to load an object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20000" b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Table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Table for each class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60960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noProof="0" dirty="0" smtClean="0"/>
              <a:t>Tradeoff: low duplication vs. low speed of access (</a:t>
            </a:r>
            <a:r>
              <a:rPr lang="en-US" sz="2800" dirty="0" smtClean="0"/>
              <a:t>multiple </a:t>
            </a:r>
            <a:r>
              <a:rPr lang="en-US" sz="2800" noProof="0" dirty="0" smtClean="0"/>
              <a:t>joins)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20000" b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Concrete Table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Table for each class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60960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noProof="0" dirty="0" smtClean="0"/>
              <a:t>Tradeoff: No join to load object vs. brittle to changes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Definition</a:t>
            </a:r>
            <a:r>
              <a:rPr lang="en-US" dirty="0" smtClean="0"/>
              <a:t>: “</a:t>
            </a:r>
            <a:r>
              <a:rPr lang="en-US" i="1" dirty="0" smtClean="0"/>
              <a:t>poly” – many, “morph” – form. </a:t>
            </a:r>
            <a:br>
              <a:rPr lang="en-US" i="1" dirty="0" smtClean="0"/>
            </a:br>
            <a:r>
              <a:rPr lang="en-US" i="1" dirty="0" smtClean="0"/>
              <a:t>That is, an object that can take many forms.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Common interface ‘Shape’ having method </a:t>
            </a:r>
            <a:r>
              <a:rPr lang="en-US" i="1" dirty="0" smtClean="0"/>
              <a:t>area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Each object implements </a:t>
            </a:r>
            <a:r>
              <a:rPr lang="en-US" i="1" dirty="0" smtClean="0"/>
              <a:t>area()</a:t>
            </a:r>
            <a:r>
              <a:rPr lang="en-US" dirty="0" smtClean="0"/>
              <a:t> differently</a:t>
            </a:r>
          </a:p>
        </p:txBody>
      </p:sp>
      <p:pic>
        <p:nvPicPr>
          <p:cNvPr id="8" name="Picture 7" descr="sha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743200"/>
            <a:ext cx="5657850" cy="203835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Object-Relational Mapping Patterns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Active Record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object that wraps a row in a database table or view, encapsulates the database access, and adds domain logic on that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An object that carries both data and behavior i.e., puts data access behavior in domain object itself</a:t>
            </a:r>
            <a:endParaRPr lang="en-US" dirty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2133600"/>
            <a:ext cx="38766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Active Record class typically has methods that do the following:</a:t>
            </a:r>
          </a:p>
          <a:p>
            <a:r>
              <a:rPr lang="en-US" dirty="0" smtClean="0"/>
              <a:t>Construct an instance of the Active Record from a SQL result set row</a:t>
            </a:r>
          </a:p>
          <a:p>
            <a:r>
              <a:rPr lang="en-US" dirty="0" smtClean="0"/>
              <a:t>Construct a new instance for later insertion into the table</a:t>
            </a:r>
          </a:p>
          <a:p>
            <a:r>
              <a:rPr lang="en-US" i="1" dirty="0" smtClean="0"/>
              <a:t>Static finder methods </a:t>
            </a:r>
            <a:r>
              <a:rPr lang="en-US" dirty="0" smtClean="0"/>
              <a:t>to wrap commonly used SQL queries and return Active Record objects</a:t>
            </a:r>
          </a:p>
          <a:p>
            <a:r>
              <a:rPr lang="en-US" dirty="0" smtClean="0"/>
              <a:t>Update the database and insert into it the data in the Active Record</a:t>
            </a:r>
          </a:p>
          <a:p>
            <a:r>
              <a:rPr lang="en-US" dirty="0" smtClean="0"/>
              <a:t>Get and set the fields</a:t>
            </a:r>
          </a:p>
          <a:p>
            <a:r>
              <a:rPr lang="en-US" dirty="0" smtClean="0"/>
              <a:t>Implement some pieces of business logic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 good choice for domain logic that isn't too complex, such as creates, reads, updates, and deletes </a:t>
            </a:r>
          </a:p>
          <a:p>
            <a:r>
              <a:rPr lang="en-US" dirty="0" smtClean="0"/>
              <a:t>Simple to build and easy to understand</a:t>
            </a:r>
          </a:p>
          <a:p>
            <a:pPr lvl="1"/>
            <a:r>
              <a:rPr lang="en-US" dirty="0" smtClean="0"/>
              <a:t>Works well only if Active Record objects directly correspond to database tables</a:t>
            </a:r>
          </a:p>
          <a:p>
            <a:r>
              <a:rPr lang="en-US" dirty="0" smtClean="0"/>
              <a:t>Couples object design to database design making refactoring difficult</a:t>
            </a:r>
          </a:p>
          <a:p>
            <a:r>
              <a:rPr lang="en-US" dirty="0" smtClean="0"/>
              <a:t>Cumbersome to use in case of complex business logic involving inheritance, relationships, collections etc.,</a:t>
            </a:r>
          </a:p>
          <a:p>
            <a:r>
              <a:rPr lang="en-US" dirty="0" smtClean="0"/>
              <a:t>Ruby’s </a:t>
            </a:r>
            <a:r>
              <a:rPr lang="en-US" dirty="0" err="1" smtClean="0"/>
              <a:t>ActiveRecord</a:t>
            </a:r>
            <a:r>
              <a:rPr lang="en-US" dirty="0" smtClean="0"/>
              <a:t> made pattern famous – alleviates two primary concerns by adhering to convention:</a:t>
            </a:r>
          </a:p>
          <a:p>
            <a:pPr lvl="1"/>
            <a:r>
              <a:rPr lang="en-US" dirty="0" smtClean="0"/>
              <a:t>Single Table Inheritance</a:t>
            </a:r>
          </a:p>
          <a:p>
            <a:pPr lvl="1"/>
            <a:r>
              <a:rPr lang="en-US" dirty="0" smtClean="0">
                <a:hlinkClick r:id="rId3"/>
              </a:rPr>
              <a:t>Associations</a:t>
            </a:r>
            <a:r>
              <a:rPr lang="en-US" dirty="0" smtClean="0"/>
              <a:t> declared/fetched using special macros: </a:t>
            </a:r>
          </a:p>
          <a:p>
            <a:pPr lvl="2"/>
            <a:r>
              <a:rPr lang="en-US" dirty="0" err="1" smtClean="0"/>
              <a:t>belongs_to</a:t>
            </a:r>
            <a:r>
              <a:rPr lang="en-US" dirty="0" smtClean="0"/>
              <a:t>,  </a:t>
            </a:r>
            <a:r>
              <a:rPr lang="en-US" dirty="0" err="1" smtClean="0"/>
              <a:t>has_one</a:t>
            </a:r>
            <a:r>
              <a:rPr lang="en-US" dirty="0" smtClean="0"/>
              <a:t>, </a:t>
            </a:r>
            <a:r>
              <a:rPr lang="en-US" dirty="0" err="1" smtClean="0"/>
              <a:t>has_many</a:t>
            </a:r>
            <a:endParaRPr lang="en-US" dirty="0" smtClean="0"/>
          </a:p>
          <a:p>
            <a:pPr lvl="2"/>
            <a:r>
              <a:rPr lang="en-US" dirty="0" err="1" smtClean="0"/>
              <a:t>has_many</a:t>
            </a:r>
            <a:r>
              <a:rPr lang="en-US" dirty="0" smtClean="0"/>
              <a:t> :through, </a:t>
            </a:r>
            <a:r>
              <a:rPr lang="en-US" dirty="0" err="1" smtClean="0"/>
              <a:t>has_one</a:t>
            </a:r>
            <a:r>
              <a:rPr lang="en-US" dirty="0" smtClean="0"/>
              <a:t> :through, </a:t>
            </a:r>
            <a:r>
              <a:rPr lang="en-US" dirty="0" err="1" smtClean="0"/>
              <a:t>has_and_belongs_to_many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layer</a:t>
            </a:r>
            <a:r>
              <a:rPr lang="en-US" dirty="0" smtClean="0"/>
              <a:t> of </a:t>
            </a:r>
            <a:r>
              <a:rPr lang="en-US" dirty="0" err="1" smtClean="0"/>
              <a:t>mappers</a:t>
            </a:r>
            <a:r>
              <a:rPr lang="en-US" dirty="0" smtClean="0"/>
              <a:t> that moves data between objects and a database while keeping them independent of each other and the </a:t>
            </a:r>
            <a:r>
              <a:rPr lang="en-US" dirty="0" err="1" smtClean="0"/>
              <a:t>mapper</a:t>
            </a:r>
            <a:r>
              <a:rPr lang="en-US" dirty="0" smtClean="0"/>
              <a:t> itself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Separates in-memory objects from database</a:t>
            </a:r>
          </a:p>
          <a:p>
            <a:r>
              <a:rPr lang="en-US" dirty="0" smtClean="0"/>
              <a:t>Transfers data between the two and isolates them from each other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2209800"/>
            <a:ext cx="6458064" cy="208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586740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Retrieving data from a database</a:t>
            </a:r>
            <a:endParaRPr lang="en-US" sz="2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Updating data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Loose coupling between database schema and object model</a:t>
            </a:r>
          </a:p>
          <a:p>
            <a:pPr lvl="1"/>
            <a:r>
              <a:rPr lang="en-US" dirty="0" smtClean="0"/>
              <a:t>Both can evolve independently of each other</a:t>
            </a:r>
          </a:p>
          <a:p>
            <a:r>
              <a:rPr lang="en-US" dirty="0" smtClean="0"/>
              <a:t>Database can be ignored when working on domain model – in development and testing</a:t>
            </a:r>
          </a:p>
          <a:p>
            <a:r>
              <a:rPr lang="en-US" dirty="0" smtClean="0"/>
              <a:t>Adds a layer of complexity (Active Record is simpler)</a:t>
            </a:r>
          </a:p>
          <a:p>
            <a:r>
              <a:rPr lang="en-US" dirty="0" smtClean="0"/>
              <a:t>Data Mapping commonly done with ORM tools like Hibernate, </a:t>
            </a:r>
            <a:r>
              <a:rPr lang="en-US" dirty="0" err="1" smtClean="0"/>
              <a:t>iBatis</a:t>
            </a:r>
            <a:r>
              <a:rPr lang="en-US" dirty="0" smtClean="0"/>
              <a:t>, Spring JDBC etc.,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Patterns provide solutions to commonly occurring problems</a:t>
            </a:r>
          </a:p>
          <a:p>
            <a:r>
              <a:rPr lang="en-US" dirty="0" smtClean="0"/>
              <a:t>Avoid over-</a:t>
            </a:r>
            <a:r>
              <a:rPr lang="en-US" dirty="0" err="1" smtClean="0"/>
              <a:t>patternization</a:t>
            </a:r>
            <a:r>
              <a:rPr lang="en-US" dirty="0" smtClean="0"/>
              <a:t> for the sake of it</a:t>
            </a:r>
          </a:p>
          <a:p>
            <a:r>
              <a:rPr lang="en-US" dirty="0" smtClean="0"/>
              <a:t>Skill: To know when not to (and when to) use a pattern</a:t>
            </a:r>
          </a:p>
          <a:p>
            <a:r>
              <a:rPr lang="en-US" dirty="0" smtClean="0"/>
              <a:t>These patterns scratch the surface but are most commonly encountered</a:t>
            </a:r>
          </a:p>
          <a:p>
            <a:r>
              <a:rPr lang="en-US" dirty="0" smtClean="0"/>
              <a:t>Concurrency may be a concern for large scale (web) applications and needs to be handled with appropriate ‘locking’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Good Reads</a:t>
            </a:r>
            <a:endParaRPr lang="en-US" dirty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036"/>
          <a:stretch>
            <a:fillRect/>
          </a:stretch>
        </p:blipFill>
        <p:spPr bwMode="auto">
          <a:xfrm>
            <a:off x="0" y="1143000"/>
            <a:ext cx="3068213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 t="2475"/>
          <a:stretch>
            <a:fillRect/>
          </a:stretch>
        </p:blipFill>
        <p:spPr bwMode="auto">
          <a:xfrm>
            <a:off x="6172200" y="1310172"/>
            <a:ext cx="2897012" cy="322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9174" y="3276600"/>
            <a:ext cx="246565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Polymorphism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233363" indent="0">
              <a:buNone/>
            </a:pPr>
            <a:r>
              <a:rPr lang="en-US" dirty="0" smtClean="0"/>
              <a:t>Shape s; 			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//declare reference of type Shape</a:t>
            </a:r>
            <a:endParaRPr lang="en-US" dirty="0" smtClean="0"/>
          </a:p>
          <a:p>
            <a:pPr marL="233363" indent="0">
              <a:buNone/>
            </a:pPr>
            <a:r>
              <a:rPr lang="en-US" dirty="0"/>
              <a:t>s</a:t>
            </a:r>
            <a:r>
              <a:rPr lang="en-US" dirty="0" smtClean="0"/>
              <a:t> = new Triangle();	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//point to a Triangle object</a:t>
            </a:r>
            <a:endParaRPr lang="en-US" dirty="0" smtClean="0"/>
          </a:p>
          <a:p>
            <a:pPr marL="233363" indent="0">
              <a:buNone/>
            </a:pPr>
            <a:r>
              <a:rPr lang="en-US" dirty="0" err="1" smtClean="0"/>
              <a:t>s.area</a:t>
            </a:r>
            <a:r>
              <a:rPr lang="en-US" dirty="0" smtClean="0"/>
              <a:t>(); 			</a:t>
            </a:r>
            <a:r>
              <a:rPr lang="en-US" sz="2600" i="1" dirty="0" smtClean="0">
                <a:solidFill>
                  <a:schemeClr val="accent4">
                    <a:lumMod val="75000"/>
                  </a:schemeClr>
                </a:solidFill>
              </a:rPr>
              <a:t>//compute area of triangle</a:t>
            </a:r>
            <a:endParaRPr lang="en-US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33363" indent="0">
              <a:buNone/>
            </a:pPr>
            <a:r>
              <a:rPr lang="en-US" dirty="0" smtClean="0"/>
              <a:t>s = new Circle(); 	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//point to a Circle object</a:t>
            </a:r>
            <a:endParaRPr lang="en-US" dirty="0" smtClean="0"/>
          </a:p>
          <a:p>
            <a:pPr marL="233363" indent="0">
              <a:buNone/>
            </a:pPr>
            <a:r>
              <a:rPr lang="en-US" dirty="0" err="1" smtClean="0"/>
              <a:t>s.area</a:t>
            </a:r>
            <a:r>
              <a:rPr lang="en-US" dirty="0" smtClean="0"/>
              <a:t>(); 			</a:t>
            </a:r>
            <a:r>
              <a:rPr lang="en-US" sz="2600" i="1" dirty="0" smtClean="0">
                <a:solidFill>
                  <a:schemeClr val="accent4">
                    <a:lumMod val="75000"/>
                  </a:schemeClr>
                </a:solidFill>
              </a:rPr>
              <a:t>//compute area of circle</a:t>
            </a:r>
            <a:endParaRPr lang="en-US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33363" indent="0">
              <a:buNone/>
            </a:pPr>
            <a:r>
              <a:rPr lang="en-US" dirty="0" smtClean="0"/>
              <a:t>s = new Rectangle(); 	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//point to a Rectangle object</a:t>
            </a:r>
            <a:endParaRPr lang="en-US" dirty="0" smtClean="0"/>
          </a:p>
          <a:p>
            <a:pPr marL="233363" indent="0">
              <a:buNone/>
            </a:pPr>
            <a:r>
              <a:rPr lang="en-US" dirty="0" err="1" smtClean="0"/>
              <a:t>s.area</a:t>
            </a:r>
            <a:r>
              <a:rPr lang="en-US" dirty="0" smtClean="0"/>
              <a:t>(); 			</a:t>
            </a:r>
            <a:r>
              <a:rPr lang="en-US" sz="2600" i="1" dirty="0" smtClean="0">
                <a:solidFill>
                  <a:schemeClr val="accent4">
                    <a:lumMod val="75000"/>
                  </a:schemeClr>
                </a:solidFill>
              </a:rPr>
              <a:t>//compute area of rectangle</a:t>
            </a:r>
            <a:endParaRPr lang="en-US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Front Controller</a:t>
            </a:r>
            <a:endParaRPr lang="en-US" dirty="0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8700" y="879620"/>
            <a:ext cx="7086600" cy="544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Front Controller</a:t>
            </a:r>
            <a:endParaRPr lang="en-US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888" y="1127919"/>
            <a:ext cx="637222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81800" y="1752600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Optimistic Locking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Polymorphism -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Ability to have same interface but different underlying ‘forms’</a:t>
            </a:r>
          </a:p>
          <a:p>
            <a:r>
              <a:rPr lang="en-US" dirty="0" smtClean="0"/>
              <a:t>Can use any ‘sub-class’ that implements the particular interface</a:t>
            </a:r>
          </a:p>
          <a:p>
            <a:r>
              <a:rPr lang="en-US" dirty="0" smtClean="0"/>
              <a:t>Loose coupling – only talk to the ‘Base class’ (or interface) and not directly to sub-classes (a.k.a. program to interface/</a:t>
            </a:r>
            <a:r>
              <a:rPr lang="en-US" dirty="0" err="1" smtClean="0"/>
              <a:t>supertype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Disadvantage: sometimes difficult to know which concrete class object is being used (breaks encapsulation/abstraction)</a:t>
            </a:r>
          </a:p>
          <a:p>
            <a:r>
              <a:rPr lang="en-US" dirty="0" smtClean="0"/>
              <a:t>A LOT of design patterns are based on concept of 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Pattern*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general reusable solution to a commonly occurring (software) design problem</a:t>
            </a:r>
          </a:p>
          <a:p>
            <a:r>
              <a:rPr lang="en-US" dirty="0" smtClean="0"/>
              <a:t>A description/template of how to solve a particular problem that can be used in many different situations</a:t>
            </a:r>
          </a:p>
          <a:p>
            <a:r>
              <a:rPr lang="en-US" dirty="0" smtClean="0"/>
              <a:t>OO design patterns show relationships and interactions between classes/objects (doesn’t specify the actual classes/objects involved)</a:t>
            </a:r>
          </a:p>
          <a:p>
            <a:pPr>
              <a:buNone/>
            </a:pPr>
            <a:r>
              <a:rPr lang="en-US" sz="2000" i="1" dirty="0" smtClean="0"/>
              <a:t>*http://en.wikipedia.org/wiki/Software_design_pattern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83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Larger in scope than design patterns</a:t>
            </a:r>
          </a:p>
          <a:p>
            <a:r>
              <a:rPr lang="en-US" sz="2000" dirty="0" smtClean="0"/>
              <a:t>Usually describe an overall pattern followed by entire system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00200" y="5715000"/>
            <a:ext cx="6096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-265906" y="3848100"/>
            <a:ext cx="3733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2514600" y="4495800"/>
            <a:ext cx="1447800" cy="914400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7" name="Cloud 6"/>
          <p:cNvSpPr/>
          <p:nvPr/>
        </p:nvSpPr>
        <p:spPr>
          <a:xfrm>
            <a:off x="2895600" y="3200400"/>
            <a:ext cx="3810000" cy="1600200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8" name="Cloud 7"/>
          <p:cNvSpPr/>
          <p:nvPr/>
        </p:nvSpPr>
        <p:spPr>
          <a:xfrm>
            <a:off x="3810000" y="2590800"/>
            <a:ext cx="1447800" cy="914400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9" name="Cloud 8"/>
          <p:cNvSpPr/>
          <p:nvPr/>
        </p:nvSpPr>
        <p:spPr>
          <a:xfrm>
            <a:off x="4876800" y="1828800"/>
            <a:ext cx="2667000" cy="1143000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58934" y="4572000"/>
            <a:ext cx="9303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(Program)</a:t>
            </a:r>
          </a:p>
          <a:p>
            <a:pPr algn="ctr"/>
            <a:r>
              <a:rPr lang="en-US" sz="1400" b="1" dirty="0" smtClean="0"/>
              <a:t>Design</a:t>
            </a:r>
          </a:p>
          <a:p>
            <a:pPr algn="ctr"/>
            <a:r>
              <a:rPr lang="en-US" sz="1400" b="1" dirty="0" smtClean="0"/>
              <a:t>Patterns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62138" y="381000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Styles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71000" y="2743200"/>
            <a:ext cx="1148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Architectural</a:t>
            </a:r>
          </a:p>
          <a:p>
            <a:pPr algn="ctr"/>
            <a:r>
              <a:rPr lang="en-US" sz="1400" b="1" dirty="0" smtClean="0"/>
              <a:t>Patterns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4485" y="2133600"/>
            <a:ext cx="1890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Domain-Specific </a:t>
            </a:r>
          </a:p>
          <a:p>
            <a:pPr algn="ctr"/>
            <a:r>
              <a:rPr lang="en-US" sz="1400" b="1" dirty="0" smtClean="0"/>
              <a:t>Software Architectures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969" y="3733800"/>
            <a:ext cx="1661545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400" b="1" dirty="0" smtClean="0"/>
              <a:t>Application Domain</a:t>
            </a:r>
          </a:p>
          <a:p>
            <a:pPr algn="ctr"/>
            <a:r>
              <a:rPr lang="en-US" sz="1400" b="1" dirty="0" smtClean="0"/>
              <a:t>Knowledge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35102" y="5791200"/>
            <a:ext cx="626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Scope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06947" y="5486400"/>
            <a:ext cx="77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Shallow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62573" y="1905000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Deep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671104" y="5983069"/>
            <a:ext cx="1190006" cy="73866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400" dirty="0" smtClean="0"/>
              <a:t>Programming</a:t>
            </a:r>
          </a:p>
          <a:p>
            <a:pPr algn="ctr"/>
            <a:r>
              <a:rPr lang="en-US" sz="1400" dirty="0" smtClean="0"/>
              <a:t>(language </a:t>
            </a:r>
          </a:p>
          <a:p>
            <a:pPr algn="ctr"/>
            <a:r>
              <a:rPr lang="en-US" sz="1400" dirty="0" smtClean="0"/>
              <a:t>level)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49589" y="6075402"/>
            <a:ext cx="1036374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400" dirty="0" smtClean="0"/>
              <a:t>Application</a:t>
            </a:r>
          </a:p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611383" y="6075402"/>
            <a:ext cx="87838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400" dirty="0" smtClean="0"/>
              <a:t>System</a:t>
            </a:r>
          </a:p>
          <a:p>
            <a:pPr algn="ctr"/>
            <a:r>
              <a:rPr lang="en-US" sz="1400" dirty="0" smtClean="0"/>
              <a:t>Structure</a:t>
            </a:r>
            <a:endParaRPr lang="en-US" sz="14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r>
              <a:rPr lang="en-US" dirty="0" smtClean="0"/>
              <a:t>: Certain objects need to be informed of a change of state in certain (other) objects</a:t>
            </a:r>
          </a:p>
          <a:p>
            <a:r>
              <a:rPr lang="en-US" b="1" dirty="0" smtClean="0"/>
              <a:t>Example(s)</a:t>
            </a:r>
            <a:r>
              <a:rPr lang="en-US" dirty="0" smtClean="0"/>
              <a:t>: Notifications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Facebook notifications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Email notifications (on cell phone) etc.,</a:t>
            </a:r>
          </a:p>
          <a:p>
            <a:r>
              <a:rPr lang="en-US" dirty="0" smtClean="0">
                <a:sym typeface="Wingdings" pitchFamily="2" charset="2"/>
              </a:rPr>
              <a:t>The object being observed for changes is commonly referred as “Subject” (or “Observable” in Java parlance)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2ECD-615E-44C6-B11F-CAFE62B62D0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1706</Words>
  <Application>Microsoft Office PowerPoint</Application>
  <PresentationFormat>On-screen Show (4:3)</PresentationFormat>
  <Paragraphs>352</Paragraphs>
  <Slides>43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Architectural and Design Patterns</vt:lpstr>
      <vt:lpstr>Agenda</vt:lpstr>
      <vt:lpstr>Polymorphism</vt:lpstr>
      <vt:lpstr>Polymorphism in Action</vt:lpstr>
      <vt:lpstr>Polymorphism - Importance</vt:lpstr>
      <vt:lpstr>Design Pattern*</vt:lpstr>
      <vt:lpstr>Architectural Patterns</vt:lpstr>
      <vt:lpstr>Design Patterns</vt:lpstr>
      <vt:lpstr>Observer</vt:lpstr>
      <vt:lpstr>Slide 10</vt:lpstr>
      <vt:lpstr>Singleton</vt:lpstr>
      <vt:lpstr>Singleton</vt:lpstr>
      <vt:lpstr>Singleton – Caveats</vt:lpstr>
      <vt:lpstr>Factory Method Pattern</vt:lpstr>
      <vt:lpstr>Factory Method Pattern</vt:lpstr>
      <vt:lpstr>Factory Method</vt:lpstr>
      <vt:lpstr>Factory Method</vt:lpstr>
      <vt:lpstr>‘new’ is Bad</vt:lpstr>
      <vt:lpstr>Dependency Injection (DI)</vt:lpstr>
      <vt:lpstr>DI - Example</vt:lpstr>
      <vt:lpstr>Model – View – Controller (MVC)</vt:lpstr>
      <vt:lpstr>Slide 22</vt:lpstr>
      <vt:lpstr>MVC - Advantages</vt:lpstr>
      <vt:lpstr>MVC and the Web</vt:lpstr>
      <vt:lpstr>Architectural Patterns</vt:lpstr>
      <vt:lpstr>Object Relational Mapping</vt:lpstr>
      <vt:lpstr>Single Table Inheritance</vt:lpstr>
      <vt:lpstr>Class Table Inheritance</vt:lpstr>
      <vt:lpstr>Concrete Table Inheritance</vt:lpstr>
      <vt:lpstr>Object-Relational Mapping Patterns</vt:lpstr>
      <vt:lpstr>Active Record</vt:lpstr>
      <vt:lpstr>Active Record</vt:lpstr>
      <vt:lpstr>Active Record</vt:lpstr>
      <vt:lpstr>Data Mapper</vt:lpstr>
      <vt:lpstr>Slide 35</vt:lpstr>
      <vt:lpstr>Slide 36</vt:lpstr>
      <vt:lpstr>Data Mapper</vt:lpstr>
      <vt:lpstr>Conclusion</vt:lpstr>
      <vt:lpstr>Good Reads</vt:lpstr>
      <vt:lpstr>Extras</vt:lpstr>
      <vt:lpstr>Front Controller</vt:lpstr>
      <vt:lpstr>Front Controller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and Design Patterns</dc:title>
  <dc:creator>Nupul</dc:creator>
  <cp:lastModifiedBy>Nupul</cp:lastModifiedBy>
  <cp:revision>31</cp:revision>
  <dcterms:created xsi:type="dcterms:W3CDTF">2013-02-04T01:25:48Z</dcterms:created>
  <dcterms:modified xsi:type="dcterms:W3CDTF">2013-02-04T23:19:13Z</dcterms:modified>
</cp:coreProperties>
</file>