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3" r:id="rId5"/>
    <p:sldId id="260" r:id="rId6"/>
    <p:sldId id="262" r:id="rId7"/>
    <p:sldId id="261" r:id="rId8"/>
    <p:sldId id="266" r:id="rId9"/>
    <p:sldId id="265" r:id="rId10"/>
    <p:sldId id="264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0" r:id="rId19"/>
    <p:sldId id="275" r:id="rId20"/>
    <p:sldId id="276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EF6EB-569D-4F0D-A259-DDCFEE38422F}" type="datetimeFigureOut">
              <a:rPr lang="ru-RU" smtClean="0"/>
              <a:t>24.03.2021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697B6-4A86-4B86-AC7E-812C535E1E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9922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EF6EB-569D-4F0D-A259-DDCFEE38422F}" type="datetimeFigureOut">
              <a:rPr lang="ru-RU" smtClean="0"/>
              <a:t>24.03.2021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697B6-4A86-4B86-AC7E-812C535E1E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804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EF6EB-569D-4F0D-A259-DDCFEE38422F}" type="datetimeFigureOut">
              <a:rPr lang="ru-RU" smtClean="0"/>
              <a:t>24.03.2021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697B6-4A86-4B86-AC7E-812C535E1E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058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EF6EB-569D-4F0D-A259-DDCFEE38422F}" type="datetimeFigureOut">
              <a:rPr lang="ru-RU" smtClean="0"/>
              <a:t>24.03.2021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697B6-4A86-4B86-AC7E-812C535E1E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957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EF6EB-569D-4F0D-A259-DDCFEE38422F}" type="datetimeFigureOut">
              <a:rPr lang="ru-RU" smtClean="0"/>
              <a:t>24.03.2021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697B6-4A86-4B86-AC7E-812C535E1E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047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EF6EB-569D-4F0D-A259-DDCFEE38422F}" type="datetimeFigureOut">
              <a:rPr lang="ru-RU" smtClean="0"/>
              <a:t>24.03.2021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697B6-4A86-4B86-AC7E-812C535E1E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434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EF6EB-569D-4F0D-A259-DDCFEE38422F}" type="datetimeFigureOut">
              <a:rPr lang="ru-RU" smtClean="0"/>
              <a:t>24.03.2021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697B6-4A86-4B86-AC7E-812C535E1E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794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EF6EB-569D-4F0D-A259-DDCFEE38422F}" type="datetimeFigureOut">
              <a:rPr lang="ru-RU" smtClean="0"/>
              <a:t>24.03.2021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697B6-4A86-4B86-AC7E-812C535E1E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511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EF6EB-569D-4F0D-A259-DDCFEE38422F}" type="datetimeFigureOut">
              <a:rPr lang="ru-RU" smtClean="0"/>
              <a:t>24.03.2021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697B6-4A86-4B86-AC7E-812C535E1E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8097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EF6EB-569D-4F0D-A259-DDCFEE38422F}" type="datetimeFigureOut">
              <a:rPr lang="ru-RU" smtClean="0"/>
              <a:t>24.03.2021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697B6-4A86-4B86-AC7E-812C535E1E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7170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EF6EB-569D-4F0D-A259-DDCFEE38422F}" type="datetimeFigureOut">
              <a:rPr lang="ru-RU" smtClean="0"/>
              <a:t>24.03.2021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697B6-4A86-4B86-AC7E-812C535E1E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6328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EF6EB-569D-4F0D-A259-DDCFEE38422F}" type="datetimeFigureOut">
              <a:rPr lang="ru-RU" smtClean="0"/>
              <a:t>24.03.2021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697B6-4A86-4B86-AC7E-812C535E1E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962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3.png"/><Relationship Id="rId7" Type="http://schemas.openxmlformats.org/officeDocument/2006/relationships/image" Target="../media/image5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2.png"/><Relationship Id="rId7" Type="http://schemas.openxmlformats.org/officeDocument/2006/relationships/image" Target="../media/image69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0" Type="http://schemas.openxmlformats.org/officeDocument/2006/relationships/image" Target="../media/image72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45023" y="1835057"/>
            <a:ext cx="9144000" cy="1365343"/>
          </a:xfrm>
        </p:spPr>
        <p:txBody>
          <a:bodyPr>
            <a:normAutofit fontScale="90000"/>
          </a:bodyPr>
          <a:lstStyle/>
          <a:p>
            <a:r>
              <a:rPr lang="ru-RU" sz="4800" b="1" i="1" dirty="0" smtClean="0">
                <a:solidFill>
                  <a:srgbClr val="0000FF"/>
                </a:solidFill>
              </a:rPr>
              <a:t>Теория вероятностей и математическая статистика</a:t>
            </a:r>
            <a:endParaRPr lang="ru-RU" sz="4800" b="1" i="1" dirty="0">
              <a:solidFill>
                <a:srgbClr val="0000FF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45023" y="3534802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ru-RU" sz="3600" b="1" i="1" dirty="0" smtClean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Практическое занятие </a:t>
            </a:r>
            <a:r>
              <a:rPr lang="en-US" sz="3600" b="1" i="1" dirty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4</a:t>
            </a:r>
            <a:r>
              <a:rPr lang="ru-RU" sz="3600" b="1" i="1" dirty="0" smtClean="0">
                <a:solidFill>
                  <a:srgbClr val="0000FF"/>
                </a:solidFill>
                <a:latin typeface="+mj-lt"/>
                <a:ea typeface="+mj-ea"/>
                <a:cs typeface="+mj-cs"/>
              </a:rPr>
              <a:t>. </a:t>
            </a:r>
          </a:p>
          <a:p>
            <a:r>
              <a:rPr lang="ru-RU" sz="3600" b="1" i="1" dirty="0" smtClean="0">
                <a:solidFill>
                  <a:srgbClr val="0000FF"/>
                </a:solidFill>
              </a:rPr>
              <a:t>Основные законы распределения случайных величин</a:t>
            </a:r>
            <a:r>
              <a:rPr lang="en-US" sz="3600" b="1" i="1" dirty="0" smtClean="0">
                <a:solidFill>
                  <a:srgbClr val="0000FF"/>
                </a:solidFill>
              </a:rPr>
              <a:t>. </a:t>
            </a:r>
            <a:r>
              <a:rPr lang="ru-RU" sz="3600" b="1" i="1" dirty="0" smtClean="0">
                <a:solidFill>
                  <a:srgbClr val="0000FF"/>
                </a:solidFill>
              </a:rPr>
              <a:t>Системы случайных величин.</a:t>
            </a:r>
            <a:endParaRPr lang="ru-RU" sz="3600" b="1" i="1" dirty="0">
              <a:solidFill>
                <a:srgbClr val="0000FF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385" y="284235"/>
            <a:ext cx="4011518" cy="638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3578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96185"/>
            <a:ext cx="10515600" cy="670298"/>
          </a:xfrm>
        </p:spPr>
        <p:txBody>
          <a:bodyPr>
            <a:normAutofit/>
          </a:bodyPr>
          <a:lstStyle/>
          <a:p>
            <a:pPr algn="ctr"/>
            <a:r>
              <a:rPr lang="ru-RU" sz="3600" b="1" i="1" dirty="0" smtClean="0">
                <a:solidFill>
                  <a:srgbClr val="0000FF"/>
                </a:solidFill>
              </a:rPr>
              <a:t>Системы случайных величин</a:t>
            </a:r>
            <a:endParaRPr lang="ru-RU" sz="36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8558" t="59056" r="39071"/>
          <a:stretch/>
        </p:blipFill>
        <p:spPr>
          <a:xfrm>
            <a:off x="1976719" y="2543736"/>
            <a:ext cx="1882587" cy="151801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105" y="766483"/>
            <a:ext cx="10846471" cy="177725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061749"/>
            <a:ext cx="8930536" cy="26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599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7918" y="-10458"/>
            <a:ext cx="11860306" cy="535828"/>
          </a:xfrm>
        </p:spPr>
        <p:txBody>
          <a:bodyPr>
            <a:normAutofit/>
          </a:bodyPr>
          <a:lstStyle/>
          <a:p>
            <a:pPr algn="ctr"/>
            <a:r>
              <a:rPr lang="ru-RU" sz="3200" b="1" i="1" dirty="0">
                <a:solidFill>
                  <a:srgbClr val="0000FF"/>
                </a:solidFill>
              </a:rPr>
              <a:t>Функция распределения двумерной случайной величины</a:t>
            </a:r>
            <a:endParaRPr lang="ru-RU" sz="32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8122"/>
          <a:stretch/>
        </p:blipFill>
        <p:spPr>
          <a:xfrm>
            <a:off x="878261" y="473391"/>
            <a:ext cx="10024087" cy="118059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925" y="2113924"/>
            <a:ext cx="1954105" cy="87125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312" y="1633196"/>
            <a:ext cx="3616802" cy="45061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493" y="2139757"/>
            <a:ext cx="2791870" cy="43041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0917" y="2269948"/>
            <a:ext cx="5237827" cy="41107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033" y="2932047"/>
            <a:ext cx="8466862" cy="136096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94007" y="4325369"/>
            <a:ext cx="2726379" cy="82133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452" y="4365543"/>
            <a:ext cx="2791870" cy="430413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51178" y="4507021"/>
            <a:ext cx="6077068" cy="389234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10"/>
          <a:srcRect t="4348"/>
          <a:stretch/>
        </p:blipFill>
        <p:spPr>
          <a:xfrm>
            <a:off x="2310791" y="5172826"/>
            <a:ext cx="6040251" cy="167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6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8259" y="0"/>
            <a:ext cx="11806517" cy="887505"/>
          </a:xfrm>
        </p:spPr>
        <p:txBody>
          <a:bodyPr>
            <a:noAutofit/>
          </a:bodyPr>
          <a:lstStyle/>
          <a:p>
            <a:pPr algn="ctr"/>
            <a:r>
              <a:rPr lang="ru-RU" sz="3200" b="1" i="1" dirty="0">
                <a:solidFill>
                  <a:srgbClr val="0000FF"/>
                </a:solidFill>
              </a:rPr>
              <a:t>Плотность распределения вероятностей двумерной случайной величины</a:t>
            </a:r>
            <a:endParaRPr lang="ru-RU" sz="3200" dirty="0"/>
          </a:p>
        </p:txBody>
      </p:sp>
      <p:pic>
        <p:nvPicPr>
          <p:cNvPr id="6" name="Объект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2910" y="855262"/>
            <a:ext cx="1084221" cy="38817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280" y="825265"/>
            <a:ext cx="8626406" cy="39962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/>
          <a:srcRect t="2388"/>
          <a:stretch/>
        </p:blipFill>
        <p:spPr>
          <a:xfrm>
            <a:off x="842910" y="1221045"/>
            <a:ext cx="10053408" cy="104344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27131" y="2339022"/>
            <a:ext cx="8005364" cy="451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7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8259" y="0"/>
            <a:ext cx="11819965" cy="981635"/>
          </a:xfrm>
        </p:spPr>
        <p:txBody>
          <a:bodyPr>
            <a:normAutofit/>
          </a:bodyPr>
          <a:lstStyle/>
          <a:p>
            <a:pPr algn="ctr"/>
            <a:r>
              <a:rPr lang="ru-RU" sz="3200" b="1" i="1" dirty="0">
                <a:solidFill>
                  <a:srgbClr val="0000FF"/>
                </a:solidFill>
              </a:rPr>
              <a:t>Плотность распределения вероятностей двумерной случайной величины</a:t>
            </a:r>
            <a:endParaRPr lang="ru-RU" sz="3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5616" y="981635"/>
            <a:ext cx="9525250" cy="14389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906" y="2736783"/>
            <a:ext cx="4679528" cy="138196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504" y="3212559"/>
            <a:ext cx="2791870" cy="43041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587" y="4175758"/>
            <a:ext cx="9485064" cy="185368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55138" y="3265393"/>
            <a:ext cx="1510761" cy="32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4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8258" y="24174"/>
            <a:ext cx="11819965" cy="45705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i="1" dirty="0">
                <a:solidFill>
                  <a:srgbClr val="0000FF"/>
                </a:solidFill>
              </a:rPr>
              <a:t>Плотность распределения вероятностей двумерной случайной величины</a:t>
            </a:r>
            <a:endParaRPr lang="ru-RU" sz="32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8040" y="481227"/>
            <a:ext cx="9525250" cy="143897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765" y="2163866"/>
            <a:ext cx="3646829" cy="43562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077" y="2101256"/>
            <a:ext cx="2791870" cy="43041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327" y="2634508"/>
            <a:ext cx="9234351" cy="607360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6"/>
          <a:srcRect t="15941"/>
          <a:stretch/>
        </p:blipFill>
        <p:spPr>
          <a:xfrm>
            <a:off x="551327" y="3464218"/>
            <a:ext cx="2161246" cy="359240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42410" y="3276882"/>
            <a:ext cx="7318667" cy="1021976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8188" y="4333872"/>
            <a:ext cx="8045029" cy="252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0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1647" y="-80682"/>
            <a:ext cx="10515600" cy="535828"/>
          </a:xfrm>
        </p:spPr>
        <p:txBody>
          <a:bodyPr>
            <a:noAutofit/>
          </a:bodyPr>
          <a:lstStyle/>
          <a:p>
            <a:pPr algn="ctr"/>
            <a:r>
              <a:rPr lang="ru-RU" sz="3600" b="1" i="1" dirty="0">
                <a:solidFill>
                  <a:srgbClr val="0000FF"/>
                </a:solidFill>
              </a:rPr>
              <a:t>Коэффициент корреляции</a:t>
            </a:r>
            <a:endParaRPr lang="ru-RU" sz="3600" dirty="0"/>
          </a:p>
        </p:txBody>
      </p:sp>
      <p:pic>
        <p:nvPicPr>
          <p:cNvPr id="4" name="Объект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0267" y="465041"/>
            <a:ext cx="1100821" cy="39412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8848" y="455146"/>
            <a:ext cx="8772246" cy="41391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/>
          <a:srcRect b="28972"/>
          <a:stretch/>
        </p:blipFill>
        <p:spPr>
          <a:xfrm>
            <a:off x="650267" y="835311"/>
            <a:ext cx="6422886" cy="14508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5"/>
          <a:srcRect t="62482" r="60872" b="30479"/>
          <a:stretch/>
        </p:blipFill>
        <p:spPr>
          <a:xfrm>
            <a:off x="558542" y="5312396"/>
            <a:ext cx="3650451" cy="29583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/>
          <a:srcRect t="80407" r="20310" b="3223"/>
          <a:stretch/>
        </p:blipFill>
        <p:spPr>
          <a:xfrm>
            <a:off x="650267" y="2279522"/>
            <a:ext cx="5400909" cy="352822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5"/>
          <a:srcRect t="77063"/>
          <a:stretch/>
        </p:blipFill>
        <p:spPr>
          <a:xfrm>
            <a:off x="397113" y="5850767"/>
            <a:ext cx="9329592" cy="964024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5"/>
          <a:srcRect t="3866" b="38458"/>
          <a:stretch/>
        </p:blipFill>
        <p:spPr>
          <a:xfrm>
            <a:off x="558542" y="2632344"/>
            <a:ext cx="9540199" cy="2478722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2330" y="5111066"/>
            <a:ext cx="56388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56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45776" y="1"/>
            <a:ext cx="10515600" cy="564775"/>
          </a:xfrm>
        </p:spPr>
        <p:txBody>
          <a:bodyPr>
            <a:noAutofit/>
          </a:bodyPr>
          <a:lstStyle/>
          <a:p>
            <a:pPr algn="ctr"/>
            <a:r>
              <a:rPr lang="ru-RU" sz="3600" b="1" i="1" dirty="0">
                <a:solidFill>
                  <a:srgbClr val="0000FF"/>
                </a:solidFill>
              </a:rPr>
              <a:t>Коэффициент корреляции</a:t>
            </a:r>
            <a:endParaRPr lang="ru-RU" sz="36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6815" y="564776"/>
            <a:ext cx="9706791" cy="209508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881" y="2659856"/>
            <a:ext cx="9146599" cy="411979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4479" y="3224631"/>
            <a:ext cx="2598353" cy="80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66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37882"/>
          </a:xfrm>
        </p:spPr>
        <p:txBody>
          <a:bodyPr>
            <a:noAutofit/>
          </a:bodyPr>
          <a:lstStyle/>
          <a:p>
            <a:pPr algn="ctr"/>
            <a:r>
              <a:rPr lang="ru-RU" sz="3600" b="1" i="1" dirty="0">
                <a:solidFill>
                  <a:srgbClr val="0000FF"/>
                </a:solidFill>
              </a:rPr>
              <a:t>Коэффициент корреляции</a:t>
            </a:r>
            <a:endParaRPr lang="ru-RU" sz="36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9665" y="3652277"/>
            <a:ext cx="9818447" cy="412750"/>
          </a:xfrm>
          <a:prstGeom prst="rect">
            <a:avLst/>
          </a:prstGeom>
        </p:spPr>
      </p:pic>
      <p:pic>
        <p:nvPicPr>
          <p:cNvPr id="5" name="Объект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21" y="537883"/>
            <a:ext cx="9706791" cy="209508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5768" y="2788304"/>
            <a:ext cx="3579023" cy="76508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665" y="4163919"/>
            <a:ext cx="4905360" cy="40878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665" y="4671591"/>
            <a:ext cx="5120809" cy="450181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4580" y="4671591"/>
            <a:ext cx="3926892" cy="45494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8"/>
          <a:srcRect t="12546" b="14880"/>
          <a:stretch/>
        </p:blipFill>
        <p:spPr>
          <a:xfrm>
            <a:off x="479665" y="5220664"/>
            <a:ext cx="10609542" cy="376518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9665" y="5597182"/>
            <a:ext cx="2059323" cy="440269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32020" y="5691310"/>
            <a:ext cx="3393717" cy="734378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71911" y="5733100"/>
            <a:ext cx="4517296" cy="76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69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9632"/>
            <a:ext cx="10515600" cy="535828"/>
          </a:xfrm>
        </p:spPr>
        <p:txBody>
          <a:bodyPr>
            <a:noAutofit/>
          </a:bodyPr>
          <a:lstStyle/>
          <a:p>
            <a:pPr algn="ctr"/>
            <a:r>
              <a:rPr lang="ru-RU" sz="3600" b="1" i="1" dirty="0">
                <a:solidFill>
                  <a:srgbClr val="0000FF"/>
                </a:solidFill>
              </a:rPr>
              <a:t>Системы случайных величин</a:t>
            </a:r>
            <a:endParaRPr lang="ru-RU" sz="36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4792" y="766483"/>
            <a:ext cx="10493303" cy="2284832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r="28184" b="-13985"/>
          <a:stretch/>
        </p:blipFill>
        <p:spPr>
          <a:xfrm>
            <a:off x="1926570" y="3195916"/>
            <a:ext cx="4796959" cy="36755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172337"/>
            <a:ext cx="961014" cy="36962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3529" y="3195916"/>
            <a:ext cx="5103550" cy="31503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6"/>
          <a:srcRect r="14215" b="22794"/>
          <a:stretch/>
        </p:blipFill>
        <p:spPr>
          <a:xfrm>
            <a:off x="838200" y="3563471"/>
            <a:ext cx="533400" cy="2286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8450" y="3258258"/>
            <a:ext cx="133350" cy="33337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9060" y="3662980"/>
            <a:ext cx="133350" cy="33337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59870" y="3591633"/>
            <a:ext cx="1636901" cy="315366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8199" y="3985344"/>
            <a:ext cx="6465849" cy="487038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 rotWithShape="1">
          <a:blip r:embed="rId10"/>
          <a:srcRect b="60973"/>
          <a:stretch/>
        </p:blipFill>
        <p:spPr>
          <a:xfrm>
            <a:off x="634792" y="4815910"/>
            <a:ext cx="4860023" cy="1293481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10"/>
          <a:srcRect t="63225"/>
          <a:stretch/>
        </p:blipFill>
        <p:spPr>
          <a:xfrm>
            <a:off x="6263952" y="4915419"/>
            <a:ext cx="4760767" cy="119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91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537882"/>
          </a:xfrm>
        </p:spPr>
        <p:txBody>
          <a:bodyPr>
            <a:noAutofit/>
          </a:bodyPr>
          <a:lstStyle/>
          <a:p>
            <a:pPr algn="ctr"/>
            <a:r>
              <a:rPr lang="ru-RU" sz="3600" b="1" i="1" dirty="0">
                <a:solidFill>
                  <a:srgbClr val="0000FF"/>
                </a:solidFill>
              </a:rPr>
              <a:t>Системы случайных величин</a:t>
            </a:r>
            <a:endParaRPr lang="ru-RU" sz="36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820" y="3657601"/>
            <a:ext cx="6167705" cy="43030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91" y="537883"/>
            <a:ext cx="10466557" cy="301214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/>
          <a:srcRect l="6631" t="15717" r="1" b="-1"/>
          <a:stretch/>
        </p:blipFill>
        <p:spPr>
          <a:xfrm>
            <a:off x="6637525" y="3765177"/>
            <a:ext cx="642897" cy="26894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5"/>
          <a:srcRect b="48320"/>
          <a:stretch/>
        </p:blipFill>
        <p:spPr>
          <a:xfrm>
            <a:off x="604291" y="4282889"/>
            <a:ext cx="5659392" cy="171449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5"/>
          <a:srcRect t="70908"/>
          <a:stretch/>
        </p:blipFill>
        <p:spPr>
          <a:xfrm>
            <a:off x="6543396" y="4303059"/>
            <a:ext cx="5085769" cy="86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11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3353" y="0"/>
            <a:ext cx="10515600" cy="484094"/>
          </a:xfrm>
        </p:spPr>
        <p:txBody>
          <a:bodyPr>
            <a:noAutofit/>
          </a:bodyPr>
          <a:lstStyle/>
          <a:p>
            <a:pPr algn="ctr"/>
            <a:r>
              <a:rPr lang="ru-RU" sz="3600" b="1" i="1" dirty="0" smtClean="0">
                <a:solidFill>
                  <a:srgbClr val="0000FF"/>
                </a:solidFill>
              </a:rPr>
              <a:t>Биноминальный закон распределения</a:t>
            </a:r>
            <a:endParaRPr lang="ru-RU" sz="36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486" y="484094"/>
            <a:ext cx="10287000" cy="9144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86" y="1398493"/>
            <a:ext cx="2277079" cy="40762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4565" y="1398492"/>
            <a:ext cx="4624445" cy="40762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3818" y="2552008"/>
            <a:ext cx="5517725" cy="659728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486" y="3796272"/>
            <a:ext cx="11310390" cy="141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69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443752"/>
          </a:xfrm>
        </p:spPr>
        <p:txBody>
          <a:bodyPr>
            <a:noAutofit/>
          </a:bodyPr>
          <a:lstStyle/>
          <a:p>
            <a:pPr algn="ctr"/>
            <a:r>
              <a:rPr lang="ru-RU" sz="3600" b="1" i="1" dirty="0">
                <a:solidFill>
                  <a:srgbClr val="0000FF"/>
                </a:solidFill>
              </a:rPr>
              <a:t>Системы случайных величин</a:t>
            </a:r>
            <a:endParaRPr lang="ru-RU" sz="36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744" y="3578879"/>
            <a:ext cx="8607258" cy="102001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85" y="443753"/>
            <a:ext cx="10466557" cy="301214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1150" y="4721880"/>
            <a:ext cx="8140350" cy="213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30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09631"/>
            <a:ext cx="10515600" cy="549275"/>
          </a:xfrm>
        </p:spPr>
        <p:txBody>
          <a:bodyPr>
            <a:noAutofit/>
          </a:bodyPr>
          <a:lstStyle/>
          <a:p>
            <a:pPr algn="ctr"/>
            <a:r>
              <a:rPr lang="ru-RU" sz="3600" b="1" i="1" dirty="0" smtClean="0">
                <a:solidFill>
                  <a:srgbClr val="0000FF"/>
                </a:solidFill>
              </a:rPr>
              <a:t>Геометрическое распределение</a:t>
            </a:r>
            <a:endParaRPr lang="ru-RU" sz="36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5768" y="860612"/>
            <a:ext cx="8863780" cy="45720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57" y="1317812"/>
            <a:ext cx="10922543" cy="82027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377" y="848286"/>
            <a:ext cx="1358272" cy="46952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257" y="2567259"/>
            <a:ext cx="10950385" cy="459457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257" y="3138487"/>
            <a:ext cx="3140607" cy="90794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7"/>
          <a:srcRect t="4532"/>
          <a:stretch/>
        </p:blipFill>
        <p:spPr>
          <a:xfrm>
            <a:off x="431257" y="4158206"/>
            <a:ext cx="7703773" cy="820270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8"/>
          <a:srcRect l="26249"/>
          <a:stretch/>
        </p:blipFill>
        <p:spPr>
          <a:xfrm>
            <a:off x="8269940" y="4225441"/>
            <a:ext cx="1031917" cy="60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97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973" y="12397"/>
            <a:ext cx="5230905" cy="914494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19968"/>
          </a:xfrm>
        </p:spPr>
        <p:txBody>
          <a:bodyPr/>
          <a:lstStyle/>
          <a:p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37379" y="926891"/>
            <a:ext cx="7572095" cy="502997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7379" y="5917876"/>
            <a:ext cx="7572095" cy="96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34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45459"/>
          </a:xfrm>
        </p:spPr>
        <p:txBody>
          <a:bodyPr>
            <a:normAutofit/>
          </a:bodyPr>
          <a:lstStyle/>
          <a:p>
            <a:pPr algn="ctr"/>
            <a:r>
              <a:rPr lang="ru-RU" sz="3600" b="1" i="1" dirty="0" smtClean="0">
                <a:solidFill>
                  <a:srgbClr val="0000FF"/>
                </a:solidFill>
              </a:rPr>
              <a:t>Нормальный закон распределения</a:t>
            </a:r>
            <a:endParaRPr lang="ru-RU" sz="36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6494" y="645459"/>
            <a:ext cx="1263199" cy="44674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1399" y="663941"/>
            <a:ext cx="9516860" cy="42825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494" y="1106241"/>
            <a:ext cx="10981765" cy="1176112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5"/>
          <a:srcRect t="-1" b="11117"/>
          <a:stretch/>
        </p:blipFill>
        <p:spPr>
          <a:xfrm>
            <a:off x="636494" y="2528122"/>
            <a:ext cx="2231787" cy="430026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77453" y="2377846"/>
            <a:ext cx="4174726" cy="730577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494" y="3203916"/>
            <a:ext cx="10383832" cy="2319505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9696" y="5523421"/>
            <a:ext cx="10620393" cy="1227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243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23079"/>
            <a:ext cx="10515600" cy="562722"/>
          </a:xfrm>
        </p:spPr>
        <p:txBody>
          <a:bodyPr>
            <a:noAutofit/>
          </a:bodyPr>
          <a:lstStyle/>
          <a:p>
            <a:pPr algn="ctr"/>
            <a:r>
              <a:rPr lang="ru-RU" sz="3600" b="1" i="1" dirty="0" smtClean="0">
                <a:solidFill>
                  <a:srgbClr val="0000FF"/>
                </a:solidFill>
              </a:rPr>
              <a:t>Нормальный закон распределения</a:t>
            </a:r>
            <a:endParaRPr lang="ru-RU" sz="36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b="3210"/>
          <a:stretch/>
        </p:blipFill>
        <p:spPr>
          <a:xfrm>
            <a:off x="229220" y="2793534"/>
            <a:ext cx="11594693" cy="2148728"/>
          </a:xfrm>
          <a:prstGeom prst="rect">
            <a:avLst/>
          </a:prstGeom>
        </p:spPr>
      </p:pic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184396" y="685801"/>
            <a:ext cx="11850722" cy="598394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141" y="902354"/>
            <a:ext cx="8765084" cy="132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65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616510"/>
          </a:xfrm>
        </p:spPr>
        <p:txBody>
          <a:bodyPr>
            <a:normAutofit/>
          </a:bodyPr>
          <a:lstStyle/>
          <a:p>
            <a:pPr algn="ctr"/>
            <a:r>
              <a:rPr lang="ru-RU" sz="3600" b="1" i="1" dirty="0" smtClean="0">
                <a:solidFill>
                  <a:srgbClr val="0000FF"/>
                </a:solidFill>
              </a:rPr>
              <a:t>Нормальный закон распределения</a:t>
            </a:r>
            <a:endParaRPr lang="ru-RU" sz="36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3673"/>
          <a:stretch/>
        </p:blipFill>
        <p:spPr>
          <a:xfrm>
            <a:off x="1084202" y="631581"/>
            <a:ext cx="9492932" cy="271673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b="21192"/>
          <a:stretch/>
        </p:blipFill>
        <p:spPr>
          <a:xfrm>
            <a:off x="301674" y="4007223"/>
            <a:ext cx="11052126" cy="160020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674" y="5790303"/>
            <a:ext cx="1863302" cy="47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93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23078"/>
            <a:ext cx="10515600" cy="549275"/>
          </a:xfrm>
        </p:spPr>
        <p:txBody>
          <a:bodyPr>
            <a:noAutofit/>
          </a:bodyPr>
          <a:lstStyle/>
          <a:p>
            <a:pPr algn="ctr"/>
            <a:r>
              <a:rPr lang="ru-RU" sz="3600" b="1" i="1" dirty="0" smtClean="0">
                <a:solidFill>
                  <a:srgbClr val="0000FF"/>
                </a:solidFill>
              </a:rPr>
              <a:t>Системы случайных величин</a:t>
            </a:r>
            <a:endParaRPr lang="ru-RU" sz="3600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4128"/>
          <a:stretch/>
        </p:blipFill>
        <p:spPr>
          <a:xfrm>
            <a:off x="2476120" y="672353"/>
            <a:ext cx="9454035" cy="4572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t="1995"/>
          <a:stretch/>
        </p:blipFill>
        <p:spPr>
          <a:xfrm>
            <a:off x="921890" y="1169614"/>
            <a:ext cx="11008265" cy="2082239"/>
          </a:xfrm>
          <a:prstGeom prst="rect">
            <a:avLst/>
          </a:prstGeom>
        </p:spPr>
      </p:pic>
      <p:pic>
        <p:nvPicPr>
          <p:cNvPr id="7" name="Объект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729341"/>
            <a:ext cx="1381545" cy="44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629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47000"/>
            <a:ext cx="10515600" cy="549275"/>
          </a:xfrm>
        </p:spPr>
        <p:txBody>
          <a:bodyPr>
            <a:noAutofit/>
          </a:bodyPr>
          <a:lstStyle/>
          <a:p>
            <a:pPr algn="ctr"/>
            <a:r>
              <a:rPr lang="ru-RU" sz="3600" b="1" i="1" dirty="0" smtClean="0">
                <a:solidFill>
                  <a:srgbClr val="0000FF"/>
                </a:solidFill>
              </a:rPr>
              <a:t>Системы случайных величин</a:t>
            </a:r>
            <a:endParaRPr lang="ru-RU" sz="3600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634" y="614695"/>
            <a:ext cx="1102378" cy="39467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029" y="541211"/>
            <a:ext cx="9235771" cy="541646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4"/>
          <a:srcRect t="8353"/>
          <a:stretch/>
        </p:blipFill>
        <p:spPr>
          <a:xfrm>
            <a:off x="532600" y="1101277"/>
            <a:ext cx="11126800" cy="1223682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634" y="2298708"/>
            <a:ext cx="10073778" cy="443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100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</TotalTime>
  <Words>82</Words>
  <Application>Microsoft Office PowerPoint</Application>
  <PresentationFormat>Широкоэкранный</PresentationFormat>
  <Paragraphs>23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Тема Office</vt:lpstr>
      <vt:lpstr>Теория вероятностей и математическая статистика</vt:lpstr>
      <vt:lpstr>Биноминальный закон распределения</vt:lpstr>
      <vt:lpstr>Геометрическое распределение</vt:lpstr>
      <vt:lpstr> </vt:lpstr>
      <vt:lpstr>Нормальный закон распределения</vt:lpstr>
      <vt:lpstr>Нормальный закон распределения</vt:lpstr>
      <vt:lpstr>Нормальный закон распределения</vt:lpstr>
      <vt:lpstr>Системы случайных величин</vt:lpstr>
      <vt:lpstr>Системы случайных величин</vt:lpstr>
      <vt:lpstr>Системы случайных величин</vt:lpstr>
      <vt:lpstr>Функция распределения двумерной случайной величины</vt:lpstr>
      <vt:lpstr>Плотность распределения вероятностей двумерной случайной величины</vt:lpstr>
      <vt:lpstr>Плотность распределения вероятностей двумерной случайной величины</vt:lpstr>
      <vt:lpstr>Плотность распределения вероятностей двумерной случайной величины</vt:lpstr>
      <vt:lpstr>Коэффициент корреляции</vt:lpstr>
      <vt:lpstr>Коэффициент корреляции</vt:lpstr>
      <vt:lpstr>Коэффициент корреляции</vt:lpstr>
      <vt:lpstr>Системы случайных величин</vt:lpstr>
      <vt:lpstr>Системы случайных величин</vt:lpstr>
      <vt:lpstr>Системы случайных величин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Теория вероятностей и математическая статистика</dc:title>
  <dc:creator>Виктор</dc:creator>
  <cp:lastModifiedBy>Виктор</cp:lastModifiedBy>
  <cp:revision>34</cp:revision>
  <dcterms:created xsi:type="dcterms:W3CDTF">2021-03-23T09:00:38Z</dcterms:created>
  <dcterms:modified xsi:type="dcterms:W3CDTF">2021-03-24T18:23:44Z</dcterms:modified>
</cp:coreProperties>
</file>