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Golos Text"/>
      <p:regular r:id="rId23"/>
      <p:bold r:id="rId24"/>
    </p:embeddedFont>
    <p:embeddedFont>
      <p:font typeface="Golos Text SemiBo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hYTEtNSeeLMe/Ya2EX357Ag4+n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GolosText-bold.fntdata"/><Relationship Id="rId23" Type="http://schemas.openxmlformats.org/officeDocument/2006/relationships/font" Target="fonts/GolosTex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GolosTextSemiBold-bold.fntdata"/><Relationship Id="rId25" Type="http://schemas.openxmlformats.org/officeDocument/2006/relationships/font" Target="fonts/GolosTextSemiBold-regular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d025a1b8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4d025a1b85_0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d025a1b8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d025a1b85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d025a1b8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4d025a1b85_0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d025a1b8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4d025a1b85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d025a1b8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4d025a1b85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d025a1b8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4d025a1b85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025a1b8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4d025a1b85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d025a1b8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4d025a1b85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d025a1b8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34d025a1b85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d025a1b8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d025a1b8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d025a1b8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d025a1b85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d025a1b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4d025a1b8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d025a1b8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4d025a1b8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d025a1b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4d025a1b85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7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7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457201" y="963397"/>
            <a:ext cx="2532744" cy="188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i="0" sz="18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6"/>
          <p:cNvSpPr/>
          <p:nvPr>
            <p:ph idx="2" type="pic"/>
          </p:nvPr>
        </p:nvSpPr>
        <p:spPr>
          <a:xfrm>
            <a:off x="3095171" y="963397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6" name="Google Shape;66;p26"/>
          <p:cNvSpPr/>
          <p:nvPr>
            <p:ph idx="3" type="pic"/>
          </p:nvPr>
        </p:nvSpPr>
        <p:spPr>
          <a:xfrm>
            <a:off x="5733141" y="966928"/>
            <a:ext cx="2532744" cy="1883023"/>
          </a:xfrm>
          <a:prstGeom prst="roundRect">
            <a:avLst>
              <a:gd fmla="val 11196" name="adj"/>
            </a:avLst>
          </a:prstGeom>
          <a:noFill/>
          <a:ln>
            <a:noFill/>
          </a:ln>
        </p:spPr>
      </p:sp>
      <p:sp>
        <p:nvSpPr>
          <p:cNvPr id="67" name="Google Shape;67;p26"/>
          <p:cNvSpPr/>
          <p:nvPr>
            <p:ph idx="4" type="pic"/>
          </p:nvPr>
        </p:nvSpPr>
        <p:spPr>
          <a:xfrm>
            <a:off x="5733141" y="2954042"/>
            <a:ext cx="2532744" cy="1883023"/>
          </a:xfrm>
          <a:prstGeom prst="roundRect">
            <a:avLst>
              <a:gd fmla="val 8802" name="adj"/>
            </a:avLst>
          </a:prstGeom>
          <a:noFill/>
          <a:ln>
            <a:noFill/>
          </a:ln>
        </p:spPr>
      </p:sp>
      <p:sp>
        <p:nvSpPr>
          <p:cNvPr id="68" name="Google Shape;68;p26"/>
          <p:cNvSpPr/>
          <p:nvPr>
            <p:ph idx="5" type="pic"/>
          </p:nvPr>
        </p:nvSpPr>
        <p:spPr>
          <a:xfrm>
            <a:off x="3095171" y="2960314"/>
            <a:ext cx="2532744" cy="1883023"/>
          </a:xfrm>
          <a:prstGeom prst="roundRect">
            <a:avLst>
              <a:gd fmla="val 8459" name="adj"/>
            </a:avLst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6" type="pic"/>
          </p:nvPr>
        </p:nvSpPr>
        <p:spPr>
          <a:xfrm>
            <a:off x="457200" y="2960314"/>
            <a:ext cx="2532744" cy="1883023"/>
          </a:xfrm>
          <a:prstGeom prst="roundRect">
            <a:avLst>
              <a:gd fmla="val 1016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idx="1" type="body"/>
          </p:nvPr>
        </p:nvSpPr>
        <p:spPr>
          <a:xfrm>
            <a:off x="457201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2" type="body"/>
          </p:nvPr>
        </p:nvSpPr>
        <p:spPr>
          <a:xfrm>
            <a:off x="3275819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3" type="body"/>
          </p:nvPr>
        </p:nvSpPr>
        <p:spPr>
          <a:xfrm>
            <a:off x="6085706" y="2367645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/>
          <p:nvPr>
            <p:ph idx="4" type="pic"/>
          </p:nvPr>
        </p:nvSpPr>
        <p:spPr>
          <a:xfrm>
            <a:off x="454050" y="952607"/>
            <a:ext cx="2589213" cy="1304294"/>
          </a:xfrm>
          <a:prstGeom prst="roundRect">
            <a:avLst>
              <a:gd fmla="val 9261" name="adj"/>
            </a:avLst>
          </a:prstGeom>
          <a:noFill/>
          <a:ln>
            <a:noFill/>
          </a:ln>
        </p:spPr>
      </p:sp>
      <p:sp>
        <p:nvSpPr>
          <p:cNvPr id="76" name="Google Shape;76;p27"/>
          <p:cNvSpPr/>
          <p:nvPr>
            <p:ph idx="5" type="pic"/>
          </p:nvPr>
        </p:nvSpPr>
        <p:spPr>
          <a:xfrm>
            <a:off x="3275818" y="952607"/>
            <a:ext cx="2589213" cy="1304294"/>
          </a:xfrm>
          <a:prstGeom prst="roundRect">
            <a:avLst>
              <a:gd fmla="val 11730" name="adj"/>
            </a:avLst>
          </a:prstGeom>
          <a:noFill/>
          <a:ln>
            <a:noFill/>
          </a:ln>
        </p:spPr>
      </p:sp>
      <p:sp>
        <p:nvSpPr>
          <p:cNvPr id="77" name="Google Shape;77;p27"/>
          <p:cNvSpPr/>
          <p:nvPr>
            <p:ph idx="6" type="pic"/>
          </p:nvPr>
        </p:nvSpPr>
        <p:spPr>
          <a:xfrm>
            <a:off x="6089789" y="952607"/>
            <a:ext cx="2589213" cy="1304294"/>
          </a:xfrm>
          <a:prstGeom prst="roundRect">
            <a:avLst>
              <a:gd fmla="val 10249" name="adj"/>
            </a:avLst>
          </a:prstGeom>
          <a:noFill/>
          <a:ln>
            <a:noFill/>
          </a:ln>
        </p:spPr>
      </p:sp>
      <p:sp>
        <p:nvSpPr>
          <p:cNvPr id="78" name="Google Shape;78;p27"/>
          <p:cNvSpPr txBox="1"/>
          <p:nvPr>
            <p:ph idx="7" type="body"/>
          </p:nvPr>
        </p:nvSpPr>
        <p:spPr>
          <a:xfrm>
            <a:off x="460352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8" type="body"/>
          </p:nvPr>
        </p:nvSpPr>
        <p:spPr>
          <a:xfrm>
            <a:off x="3278970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9" type="body"/>
          </p:nvPr>
        </p:nvSpPr>
        <p:spPr>
          <a:xfrm>
            <a:off x="6088857" y="4281396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/>
          <p:nvPr>
            <p:ph idx="13" type="pic"/>
          </p:nvPr>
        </p:nvSpPr>
        <p:spPr>
          <a:xfrm>
            <a:off x="457201" y="2866358"/>
            <a:ext cx="2589213" cy="1304294"/>
          </a:xfrm>
          <a:prstGeom prst="roundRect">
            <a:avLst>
              <a:gd fmla="val 12224" name="adj"/>
            </a:avLst>
          </a:prstGeom>
          <a:noFill/>
          <a:ln>
            <a:noFill/>
          </a:ln>
        </p:spPr>
      </p:sp>
      <p:sp>
        <p:nvSpPr>
          <p:cNvPr id="82" name="Google Shape;82;p27"/>
          <p:cNvSpPr/>
          <p:nvPr>
            <p:ph idx="14" type="pic"/>
          </p:nvPr>
        </p:nvSpPr>
        <p:spPr>
          <a:xfrm>
            <a:off x="3278969" y="2866358"/>
            <a:ext cx="2589213" cy="1304294"/>
          </a:xfrm>
          <a:prstGeom prst="roundRect">
            <a:avLst>
              <a:gd fmla="val 11236" name="adj"/>
            </a:avLst>
          </a:prstGeom>
          <a:noFill/>
          <a:ln>
            <a:noFill/>
          </a:ln>
        </p:spPr>
      </p:sp>
      <p:sp>
        <p:nvSpPr>
          <p:cNvPr id="83" name="Google Shape;83;p27"/>
          <p:cNvSpPr/>
          <p:nvPr>
            <p:ph idx="15" type="pic"/>
          </p:nvPr>
        </p:nvSpPr>
        <p:spPr>
          <a:xfrm>
            <a:off x="6092940" y="2866358"/>
            <a:ext cx="2589213" cy="1304294"/>
          </a:xfrm>
          <a:prstGeom prst="roundRect">
            <a:avLst>
              <a:gd fmla="val 9755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льзовательский макет">
  <p:cSld name="Пользовательский макет"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льзовательский макет">
  <p:cSld name="6_Пользовательский макет"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1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Пользовательский макет">
  <p:cSld name="3_Пользовательский макет"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952" name="adj"/>
            </a:avLst>
          </a:prstGeom>
          <a:noFill/>
          <a:ln>
            <a:noFill/>
          </a:ln>
        </p:spPr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Пользовательский макет">
  <p:cSld name="7_Пользовательский макет">
    <p:bg>
      <p:bgPr>
        <a:solidFill>
          <a:srgbClr val="FFFFFF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3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льзовательский макет">
  <p:cSld name="1_Пользовательский макет">
    <p:bg>
      <p:bgPr>
        <a:solidFill>
          <a:srgbClr val="FFFF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34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4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льзовательский макет">
  <p:cSld name="4_Пользовательский макет">
    <p:bg>
      <p:bgPr>
        <a:solidFill>
          <a:srgbClr val="FFFFFF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5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8957" name="adj"/>
            </a:avLst>
          </a:prstGeom>
          <a:noFill/>
          <a:ln>
            <a:noFill/>
          </a:ln>
        </p:spPr>
      </p:sp>
      <p:sp>
        <p:nvSpPr>
          <p:cNvPr id="115" name="Google Shape;115;p35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idx="1" type="body"/>
          </p:nvPr>
        </p:nvSpPr>
        <p:spPr>
          <a:xfrm>
            <a:off x="624113" y="1233715"/>
            <a:ext cx="7170057" cy="3410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1pPr>
            <a:lvl2pPr indent="-2286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olos Text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Пользовательский макет">
  <p:cSld name="8_Пользовательский макет">
    <p:bg>
      <p:bgPr>
        <a:solidFill>
          <a:srgbClr val="FFFFFF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6"/>
          <p:cNvSpPr txBox="1"/>
          <p:nvPr>
            <p:ph idx="1" type="body"/>
          </p:nvPr>
        </p:nvSpPr>
        <p:spPr>
          <a:xfrm>
            <a:off x="457199" y="1040162"/>
            <a:ext cx="8389257" cy="3735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льзовательский макет">
  <p:cSld name="2_Пользовательский макет">
    <p:bg>
      <p:bgPr>
        <a:solidFill>
          <a:srgbClr val="FFFFFF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7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7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37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37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8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" type="body"/>
          </p:nvPr>
        </p:nvSpPr>
        <p:spPr>
          <a:xfrm>
            <a:off x="5733143" y="949330"/>
            <a:ext cx="2895600" cy="389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i="0"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8"/>
          <p:cNvSpPr/>
          <p:nvPr>
            <p:ph idx="2" type="pic"/>
          </p:nvPr>
        </p:nvSpPr>
        <p:spPr>
          <a:xfrm>
            <a:off x="457200" y="949329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29" name="Google Shape;129;p38"/>
          <p:cNvSpPr/>
          <p:nvPr>
            <p:ph idx="3" type="pic"/>
          </p:nvPr>
        </p:nvSpPr>
        <p:spPr>
          <a:xfrm>
            <a:off x="3095171" y="949328"/>
            <a:ext cx="2532744" cy="1883023"/>
          </a:xfrm>
          <a:prstGeom prst="roundRect">
            <a:avLst>
              <a:gd fmla="val 11879" name="adj"/>
            </a:avLst>
          </a:prstGeom>
          <a:noFill/>
          <a:ln>
            <a:noFill/>
          </a:ln>
        </p:spPr>
      </p:sp>
      <p:sp>
        <p:nvSpPr>
          <p:cNvPr id="130" name="Google Shape;130;p38"/>
          <p:cNvSpPr/>
          <p:nvPr>
            <p:ph idx="4" type="pic"/>
          </p:nvPr>
        </p:nvSpPr>
        <p:spPr>
          <a:xfrm>
            <a:off x="3095171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131" name="Google Shape;131;p38"/>
          <p:cNvSpPr/>
          <p:nvPr>
            <p:ph idx="5" type="pic"/>
          </p:nvPr>
        </p:nvSpPr>
        <p:spPr>
          <a:xfrm>
            <a:off x="457199" y="2962031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Пользовательский макет">
  <p:cSld name="5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617" name="adj"/>
            </a:avLst>
          </a:prstGeom>
          <a:noFill/>
          <a:ln>
            <a:noFill/>
          </a:ln>
        </p:spPr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507999" y="17922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2" type="body"/>
          </p:nvPr>
        </p:nvSpPr>
        <p:spPr>
          <a:xfrm>
            <a:off x="507999" y="11824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los Text SemiBold"/>
              <a:buNone/>
              <a:defRPr sz="32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3" type="body"/>
          </p:nvPr>
        </p:nvSpPr>
        <p:spPr>
          <a:xfrm>
            <a:off x="5000171" y="3011486"/>
            <a:ext cx="3635830" cy="15736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4" type="body"/>
          </p:nvPr>
        </p:nvSpPr>
        <p:spPr>
          <a:xfrm>
            <a:off x="5000171" y="2401659"/>
            <a:ext cx="2960913" cy="5950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u="sng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Пользовательский макет">
  <p:cSld name="9_Пользовательский макет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457201" y="1059322"/>
            <a:ext cx="3897086" cy="1734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457202" y="3105836"/>
            <a:ext cx="3897084" cy="1640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3" type="body"/>
          </p:nvPr>
        </p:nvSpPr>
        <p:spPr>
          <a:xfrm>
            <a:off x="4789714" y="1059322"/>
            <a:ext cx="3632201" cy="3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kfql">
  <p:cSld name="Ckfq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>
            <a:off x="457200" y="1211943"/>
            <a:ext cx="7467600" cy="3447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>
            <p:ph idx="2" type="pic"/>
          </p:nvPr>
        </p:nvSpPr>
        <p:spPr>
          <a:xfrm>
            <a:off x="457200" y="936852"/>
            <a:ext cx="4608513" cy="3842155"/>
          </a:xfrm>
          <a:prstGeom prst="roundRect">
            <a:avLst>
              <a:gd fmla="val 7784" name="adj"/>
            </a:avLst>
          </a:prstGeom>
          <a:noFill/>
          <a:ln>
            <a:noFill/>
          </a:ln>
        </p:spPr>
      </p:sp>
      <p:sp>
        <p:nvSpPr>
          <p:cNvPr id="44" name="Google Shape;44;p23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" type="body"/>
          </p:nvPr>
        </p:nvSpPr>
        <p:spPr>
          <a:xfrm>
            <a:off x="5508171" y="1153886"/>
            <a:ext cx="2532743" cy="3425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02428" y="943208"/>
            <a:ext cx="5526315" cy="3875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4"/>
          <p:cNvSpPr/>
          <p:nvPr>
            <p:ph idx="2" type="pic"/>
          </p:nvPr>
        </p:nvSpPr>
        <p:spPr>
          <a:xfrm>
            <a:off x="457200" y="943208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50" name="Google Shape;50;p24"/>
          <p:cNvSpPr/>
          <p:nvPr>
            <p:ph idx="3" type="pic"/>
          </p:nvPr>
        </p:nvSpPr>
        <p:spPr>
          <a:xfrm>
            <a:off x="457200" y="2935720"/>
            <a:ext cx="2532744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1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320945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5969804" y="2933902"/>
            <a:ext cx="2589213" cy="269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4" type="body"/>
          </p:nvPr>
        </p:nvSpPr>
        <p:spPr>
          <a:xfrm>
            <a:off x="457200" y="3287828"/>
            <a:ext cx="2588883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25"/>
          <p:cNvSpPr txBox="1"/>
          <p:nvPr>
            <p:ph idx="5" type="body"/>
          </p:nvPr>
        </p:nvSpPr>
        <p:spPr>
          <a:xfrm>
            <a:off x="3207251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457200" y="306435"/>
            <a:ext cx="6291943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los Text SemiBold"/>
              <a:buNone/>
              <a:defRPr sz="3200">
                <a:latin typeface="Golos Text SemiBold"/>
                <a:ea typeface="Golos Text SemiBold"/>
                <a:cs typeface="Golos Text SemiBold"/>
                <a:sym typeface="Golos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body"/>
          </p:nvPr>
        </p:nvSpPr>
        <p:spPr>
          <a:xfrm>
            <a:off x="5967600" y="3299578"/>
            <a:ext cx="2591416" cy="1395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3048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25"/>
          <p:cNvSpPr/>
          <p:nvPr>
            <p:ph idx="7" type="pic"/>
          </p:nvPr>
        </p:nvSpPr>
        <p:spPr>
          <a:xfrm>
            <a:off x="469081" y="944463"/>
            <a:ext cx="2577001" cy="1883023"/>
          </a:xfrm>
          <a:prstGeom prst="roundRect">
            <a:avLst>
              <a:gd fmla="val 11537" name="adj"/>
            </a:avLst>
          </a:prstGeom>
          <a:noFill/>
          <a:ln>
            <a:noFill/>
          </a:ln>
        </p:spPr>
      </p:sp>
      <p:sp>
        <p:nvSpPr>
          <p:cNvPr id="60" name="Google Shape;60;p25"/>
          <p:cNvSpPr/>
          <p:nvPr>
            <p:ph idx="8" type="pic"/>
          </p:nvPr>
        </p:nvSpPr>
        <p:spPr>
          <a:xfrm>
            <a:off x="3221666" y="944462"/>
            <a:ext cx="2577001" cy="1883023"/>
          </a:xfrm>
          <a:prstGeom prst="roundRect">
            <a:avLst>
              <a:gd fmla="val 12905" name="adj"/>
            </a:avLst>
          </a:prstGeom>
          <a:noFill/>
          <a:ln>
            <a:noFill/>
          </a:ln>
        </p:spPr>
      </p:sp>
      <p:sp>
        <p:nvSpPr>
          <p:cNvPr id="61" name="Google Shape;61;p25"/>
          <p:cNvSpPr/>
          <p:nvPr>
            <p:ph idx="9" type="pic"/>
          </p:nvPr>
        </p:nvSpPr>
        <p:spPr>
          <a:xfrm>
            <a:off x="5980690" y="944463"/>
            <a:ext cx="2577001" cy="1883023"/>
          </a:xfrm>
          <a:prstGeom prst="roundRect">
            <a:avLst>
              <a:gd fmla="val 10512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306434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121912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6"/>
          <p:cNvSpPr txBox="1"/>
          <p:nvPr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/>
          <p:nvPr>
            <p:ph type="title"/>
          </p:nvPr>
        </p:nvSpPr>
        <p:spPr>
          <a:xfrm>
            <a:off x="485950" y="2442525"/>
            <a:ext cx="80571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>
                <a:solidFill>
                  <a:schemeClr val="lt1"/>
                </a:solidFill>
              </a:rPr>
              <a:t>Обзор интерфейс</a:t>
            </a:r>
            <a:r>
              <a:rPr lang="ru-RU" sz="4400">
                <a:solidFill>
                  <a:schemeClr val="lt1"/>
                </a:solidFill>
              </a:rPr>
              <a:t>а</a:t>
            </a:r>
            <a:r>
              <a:rPr lang="ru-RU" sz="4400">
                <a:solidFill>
                  <a:schemeClr val="lt1"/>
                </a:solidFill>
              </a:rPr>
              <a:t> SMBus</a:t>
            </a:r>
            <a:endParaRPr sz="44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t/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2000">
                <a:solidFill>
                  <a:schemeClr val="lt1"/>
                </a:solidFill>
              </a:rPr>
              <a:t>System Management Bus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5318825" y="4032750"/>
            <a:ext cx="3618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Golos Text"/>
                <a:ea typeface="Golos Text"/>
                <a:cs typeface="Golos Text"/>
                <a:sym typeface="Golos Text"/>
              </a:rPr>
              <a:t>Выполнил:</a:t>
            </a:r>
            <a:endParaRPr sz="2000">
              <a:solidFill>
                <a:schemeClr val="lt1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Барсуков </a:t>
            </a:r>
            <a:r>
              <a:rPr lang="ru-RU" sz="20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Макси</a:t>
            </a:r>
            <a:r>
              <a:rPr lang="ru-RU" sz="20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м</a:t>
            </a:r>
            <a:r>
              <a:rPr lang="ru-RU" sz="2000">
                <a:solidFill>
                  <a:schemeClr val="lt1"/>
                </a:solidFill>
                <a:latin typeface="Golos Text SemiBold"/>
                <a:ea typeface="Golos Text SemiBold"/>
                <a:cs typeface="Golos Text SemiBold"/>
                <a:sym typeface="Golos Text SemiBold"/>
              </a:rPr>
              <a:t>, СВВ 1.3</a:t>
            </a:r>
            <a:endParaRPr sz="2000">
              <a:solidFill>
                <a:schemeClr val="lt1"/>
              </a:solidFill>
              <a:latin typeface="Golos Text SemiBold"/>
              <a:ea typeface="Golos Text SemiBold"/>
              <a:cs typeface="Golos Text SemiBold"/>
              <a:sym typeface="Golos Tex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d025a1b85_0_3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Тип интерфейса</a:t>
            </a:r>
            <a:endParaRPr/>
          </a:p>
        </p:txBody>
      </p:sp>
      <p:sp>
        <p:nvSpPr>
          <p:cNvPr id="191" name="Google Shape;191;g34d025a1b85_0_34"/>
          <p:cNvSpPr txBox="1"/>
          <p:nvPr>
            <p:ph idx="1" type="body"/>
          </p:nvPr>
        </p:nvSpPr>
        <p:spPr>
          <a:xfrm>
            <a:off x="843575" y="1340050"/>
            <a:ext cx="70809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SMBus является </a:t>
            </a:r>
            <a:r>
              <a:rPr b="1" lang="ru-RU" sz="1800"/>
              <a:t>синхронной </a:t>
            </a:r>
            <a:r>
              <a:rPr lang="ru-RU" sz="1800"/>
              <a:t>шиной передачи данных, что означает наличие выделенной линии тактирования, координирующей обмен.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Ведущее устройство генерирует тактовые импульсы на линии SCL, и все данные на SDA передаются в такт этим импульсам.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d025a1b85_0_2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Тип передачи</a:t>
            </a:r>
            <a:endParaRPr/>
          </a:p>
        </p:txBody>
      </p:sp>
      <p:sp>
        <p:nvSpPr>
          <p:cNvPr id="197" name="Google Shape;197;g34d025a1b85_0_24"/>
          <p:cNvSpPr txBox="1"/>
          <p:nvPr>
            <p:ph idx="1" type="body"/>
          </p:nvPr>
        </p:nvSpPr>
        <p:spPr>
          <a:xfrm>
            <a:off x="906675" y="1382125"/>
            <a:ext cx="70182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600"/>
              <a:t>Интерфейс SMBus обеспечивает </a:t>
            </a:r>
            <a:r>
              <a:rPr b="1" lang="ru-RU" sz="1600"/>
              <a:t>двунаправленный обмен</a:t>
            </a:r>
            <a:r>
              <a:rPr lang="ru-RU" sz="1600"/>
              <a:t>, однако </a:t>
            </a:r>
            <a:r>
              <a:rPr b="1" lang="ru-RU" sz="1600"/>
              <a:t>не одновременно в обоих направлениях</a:t>
            </a:r>
            <a:r>
              <a:rPr lang="ru-RU" sz="1600"/>
              <a:t> – коммуникация организована по </a:t>
            </a:r>
            <a:r>
              <a:rPr b="1" lang="ru-RU" sz="1600"/>
              <a:t>полудуплексному </a:t>
            </a:r>
            <a:r>
              <a:rPr lang="ru-RU" sz="1600"/>
              <a:t>принципу.</a:t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600"/>
              <a:t>Это означает, что в каждый конкретный момент времени данные передаются только в одну сторону (от ведущего к ведомому либо от ведомого к ведущему) по общей линии SDA​.</a:t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d025a1b85_0_4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Роли устройств на шине</a:t>
            </a:r>
            <a:endParaRPr/>
          </a:p>
        </p:txBody>
      </p:sp>
      <p:sp>
        <p:nvSpPr>
          <p:cNvPr id="203" name="Google Shape;203;g34d025a1b85_0_49"/>
          <p:cNvSpPr txBox="1"/>
          <p:nvPr>
            <p:ph idx="1" type="body"/>
          </p:nvPr>
        </p:nvSpPr>
        <p:spPr>
          <a:xfrm>
            <a:off x="875125" y="1382125"/>
            <a:ext cx="7049700" cy="3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Ведущий </a:t>
            </a:r>
            <a:r>
              <a:rPr lang="ru-RU" sz="1600"/>
              <a:t>(</a:t>
            </a:r>
            <a:r>
              <a:rPr b="1" lang="ru-RU" sz="1600"/>
              <a:t>Master</a:t>
            </a:r>
            <a:r>
              <a:rPr lang="ru-RU" sz="1600"/>
              <a:t>) – устройство, инициирующее обмен. Ведущий генерирует тактовые импульсы SCL, выдаёт старт/стоп условия и адресует ведомых. Он контролирует шину, выдаёт команды и заканчивает транзакции.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Ведомый </a:t>
            </a:r>
            <a:r>
              <a:rPr lang="ru-RU" sz="1600"/>
              <a:t>(</a:t>
            </a:r>
            <a:r>
              <a:rPr b="1" lang="ru-RU" sz="1600"/>
              <a:t>Slave</a:t>
            </a:r>
            <a:r>
              <a:rPr lang="ru-RU" sz="1600"/>
              <a:t>) – устройство, отвечающее на запросы мастера. Ведомый имеет уникальный адрес (7-битный), по которому мастер к нему обращается. Ведомое принимает команды и может отправлять данные в ответ, но только по запросу ведущего.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Хост </a:t>
            </a:r>
            <a:r>
              <a:rPr lang="ru-RU" sz="1600"/>
              <a:t>(</a:t>
            </a:r>
            <a:r>
              <a:rPr b="1" lang="ru-RU" sz="1600"/>
              <a:t>Host</a:t>
            </a:r>
            <a:r>
              <a:rPr lang="ru-RU" sz="1600"/>
              <a:t>) – термин SMBus для основного управляющего устройства системы. Хост – это, как правило, один из мастеров, который отвечает за управление всеми остальными устройствами SMBus в системе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d025a1b85_0_5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Особенности SMBus</a:t>
            </a:r>
            <a:endParaRPr/>
          </a:p>
        </p:txBody>
      </p:sp>
      <p:sp>
        <p:nvSpPr>
          <p:cNvPr id="209" name="Google Shape;209;g34d025a1b85_0_54"/>
          <p:cNvSpPr txBox="1"/>
          <p:nvPr>
            <p:ph idx="1" type="body"/>
          </p:nvPr>
        </p:nvSpPr>
        <p:spPr>
          <a:xfrm>
            <a:off x="801500" y="1392625"/>
            <a:ext cx="71232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28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Совместимость с I²C;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Максимальное число устройств – 127 (по 7-бит адресам, адрес 0x00 зарезервирован);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Низкое энергопотребление шины(класс Low-power с током подтяжки ~350 мкА);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По сравнению с другими интерфейсами, SMBus невысокоскоростной – долгое время максимум был 100 кбит/с;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Полудуплексный режим и общие линии не позволяют параллельной двусторонней связи или одновременной работы нескольких устройств;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d025a1b85_0_6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Разъёмы и соединители SMBus</a:t>
            </a:r>
            <a:endParaRPr/>
          </a:p>
        </p:txBody>
      </p:sp>
      <p:sp>
        <p:nvSpPr>
          <p:cNvPr id="215" name="Google Shape;215;g34d025a1b85_0_69"/>
          <p:cNvSpPr txBox="1"/>
          <p:nvPr>
            <p:ph idx="1" type="body"/>
          </p:nvPr>
        </p:nvSpPr>
        <p:spPr>
          <a:xfrm>
            <a:off x="801500" y="1203300"/>
            <a:ext cx="71232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Спецификация SMBus </a:t>
            </a:r>
            <a:r>
              <a:rPr b="1" lang="ru-RU" sz="1700"/>
              <a:t>не регламентирует форму разъема для внешнего подключения</a:t>
            </a:r>
            <a:r>
              <a:rPr lang="ru-RU" sz="1700"/>
              <a:t> – шина изначально предполагалась как </a:t>
            </a:r>
            <a:r>
              <a:rPr b="1" lang="ru-RU" sz="1700"/>
              <a:t>внутренняя</a:t>
            </a:r>
            <a:r>
              <a:rPr lang="ru-RU" sz="1700"/>
              <a:t>, на плате. Тем не менее, линии SMBus присутствуют во многих внутренних разъёмах электронных устройств: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28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Коннекторы батарей ноутбуков;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Слоты расширения и внутренняя периферия;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-RU" sz="1700"/>
              <a:t>Шины внутри блоков;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В целом, SMBus чаще всего спрятан внутри устройства, и пользователь может даже не знать о его наличии. </a:t>
            </a:r>
            <a:r>
              <a:rPr b="1" lang="ru-RU" sz="1700"/>
              <a:t>Подключение новых устройств к SMBus внешне не предусмотрено</a:t>
            </a:r>
            <a:r>
              <a:rPr lang="ru-RU" sz="1700"/>
              <a:t> (нет общедоступного порта).</a:t>
            </a:r>
            <a:endParaRPr sz="17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d025a1b85_0_7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Эксплуатационные условия</a:t>
            </a:r>
            <a:endParaRPr/>
          </a:p>
        </p:txBody>
      </p:sp>
      <p:sp>
        <p:nvSpPr>
          <p:cNvPr id="221" name="Google Shape;221;g34d025a1b85_0_74"/>
          <p:cNvSpPr txBox="1"/>
          <p:nvPr>
            <p:ph idx="1" type="body"/>
          </p:nvPr>
        </p:nvSpPr>
        <p:spPr>
          <a:xfrm>
            <a:off x="801500" y="1392625"/>
            <a:ext cx="7123200" cy="3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При использовании SMBus в разъёмах важно учитывать правильную подтяжку – обычно подтяжки размещены на основной плате (хост-стороне). Подключаемые модули должны либо не дублировать подтяжки, либо согласовывать их.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Контакты SMBus относительно </a:t>
            </a:r>
            <a:r>
              <a:rPr b="1" lang="ru-RU" sz="1700"/>
              <a:t>низковольтные </a:t>
            </a:r>
            <a:r>
              <a:rPr lang="ru-RU" sz="1700"/>
              <a:t>(обычно 3,3 В), поэтому при выведении на внешний разъём требуется </a:t>
            </a:r>
            <a:r>
              <a:rPr b="1" lang="ru-RU" sz="1700"/>
              <a:t>защита от </a:t>
            </a:r>
            <a:r>
              <a:rPr b="1" lang="ru-RU" sz="1700"/>
              <a:t>ESD</a:t>
            </a:r>
            <a:r>
              <a:rPr lang="ru-RU" sz="1700"/>
              <a:t>. </a:t>
            </a:r>
            <a:r>
              <a:rPr b="1" lang="ru-RU" sz="1700"/>
              <a:t>Температурный диапазон </a:t>
            </a:r>
            <a:r>
              <a:rPr lang="ru-RU" sz="1700"/>
              <a:t>работы определяется компонентами – сама по себе шина работает в любых условиях, где работают электроника (0–85°C и шире). Многие разъёмы с SMBus расположены внутри корпусов и не подвергаются воздействию среды напрямую.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d025a1b85_0_5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Сферы применения интерфейса</a:t>
            </a:r>
            <a:endParaRPr/>
          </a:p>
        </p:txBody>
      </p:sp>
      <p:sp>
        <p:nvSpPr>
          <p:cNvPr id="227" name="Google Shape;227;g34d025a1b85_0_59"/>
          <p:cNvSpPr txBox="1"/>
          <p:nvPr>
            <p:ph idx="1" type="body"/>
          </p:nvPr>
        </p:nvSpPr>
        <p:spPr>
          <a:xfrm>
            <a:off x="843575" y="1245375"/>
            <a:ext cx="7081200" cy="3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Практически на всех современных материнских платах ПК имеется SMBus. Он используется для </a:t>
            </a:r>
            <a:r>
              <a:rPr b="1" lang="ru-RU" sz="1600"/>
              <a:t>связи чипсета/контроллера с различными датчиками</a:t>
            </a:r>
            <a:r>
              <a:rPr lang="ru-RU" sz="1600"/>
              <a:t> (температуры, напряжения, скорости вентиляторов), микросхемами управления питанием, а также для обмена с аккумуляторами в ноутбуках;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Смарт-батареи</a:t>
            </a:r>
            <a:r>
              <a:rPr lang="ru-RU" sz="1600"/>
              <a:t> – одна из изначальных сфер применения SMBus. Контроллер батареи через SMBus сообщает системе уровень заряда, температуру, серийный номер, принимает команды на заряд и т.д.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-RU" sz="1600"/>
              <a:t>Интерфейс SMBus встречается в </a:t>
            </a:r>
            <a:r>
              <a:rPr b="1" lang="ru-RU" sz="1600"/>
              <a:t>UPS </a:t>
            </a:r>
            <a:r>
              <a:rPr lang="ru-RU" sz="1600"/>
              <a:t>(источники бесперебойного питания) – </a:t>
            </a:r>
            <a:r>
              <a:rPr b="1" lang="ru-RU" sz="1600"/>
              <a:t>для общения батарейного модуля с контроллером UPS</a:t>
            </a:r>
            <a:r>
              <a:rPr lang="ru-RU" sz="1600"/>
              <a:t>, в </a:t>
            </a:r>
            <a:r>
              <a:rPr b="1" lang="ru-RU" sz="1600"/>
              <a:t>электротранспорте </a:t>
            </a:r>
            <a:r>
              <a:rPr lang="ru-RU" sz="1600"/>
              <a:t>(BMS – системы управления батареями могут использовать SMBus-связь между батареей и зарядным блоком)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457200" y="1801813"/>
            <a:ext cx="8229600" cy="620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los Text SemiBold"/>
              <a:buNone/>
            </a:pPr>
            <a:r>
              <a:rPr lang="ru-RU" sz="4400"/>
              <a:t>Спасибо</a:t>
            </a:r>
            <a:br>
              <a:rPr lang="ru-RU" sz="4400"/>
            </a:br>
            <a:r>
              <a:rPr lang="ru-RU" sz="4400"/>
              <a:t>за 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d025a1b85_0_1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История и версии</a:t>
            </a:r>
            <a:endParaRPr/>
          </a:p>
        </p:txBody>
      </p:sp>
      <p:sp>
        <p:nvSpPr>
          <p:cNvPr id="143" name="Google Shape;143;g34d025a1b85_0_12"/>
          <p:cNvSpPr txBox="1"/>
          <p:nvPr>
            <p:ph idx="1" type="body"/>
          </p:nvPr>
        </p:nvSpPr>
        <p:spPr>
          <a:xfrm>
            <a:off x="717350" y="1350575"/>
            <a:ext cx="72075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/>
              <a:t>Интерфейс SMBus был разработан компанией Intel совместно с Duracell в 1994 году для обмена данными между системным контроллером и устройствами питания.</a:t>
            </a:r>
            <a:endParaRPr sz="16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400"/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Clr>
                <a:srgbClr val="2C2D2E"/>
              </a:buClr>
              <a:buSzPts val="1600"/>
              <a:buChar char="●"/>
            </a:pPr>
            <a:r>
              <a:rPr b="1" lang="ru-RU" sz="1600">
                <a:solidFill>
                  <a:srgbClr val="2C2D2E"/>
                </a:solidFill>
              </a:rPr>
              <a:t>SMBus 1.0/1.1</a:t>
            </a:r>
            <a:r>
              <a:rPr lang="ru-RU" sz="1600">
                <a:solidFill>
                  <a:srgbClr val="2C2D2E"/>
                </a:solidFill>
              </a:rPr>
              <a:t>: Первые спецификации (около 1995–1998 гг.) ориентировались на Smart Battery System</a:t>
            </a:r>
            <a:r>
              <a:rPr b="0" i="0" lang="ru-RU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;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600"/>
              <a:buChar char="●"/>
            </a:pPr>
            <a:r>
              <a:rPr b="1" lang="ru-RU" sz="1600">
                <a:solidFill>
                  <a:srgbClr val="2C2D2E"/>
                </a:solidFill>
              </a:rPr>
              <a:t>SMBus 2.0</a:t>
            </a:r>
            <a:r>
              <a:rPr lang="ru-RU" sz="1600">
                <a:solidFill>
                  <a:srgbClr val="2C2D2E"/>
                </a:solidFill>
              </a:rPr>
              <a:t>: Выпущен в 2000 году, расширил область применения за пределы батарей.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600"/>
              <a:buChar char="●"/>
            </a:pPr>
            <a:r>
              <a:rPr b="1" lang="ru-RU" sz="1600">
                <a:solidFill>
                  <a:srgbClr val="2C2D2E"/>
                </a:solidFill>
              </a:rPr>
              <a:t>SMBus 3.0</a:t>
            </a:r>
            <a:r>
              <a:rPr lang="ru-RU" sz="1600">
                <a:solidFill>
                  <a:srgbClr val="2C2D2E"/>
                </a:solidFill>
              </a:rPr>
              <a:t>: Выпущен в 2015 году и обратно совместим с предыдущими версиями​</a:t>
            </a:r>
            <a:r>
              <a:rPr b="0" i="0" lang="ru-RU" sz="1600">
                <a:solidFill>
                  <a:srgbClr val="2C2D2E"/>
                </a:solidFill>
                <a:latin typeface="Golos Text"/>
                <a:ea typeface="Golos Text"/>
                <a:cs typeface="Golos Text"/>
                <a:sym typeface="Golos Text"/>
              </a:rPr>
              <a:t>.</a:t>
            </a:r>
            <a:endParaRPr b="0" i="0" sz="1600">
              <a:solidFill>
                <a:srgbClr val="2C2D2E"/>
              </a:solidFill>
              <a:latin typeface="Golos Text"/>
              <a:ea typeface="Golos Text"/>
              <a:cs typeface="Golos Text"/>
              <a:sym typeface="Golos Tex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C2D2E"/>
              </a:buClr>
              <a:buSzPts val="1600"/>
              <a:buChar char="●"/>
            </a:pPr>
            <a:r>
              <a:rPr lang="ru-RU" sz="1600">
                <a:solidFill>
                  <a:srgbClr val="2C2D2E"/>
                </a:solidFill>
              </a:rPr>
              <a:t>Стандарт продолжает развиваться (актуальная версия – </a:t>
            </a:r>
            <a:r>
              <a:rPr b="1" lang="ru-RU" sz="1600">
                <a:solidFill>
                  <a:srgbClr val="2C2D2E"/>
                </a:solidFill>
              </a:rPr>
              <a:t>3.3.1</a:t>
            </a:r>
            <a:r>
              <a:rPr lang="ru-RU" sz="1600">
                <a:solidFill>
                  <a:srgbClr val="2C2D2E"/>
                </a:solidFill>
              </a:rPr>
              <a:t> от 2024 года)</a:t>
            </a:r>
            <a:endParaRPr sz="1600">
              <a:solidFill>
                <a:srgbClr val="2C2D2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 txBox="1"/>
          <p:nvPr>
            <p:ph type="title"/>
          </p:nvPr>
        </p:nvSpPr>
        <p:spPr>
          <a:xfrm>
            <a:off x="457200" y="306435"/>
            <a:ext cx="6824382" cy="5272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Скорости передачи данных</a:t>
            </a:r>
            <a:endParaRPr/>
          </a:p>
        </p:txBody>
      </p:sp>
      <p:sp>
        <p:nvSpPr>
          <p:cNvPr id="149" name="Google Shape;149;p6"/>
          <p:cNvSpPr txBox="1"/>
          <p:nvPr>
            <p:ph idx="1" type="body"/>
          </p:nvPr>
        </p:nvSpPr>
        <p:spPr>
          <a:xfrm>
            <a:off x="633200" y="1487301"/>
            <a:ext cx="72915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/>
              <a:t>В спецификациях SMBus до версии 2.0 частота тактового сигнала определена </a:t>
            </a:r>
            <a:r>
              <a:rPr b="1" lang="ru-RU" sz="1800"/>
              <a:t>от 10 кГц до 100 кГц​</a:t>
            </a:r>
            <a:r>
              <a:rPr lang="ru-RU" sz="1800"/>
              <a:t>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800"/>
              <a:t>Минимальная скорость 10 кГц введена, чтобы устройства не “висели” на шине слишком долго без таймаута.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100 кбит/с – максимальная скорость обмена для классического SMBus (равна стандартному режиму I²C)​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Современные устройства SMBus могут поддерживать один из трёх максимальных скоростных режимов: 100 кГц, 400 кГц и 1 МГц</a:t>
            </a:r>
            <a:endParaRPr sz="18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d025a1b85_0_19"/>
          <p:cNvSpPr txBox="1"/>
          <p:nvPr>
            <p:ph type="title"/>
          </p:nvPr>
        </p:nvSpPr>
        <p:spPr>
          <a:xfrm>
            <a:off x="457200" y="306425"/>
            <a:ext cx="684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-RU" sz="2480"/>
              <a:t>Уровни модели OSI, реализуемые SMBus</a:t>
            </a:r>
            <a:endParaRPr sz="2480"/>
          </a:p>
        </p:txBody>
      </p:sp>
      <p:sp>
        <p:nvSpPr>
          <p:cNvPr id="155" name="Google Shape;155;g34d025a1b85_0_19"/>
          <p:cNvSpPr txBox="1"/>
          <p:nvPr>
            <p:ph idx="1" type="body"/>
          </p:nvPr>
        </p:nvSpPr>
        <p:spPr>
          <a:xfrm>
            <a:off x="633200" y="1487301"/>
            <a:ext cx="72915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800"/>
              <a:t>Физический уровень</a:t>
            </a:r>
            <a:r>
              <a:rPr lang="ru-RU" sz="1800"/>
              <a:t>: SMBus определяет электрические характеристики и сигналы интерфейса – тип проводников, уровни логических сигналов, временные диаграммы. По физике SMBus представляет собой однооконечную (single-ended) двупроводную шину с открытым коллектором (открытым стоком) на линиях, требующими подтяжки к питанию​.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-RU" sz="1800"/>
              <a:t>Канальный уровень</a:t>
            </a:r>
            <a:r>
              <a:rPr lang="ru-RU" sz="1800"/>
              <a:t>: Протокол SMBus реализует канальный уровень – формат кадров, адресацию устройств, управление доступом к шине. Он задаёт структуру сообщений (Start/Stop условие, адрес устройства, биты R/W, подтверждения ACK/NACK и т.д.) и правила арбитража между мастерами.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d025a1b85_0_2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Среда передачи данных</a:t>
            </a:r>
            <a:endParaRPr/>
          </a:p>
        </p:txBody>
      </p:sp>
      <p:sp>
        <p:nvSpPr>
          <p:cNvPr id="161" name="Google Shape;161;g34d025a1b85_0_2"/>
          <p:cNvSpPr txBox="1"/>
          <p:nvPr>
            <p:ph idx="1" type="body"/>
          </p:nvPr>
        </p:nvSpPr>
        <p:spPr>
          <a:xfrm>
            <a:off x="748900" y="1350575"/>
            <a:ext cx="7176000" cy="3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SMBus использует в качестве среды передачи </a:t>
            </a:r>
            <a:r>
              <a:rPr b="1" lang="ru-RU" sz="1800"/>
              <a:t>электрические проводники</a:t>
            </a:r>
            <a:r>
              <a:rPr lang="ru-RU" sz="1800"/>
              <a:t> (медные печатные дорожки или провода).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Как правило, шина реализуется либо на печатной плате (между микросхемами на материнской плате, модуле памяти и т.п.), либо посредством коротких кабелей/жгутов внутри корпуса устройства.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800"/>
              <a:t>Интерфейс SMBus </a:t>
            </a:r>
            <a:r>
              <a:rPr b="1" lang="ru-RU" sz="1800"/>
              <a:t>не предусматривает оптическую или радио-среду передачи</a:t>
            </a:r>
            <a:r>
              <a:rPr lang="ru-RU" sz="1800"/>
              <a:t> – он рассчитан на прямое проводное соединение.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d025a1b85_0_2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-RU" sz="2080"/>
              <a:t>Максимальная дальность соединения устройств</a:t>
            </a:r>
            <a:endParaRPr sz="2080"/>
          </a:p>
        </p:txBody>
      </p:sp>
      <p:sp>
        <p:nvSpPr>
          <p:cNvPr id="167" name="Google Shape;167;g34d025a1b85_0_29"/>
          <p:cNvSpPr txBox="1"/>
          <p:nvPr>
            <p:ph idx="1" type="body"/>
          </p:nvPr>
        </p:nvSpPr>
        <p:spPr>
          <a:xfrm>
            <a:off x="906675" y="1297975"/>
            <a:ext cx="7018200" cy="3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28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SMBus, подобно I²C, рассчитан на соединение устройств на небольшом расстоянии – обычно в пределах одного устройства или печатной платы.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/>
              <a:t>В типичных случаях длина соединений SMBus – несколько десятков сантиметров (соединение чипов на плате, шлейф к батарее ноутбука и т.п.). Превышение ~1 м без повторителей может привести к искажениям сигналов из-за емкостной нагрузки.</a:t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b="1" lang="ru-RU" sz="1800"/>
              <a:t>SMBus – шина для локального обмена, а не для сетевых соединений на большое расстояние.</a:t>
            </a:r>
            <a:endParaRPr b="1" sz="18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d025a1b85_0_7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olos Text SemiBold"/>
              <a:buNone/>
            </a:pPr>
            <a:r>
              <a:rPr lang="ru-RU"/>
              <a:t>Топологии соединения устройств</a:t>
            </a:r>
            <a:endParaRPr/>
          </a:p>
        </p:txBody>
      </p:sp>
      <p:sp>
        <p:nvSpPr>
          <p:cNvPr id="173" name="Google Shape;173;g34d025a1b85_0_7"/>
          <p:cNvSpPr txBox="1"/>
          <p:nvPr>
            <p:ph idx="1" type="body"/>
          </p:nvPr>
        </p:nvSpPr>
        <p:spPr>
          <a:xfrm>
            <a:off x="1169650" y="1255900"/>
            <a:ext cx="6755100" cy="3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Основная топология SMBus – </a:t>
            </a:r>
            <a:r>
              <a:rPr b="1" lang="ru-RU" sz="1700"/>
              <a:t>общая шина</a:t>
            </a:r>
            <a:r>
              <a:rPr lang="ru-RU" sz="1700"/>
              <a:t>, к двум линиям которой параллельно подключены все устройства​. Линии SCL (тактовая) и SDA (данные) общие, и все узлы (ведущие и ведомые) связаны по схеме многоточечного соединения.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SMBus поддерживает наличие нескольких ведущих устройств на одной шине (</a:t>
            </a:r>
            <a:r>
              <a:rPr b="1" lang="ru-RU" sz="1700"/>
              <a:t>multi-master</a:t>
            </a:r>
            <a:r>
              <a:rPr lang="ru-RU" sz="1700"/>
              <a:t>). В этом случае топология все так же шинная, но несколько узлов могут по очереди брать на себя роль мастера.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Однако </a:t>
            </a:r>
            <a:r>
              <a:rPr b="1" lang="ru-RU" sz="1700"/>
              <a:t>на практике мультимастер SMBus встречается редко</a:t>
            </a:r>
            <a:r>
              <a:rPr lang="ru-RU" sz="1700"/>
              <a:t> – обычно имеется один главный контроллер (хост), координирующий обмен.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d025a1b85_0_44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-RU" sz="2380"/>
              <a:t>Механизмы обеспечения</a:t>
            </a:r>
            <a:endParaRPr sz="23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-RU" sz="2380"/>
              <a:t>надежности передачи данных</a:t>
            </a:r>
            <a:endParaRPr sz="2380"/>
          </a:p>
        </p:txBody>
      </p:sp>
      <p:sp>
        <p:nvSpPr>
          <p:cNvPr id="179" name="Google Shape;179;g34d025a1b85_0_44"/>
          <p:cNvSpPr txBox="1"/>
          <p:nvPr>
            <p:ph idx="1" type="body"/>
          </p:nvPr>
        </p:nvSpPr>
        <p:spPr>
          <a:xfrm>
            <a:off x="748900" y="1211950"/>
            <a:ext cx="71760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28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Байт с подтверждением</a:t>
            </a:r>
            <a:r>
              <a:rPr lang="ru-RU" sz="1600"/>
              <a:t> (ACK/NACK)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Обмен организован побайтно; каждый принятый байт данных должен подтверждаться приемником специальным битом ACK (лог.0 на линии SDA)​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Тайм-аут по шине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если линия SCL удерживается в состоянии LOW дольше ~35 мс все устройства должны сбросить свой интерфейс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Контроль </a:t>
            </a:r>
            <a:r>
              <a:rPr b="1" lang="ru-RU" sz="1600"/>
              <a:t>четности</a:t>
            </a:r>
            <a:r>
              <a:rPr lang="ru-RU" sz="1600"/>
              <a:t> (Packet Error Checking)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Арбитраж на шине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ru-RU" sz="1600"/>
              <a:t>SMBus Alert</a:t>
            </a:r>
            <a:r>
              <a:rPr lang="ru-RU" sz="1600"/>
              <a:t> (прерывание от ведомых)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ru-RU" sz="1600"/>
              <a:t>В SMBus определена дополнительная опциональная сигнальная линия SMBALERT# – позволяет ведомому устроству уведомить хоста о важном событии вне очереди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d025a1b85_0_39"/>
          <p:cNvSpPr txBox="1"/>
          <p:nvPr>
            <p:ph type="title"/>
          </p:nvPr>
        </p:nvSpPr>
        <p:spPr>
          <a:xfrm>
            <a:off x="457200" y="306435"/>
            <a:ext cx="68244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olos Text SemiBold"/>
              <a:buNone/>
            </a:pPr>
            <a:r>
              <a:rPr lang="ru-RU" sz="2680"/>
              <a:t>Сигнальный интерфейс и линии связи</a:t>
            </a:r>
            <a:endParaRPr sz="2680"/>
          </a:p>
        </p:txBody>
      </p:sp>
      <p:sp>
        <p:nvSpPr>
          <p:cNvPr id="185" name="Google Shape;185;g34d025a1b85_0_39"/>
          <p:cNvSpPr txBox="1"/>
          <p:nvPr>
            <p:ph idx="1" type="body"/>
          </p:nvPr>
        </p:nvSpPr>
        <p:spPr>
          <a:xfrm>
            <a:off x="938250" y="1211950"/>
            <a:ext cx="6986700" cy="3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Для обмена по SMBus требуется </a:t>
            </a:r>
            <a:r>
              <a:rPr b="1" lang="ru-RU" sz="1700"/>
              <a:t>минимум 2 сигнальных линии</a:t>
            </a:r>
            <a:r>
              <a:rPr lang="ru-RU" sz="1700"/>
              <a:t> (не считая питания и земли) – тактовая линия </a:t>
            </a:r>
            <a:r>
              <a:rPr b="1" lang="ru-RU" sz="1700"/>
              <a:t>SMBCLK (SCL)</a:t>
            </a:r>
            <a:r>
              <a:rPr lang="ru-RU" sz="1700"/>
              <a:t> и линия данных </a:t>
            </a:r>
            <a:r>
              <a:rPr b="1" lang="ru-RU" sz="1700"/>
              <a:t>SMBDAT (SDA)</a:t>
            </a:r>
            <a:r>
              <a:rPr lang="ru-RU" sz="1700"/>
              <a:t>. Опционально может присутствовать линия SMBALERT#, но она не обязательна и используется не во всех системах. Передача данных синхронизирована тактовыми импульсами на SCL, генерируемыми ведущим устройством.</a:t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280"/>
              </a:spcBef>
              <a:spcAft>
                <a:spcPts val="0"/>
              </a:spcAft>
              <a:buNone/>
            </a:pPr>
            <a:r>
              <a:rPr lang="ru-RU" sz="1700"/>
              <a:t>Линии SMBCLK и SMBDAT имеют выходы с открытым коллектором/стоком у всех подключенных микросхем. Это означает, что сами устройства могут только тянуть линию вниз (лог.0), а для формирования лог.1 требуется внешний подтягивающий резистор к плюсу питания​.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1">
  <a:themeElements>
    <a:clrScheme name="Другая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2014-06-27T12:30:22Z</dcterms:created>
  <dc:creator>Al</dc:creator>
</cp:coreProperties>
</file>