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349" r:id="rId4"/>
    <p:sldId id="320" r:id="rId5"/>
    <p:sldId id="323" r:id="rId6"/>
    <p:sldId id="324" r:id="rId7"/>
    <p:sldId id="304" r:id="rId8"/>
    <p:sldId id="325" r:id="rId9"/>
    <p:sldId id="306" r:id="rId10"/>
    <p:sldId id="307" r:id="rId11"/>
    <p:sldId id="309" r:id="rId12"/>
    <p:sldId id="327" r:id="rId13"/>
    <p:sldId id="312" r:id="rId14"/>
    <p:sldId id="326" r:id="rId15"/>
    <p:sldId id="311" r:id="rId16"/>
    <p:sldId id="315" r:id="rId17"/>
    <p:sldId id="328" r:id="rId18"/>
    <p:sldId id="317" r:id="rId19"/>
    <p:sldId id="346" r:id="rId20"/>
    <p:sldId id="322" r:id="rId21"/>
    <p:sldId id="337" r:id="rId22"/>
    <p:sldId id="336" r:id="rId23"/>
    <p:sldId id="319" r:id="rId24"/>
    <p:sldId id="341" r:id="rId25"/>
    <p:sldId id="335" r:id="rId26"/>
    <p:sldId id="321" r:id="rId27"/>
    <p:sldId id="350" r:id="rId28"/>
    <p:sldId id="257" r:id="rId29"/>
  </p:sldIdLst>
  <p:sldSz cx="9144000" cy="6858000" type="screen4x3"/>
  <p:notesSz cx="7315200" cy="96012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50AA19-BD8B-408F-8B84-3E54761CFB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52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314458F-FB08-48A3-A0E4-2835DE8DA6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9DBB56-CDE6-4871-9974-841231C84DE7}" type="slidenum">
              <a:rPr lang="en-AU" altLang="en-US" smtClean="0"/>
              <a:pPr eaLnBrk="1" hangingPunct="1"/>
              <a:t>1</a:t>
            </a:fld>
            <a:endParaRPr lang="en-AU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neuron-colouris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61" r="6958" b="85741"/>
          <a:stretch>
            <a:fillRect/>
          </a:stretch>
        </p:blipFill>
        <p:spPr bwMode="auto">
          <a:xfrm>
            <a:off x="4572000" y="0"/>
            <a:ext cx="1295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neuron-colouris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0" r="20139" b="323"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white">
          <a:xfrm>
            <a:off x="685800" y="990600"/>
            <a:ext cx="5973763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hidden">
          <a:xfrm>
            <a:off x="3203575" y="0"/>
            <a:ext cx="2663825" cy="1052513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2924175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5133" name="AutoShape 1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4213" y="981075"/>
            <a:ext cx="8229600" cy="1905000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KXT103 – Introduction to Systems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A4202490-BD3A-464B-92FD-3F122321C1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2" name="Date Placeholder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/>
              <a:t>Semester 2</a:t>
            </a:r>
          </a:p>
          <a:p>
            <a:pPr>
              <a:defRPr/>
            </a:pPr>
            <a:r>
              <a:rPr lang="en-AU"/>
              <a:t>2007</a:t>
            </a:r>
          </a:p>
        </p:txBody>
      </p:sp>
      <p:sp>
        <p:nvSpPr>
          <p:cNvPr id="13" name="Footer Placeholder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AU"/>
              <a:t>Dr Ian Lewis</a:t>
            </a:r>
          </a:p>
        </p:txBody>
      </p:sp>
    </p:spTree>
    <p:extLst>
      <p:ext uri="{BB962C8B-B14F-4D97-AF65-F5344CB8AC3E}">
        <p14:creationId xmlns:p14="http://schemas.microsoft.com/office/powerpoint/2010/main" val="286783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9F5EE-6B63-4F9E-BEA1-5D38BBF004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1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404813"/>
            <a:ext cx="2097087" cy="6453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404813"/>
            <a:ext cx="6138863" cy="6453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D5569-DEFB-439B-9ABF-F8398EFABF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6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8388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16113"/>
            <a:ext cx="4076700" cy="4941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16113"/>
            <a:ext cx="4076700" cy="4941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6F77-8768-4753-B428-EF347B2BDA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87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8388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16113"/>
            <a:ext cx="83058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462463"/>
            <a:ext cx="8305800" cy="239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2A15A-E0FB-4D86-82BD-6D5679BFDE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78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98217-256A-4DA7-B132-2D1FDCA8C6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2DA95-D93D-4DB8-979B-85F8A93F3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29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16113"/>
            <a:ext cx="4076700" cy="494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16113"/>
            <a:ext cx="4076700" cy="494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D046-FBB9-476B-8378-9F0C4A8A54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65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0752E-FCB8-4C5A-B160-9EE594BF23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79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11F01-E98D-4BA7-8500-84EC885F1B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3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919B5-A323-418D-A2DE-9DE7AE2933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49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E88E7-7915-4720-8031-D4A7BC415E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5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676CD-F7AC-484A-B9A4-28A5C86F7E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90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neuron-colourise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0" r="14275" b="94116"/>
          <a:stretch>
            <a:fillRect/>
          </a:stretch>
        </p:blipFill>
        <p:spPr bwMode="auto">
          <a:xfrm>
            <a:off x="0" y="0"/>
            <a:ext cx="51482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7" descr="neuron-colourise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9" t="5884" r="56773" b="90979"/>
          <a:stretch>
            <a:fillRect/>
          </a:stretch>
        </p:blipFill>
        <p:spPr bwMode="auto">
          <a:xfrm>
            <a:off x="755650" y="404813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5" descr="neuron-colourise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0" r="58971" b="323"/>
          <a:stretch>
            <a:fillRect/>
          </a:stretch>
        </p:blipFill>
        <p:spPr bwMode="auto">
          <a:xfrm>
            <a:off x="0" y="0"/>
            <a:ext cx="75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 userDrawn="1"/>
        </p:nvSpPr>
        <p:spPr bwMode="hidden">
          <a:xfrm>
            <a:off x="2484438" y="0"/>
            <a:ext cx="2663825" cy="404813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250825" y="1557338"/>
            <a:ext cx="7391400" cy="319087"/>
            <a:chOff x="144" y="1248"/>
            <a:chExt cx="4656" cy="201"/>
          </a:xfrm>
        </p:grpSpPr>
        <p:sp>
          <p:nvSpPr>
            <p:cNvPr id="1034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5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16113"/>
            <a:ext cx="8305800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2" name="AutoShape 11"/>
          <p:cNvSpPr>
            <a:spLocks noGrp="1" noChangeArrowheads="1"/>
          </p:cNvSpPr>
          <p:nvPr>
            <p:ph type="title"/>
          </p:nvPr>
        </p:nvSpPr>
        <p:spPr bwMode="gray">
          <a:xfrm>
            <a:off x="755650" y="404813"/>
            <a:ext cx="8388350" cy="1143000"/>
          </a:xfrm>
          <a:prstGeom prst="roundRect">
            <a:avLst>
              <a:gd name="adj" fmla="val 21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0DE67C-E9F4-46EC-9F4A-3DA6894312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Week09_2_TheSimpsons_Women%20are%20as%20Smart%20as%20Men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Week09_2_TheSimpsons_Girl%20Maths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Week09_2_TheSimpsons_I'm%20Hardly%20Learning%20at%20All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Week09_2_TheSimpsons_Low%20Battery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 smtClean="0">
                <a:solidFill>
                  <a:schemeClr val="bg1"/>
                </a:solidFill>
              </a:rPr>
              <a:t>Semester 1</a:t>
            </a:r>
          </a:p>
          <a:p>
            <a:pPr eaLnBrk="1" hangingPunct="1"/>
            <a:r>
              <a:rPr lang="en-AU" altLang="en-US" dirty="0" smtClean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mtClean="0"/>
              <a:t>Dr Ian Lewis</a:t>
            </a:r>
          </a:p>
        </p:txBody>
      </p:sp>
      <p:sp>
        <p:nvSpPr>
          <p:cNvPr id="3076" name="AutoShap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dirty="0" smtClean="0"/>
              <a:t>KIT108 – Artificial Intelligence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Neural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AE5339-A66E-4206-A7EE-BAF1977DE955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10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Network Training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b="1" smtClean="0"/>
              <a:t>Neural networks </a:t>
            </a:r>
            <a:r>
              <a:rPr lang="en-AU" altLang="en-US" smtClean="0"/>
              <a:t>are not programmed or knowledge engineered, but are </a:t>
            </a:r>
            <a:r>
              <a:rPr lang="en-AU" altLang="en-US" b="1" smtClean="0"/>
              <a:t>trained </a:t>
            </a:r>
            <a:r>
              <a:rPr lang="en-AU" altLang="en-US" smtClean="0"/>
              <a:t>to recognise the input patterns</a:t>
            </a:r>
          </a:p>
          <a:p>
            <a:pPr eaLnBrk="1" hangingPunct="1"/>
            <a:r>
              <a:rPr lang="en-AU" altLang="en-US" smtClean="0"/>
              <a:t>Initially weights are set </a:t>
            </a:r>
            <a:r>
              <a:rPr lang="en-AU" altLang="en-US" b="1" smtClean="0"/>
              <a:t>randomly</a:t>
            </a:r>
            <a:r>
              <a:rPr lang="en-AU" altLang="en-US" smtClean="0"/>
              <a:t>, then example input patterns are presented to the network and its output compared to the </a:t>
            </a:r>
            <a:r>
              <a:rPr lang="en-AU" altLang="en-US" b="1" smtClean="0"/>
              <a:t>desired output </a:t>
            </a:r>
            <a:r>
              <a:rPr lang="en-AU" altLang="en-US" smtClean="0"/>
              <a:t>for that pattern</a:t>
            </a:r>
          </a:p>
          <a:p>
            <a:pPr eaLnBrk="1" hangingPunct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1C81B-C19E-43B0-9A2F-CE7EF62B4355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11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Network Training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400" b="1" smtClean="0"/>
              <a:t>Connections </a:t>
            </a:r>
            <a:r>
              <a:rPr lang="en-AU" altLang="en-US" sz="2400" smtClean="0"/>
              <a:t>leading to the </a:t>
            </a:r>
            <a:r>
              <a:rPr lang="en-AU" altLang="en-US" sz="2400" b="1" smtClean="0"/>
              <a:t>neurons </a:t>
            </a:r>
            <a:r>
              <a:rPr lang="en-AU" altLang="en-US" sz="2400" smtClean="0"/>
              <a:t>giving </a:t>
            </a:r>
            <a:r>
              <a:rPr lang="en-AU" altLang="en-US" sz="2400" b="1" smtClean="0"/>
              <a:t>incorrect </a:t>
            </a:r>
            <a:r>
              <a:rPr lang="en-AU" altLang="en-US" sz="2400" smtClean="0"/>
              <a:t>outputs are </a:t>
            </a:r>
            <a:r>
              <a:rPr lang="en-AU" altLang="en-US" sz="2400" b="1" smtClean="0"/>
              <a:t>punished </a:t>
            </a:r>
            <a:r>
              <a:rPr lang="en-AU" altLang="en-US" sz="2400" smtClean="0"/>
              <a:t>by having their </a:t>
            </a:r>
            <a:r>
              <a:rPr lang="en-AU" altLang="en-US" sz="2400" b="1" smtClean="0"/>
              <a:t>weights changed</a:t>
            </a:r>
            <a:endParaRPr lang="en-AU" altLang="en-US" sz="2400" smtClean="0"/>
          </a:p>
          <a:p>
            <a:pPr eaLnBrk="1" hangingPunct="1"/>
            <a:r>
              <a:rPr lang="en-AU" altLang="en-US" sz="2400" b="1" smtClean="0"/>
              <a:t>Learning rate </a:t>
            </a:r>
            <a:r>
              <a:rPr lang="en-AU" altLang="en-US" sz="2400" smtClean="0"/>
              <a:t>decided before training</a:t>
            </a:r>
          </a:p>
          <a:p>
            <a:pPr lvl="1" eaLnBrk="1" hangingPunct="1"/>
            <a:r>
              <a:rPr lang="en-AU" altLang="en-US" sz="2000" smtClean="0"/>
              <a:t>High rate speeds </a:t>
            </a:r>
            <a:r>
              <a:rPr lang="en-AU" altLang="en-US" sz="2000" b="1" smtClean="0"/>
              <a:t>training </a:t>
            </a:r>
            <a:r>
              <a:rPr lang="en-AU" altLang="en-US" sz="2000" smtClean="0"/>
              <a:t>but can lead to </a:t>
            </a:r>
            <a:r>
              <a:rPr lang="en-AU" altLang="en-US" sz="2000" b="1" smtClean="0"/>
              <a:t>instability</a:t>
            </a:r>
          </a:p>
          <a:p>
            <a:pPr lvl="1" eaLnBrk="1" hangingPunct="1"/>
            <a:r>
              <a:rPr lang="en-AU" altLang="en-US" sz="2000" smtClean="0"/>
              <a:t>Usually set between 0.25 and 0.75</a:t>
            </a:r>
          </a:p>
          <a:p>
            <a:pPr eaLnBrk="1" hangingPunct="1"/>
            <a:r>
              <a:rPr lang="en-AU" altLang="en-US" sz="2400" smtClean="0"/>
              <a:t>The training is carried out for </a:t>
            </a:r>
            <a:r>
              <a:rPr lang="en-AU" altLang="en-US" sz="2400" b="1" smtClean="0"/>
              <a:t>many different input cases </a:t>
            </a:r>
            <a:r>
              <a:rPr lang="en-AU" altLang="en-US" sz="2400" smtClean="0"/>
              <a:t>in a </a:t>
            </a:r>
            <a:r>
              <a:rPr lang="en-AU" altLang="en-US" sz="2400" b="1" smtClean="0"/>
              <a:t>training set</a:t>
            </a:r>
            <a:r>
              <a:rPr lang="en-AU" altLang="en-US" sz="2400" smtClean="0"/>
              <a:t>, and then </a:t>
            </a:r>
            <a:r>
              <a:rPr lang="en-AU" altLang="en-US" sz="2400" b="1" smtClean="0"/>
              <a:t>repeated </a:t>
            </a:r>
            <a:r>
              <a:rPr lang="en-AU" altLang="en-US" sz="2400" smtClean="0"/>
              <a:t>on the </a:t>
            </a:r>
            <a:r>
              <a:rPr lang="en-AU" altLang="en-US" sz="2400" b="1" smtClean="0"/>
              <a:t>whole </a:t>
            </a:r>
            <a:r>
              <a:rPr lang="en-AU" altLang="en-US" sz="2400" smtClean="0"/>
              <a:t>training set many times until the network </a:t>
            </a:r>
            <a:r>
              <a:rPr lang="en-AU" altLang="en-US" sz="2400" b="1" smtClean="0"/>
              <a:t>gets it right</a:t>
            </a:r>
          </a:p>
          <a:p>
            <a:pPr eaLnBrk="1" hangingPunct="1"/>
            <a:r>
              <a:rPr lang="en-AU" altLang="en-US" sz="2400" smtClean="0"/>
              <a:t>It is then tested on a different set of input cases, called the </a:t>
            </a:r>
            <a:r>
              <a:rPr lang="en-AU" altLang="en-US" sz="2400" b="1" smtClean="0"/>
              <a:t>test set</a:t>
            </a:r>
            <a:r>
              <a:rPr lang="en-AU" altLang="en-US" sz="2400" smtClean="0"/>
              <a:t>, to see how well it works on inputs </a:t>
            </a:r>
            <a:r>
              <a:rPr lang="en-AU" altLang="en-US" sz="2400" b="1" smtClean="0"/>
              <a:t>not used </a:t>
            </a:r>
            <a:r>
              <a:rPr lang="en-AU" altLang="en-US" sz="2400" smtClean="0"/>
              <a:t>in </a:t>
            </a:r>
            <a:r>
              <a:rPr lang="en-AU" altLang="en-US" sz="2400" b="1" smtClean="0"/>
              <a:t>training</a:t>
            </a:r>
            <a:endParaRPr lang="en-AU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40739D-3785-44E2-AC1C-545C5E791CD3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grpSp>
        <p:nvGrpSpPr>
          <p:cNvPr id="14339" name="Group 2"/>
          <p:cNvGrpSpPr>
            <a:grpSpLocks/>
          </p:cNvGrpSpPr>
          <p:nvPr/>
        </p:nvGrpSpPr>
        <p:grpSpPr bwMode="auto">
          <a:xfrm>
            <a:off x="2503488" y="2239963"/>
            <a:ext cx="1439862" cy="3455987"/>
            <a:chOff x="3787" y="1797"/>
            <a:chExt cx="907" cy="2177"/>
          </a:xfrm>
        </p:grpSpPr>
        <p:sp>
          <p:nvSpPr>
            <p:cNvPr id="14399" name="Line 3"/>
            <p:cNvSpPr>
              <a:spLocks noChangeShapeType="1"/>
            </p:cNvSpPr>
            <p:nvPr/>
          </p:nvSpPr>
          <p:spPr bwMode="auto">
            <a:xfrm>
              <a:off x="3787" y="1797"/>
              <a:ext cx="907" cy="95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400" name="Line 4"/>
            <p:cNvSpPr>
              <a:spLocks noChangeShapeType="1"/>
            </p:cNvSpPr>
            <p:nvPr/>
          </p:nvSpPr>
          <p:spPr bwMode="auto">
            <a:xfrm flipV="1">
              <a:off x="3787" y="3022"/>
              <a:ext cx="907" cy="9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401" name="Line 5"/>
            <p:cNvSpPr>
              <a:spLocks noChangeShapeType="1"/>
            </p:cNvSpPr>
            <p:nvPr/>
          </p:nvSpPr>
          <p:spPr bwMode="auto">
            <a:xfrm>
              <a:off x="3787" y="2319"/>
              <a:ext cx="862" cy="49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402" name="Line 6"/>
            <p:cNvSpPr>
              <a:spLocks noChangeShapeType="1"/>
            </p:cNvSpPr>
            <p:nvPr/>
          </p:nvSpPr>
          <p:spPr bwMode="auto">
            <a:xfrm>
              <a:off x="3787" y="2886"/>
              <a:ext cx="83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403" name="Line 7"/>
            <p:cNvSpPr>
              <a:spLocks noChangeShapeType="1"/>
            </p:cNvSpPr>
            <p:nvPr/>
          </p:nvSpPr>
          <p:spPr bwMode="auto">
            <a:xfrm flipV="1">
              <a:off x="3787" y="2954"/>
              <a:ext cx="862" cy="4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4340" name="Group 8"/>
          <p:cNvGrpSpPr>
            <a:grpSpLocks/>
          </p:cNvGrpSpPr>
          <p:nvPr/>
        </p:nvGrpSpPr>
        <p:grpSpPr bwMode="auto">
          <a:xfrm rot="10800000" flipH="1">
            <a:off x="2503488" y="2239963"/>
            <a:ext cx="1511300" cy="3455987"/>
            <a:chOff x="3787" y="1797"/>
            <a:chExt cx="953" cy="2177"/>
          </a:xfrm>
        </p:grpSpPr>
        <p:sp>
          <p:nvSpPr>
            <p:cNvPr id="14394" name="Line 9"/>
            <p:cNvSpPr>
              <a:spLocks noChangeShapeType="1"/>
            </p:cNvSpPr>
            <p:nvPr/>
          </p:nvSpPr>
          <p:spPr bwMode="auto">
            <a:xfrm flipV="1">
              <a:off x="3787" y="2251"/>
              <a:ext cx="953" cy="172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5" name="Line 10"/>
            <p:cNvSpPr>
              <a:spLocks noChangeShapeType="1"/>
            </p:cNvSpPr>
            <p:nvPr/>
          </p:nvSpPr>
          <p:spPr bwMode="auto">
            <a:xfrm flipV="1">
              <a:off x="3787" y="2069"/>
              <a:ext cx="839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6" name="Line 11"/>
            <p:cNvSpPr>
              <a:spLocks noChangeShapeType="1"/>
            </p:cNvSpPr>
            <p:nvPr/>
          </p:nvSpPr>
          <p:spPr bwMode="auto">
            <a:xfrm flipV="1">
              <a:off x="3787" y="2137"/>
              <a:ext cx="862" cy="7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7" name="Line 12"/>
            <p:cNvSpPr>
              <a:spLocks noChangeShapeType="1"/>
            </p:cNvSpPr>
            <p:nvPr/>
          </p:nvSpPr>
          <p:spPr bwMode="auto">
            <a:xfrm>
              <a:off x="3787" y="1797"/>
              <a:ext cx="862" cy="2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8" name="Line 13"/>
            <p:cNvSpPr>
              <a:spLocks noChangeShapeType="1"/>
            </p:cNvSpPr>
            <p:nvPr/>
          </p:nvSpPr>
          <p:spPr bwMode="auto">
            <a:xfrm flipV="1">
              <a:off x="3787" y="2205"/>
              <a:ext cx="885" cy="12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4341" name="AutoShap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Network Training</a:t>
            </a:r>
          </a:p>
        </p:txBody>
      </p:sp>
      <p:grpSp>
        <p:nvGrpSpPr>
          <p:cNvPr id="14342" name="Group 15"/>
          <p:cNvGrpSpPr>
            <a:grpSpLocks/>
          </p:cNvGrpSpPr>
          <p:nvPr/>
        </p:nvGrpSpPr>
        <p:grpSpPr bwMode="auto">
          <a:xfrm>
            <a:off x="2503488" y="2239963"/>
            <a:ext cx="1512887" cy="3455987"/>
            <a:chOff x="3787" y="1797"/>
            <a:chExt cx="953" cy="2177"/>
          </a:xfrm>
        </p:grpSpPr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 flipV="1">
              <a:off x="3787" y="2251"/>
              <a:ext cx="953" cy="172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0" name="Line 17"/>
            <p:cNvSpPr>
              <a:spLocks noChangeShapeType="1"/>
            </p:cNvSpPr>
            <p:nvPr/>
          </p:nvSpPr>
          <p:spPr bwMode="auto">
            <a:xfrm flipV="1">
              <a:off x="3787" y="2069"/>
              <a:ext cx="839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1" name="Line 18"/>
            <p:cNvSpPr>
              <a:spLocks noChangeShapeType="1"/>
            </p:cNvSpPr>
            <p:nvPr/>
          </p:nvSpPr>
          <p:spPr bwMode="auto">
            <a:xfrm flipV="1">
              <a:off x="3787" y="2137"/>
              <a:ext cx="862" cy="7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2" name="Line 19"/>
            <p:cNvSpPr>
              <a:spLocks noChangeShapeType="1"/>
            </p:cNvSpPr>
            <p:nvPr/>
          </p:nvSpPr>
          <p:spPr bwMode="auto">
            <a:xfrm>
              <a:off x="3787" y="1797"/>
              <a:ext cx="862" cy="2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93" name="Line 20"/>
            <p:cNvSpPr>
              <a:spLocks noChangeShapeType="1"/>
            </p:cNvSpPr>
            <p:nvPr/>
          </p:nvSpPr>
          <p:spPr bwMode="auto">
            <a:xfrm flipV="1">
              <a:off x="3787" y="2205"/>
              <a:ext cx="885" cy="12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4343" name="Oval 21"/>
          <p:cNvSpPr>
            <a:spLocks noChangeArrowheads="1"/>
          </p:cNvSpPr>
          <p:nvPr/>
        </p:nvSpPr>
        <p:spPr bwMode="auto">
          <a:xfrm>
            <a:off x="2216150" y="19526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22"/>
          <p:cNvSpPr>
            <a:spLocks noChangeArrowheads="1"/>
          </p:cNvSpPr>
          <p:nvPr/>
        </p:nvSpPr>
        <p:spPr bwMode="auto">
          <a:xfrm>
            <a:off x="2216150" y="28162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Oval 23"/>
          <p:cNvSpPr>
            <a:spLocks noChangeArrowheads="1"/>
          </p:cNvSpPr>
          <p:nvPr/>
        </p:nvSpPr>
        <p:spPr bwMode="auto">
          <a:xfrm>
            <a:off x="2216150" y="36798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Oval 24"/>
          <p:cNvSpPr>
            <a:spLocks noChangeArrowheads="1"/>
          </p:cNvSpPr>
          <p:nvPr/>
        </p:nvSpPr>
        <p:spPr bwMode="auto">
          <a:xfrm>
            <a:off x="2216150" y="4545013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Oval 25"/>
          <p:cNvSpPr>
            <a:spLocks noChangeArrowheads="1"/>
          </p:cNvSpPr>
          <p:nvPr/>
        </p:nvSpPr>
        <p:spPr bwMode="auto">
          <a:xfrm>
            <a:off x="2216150" y="5408613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Oval 26"/>
          <p:cNvSpPr>
            <a:spLocks noChangeArrowheads="1"/>
          </p:cNvSpPr>
          <p:nvPr/>
        </p:nvSpPr>
        <p:spPr bwMode="auto">
          <a:xfrm>
            <a:off x="3835400" y="23844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Oval 27"/>
          <p:cNvSpPr>
            <a:spLocks noChangeArrowheads="1"/>
          </p:cNvSpPr>
          <p:nvPr/>
        </p:nvSpPr>
        <p:spPr bwMode="auto">
          <a:xfrm>
            <a:off x="3835400" y="36798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0" name="Oval 28"/>
          <p:cNvSpPr>
            <a:spLocks noChangeArrowheads="1"/>
          </p:cNvSpPr>
          <p:nvPr/>
        </p:nvSpPr>
        <p:spPr bwMode="auto">
          <a:xfrm>
            <a:off x="3835400" y="4976813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Line 29"/>
          <p:cNvSpPr>
            <a:spLocks noChangeShapeType="1"/>
          </p:cNvSpPr>
          <p:nvPr/>
        </p:nvSpPr>
        <p:spPr bwMode="auto">
          <a:xfrm>
            <a:off x="1497013" y="5695950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2" name="Line 30"/>
          <p:cNvSpPr>
            <a:spLocks noChangeShapeType="1"/>
          </p:cNvSpPr>
          <p:nvPr/>
        </p:nvSpPr>
        <p:spPr bwMode="auto">
          <a:xfrm>
            <a:off x="1497013" y="48307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3" name="Line 31"/>
          <p:cNvSpPr>
            <a:spLocks noChangeShapeType="1"/>
          </p:cNvSpPr>
          <p:nvPr/>
        </p:nvSpPr>
        <p:spPr bwMode="auto">
          <a:xfrm>
            <a:off x="1497013" y="39671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4" name="Line 32"/>
          <p:cNvSpPr>
            <a:spLocks noChangeShapeType="1"/>
          </p:cNvSpPr>
          <p:nvPr/>
        </p:nvSpPr>
        <p:spPr bwMode="auto">
          <a:xfrm>
            <a:off x="1497013" y="31035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5" name="Line 33"/>
          <p:cNvSpPr>
            <a:spLocks noChangeShapeType="1"/>
          </p:cNvSpPr>
          <p:nvPr/>
        </p:nvSpPr>
        <p:spPr bwMode="auto">
          <a:xfrm>
            <a:off x="1497013" y="2238375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6" name="Line 34"/>
          <p:cNvSpPr>
            <a:spLocks noChangeShapeType="1"/>
          </p:cNvSpPr>
          <p:nvPr/>
        </p:nvSpPr>
        <p:spPr bwMode="auto">
          <a:xfrm>
            <a:off x="4413250" y="26717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7" name="Line 35"/>
          <p:cNvSpPr>
            <a:spLocks noChangeShapeType="1"/>
          </p:cNvSpPr>
          <p:nvPr/>
        </p:nvSpPr>
        <p:spPr bwMode="auto">
          <a:xfrm>
            <a:off x="4413250" y="39671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8" name="Line 36"/>
          <p:cNvSpPr>
            <a:spLocks noChangeShapeType="1"/>
          </p:cNvSpPr>
          <p:nvPr/>
        </p:nvSpPr>
        <p:spPr bwMode="auto">
          <a:xfrm>
            <a:off x="4413250" y="52625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9" name="Freeform 37"/>
          <p:cNvSpPr>
            <a:spLocks/>
          </p:cNvSpPr>
          <p:nvPr/>
        </p:nvSpPr>
        <p:spPr bwMode="auto">
          <a:xfrm>
            <a:off x="884238" y="5553075"/>
            <a:ext cx="576262" cy="323850"/>
          </a:xfrm>
          <a:custGeom>
            <a:avLst/>
            <a:gdLst>
              <a:gd name="T0" fmla="*/ 0 w 363"/>
              <a:gd name="T1" fmla="*/ 2147483647 h 299"/>
              <a:gd name="T2" fmla="*/ 2147483647 w 363"/>
              <a:gd name="T3" fmla="*/ 2147483647 h 299"/>
              <a:gd name="T4" fmla="*/ 2147483647 w 363"/>
              <a:gd name="T5" fmla="*/ 2147483647 h 299"/>
              <a:gd name="T6" fmla="*/ 2147483647 w 363"/>
              <a:gd name="T7" fmla="*/ 2147483647 h 299"/>
              <a:gd name="T8" fmla="*/ 2147483647 w 363"/>
              <a:gd name="T9" fmla="*/ 2147483647 h 299"/>
              <a:gd name="T10" fmla="*/ 2147483647 w 363"/>
              <a:gd name="T11" fmla="*/ 2147483647 h 299"/>
              <a:gd name="T12" fmla="*/ 2147483647 w 363"/>
              <a:gd name="T13" fmla="*/ 2147483647 h 299"/>
              <a:gd name="T14" fmla="*/ 2147483647 w 363"/>
              <a:gd name="T15" fmla="*/ 214748364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299">
                <a:moveTo>
                  <a:pt x="0" y="299"/>
                </a:moveTo>
                <a:cubicBezTo>
                  <a:pt x="17" y="293"/>
                  <a:pt x="35" y="287"/>
                  <a:pt x="46" y="276"/>
                </a:cubicBezTo>
                <a:cubicBezTo>
                  <a:pt x="57" y="265"/>
                  <a:pt x="53" y="269"/>
                  <a:pt x="68" y="231"/>
                </a:cubicBezTo>
                <a:cubicBezTo>
                  <a:pt x="83" y="193"/>
                  <a:pt x="113" y="87"/>
                  <a:pt x="136" y="49"/>
                </a:cubicBezTo>
                <a:cubicBezTo>
                  <a:pt x="159" y="11"/>
                  <a:pt x="185" y="0"/>
                  <a:pt x="204" y="4"/>
                </a:cubicBezTo>
                <a:cubicBezTo>
                  <a:pt x="223" y="8"/>
                  <a:pt x="235" y="34"/>
                  <a:pt x="250" y="72"/>
                </a:cubicBezTo>
                <a:cubicBezTo>
                  <a:pt x="265" y="110"/>
                  <a:pt x="276" y="193"/>
                  <a:pt x="295" y="231"/>
                </a:cubicBezTo>
                <a:cubicBezTo>
                  <a:pt x="314" y="269"/>
                  <a:pt x="338" y="284"/>
                  <a:pt x="363" y="299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0" name="Freeform 38"/>
          <p:cNvSpPr>
            <a:spLocks/>
          </p:cNvSpPr>
          <p:nvPr/>
        </p:nvSpPr>
        <p:spPr bwMode="auto">
          <a:xfrm>
            <a:off x="884238" y="4686300"/>
            <a:ext cx="576262" cy="325438"/>
          </a:xfrm>
          <a:custGeom>
            <a:avLst/>
            <a:gdLst>
              <a:gd name="T0" fmla="*/ 0 w 363"/>
              <a:gd name="T1" fmla="*/ 2147483647 h 300"/>
              <a:gd name="T2" fmla="*/ 2147483647 w 363"/>
              <a:gd name="T3" fmla="*/ 2147483647 h 300"/>
              <a:gd name="T4" fmla="*/ 2147483647 w 363"/>
              <a:gd name="T5" fmla="*/ 2147483647 h 300"/>
              <a:gd name="T6" fmla="*/ 2147483647 w 363"/>
              <a:gd name="T7" fmla="*/ 2147483647 h 300"/>
              <a:gd name="T8" fmla="*/ 2147483647 w 363"/>
              <a:gd name="T9" fmla="*/ 2147483647 h 300"/>
              <a:gd name="T10" fmla="*/ 2147483647 w 363"/>
              <a:gd name="T11" fmla="*/ 2147483647 h 300"/>
              <a:gd name="T12" fmla="*/ 2147483647 w 363"/>
              <a:gd name="T13" fmla="*/ 2147483647 h 300"/>
              <a:gd name="T14" fmla="*/ 2147483647 w 363"/>
              <a:gd name="T15" fmla="*/ 2147483647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0">
                <a:moveTo>
                  <a:pt x="0" y="300"/>
                </a:moveTo>
                <a:cubicBezTo>
                  <a:pt x="17" y="294"/>
                  <a:pt x="31" y="300"/>
                  <a:pt x="46" y="277"/>
                </a:cubicBezTo>
                <a:cubicBezTo>
                  <a:pt x="61" y="254"/>
                  <a:pt x="78" y="202"/>
                  <a:pt x="89" y="163"/>
                </a:cubicBezTo>
                <a:cubicBezTo>
                  <a:pt x="100" y="124"/>
                  <a:pt x="94" y="67"/>
                  <a:pt x="113" y="41"/>
                </a:cubicBezTo>
                <a:cubicBezTo>
                  <a:pt x="132" y="15"/>
                  <a:pt x="181" y="0"/>
                  <a:pt x="204" y="5"/>
                </a:cubicBezTo>
                <a:cubicBezTo>
                  <a:pt x="227" y="10"/>
                  <a:pt x="235" y="35"/>
                  <a:pt x="250" y="73"/>
                </a:cubicBezTo>
                <a:cubicBezTo>
                  <a:pt x="265" y="111"/>
                  <a:pt x="276" y="194"/>
                  <a:pt x="295" y="232"/>
                </a:cubicBezTo>
                <a:cubicBezTo>
                  <a:pt x="314" y="270"/>
                  <a:pt x="338" y="285"/>
                  <a:pt x="363" y="300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1" name="Freeform 39"/>
          <p:cNvSpPr>
            <a:spLocks/>
          </p:cNvSpPr>
          <p:nvPr/>
        </p:nvSpPr>
        <p:spPr bwMode="auto">
          <a:xfrm>
            <a:off x="920750" y="3811588"/>
            <a:ext cx="576263" cy="333375"/>
          </a:xfrm>
          <a:custGeom>
            <a:avLst/>
            <a:gdLst>
              <a:gd name="T0" fmla="*/ 0 w 363"/>
              <a:gd name="T1" fmla="*/ 2147483647 h 308"/>
              <a:gd name="T2" fmla="*/ 2147483647 w 363"/>
              <a:gd name="T3" fmla="*/ 2147483647 h 308"/>
              <a:gd name="T4" fmla="*/ 2147483647 w 363"/>
              <a:gd name="T5" fmla="*/ 2147483647 h 308"/>
              <a:gd name="T6" fmla="*/ 2147483647 w 363"/>
              <a:gd name="T7" fmla="*/ 2147483647 h 308"/>
              <a:gd name="T8" fmla="*/ 2147483647 w 363"/>
              <a:gd name="T9" fmla="*/ 2147483647 h 308"/>
              <a:gd name="T10" fmla="*/ 2147483647 w 363"/>
              <a:gd name="T11" fmla="*/ 2147483647 h 308"/>
              <a:gd name="T12" fmla="*/ 2147483647 w 363"/>
              <a:gd name="T13" fmla="*/ 2147483647 h 308"/>
              <a:gd name="T14" fmla="*/ 2147483647 w 363"/>
              <a:gd name="T15" fmla="*/ 2147483647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8">
                <a:moveTo>
                  <a:pt x="0" y="308"/>
                </a:moveTo>
                <a:cubicBezTo>
                  <a:pt x="17" y="302"/>
                  <a:pt x="35" y="296"/>
                  <a:pt x="46" y="285"/>
                </a:cubicBezTo>
                <a:cubicBezTo>
                  <a:pt x="57" y="274"/>
                  <a:pt x="53" y="278"/>
                  <a:pt x="68" y="240"/>
                </a:cubicBezTo>
                <a:cubicBezTo>
                  <a:pt x="83" y="202"/>
                  <a:pt x="113" y="96"/>
                  <a:pt x="136" y="58"/>
                </a:cubicBezTo>
                <a:cubicBezTo>
                  <a:pt x="159" y="20"/>
                  <a:pt x="184" y="0"/>
                  <a:pt x="204" y="13"/>
                </a:cubicBezTo>
                <a:cubicBezTo>
                  <a:pt x="224" y="26"/>
                  <a:pt x="243" y="96"/>
                  <a:pt x="258" y="134"/>
                </a:cubicBezTo>
                <a:cubicBezTo>
                  <a:pt x="273" y="172"/>
                  <a:pt x="277" y="211"/>
                  <a:pt x="295" y="240"/>
                </a:cubicBezTo>
                <a:cubicBezTo>
                  <a:pt x="313" y="269"/>
                  <a:pt x="338" y="293"/>
                  <a:pt x="363" y="308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2" name="Freeform 40"/>
          <p:cNvSpPr>
            <a:spLocks/>
          </p:cNvSpPr>
          <p:nvPr/>
        </p:nvSpPr>
        <p:spPr bwMode="auto">
          <a:xfrm>
            <a:off x="920750" y="2951163"/>
            <a:ext cx="576263" cy="331787"/>
          </a:xfrm>
          <a:custGeom>
            <a:avLst/>
            <a:gdLst>
              <a:gd name="T0" fmla="*/ 0 w 363"/>
              <a:gd name="T1" fmla="*/ 2147483647 h 306"/>
              <a:gd name="T2" fmla="*/ 2147483647 w 363"/>
              <a:gd name="T3" fmla="*/ 2147483647 h 306"/>
              <a:gd name="T4" fmla="*/ 2147483647 w 363"/>
              <a:gd name="T5" fmla="*/ 2147483647 h 306"/>
              <a:gd name="T6" fmla="*/ 2147483647 w 363"/>
              <a:gd name="T7" fmla="*/ 2147483647 h 306"/>
              <a:gd name="T8" fmla="*/ 2147483647 w 363"/>
              <a:gd name="T9" fmla="*/ 2147483647 h 306"/>
              <a:gd name="T10" fmla="*/ 2147483647 w 363"/>
              <a:gd name="T11" fmla="*/ 2147483647 h 306"/>
              <a:gd name="T12" fmla="*/ 2147483647 w 363"/>
              <a:gd name="T13" fmla="*/ 2147483647 h 306"/>
              <a:gd name="T14" fmla="*/ 2147483647 w 363"/>
              <a:gd name="T15" fmla="*/ 2147483647 h 3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6">
                <a:moveTo>
                  <a:pt x="0" y="306"/>
                </a:moveTo>
                <a:cubicBezTo>
                  <a:pt x="11" y="294"/>
                  <a:pt x="49" y="256"/>
                  <a:pt x="66" y="231"/>
                </a:cubicBezTo>
                <a:cubicBezTo>
                  <a:pt x="83" y="206"/>
                  <a:pt x="92" y="185"/>
                  <a:pt x="104" y="156"/>
                </a:cubicBezTo>
                <a:cubicBezTo>
                  <a:pt x="116" y="127"/>
                  <a:pt x="119" y="80"/>
                  <a:pt x="136" y="56"/>
                </a:cubicBezTo>
                <a:cubicBezTo>
                  <a:pt x="153" y="32"/>
                  <a:pt x="182" y="0"/>
                  <a:pt x="204" y="11"/>
                </a:cubicBezTo>
                <a:cubicBezTo>
                  <a:pt x="226" y="22"/>
                  <a:pt x="253" y="86"/>
                  <a:pt x="268" y="124"/>
                </a:cubicBezTo>
                <a:cubicBezTo>
                  <a:pt x="283" y="162"/>
                  <a:pt x="279" y="208"/>
                  <a:pt x="295" y="238"/>
                </a:cubicBezTo>
                <a:cubicBezTo>
                  <a:pt x="311" y="268"/>
                  <a:pt x="338" y="291"/>
                  <a:pt x="363" y="306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3" name="Freeform 41"/>
          <p:cNvSpPr>
            <a:spLocks/>
          </p:cNvSpPr>
          <p:nvPr/>
        </p:nvSpPr>
        <p:spPr bwMode="auto">
          <a:xfrm>
            <a:off x="920750" y="2095500"/>
            <a:ext cx="576263" cy="323850"/>
          </a:xfrm>
          <a:custGeom>
            <a:avLst/>
            <a:gdLst>
              <a:gd name="T0" fmla="*/ 0 w 363"/>
              <a:gd name="T1" fmla="*/ 2147483647 h 299"/>
              <a:gd name="T2" fmla="*/ 2147483647 w 363"/>
              <a:gd name="T3" fmla="*/ 2147483647 h 299"/>
              <a:gd name="T4" fmla="*/ 2147483647 w 363"/>
              <a:gd name="T5" fmla="*/ 2147483647 h 299"/>
              <a:gd name="T6" fmla="*/ 2147483647 w 363"/>
              <a:gd name="T7" fmla="*/ 2147483647 h 299"/>
              <a:gd name="T8" fmla="*/ 2147483647 w 363"/>
              <a:gd name="T9" fmla="*/ 2147483647 h 299"/>
              <a:gd name="T10" fmla="*/ 2147483647 w 363"/>
              <a:gd name="T11" fmla="*/ 2147483647 h 299"/>
              <a:gd name="T12" fmla="*/ 2147483647 w 363"/>
              <a:gd name="T13" fmla="*/ 2147483647 h 299"/>
              <a:gd name="T14" fmla="*/ 2147483647 w 363"/>
              <a:gd name="T15" fmla="*/ 214748364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299">
                <a:moveTo>
                  <a:pt x="0" y="299"/>
                </a:moveTo>
                <a:cubicBezTo>
                  <a:pt x="7" y="293"/>
                  <a:pt x="28" y="284"/>
                  <a:pt x="43" y="263"/>
                </a:cubicBezTo>
                <a:cubicBezTo>
                  <a:pt x="58" y="242"/>
                  <a:pt x="78" y="210"/>
                  <a:pt x="90" y="174"/>
                </a:cubicBezTo>
                <a:cubicBezTo>
                  <a:pt x="102" y="138"/>
                  <a:pt x="99" y="76"/>
                  <a:pt x="118" y="48"/>
                </a:cubicBezTo>
                <a:cubicBezTo>
                  <a:pt x="137" y="20"/>
                  <a:pt x="182" y="0"/>
                  <a:pt x="204" y="4"/>
                </a:cubicBezTo>
                <a:cubicBezTo>
                  <a:pt x="226" y="8"/>
                  <a:pt x="235" y="34"/>
                  <a:pt x="250" y="72"/>
                </a:cubicBezTo>
                <a:cubicBezTo>
                  <a:pt x="265" y="110"/>
                  <a:pt x="276" y="193"/>
                  <a:pt x="295" y="231"/>
                </a:cubicBezTo>
                <a:cubicBezTo>
                  <a:pt x="314" y="269"/>
                  <a:pt x="338" y="284"/>
                  <a:pt x="363" y="299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4" name="Freeform 42"/>
          <p:cNvSpPr>
            <a:spLocks/>
          </p:cNvSpPr>
          <p:nvPr/>
        </p:nvSpPr>
        <p:spPr bwMode="auto">
          <a:xfrm>
            <a:off x="5148263" y="2528888"/>
            <a:ext cx="576262" cy="287337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5" name="Freeform 43"/>
          <p:cNvSpPr>
            <a:spLocks/>
          </p:cNvSpPr>
          <p:nvPr/>
        </p:nvSpPr>
        <p:spPr bwMode="auto">
          <a:xfrm flipV="1">
            <a:off x="5132388" y="3824288"/>
            <a:ext cx="576262" cy="288925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6" name="Freeform 44"/>
          <p:cNvSpPr>
            <a:spLocks/>
          </p:cNvSpPr>
          <p:nvPr/>
        </p:nvSpPr>
        <p:spPr bwMode="auto">
          <a:xfrm flipV="1">
            <a:off x="5132388" y="5119688"/>
            <a:ext cx="576262" cy="288925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67" name="AutoShape 47"/>
          <p:cNvSpPr>
            <a:spLocks noChangeArrowheads="1"/>
          </p:cNvSpPr>
          <p:nvPr/>
        </p:nvSpPr>
        <p:spPr bwMode="auto">
          <a:xfrm>
            <a:off x="4464050" y="1952625"/>
            <a:ext cx="1871663" cy="406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400"/>
              <a:t>output signal</a:t>
            </a:r>
          </a:p>
        </p:txBody>
      </p:sp>
      <p:sp>
        <p:nvSpPr>
          <p:cNvPr id="14368" name="AutoShape 52"/>
          <p:cNvSpPr>
            <a:spLocks noChangeArrowheads="1"/>
          </p:cNvSpPr>
          <p:nvPr/>
        </p:nvSpPr>
        <p:spPr bwMode="gray">
          <a:xfrm>
            <a:off x="7848600" y="2492375"/>
            <a:ext cx="1152525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airliner</a:t>
            </a:r>
          </a:p>
        </p:txBody>
      </p:sp>
      <p:sp>
        <p:nvSpPr>
          <p:cNvPr id="14369" name="AutoShape 53"/>
          <p:cNvSpPr>
            <a:spLocks noChangeArrowheads="1"/>
          </p:cNvSpPr>
          <p:nvPr/>
        </p:nvSpPr>
        <p:spPr bwMode="gray">
          <a:xfrm>
            <a:off x="7848600" y="3787775"/>
            <a:ext cx="1152525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light plane</a:t>
            </a:r>
          </a:p>
        </p:txBody>
      </p:sp>
      <p:sp>
        <p:nvSpPr>
          <p:cNvPr id="14370" name="AutoShape 54"/>
          <p:cNvSpPr>
            <a:spLocks noChangeArrowheads="1"/>
          </p:cNvSpPr>
          <p:nvPr/>
        </p:nvSpPr>
        <p:spPr bwMode="gray">
          <a:xfrm>
            <a:off x="7848600" y="5084763"/>
            <a:ext cx="1152525" cy="3254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helicopter</a:t>
            </a:r>
          </a:p>
        </p:txBody>
      </p:sp>
      <p:sp>
        <p:nvSpPr>
          <p:cNvPr id="122935" name="Freeform 55"/>
          <p:cNvSpPr>
            <a:spLocks/>
          </p:cNvSpPr>
          <p:nvPr/>
        </p:nvSpPr>
        <p:spPr bwMode="auto">
          <a:xfrm>
            <a:off x="6048375" y="4976813"/>
            <a:ext cx="468313" cy="468312"/>
          </a:xfrm>
          <a:custGeom>
            <a:avLst/>
            <a:gdLst>
              <a:gd name="T0" fmla="*/ 0 w 295"/>
              <a:gd name="T1" fmla="*/ 2147483647 h 295"/>
              <a:gd name="T2" fmla="*/ 2147483647 w 295"/>
              <a:gd name="T3" fmla="*/ 2147483647 h 295"/>
              <a:gd name="T4" fmla="*/ 2147483647 w 295"/>
              <a:gd name="T5" fmla="*/ 0 h 2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295">
                <a:moveTo>
                  <a:pt x="0" y="181"/>
                </a:moveTo>
                <a:lnTo>
                  <a:pt x="114" y="295"/>
                </a:lnTo>
                <a:lnTo>
                  <a:pt x="295" y="0"/>
                </a:ln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39" name="AutoShape 59"/>
          <p:cNvSpPr>
            <a:spLocks noChangeArrowheads="1"/>
          </p:cNvSpPr>
          <p:nvPr/>
        </p:nvSpPr>
        <p:spPr bwMode="auto">
          <a:xfrm>
            <a:off x="6335713" y="1952625"/>
            <a:ext cx="1871662" cy="406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400"/>
              <a:t>target signal</a:t>
            </a:r>
          </a:p>
        </p:txBody>
      </p:sp>
      <p:sp>
        <p:nvSpPr>
          <p:cNvPr id="122940" name="Freeform 60"/>
          <p:cNvSpPr>
            <a:spLocks/>
          </p:cNvSpPr>
          <p:nvPr/>
        </p:nvSpPr>
        <p:spPr bwMode="auto">
          <a:xfrm>
            <a:off x="6877050" y="3824288"/>
            <a:ext cx="576263" cy="287337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41" name="Freeform 61"/>
          <p:cNvSpPr>
            <a:spLocks/>
          </p:cNvSpPr>
          <p:nvPr/>
        </p:nvSpPr>
        <p:spPr bwMode="auto">
          <a:xfrm flipV="1">
            <a:off x="6877050" y="2528888"/>
            <a:ext cx="576263" cy="288925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42" name="Freeform 62"/>
          <p:cNvSpPr>
            <a:spLocks/>
          </p:cNvSpPr>
          <p:nvPr/>
        </p:nvSpPr>
        <p:spPr bwMode="auto">
          <a:xfrm flipV="1">
            <a:off x="6877050" y="5121275"/>
            <a:ext cx="576263" cy="288925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6084888" y="3716338"/>
            <a:ext cx="431800" cy="468312"/>
            <a:chOff x="3787" y="2750"/>
            <a:chExt cx="295" cy="295"/>
          </a:xfrm>
        </p:grpSpPr>
        <p:sp>
          <p:nvSpPr>
            <p:cNvPr id="14387" name="Line 64"/>
            <p:cNvSpPr>
              <a:spLocks noChangeShapeType="1"/>
            </p:cNvSpPr>
            <p:nvPr/>
          </p:nvSpPr>
          <p:spPr bwMode="auto">
            <a:xfrm flipH="1" flipV="1">
              <a:off x="3787" y="2750"/>
              <a:ext cx="295" cy="295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88" name="Line 65"/>
            <p:cNvSpPr>
              <a:spLocks noChangeShapeType="1"/>
            </p:cNvSpPr>
            <p:nvPr/>
          </p:nvSpPr>
          <p:spPr bwMode="auto">
            <a:xfrm flipV="1">
              <a:off x="3787" y="2750"/>
              <a:ext cx="295" cy="295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22947" name="Group 67"/>
          <p:cNvGrpSpPr>
            <a:grpSpLocks/>
          </p:cNvGrpSpPr>
          <p:nvPr/>
        </p:nvGrpSpPr>
        <p:grpSpPr bwMode="auto">
          <a:xfrm>
            <a:off x="6084888" y="2420938"/>
            <a:ext cx="431800" cy="468312"/>
            <a:chOff x="3787" y="2750"/>
            <a:chExt cx="295" cy="295"/>
          </a:xfrm>
        </p:grpSpPr>
        <p:sp>
          <p:nvSpPr>
            <p:cNvPr id="14385" name="Line 68"/>
            <p:cNvSpPr>
              <a:spLocks noChangeShapeType="1"/>
            </p:cNvSpPr>
            <p:nvPr/>
          </p:nvSpPr>
          <p:spPr bwMode="auto">
            <a:xfrm flipH="1" flipV="1">
              <a:off x="3787" y="2750"/>
              <a:ext cx="295" cy="295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386" name="Line 69"/>
            <p:cNvSpPr>
              <a:spLocks noChangeShapeType="1"/>
            </p:cNvSpPr>
            <p:nvPr/>
          </p:nvSpPr>
          <p:spPr bwMode="auto">
            <a:xfrm flipV="1">
              <a:off x="3787" y="2750"/>
              <a:ext cx="295" cy="295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22950" name="Line 70"/>
          <p:cNvSpPr>
            <a:spLocks noChangeShapeType="1"/>
          </p:cNvSpPr>
          <p:nvPr/>
        </p:nvSpPr>
        <p:spPr bwMode="auto">
          <a:xfrm>
            <a:off x="6300788" y="2311400"/>
            <a:ext cx="0" cy="34575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53" name="Line 73"/>
          <p:cNvSpPr>
            <a:spLocks noChangeShapeType="1"/>
          </p:cNvSpPr>
          <p:nvPr/>
        </p:nvSpPr>
        <p:spPr bwMode="auto">
          <a:xfrm flipH="1">
            <a:off x="6767513" y="5445125"/>
            <a:ext cx="396875" cy="323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54" name="Line 74"/>
          <p:cNvSpPr>
            <a:spLocks noChangeShapeType="1"/>
          </p:cNvSpPr>
          <p:nvPr/>
        </p:nvSpPr>
        <p:spPr bwMode="auto">
          <a:xfrm flipH="1">
            <a:off x="5976938" y="6092825"/>
            <a:ext cx="395287" cy="323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51" name="AutoShape 71"/>
          <p:cNvSpPr>
            <a:spLocks noChangeArrowheads="1"/>
          </p:cNvSpPr>
          <p:nvPr/>
        </p:nvSpPr>
        <p:spPr bwMode="gray">
          <a:xfrm>
            <a:off x="5472113" y="5768975"/>
            <a:ext cx="2484437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error = target – output</a:t>
            </a:r>
          </a:p>
        </p:txBody>
      </p:sp>
      <p:sp>
        <p:nvSpPr>
          <p:cNvPr id="122955" name="Line 75"/>
          <p:cNvSpPr>
            <a:spLocks noChangeShapeType="1"/>
          </p:cNvSpPr>
          <p:nvPr/>
        </p:nvSpPr>
        <p:spPr bwMode="auto">
          <a:xfrm flipV="1">
            <a:off x="3095625" y="5589588"/>
            <a:ext cx="252413" cy="8270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52" name="AutoShape 72"/>
          <p:cNvSpPr>
            <a:spLocks noChangeArrowheads="1"/>
          </p:cNvSpPr>
          <p:nvPr/>
        </p:nvSpPr>
        <p:spPr bwMode="gray">
          <a:xfrm>
            <a:off x="1733550" y="6416675"/>
            <a:ext cx="6151563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new weight = old weight + learning rate * error * data value</a:t>
            </a:r>
          </a:p>
        </p:txBody>
      </p:sp>
      <p:pic>
        <p:nvPicPr>
          <p:cNvPr id="14384" name="Picture 79" descr="clapper_board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532813" y="6237288"/>
            <a:ext cx="488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5" grpId="0" animBg="1"/>
      <p:bldP spid="122939" grpId="0"/>
      <p:bldP spid="122940" grpId="0" animBg="1"/>
      <p:bldP spid="122941" grpId="0" animBg="1"/>
      <p:bldP spid="122942" grpId="0" animBg="1"/>
      <p:bldP spid="122950" grpId="0" animBg="1"/>
      <p:bldP spid="122953" grpId="0" animBg="1"/>
      <p:bldP spid="122954" grpId="0" animBg="1"/>
      <p:bldP spid="122951" grpId="0" animBg="1"/>
      <p:bldP spid="122955" grpId="0" animBg="1"/>
      <p:bldP spid="1229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14677-5CB3-4D90-B961-BB01DE7FBD85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Multi-layer Networks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b="1" smtClean="0"/>
              <a:t>Multi-layer neural networks </a:t>
            </a:r>
            <a:r>
              <a:rPr lang="en-AU" altLang="en-US" smtClean="0"/>
              <a:t>are much more </a:t>
            </a:r>
            <a:r>
              <a:rPr lang="en-AU" altLang="en-US" b="1" smtClean="0"/>
              <a:t>powerful </a:t>
            </a:r>
            <a:r>
              <a:rPr lang="en-AU" altLang="en-US" smtClean="0"/>
              <a:t>but also more </a:t>
            </a:r>
            <a:r>
              <a:rPr lang="en-AU" altLang="en-US" b="1" smtClean="0"/>
              <a:t>difficult </a:t>
            </a:r>
            <a:r>
              <a:rPr lang="en-AU" altLang="en-US" smtClean="0"/>
              <a:t>to </a:t>
            </a:r>
            <a:r>
              <a:rPr lang="en-AU" altLang="en-US" b="1" smtClean="0"/>
              <a:t>train</a:t>
            </a:r>
            <a:endParaRPr lang="en-AU" altLang="en-US" smtClean="0"/>
          </a:p>
          <a:p>
            <a:pPr eaLnBrk="1" hangingPunct="1"/>
            <a:r>
              <a:rPr lang="en-AU" altLang="en-US" smtClean="0"/>
              <a:t>Diagram shows a typical three-layer neural network, with one </a:t>
            </a:r>
            <a:r>
              <a:rPr lang="en-AU" altLang="en-US" b="1" smtClean="0"/>
              <a:t>input layer</a:t>
            </a:r>
            <a:r>
              <a:rPr lang="en-AU" altLang="en-US" smtClean="0"/>
              <a:t>, one </a:t>
            </a:r>
            <a:r>
              <a:rPr lang="en-AU" altLang="en-US" b="1" smtClean="0"/>
              <a:t>output layer </a:t>
            </a:r>
            <a:r>
              <a:rPr lang="en-AU" altLang="en-US" smtClean="0"/>
              <a:t>and one </a:t>
            </a:r>
            <a:r>
              <a:rPr lang="en-AU" altLang="en-US" b="1" smtClean="0"/>
              <a:t>hidden layer</a:t>
            </a:r>
            <a:endParaRPr lang="en-AU" altLang="en-US" smtClean="0"/>
          </a:p>
          <a:p>
            <a:pPr eaLnBrk="1" hangingPunct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CDE1A0-BD45-4456-B06A-386E7E03D4DB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14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Multi-layer Networks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446338" y="2887663"/>
            <a:ext cx="1439862" cy="3455987"/>
            <a:chOff x="3787" y="1797"/>
            <a:chExt cx="907" cy="2177"/>
          </a:xfrm>
        </p:grpSpPr>
        <p:sp>
          <p:nvSpPr>
            <p:cNvPr id="16451" name="Line 5"/>
            <p:cNvSpPr>
              <a:spLocks noChangeShapeType="1"/>
            </p:cNvSpPr>
            <p:nvPr/>
          </p:nvSpPr>
          <p:spPr bwMode="auto">
            <a:xfrm>
              <a:off x="3787" y="1797"/>
              <a:ext cx="907" cy="95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2" name="Line 6"/>
            <p:cNvSpPr>
              <a:spLocks noChangeShapeType="1"/>
            </p:cNvSpPr>
            <p:nvPr/>
          </p:nvSpPr>
          <p:spPr bwMode="auto">
            <a:xfrm flipV="1">
              <a:off x="3787" y="3022"/>
              <a:ext cx="907" cy="9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3" name="Line 7"/>
            <p:cNvSpPr>
              <a:spLocks noChangeShapeType="1"/>
            </p:cNvSpPr>
            <p:nvPr/>
          </p:nvSpPr>
          <p:spPr bwMode="auto">
            <a:xfrm>
              <a:off x="3787" y="2319"/>
              <a:ext cx="862" cy="49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4" name="Line 8"/>
            <p:cNvSpPr>
              <a:spLocks noChangeShapeType="1"/>
            </p:cNvSpPr>
            <p:nvPr/>
          </p:nvSpPr>
          <p:spPr bwMode="auto">
            <a:xfrm>
              <a:off x="3787" y="2886"/>
              <a:ext cx="83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5" name="Line 9"/>
            <p:cNvSpPr>
              <a:spLocks noChangeShapeType="1"/>
            </p:cNvSpPr>
            <p:nvPr/>
          </p:nvSpPr>
          <p:spPr bwMode="auto">
            <a:xfrm flipV="1">
              <a:off x="3787" y="2954"/>
              <a:ext cx="862" cy="4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6389" name="Group 10"/>
          <p:cNvGrpSpPr>
            <a:grpSpLocks/>
          </p:cNvGrpSpPr>
          <p:nvPr/>
        </p:nvGrpSpPr>
        <p:grpSpPr bwMode="auto">
          <a:xfrm rot="10800000" flipH="1">
            <a:off x="2446338" y="2887663"/>
            <a:ext cx="1511300" cy="3455987"/>
            <a:chOff x="3787" y="1797"/>
            <a:chExt cx="953" cy="2177"/>
          </a:xfrm>
        </p:grpSpPr>
        <p:sp>
          <p:nvSpPr>
            <p:cNvPr id="16446" name="Line 11"/>
            <p:cNvSpPr>
              <a:spLocks noChangeShapeType="1"/>
            </p:cNvSpPr>
            <p:nvPr/>
          </p:nvSpPr>
          <p:spPr bwMode="auto">
            <a:xfrm flipV="1">
              <a:off x="3787" y="2251"/>
              <a:ext cx="953" cy="172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7" name="Line 12"/>
            <p:cNvSpPr>
              <a:spLocks noChangeShapeType="1"/>
            </p:cNvSpPr>
            <p:nvPr/>
          </p:nvSpPr>
          <p:spPr bwMode="auto">
            <a:xfrm flipV="1">
              <a:off x="3787" y="2069"/>
              <a:ext cx="839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8" name="Line 13"/>
            <p:cNvSpPr>
              <a:spLocks noChangeShapeType="1"/>
            </p:cNvSpPr>
            <p:nvPr/>
          </p:nvSpPr>
          <p:spPr bwMode="auto">
            <a:xfrm flipV="1">
              <a:off x="3787" y="2137"/>
              <a:ext cx="862" cy="7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9" name="Line 14"/>
            <p:cNvSpPr>
              <a:spLocks noChangeShapeType="1"/>
            </p:cNvSpPr>
            <p:nvPr/>
          </p:nvSpPr>
          <p:spPr bwMode="auto">
            <a:xfrm>
              <a:off x="3787" y="1797"/>
              <a:ext cx="862" cy="2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50" name="Line 15"/>
            <p:cNvSpPr>
              <a:spLocks noChangeShapeType="1"/>
            </p:cNvSpPr>
            <p:nvPr/>
          </p:nvSpPr>
          <p:spPr bwMode="auto">
            <a:xfrm flipV="1">
              <a:off x="3787" y="2205"/>
              <a:ext cx="885" cy="12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6390" name="Group 16"/>
          <p:cNvGrpSpPr>
            <a:grpSpLocks/>
          </p:cNvGrpSpPr>
          <p:nvPr/>
        </p:nvGrpSpPr>
        <p:grpSpPr bwMode="auto">
          <a:xfrm>
            <a:off x="2446338" y="2887663"/>
            <a:ext cx="1512887" cy="3455987"/>
            <a:chOff x="3787" y="1797"/>
            <a:chExt cx="953" cy="2177"/>
          </a:xfrm>
        </p:grpSpPr>
        <p:sp>
          <p:nvSpPr>
            <p:cNvPr id="16441" name="Line 17"/>
            <p:cNvSpPr>
              <a:spLocks noChangeShapeType="1"/>
            </p:cNvSpPr>
            <p:nvPr/>
          </p:nvSpPr>
          <p:spPr bwMode="auto">
            <a:xfrm flipV="1">
              <a:off x="3787" y="2251"/>
              <a:ext cx="953" cy="172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2" name="Line 18"/>
            <p:cNvSpPr>
              <a:spLocks noChangeShapeType="1"/>
            </p:cNvSpPr>
            <p:nvPr/>
          </p:nvSpPr>
          <p:spPr bwMode="auto">
            <a:xfrm flipV="1">
              <a:off x="3787" y="2069"/>
              <a:ext cx="839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3" name="Line 19"/>
            <p:cNvSpPr>
              <a:spLocks noChangeShapeType="1"/>
            </p:cNvSpPr>
            <p:nvPr/>
          </p:nvSpPr>
          <p:spPr bwMode="auto">
            <a:xfrm flipV="1">
              <a:off x="3787" y="2137"/>
              <a:ext cx="862" cy="7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4" name="Line 20"/>
            <p:cNvSpPr>
              <a:spLocks noChangeShapeType="1"/>
            </p:cNvSpPr>
            <p:nvPr/>
          </p:nvSpPr>
          <p:spPr bwMode="auto">
            <a:xfrm>
              <a:off x="3787" y="1797"/>
              <a:ext cx="862" cy="2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445" name="Line 21"/>
            <p:cNvSpPr>
              <a:spLocks noChangeShapeType="1"/>
            </p:cNvSpPr>
            <p:nvPr/>
          </p:nvSpPr>
          <p:spPr bwMode="auto">
            <a:xfrm flipV="1">
              <a:off x="3787" y="2205"/>
              <a:ext cx="885" cy="12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6391" name="Oval 22"/>
          <p:cNvSpPr>
            <a:spLocks noChangeArrowheads="1"/>
          </p:cNvSpPr>
          <p:nvPr/>
        </p:nvSpPr>
        <p:spPr bwMode="auto">
          <a:xfrm>
            <a:off x="2159000" y="26003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Oval 23"/>
          <p:cNvSpPr>
            <a:spLocks noChangeArrowheads="1"/>
          </p:cNvSpPr>
          <p:nvPr/>
        </p:nvSpPr>
        <p:spPr bwMode="auto">
          <a:xfrm>
            <a:off x="2159000" y="34639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24"/>
          <p:cNvSpPr>
            <a:spLocks noChangeArrowheads="1"/>
          </p:cNvSpPr>
          <p:nvPr/>
        </p:nvSpPr>
        <p:spPr bwMode="auto">
          <a:xfrm>
            <a:off x="2159000" y="43275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Oval 25"/>
          <p:cNvSpPr>
            <a:spLocks noChangeArrowheads="1"/>
          </p:cNvSpPr>
          <p:nvPr/>
        </p:nvSpPr>
        <p:spPr bwMode="auto">
          <a:xfrm>
            <a:off x="2159000" y="5192713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Oval 26"/>
          <p:cNvSpPr>
            <a:spLocks noChangeArrowheads="1"/>
          </p:cNvSpPr>
          <p:nvPr/>
        </p:nvSpPr>
        <p:spPr bwMode="auto">
          <a:xfrm>
            <a:off x="2159000" y="6056313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Line 31"/>
          <p:cNvSpPr>
            <a:spLocks noChangeShapeType="1"/>
          </p:cNvSpPr>
          <p:nvPr/>
        </p:nvSpPr>
        <p:spPr bwMode="auto">
          <a:xfrm rot="10800000">
            <a:off x="4068763" y="4614863"/>
            <a:ext cx="1368425" cy="154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97" name="Line 32"/>
          <p:cNvSpPr>
            <a:spLocks noChangeShapeType="1"/>
          </p:cNvSpPr>
          <p:nvPr/>
        </p:nvSpPr>
        <p:spPr bwMode="auto">
          <a:xfrm rot="10800000" flipV="1">
            <a:off x="4068763" y="3067050"/>
            <a:ext cx="1368425" cy="1547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98" name="Line 33"/>
          <p:cNvSpPr>
            <a:spLocks noChangeShapeType="1"/>
          </p:cNvSpPr>
          <p:nvPr/>
        </p:nvSpPr>
        <p:spPr bwMode="auto">
          <a:xfrm rot="10800000">
            <a:off x="4068763" y="4614863"/>
            <a:ext cx="1331912" cy="4683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99" name="Line 35"/>
          <p:cNvSpPr>
            <a:spLocks noChangeShapeType="1"/>
          </p:cNvSpPr>
          <p:nvPr/>
        </p:nvSpPr>
        <p:spPr bwMode="auto">
          <a:xfrm rot="10800000" flipV="1">
            <a:off x="4068763" y="4111625"/>
            <a:ext cx="1331912" cy="5032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0" name="Line 37"/>
          <p:cNvSpPr>
            <a:spLocks noChangeShapeType="1"/>
          </p:cNvSpPr>
          <p:nvPr/>
        </p:nvSpPr>
        <p:spPr bwMode="auto">
          <a:xfrm flipH="1" flipV="1">
            <a:off x="4068763" y="3319463"/>
            <a:ext cx="1476375" cy="273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1" name="Line 38"/>
          <p:cNvSpPr>
            <a:spLocks noChangeShapeType="1"/>
          </p:cNvSpPr>
          <p:nvPr/>
        </p:nvSpPr>
        <p:spPr bwMode="auto">
          <a:xfrm flipH="1" flipV="1">
            <a:off x="4068763" y="3319463"/>
            <a:ext cx="1365250" cy="577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2" name="Line 40"/>
          <p:cNvSpPr>
            <a:spLocks noChangeShapeType="1"/>
          </p:cNvSpPr>
          <p:nvPr/>
        </p:nvSpPr>
        <p:spPr bwMode="auto">
          <a:xfrm flipH="1">
            <a:off x="4068763" y="2959100"/>
            <a:ext cx="1331912" cy="3603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3" name="Line 41"/>
          <p:cNvSpPr>
            <a:spLocks noChangeShapeType="1"/>
          </p:cNvSpPr>
          <p:nvPr/>
        </p:nvSpPr>
        <p:spPr bwMode="auto">
          <a:xfrm flipH="1" flipV="1">
            <a:off x="4068763" y="3319463"/>
            <a:ext cx="1439862" cy="1620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4" name="Line 43"/>
          <p:cNvSpPr>
            <a:spLocks noChangeShapeType="1"/>
          </p:cNvSpPr>
          <p:nvPr/>
        </p:nvSpPr>
        <p:spPr bwMode="auto">
          <a:xfrm rot="10800000" flipV="1">
            <a:off x="4068763" y="3140075"/>
            <a:ext cx="1476375" cy="2771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5" name="Line 44"/>
          <p:cNvSpPr>
            <a:spLocks noChangeShapeType="1"/>
          </p:cNvSpPr>
          <p:nvPr/>
        </p:nvSpPr>
        <p:spPr bwMode="auto">
          <a:xfrm rot="10800000" flipV="1">
            <a:off x="4068763" y="5335588"/>
            <a:ext cx="1368425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6" name="Line 46"/>
          <p:cNvSpPr>
            <a:spLocks noChangeShapeType="1"/>
          </p:cNvSpPr>
          <p:nvPr/>
        </p:nvSpPr>
        <p:spPr bwMode="auto">
          <a:xfrm rot="10800000">
            <a:off x="4068763" y="5911850"/>
            <a:ext cx="1331912" cy="3603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7" name="Line 47"/>
          <p:cNvSpPr>
            <a:spLocks noChangeShapeType="1"/>
          </p:cNvSpPr>
          <p:nvPr/>
        </p:nvSpPr>
        <p:spPr bwMode="auto">
          <a:xfrm rot="10800000" flipV="1">
            <a:off x="4068763" y="4256088"/>
            <a:ext cx="1439862" cy="1655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08" name="Oval 48"/>
          <p:cNvSpPr>
            <a:spLocks noChangeArrowheads="1"/>
          </p:cNvSpPr>
          <p:nvPr/>
        </p:nvSpPr>
        <p:spPr bwMode="auto">
          <a:xfrm rot="10800000">
            <a:off x="5399088" y="6053138"/>
            <a:ext cx="576262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9" name="Oval 49"/>
          <p:cNvSpPr>
            <a:spLocks noChangeArrowheads="1"/>
          </p:cNvSpPr>
          <p:nvPr/>
        </p:nvSpPr>
        <p:spPr bwMode="auto">
          <a:xfrm rot="10800000">
            <a:off x="5400675" y="4903788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0" name="Oval 51"/>
          <p:cNvSpPr>
            <a:spLocks noChangeArrowheads="1"/>
          </p:cNvSpPr>
          <p:nvPr/>
        </p:nvSpPr>
        <p:spPr bwMode="auto">
          <a:xfrm rot="10800000">
            <a:off x="5399088" y="3751263"/>
            <a:ext cx="576262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1" name="Oval 52"/>
          <p:cNvSpPr>
            <a:spLocks noChangeArrowheads="1"/>
          </p:cNvSpPr>
          <p:nvPr/>
        </p:nvSpPr>
        <p:spPr bwMode="auto">
          <a:xfrm rot="10800000">
            <a:off x="5397500" y="259715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3778250" y="30321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3778250" y="4327525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3778250" y="5624513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5" name="AutoShape 54"/>
          <p:cNvSpPr>
            <a:spLocks noChangeArrowheads="1"/>
          </p:cNvSpPr>
          <p:nvPr/>
        </p:nvSpPr>
        <p:spPr bwMode="gray">
          <a:xfrm>
            <a:off x="4787900" y="2060575"/>
            <a:ext cx="1800225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output layer</a:t>
            </a:r>
          </a:p>
        </p:txBody>
      </p:sp>
      <p:sp>
        <p:nvSpPr>
          <p:cNvPr id="16416" name="AutoShape 55"/>
          <p:cNvSpPr>
            <a:spLocks noChangeArrowheads="1"/>
          </p:cNvSpPr>
          <p:nvPr/>
        </p:nvSpPr>
        <p:spPr bwMode="gray">
          <a:xfrm>
            <a:off x="1655763" y="2060575"/>
            <a:ext cx="1600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input layer</a:t>
            </a:r>
          </a:p>
        </p:txBody>
      </p:sp>
      <p:sp>
        <p:nvSpPr>
          <p:cNvPr id="16417" name="AutoShape 56"/>
          <p:cNvSpPr>
            <a:spLocks noChangeArrowheads="1"/>
          </p:cNvSpPr>
          <p:nvPr/>
        </p:nvSpPr>
        <p:spPr bwMode="auto">
          <a:xfrm>
            <a:off x="6551613" y="2060575"/>
            <a:ext cx="1871662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output signal</a:t>
            </a:r>
          </a:p>
        </p:txBody>
      </p:sp>
      <p:sp>
        <p:nvSpPr>
          <p:cNvPr id="16418" name="AutoShape 57"/>
          <p:cNvSpPr>
            <a:spLocks noChangeArrowheads="1"/>
          </p:cNvSpPr>
          <p:nvPr/>
        </p:nvSpPr>
        <p:spPr bwMode="auto">
          <a:xfrm>
            <a:off x="755650" y="2384425"/>
            <a:ext cx="1366838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input signal</a:t>
            </a:r>
          </a:p>
        </p:txBody>
      </p:sp>
      <p:sp>
        <p:nvSpPr>
          <p:cNvPr id="16419" name="AutoShape 58"/>
          <p:cNvSpPr>
            <a:spLocks noChangeArrowheads="1"/>
          </p:cNvSpPr>
          <p:nvPr/>
        </p:nvSpPr>
        <p:spPr bwMode="gray">
          <a:xfrm>
            <a:off x="3132138" y="2060575"/>
            <a:ext cx="1800225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b="1"/>
              <a:t>hidden layer</a:t>
            </a:r>
          </a:p>
        </p:txBody>
      </p:sp>
      <p:sp>
        <p:nvSpPr>
          <p:cNvPr id="16420" name="Line 76"/>
          <p:cNvSpPr>
            <a:spLocks noChangeShapeType="1"/>
          </p:cNvSpPr>
          <p:nvPr/>
        </p:nvSpPr>
        <p:spPr bwMode="auto">
          <a:xfrm>
            <a:off x="6011863" y="2889250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1" name="Line 77"/>
          <p:cNvSpPr>
            <a:spLocks noChangeShapeType="1"/>
          </p:cNvSpPr>
          <p:nvPr/>
        </p:nvSpPr>
        <p:spPr bwMode="auto">
          <a:xfrm>
            <a:off x="6011863" y="4041775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2" name="Line 78"/>
          <p:cNvSpPr>
            <a:spLocks noChangeShapeType="1"/>
          </p:cNvSpPr>
          <p:nvPr/>
        </p:nvSpPr>
        <p:spPr bwMode="auto">
          <a:xfrm>
            <a:off x="6011863" y="519271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3" name="Line 93"/>
          <p:cNvSpPr>
            <a:spLocks noChangeShapeType="1"/>
          </p:cNvSpPr>
          <p:nvPr/>
        </p:nvSpPr>
        <p:spPr bwMode="auto">
          <a:xfrm>
            <a:off x="6011863" y="63452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4" name="Line 99"/>
          <p:cNvSpPr>
            <a:spLocks noChangeShapeType="1"/>
          </p:cNvSpPr>
          <p:nvPr/>
        </p:nvSpPr>
        <p:spPr bwMode="auto">
          <a:xfrm>
            <a:off x="1438275" y="63452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5" name="Line 100"/>
          <p:cNvSpPr>
            <a:spLocks noChangeShapeType="1"/>
          </p:cNvSpPr>
          <p:nvPr/>
        </p:nvSpPr>
        <p:spPr bwMode="auto">
          <a:xfrm>
            <a:off x="1438275" y="5480050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6" name="Line 101"/>
          <p:cNvSpPr>
            <a:spLocks noChangeShapeType="1"/>
          </p:cNvSpPr>
          <p:nvPr/>
        </p:nvSpPr>
        <p:spPr bwMode="auto">
          <a:xfrm>
            <a:off x="1438275" y="4616450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7" name="Line 102"/>
          <p:cNvSpPr>
            <a:spLocks noChangeShapeType="1"/>
          </p:cNvSpPr>
          <p:nvPr/>
        </p:nvSpPr>
        <p:spPr bwMode="auto">
          <a:xfrm>
            <a:off x="1438275" y="3752850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8" name="Line 103"/>
          <p:cNvSpPr>
            <a:spLocks noChangeShapeType="1"/>
          </p:cNvSpPr>
          <p:nvPr/>
        </p:nvSpPr>
        <p:spPr bwMode="auto">
          <a:xfrm>
            <a:off x="1438275" y="2887663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29" name="Freeform 104"/>
          <p:cNvSpPr>
            <a:spLocks/>
          </p:cNvSpPr>
          <p:nvPr/>
        </p:nvSpPr>
        <p:spPr bwMode="auto">
          <a:xfrm>
            <a:off x="825500" y="6202363"/>
            <a:ext cx="576263" cy="323850"/>
          </a:xfrm>
          <a:custGeom>
            <a:avLst/>
            <a:gdLst>
              <a:gd name="T0" fmla="*/ 0 w 363"/>
              <a:gd name="T1" fmla="*/ 2147483647 h 299"/>
              <a:gd name="T2" fmla="*/ 2147483647 w 363"/>
              <a:gd name="T3" fmla="*/ 2147483647 h 299"/>
              <a:gd name="T4" fmla="*/ 2147483647 w 363"/>
              <a:gd name="T5" fmla="*/ 2147483647 h 299"/>
              <a:gd name="T6" fmla="*/ 2147483647 w 363"/>
              <a:gd name="T7" fmla="*/ 2147483647 h 299"/>
              <a:gd name="T8" fmla="*/ 2147483647 w 363"/>
              <a:gd name="T9" fmla="*/ 2147483647 h 299"/>
              <a:gd name="T10" fmla="*/ 2147483647 w 363"/>
              <a:gd name="T11" fmla="*/ 2147483647 h 299"/>
              <a:gd name="T12" fmla="*/ 2147483647 w 363"/>
              <a:gd name="T13" fmla="*/ 2147483647 h 299"/>
              <a:gd name="T14" fmla="*/ 2147483647 w 363"/>
              <a:gd name="T15" fmla="*/ 214748364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299">
                <a:moveTo>
                  <a:pt x="0" y="299"/>
                </a:moveTo>
                <a:cubicBezTo>
                  <a:pt x="17" y="293"/>
                  <a:pt x="35" y="287"/>
                  <a:pt x="46" y="276"/>
                </a:cubicBezTo>
                <a:cubicBezTo>
                  <a:pt x="57" y="265"/>
                  <a:pt x="53" y="269"/>
                  <a:pt x="68" y="231"/>
                </a:cubicBezTo>
                <a:cubicBezTo>
                  <a:pt x="83" y="193"/>
                  <a:pt x="113" y="87"/>
                  <a:pt x="136" y="49"/>
                </a:cubicBezTo>
                <a:cubicBezTo>
                  <a:pt x="159" y="11"/>
                  <a:pt x="185" y="0"/>
                  <a:pt x="204" y="4"/>
                </a:cubicBezTo>
                <a:cubicBezTo>
                  <a:pt x="223" y="8"/>
                  <a:pt x="235" y="34"/>
                  <a:pt x="250" y="72"/>
                </a:cubicBezTo>
                <a:cubicBezTo>
                  <a:pt x="265" y="110"/>
                  <a:pt x="276" y="193"/>
                  <a:pt x="295" y="231"/>
                </a:cubicBezTo>
                <a:cubicBezTo>
                  <a:pt x="314" y="269"/>
                  <a:pt x="338" y="284"/>
                  <a:pt x="363" y="299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30" name="Freeform 105"/>
          <p:cNvSpPr>
            <a:spLocks/>
          </p:cNvSpPr>
          <p:nvPr/>
        </p:nvSpPr>
        <p:spPr bwMode="auto">
          <a:xfrm>
            <a:off x="825500" y="5335588"/>
            <a:ext cx="576263" cy="325437"/>
          </a:xfrm>
          <a:custGeom>
            <a:avLst/>
            <a:gdLst>
              <a:gd name="T0" fmla="*/ 0 w 363"/>
              <a:gd name="T1" fmla="*/ 2147483647 h 300"/>
              <a:gd name="T2" fmla="*/ 2147483647 w 363"/>
              <a:gd name="T3" fmla="*/ 2147483647 h 300"/>
              <a:gd name="T4" fmla="*/ 2147483647 w 363"/>
              <a:gd name="T5" fmla="*/ 2147483647 h 300"/>
              <a:gd name="T6" fmla="*/ 2147483647 w 363"/>
              <a:gd name="T7" fmla="*/ 2147483647 h 300"/>
              <a:gd name="T8" fmla="*/ 2147483647 w 363"/>
              <a:gd name="T9" fmla="*/ 2147483647 h 300"/>
              <a:gd name="T10" fmla="*/ 2147483647 w 363"/>
              <a:gd name="T11" fmla="*/ 2147483647 h 300"/>
              <a:gd name="T12" fmla="*/ 2147483647 w 363"/>
              <a:gd name="T13" fmla="*/ 2147483647 h 300"/>
              <a:gd name="T14" fmla="*/ 2147483647 w 363"/>
              <a:gd name="T15" fmla="*/ 2147483647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0">
                <a:moveTo>
                  <a:pt x="0" y="300"/>
                </a:moveTo>
                <a:cubicBezTo>
                  <a:pt x="17" y="294"/>
                  <a:pt x="31" y="300"/>
                  <a:pt x="46" y="277"/>
                </a:cubicBezTo>
                <a:cubicBezTo>
                  <a:pt x="61" y="254"/>
                  <a:pt x="78" y="202"/>
                  <a:pt x="89" y="163"/>
                </a:cubicBezTo>
                <a:cubicBezTo>
                  <a:pt x="100" y="124"/>
                  <a:pt x="94" y="67"/>
                  <a:pt x="113" y="41"/>
                </a:cubicBezTo>
                <a:cubicBezTo>
                  <a:pt x="132" y="15"/>
                  <a:pt x="181" y="0"/>
                  <a:pt x="204" y="5"/>
                </a:cubicBezTo>
                <a:cubicBezTo>
                  <a:pt x="227" y="10"/>
                  <a:pt x="235" y="35"/>
                  <a:pt x="250" y="73"/>
                </a:cubicBezTo>
                <a:cubicBezTo>
                  <a:pt x="265" y="111"/>
                  <a:pt x="276" y="194"/>
                  <a:pt x="295" y="232"/>
                </a:cubicBezTo>
                <a:cubicBezTo>
                  <a:pt x="314" y="270"/>
                  <a:pt x="338" y="285"/>
                  <a:pt x="363" y="300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31" name="Freeform 106"/>
          <p:cNvSpPr>
            <a:spLocks/>
          </p:cNvSpPr>
          <p:nvPr/>
        </p:nvSpPr>
        <p:spPr bwMode="auto">
          <a:xfrm>
            <a:off x="862013" y="4460875"/>
            <a:ext cx="576262" cy="333375"/>
          </a:xfrm>
          <a:custGeom>
            <a:avLst/>
            <a:gdLst>
              <a:gd name="T0" fmla="*/ 0 w 363"/>
              <a:gd name="T1" fmla="*/ 2147483647 h 308"/>
              <a:gd name="T2" fmla="*/ 2147483647 w 363"/>
              <a:gd name="T3" fmla="*/ 2147483647 h 308"/>
              <a:gd name="T4" fmla="*/ 2147483647 w 363"/>
              <a:gd name="T5" fmla="*/ 2147483647 h 308"/>
              <a:gd name="T6" fmla="*/ 2147483647 w 363"/>
              <a:gd name="T7" fmla="*/ 2147483647 h 308"/>
              <a:gd name="T8" fmla="*/ 2147483647 w 363"/>
              <a:gd name="T9" fmla="*/ 2147483647 h 308"/>
              <a:gd name="T10" fmla="*/ 2147483647 w 363"/>
              <a:gd name="T11" fmla="*/ 2147483647 h 308"/>
              <a:gd name="T12" fmla="*/ 2147483647 w 363"/>
              <a:gd name="T13" fmla="*/ 2147483647 h 308"/>
              <a:gd name="T14" fmla="*/ 2147483647 w 363"/>
              <a:gd name="T15" fmla="*/ 2147483647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8">
                <a:moveTo>
                  <a:pt x="0" y="308"/>
                </a:moveTo>
                <a:cubicBezTo>
                  <a:pt x="17" y="302"/>
                  <a:pt x="35" y="296"/>
                  <a:pt x="46" y="285"/>
                </a:cubicBezTo>
                <a:cubicBezTo>
                  <a:pt x="57" y="274"/>
                  <a:pt x="53" y="278"/>
                  <a:pt x="68" y="240"/>
                </a:cubicBezTo>
                <a:cubicBezTo>
                  <a:pt x="83" y="202"/>
                  <a:pt x="113" y="96"/>
                  <a:pt x="136" y="58"/>
                </a:cubicBezTo>
                <a:cubicBezTo>
                  <a:pt x="159" y="20"/>
                  <a:pt x="184" y="0"/>
                  <a:pt x="204" y="13"/>
                </a:cubicBezTo>
                <a:cubicBezTo>
                  <a:pt x="224" y="26"/>
                  <a:pt x="243" y="96"/>
                  <a:pt x="258" y="134"/>
                </a:cubicBezTo>
                <a:cubicBezTo>
                  <a:pt x="273" y="172"/>
                  <a:pt x="277" y="211"/>
                  <a:pt x="295" y="240"/>
                </a:cubicBezTo>
                <a:cubicBezTo>
                  <a:pt x="313" y="269"/>
                  <a:pt x="338" y="293"/>
                  <a:pt x="363" y="308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32" name="Freeform 107"/>
          <p:cNvSpPr>
            <a:spLocks/>
          </p:cNvSpPr>
          <p:nvPr/>
        </p:nvSpPr>
        <p:spPr bwMode="auto">
          <a:xfrm>
            <a:off x="862013" y="3600450"/>
            <a:ext cx="576262" cy="331788"/>
          </a:xfrm>
          <a:custGeom>
            <a:avLst/>
            <a:gdLst>
              <a:gd name="T0" fmla="*/ 0 w 363"/>
              <a:gd name="T1" fmla="*/ 2147483647 h 306"/>
              <a:gd name="T2" fmla="*/ 2147483647 w 363"/>
              <a:gd name="T3" fmla="*/ 2147483647 h 306"/>
              <a:gd name="T4" fmla="*/ 2147483647 w 363"/>
              <a:gd name="T5" fmla="*/ 2147483647 h 306"/>
              <a:gd name="T6" fmla="*/ 2147483647 w 363"/>
              <a:gd name="T7" fmla="*/ 2147483647 h 306"/>
              <a:gd name="T8" fmla="*/ 2147483647 w 363"/>
              <a:gd name="T9" fmla="*/ 2147483647 h 306"/>
              <a:gd name="T10" fmla="*/ 2147483647 w 363"/>
              <a:gd name="T11" fmla="*/ 2147483647 h 306"/>
              <a:gd name="T12" fmla="*/ 2147483647 w 363"/>
              <a:gd name="T13" fmla="*/ 2147483647 h 306"/>
              <a:gd name="T14" fmla="*/ 2147483647 w 363"/>
              <a:gd name="T15" fmla="*/ 2147483647 h 3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6">
                <a:moveTo>
                  <a:pt x="0" y="306"/>
                </a:moveTo>
                <a:cubicBezTo>
                  <a:pt x="11" y="294"/>
                  <a:pt x="49" y="256"/>
                  <a:pt x="66" y="231"/>
                </a:cubicBezTo>
                <a:cubicBezTo>
                  <a:pt x="83" y="206"/>
                  <a:pt x="92" y="185"/>
                  <a:pt x="104" y="156"/>
                </a:cubicBezTo>
                <a:cubicBezTo>
                  <a:pt x="116" y="127"/>
                  <a:pt x="119" y="80"/>
                  <a:pt x="136" y="56"/>
                </a:cubicBezTo>
                <a:cubicBezTo>
                  <a:pt x="153" y="32"/>
                  <a:pt x="182" y="0"/>
                  <a:pt x="204" y="11"/>
                </a:cubicBezTo>
                <a:cubicBezTo>
                  <a:pt x="226" y="22"/>
                  <a:pt x="253" y="86"/>
                  <a:pt x="268" y="124"/>
                </a:cubicBezTo>
                <a:cubicBezTo>
                  <a:pt x="283" y="162"/>
                  <a:pt x="279" y="208"/>
                  <a:pt x="295" y="238"/>
                </a:cubicBezTo>
                <a:cubicBezTo>
                  <a:pt x="311" y="268"/>
                  <a:pt x="338" y="291"/>
                  <a:pt x="363" y="306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33" name="Freeform 108"/>
          <p:cNvSpPr>
            <a:spLocks/>
          </p:cNvSpPr>
          <p:nvPr/>
        </p:nvSpPr>
        <p:spPr bwMode="auto">
          <a:xfrm>
            <a:off x="862013" y="2744788"/>
            <a:ext cx="576262" cy="323850"/>
          </a:xfrm>
          <a:custGeom>
            <a:avLst/>
            <a:gdLst>
              <a:gd name="T0" fmla="*/ 0 w 363"/>
              <a:gd name="T1" fmla="*/ 2147483647 h 299"/>
              <a:gd name="T2" fmla="*/ 2147483647 w 363"/>
              <a:gd name="T3" fmla="*/ 2147483647 h 299"/>
              <a:gd name="T4" fmla="*/ 2147483647 w 363"/>
              <a:gd name="T5" fmla="*/ 2147483647 h 299"/>
              <a:gd name="T6" fmla="*/ 2147483647 w 363"/>
              <a:gd name="T7" fmla="*/ 2147483647 h 299"/>
              <a:gd name="T8" fmla="*/ 2147483647 w 363"/>
              <a:gd name="T9" fmla="*/ 2147483647 h 299"/>
              <a:gd name="T10" fmla="*/ 2147483647 w 363"/>
              <a:gd name="T11" fmla="*/ 2147483647 h 299"/>
              <a:gd name="T12" fmla="*/ 2147483647 w 363"/>
              <a:gd name="T13" fmla="*/ 2147483647 h 299"/>
              <a:gd name="T14" fmla="*/ 2147483647 w 363"/>
              <a:gd name="T15" fmla="*/ 214748364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299">
                <a:moveTo>
                  <a:pt x="0" y="299"/>
                </a:moveTo>
                <a:cubicBezTo>
                  <a:pt x="7" y="293"/>
                  <a:pt x="28" y="284"/>
                  <a:pt x="43" y="263"/>
                </a:cubicBezTo>
                <a:cubicBezTo>
                  <a:pt x="58" y="242"/>
                  <a:pt x="78" y="210"/>
                  <a:pt x="90" y="174"/>
                </a:cubicBezTo>
                <a:cubicBezTo>
                  <a:pt x="102" y="138"/>
                  <a:pt x="99" y="76"/>
                  <a:pt x="118" y="48"/>
                </a:cubicBezTo>
                <a:cubicBezTo>
                  <a:pt x="137" y="20"/>
                  <a:pt x="182" y="0"/>
                  <a:pt x="204" y="4"/>
                </a:cubicBezTo>
                <a:cubicBezTo>
                  <a:pt x="226" y="8"/>
                  <a:pt x="235" y="34"/>
                  <a:pt x="250" y="72"/>
                </a:cubicBezTo>
                <a:cubicBezTo>
                  <a:pt x="265" y="110"/>
                  <a:pt x="276" y="193"/>
                  <a:pt x="295" y="231"/>
                </a:cubicBezTo>
                <a:cubicBezTo>
                  <a:pt x="314" y="269"/>
                  <a:pt x="338" y="284"/>
                  <a:pt x="363" y="299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34" name="AutoShape 109"/>
          <p:cNvSpPr>
            <a:spLocks noChangeArrowheads="1"/>
          </p:cNvSpPr>
          <p:nvPr/>
        </p:nvSpPr>
        <p:spPr bwMode="gray">
          <a:xfrm>
            <a:off x="7451725" y="2708275"/>
            <a:ext cx="1441450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no problem</a:t>
            </a:r>
          </a:p>
        </p:txBody>
      </p:sp>
      <p:sp>
        <p:nvSpPr>
          <p:cNvPr id="16435" name="AutoShape 110"/>
          <p:cNvSpPr>
            <a:spLocks noChangeArrowheads="1"/>
          </p:cNvSpPr>
          <p:nvPr/>
        </p:nvSpPr>
        <p:spPr bwMode="gray">
          <a:xfrm>
            <a:off x="7451725" y="3860800"/>
            <a:ext cx="1441450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broken shaft</a:t>
            </a:r>
          </a:p>
        </p:txBody>
      </p:sp>
      <p:sp>
        <p:nvSpPr>
          <p:cNvPr id="16436" name="AutoShape 111"/>
          <p:cNvSpPr>
            <a:spLocks noChangeArrowheads="1"/>
          </p:cNvSpPr>
          <p:nvPr/>
        </p:nvSpPr>
        <p:spPr bwMode="gray">
          <a:xfrm>
            <a:off x="7437438" y="4999038"/>
            <a:ext cx="1470025" cy="6286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broken winding</a:t>
            </a:r>
          </a:p>
        </p:txBody>
      </p:sp>
      <p:sp>
        <p:nvSpPr>
          <p:cNvPr id="16437" name="AutoShape 112"/>
          <p:cNvSpPr>
            <a:spLocks noChangeArrowheads="1"/>
          </p:cNvSpPr>
          <p:nvPr/>
        </p:nvSpPr>
        <p:spPr bwMode="gray">
          <a:xfrm>
            <a:off x="7451725" y="6164263"/>
            <a:ext cx="1441450" cy="3254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worn bearing</a:t>
            </a:r>
          </a:p>
        </p:txBody>
      </p:sp>
      <p:sp>
        <p:nvSpPr>
          <p:cNvPr id="16438" name="AutoShape 113"/>
          <p:cNvSpPr>
            <a:spLocks noChangeArrowheads="1"/>
          </p:cNvSpPr>
          <p:nvPr/>
        </p:nvSpPr>
        <p:spPr bwMode="gray">
          <a:xfrm>
            <a:off x="142875" y="3859213"/>
            <a:ext cx="1558925" cy="15414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diagnostic signals from a generator with broken winding</a:t>
            </a:r>
          </a:p>
        </p:txBody>
      </p:sp>
      <p:sp>
        <p:nvSpPr>
          <p:cNvPr id="16439" name="Freeform 115"/>
          <p:cNvSpPr>
            <a:spLocks/>
          </p:cNvSpPr>
          <p:nvPr/>
        </p:nvSpPr>
        <p:spPr bwMode="auto">
          <a:xfrm>
            <a:off x="6732588" y="2708275"/>
            <a:ext cx="576262" cy="323850"/>
          </a:xfrm>
          <a:custGeom>
            <a:avLst/>
            <a:gdLst>
              <a:gd name="T0" fmla="*/ 0 w 363"/>
              <a:gd name="T1" fmla="*/ 2147483647 h 299"/>
              <a:gd name="T2" fmla="*/ 2147483647 w 363"/>
              <a:gd name="T3" fmla="*/ 2147483647 h 299"/>
              <a:gd name="T4" fmla="*/ 2147483647 w 363"/>
              <a:gd name="T5" fmla="*/ 2147483647 h 299"/>
              <a:gd name="T6" fmla="*/ 2147483647 w 363"/>
              <a:gd name="T7" fmla="*/ 2147483647 h 299"/>
              <a:gd name="T8" fmla="*/ 2147483647 w 363"/>
              <a:gd name="T9" fmla="*/ 2147483647 h 299"/>
              <a:gd name="T10" fmla="*/ 2147483647 w 363"/>
              <a:gd name="T11" fmla="*/ 2147483647 h 299"/>
              <a:gd name="T12" fmla="*/ 2147483647 w 363"/>
              <a:gd name="T13" fmla="*/ 2147483647 h 299"/>
              <a:gd name="T14" fmla="*/ 2147483647 w 363"/>
              <a:gd name="T15" fmla="*/ 214748364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299">
                <a:moveTo>
                  <a:pt x="0" y="299"/>
                </a:moveTo>
                <a:cubicBezTo>
                  <a:pt x="7" y="293"/>
                  <a:pt x="28" y="284"/>
                  <a:pt x="43" y="263"/>
                </a:cubicBezTo>
                <a:cubicBezTo>
                  <a:pt x="58" y="242"/>
                  <a:pt x="78" y="210"/>
                  <a:pt x="90" y="174"/>
                </a:cubicBezTo>
                <a:cubicBezTo>
                  <a:pt x="102" y="138"/>
                  <a:pt x="99" y="76"/>
                  <a:pt x="118" y="48"/>
                </a:cubicBezTo>
                <a:cubicBezTo>
                  <a:pt x="137" y="20"/>
                  <a:pt x="182" y="0"/>
                  <a:pt x="204" y="4"/>
                </a:cubicBezTo>
                <a:cubicBezTo>
                  <a:pt x="226" y="8"/>
                  <a:pt x="235" y="34"/>
                  <a:pt x="250" y="72"/>
                </a:cubicBezTo>
                <a:cubicBezTo>
                  <a:pt x="265" y="110"/>
                  <a:pt x="276" y="193"/>
                  <a:pt x="295" y="231"/>
                </a:cubicBezTo>
                <a:cubicBezTo>
                  <a:pt x="314" y="269"/>
                  <a:pt x="338" y="284"/>
                  <a:pt x="363" y="299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440" name="Freeform 116"/>
          <p:cNvSpPr>
            <a:spLocks/>
          </p:cNvSpPr>
          <p:nvPr/>
        </p:nvSpPr>
        <p:spPr bwMode="auto">
          <a:xfrm>
            <a:off x="6732588" y="6165850"/>
            <a:ext cx="576262" cy="325438"/>
          </a:xfrm>
          <a:custGeom>
            <a:avLst/>
            <a:gdLst>
              <a:gd name="T0" fmla="*/ 0 w 363"/>
              <a:gd name="T1" fmla="*/ 2147483647 h 300"/>
              <a:gd name="T2" fmla="*/ 2147483647 w 363"/>
              <a:gd name="T3" fmla="*/ 2147483647 h 300"/>
              <a:gd name="T4" fmla="*/ 2147483647 w 363"/>
              <a:gd name="T5" fmla="*/ 2147483647 h 300"/>
              <a:gd name="T6" fmla="*/ 2147483647 w 363"/>
              <a:gd name="T7" fmla="*/ 2147483647 h 300"/>
              <a:gd name="T8" fmla="*/ 2147483647 w 363"/>
              <a:gd name="T9" fmla="*/ 2147483647 h 300"/>
              <a:gd name="T10" fmla="*/ 2147483647 w 363"/>
              <a:gd name="T11" fmla="*/ 2147483647 h 300"/>
              <a:gd name="T12" fmla="*/ 2147483647 w 363"/>
              <a:gd name="T13" fmla="*/ 2147483647 h 300"/>
              <a:gd name="T14" fmla="*/ 2147483647 w 363"/>
              <a:gd name="T15" fmla="*/ 2147483647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0">
                <a:moveTo>
                  <a:pt x="0" y="300"/>
                </a:moveTo>
                <a:cubicBezTo>
                  <a:pt x="17" y="294"/>
                  <a:pt x="31" y="300"/>
                  <a:pt x="46" y="277"/>
                </a:cubicBezTo>
                <a:cubicBezTo>
                  <a:pt x="61" y="254"/>
                  <a:pt x="78" y="202"/>
                  <a:pt x="89" y="163"/>
                </a:cubicBezTo>
                <a:cubicBezTo>
                  <a:pt x="100" y="124"/>
                  <a:pt x="94" y="67"/>
                  <a:pt x="113" y="41"/>
                </a:cubicBezTo>
                <a:cubicBezTo>
                  <a:pt x="132" y="15"/>
                  <a:pt x="181" y="0"/>
                  <a:pt x="204" y="5"/>
                </a:cubicBezTo>
                <a:cubicBezTo>
                  <a:pt x="227" y="10"/>
                  <a:pt x="235" y="35"/>
                  <a:pt x="250" y="73"/>
                </a:cubicBezTo>
                <a:cubicBezTo>
                  <a:pt x="265" y="111"/>
                  <a:pt x="276" y="194"/>
                  <a:pt x="295" y="232"/>
                </a:cubicBezTo>
                <a:cubicBezTo>
                  <a:pt x="314" y="270"/>
                  <a:pt x="338" y="285"/>
                  <a:pt x="363" y="300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1F0DF-C7D3-4B01-B9CD-1EA5208EEC4E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15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Multi-layer Networks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400" smtClean="0"/>
              <a:t>This </a:t>
            </a:r>
            <a:r>
              <a:rPr lang="en-AU" altLang="en-US" sz="2400" b="1" smtClean="0"/>
              <a:t>multi-layer </a:t>
            </a:r>
            <a:r>
              <a:rPr lang="en-AU" altLang="en-US" sz="2400" smtClean="0"/>
              <a:t>network is called a </a:t>
            </a:r>
            <a:r>
              <a:rPr lang="en-AU" altLang="en-US" sz="2400" b="1" smtClean="0"/>
              <a:t>back-propagation network </a:t>
            </a:r>
            <a:r>
              <a:rPr lang="en-AU" altLang="en-US" sz="2400" smtClean="0"/>
              <a:t>and uses a </a:t>
            </a:r>
            <a:r>
              <a:rPr lang="en-AU" altLang="en-US" sz="2400" b="1" smtClean="0"/>
              <a:t>sigmoid </a:t>
            </a:r>
            <a:r>
              <a:rPr lang="en-AU" altLang="en-US" sz="2400" smtClean="0"/>
              <a:t>transfer </a:t>
            </a:r>
            <a:r>
              <a:rPr lang="en-AU" altLang="en-US" sz="2400" b="1" smtClean="0"/>
              <a:t>function</a:t>
            </a:r>
            <a:r>
              <a:rPr lang="en-AU" altLang="en-US" sz="2400" smtClean="0"/>
              <a:t>, so its outputs are real </a:t>
            </a:r>
            <a:r>
              <a:rPr lang="en-AU" altLang="en-US" sz="2400" b="1" smtClean="0"/>
              <a:t>numbers </a:t>
            </a:r>
            <a:r>
              <a:rPr lang="en-AU" altLang="en-US" sz="2400" smtClean="0"/>
              <a:t>rather than </a:t>
            </a:r>
            <a:r>
              <a:rPr lang="en-AU" altLang="en-US" sz="2400" b="1" smtClean="0"/>
              <a:t>on-off </a:t>
            </a:r>
            <a:r>
              <a:rPr lang="en-AU" altLang="en-US" sz="2400" smtClean="0"/>
              <a:t>signals</a:t>
            </a:r>
          </a:p>
          <a:p>
            <a:pPr eaLnBrk="1" hangingPunct="1"/>
            <a:r>
              <a:rPr lang="en-AU" altLang="en-US" sz="2400" smtClean="0"/>
              <a:t>Training is </a:t>
            </a:r>
            <a:r>
              <a:rPr lang="en-AU" altLang="en-US" sz="2400" b="1" smtClean="0"/>
              <a:t>similar </a:t>
            </a:r>
            <a:r>
              <a:rPr lang="en-AU" altLang="en-US" sz="2400" smtClean="0"/>
              <a:t>to the </a:t>
            </a:r>
            <a:r>
              <a:rPr lang="en-AU" altLang="en-US" sz="2400" b="1" smtClean="0"/>
              <a:t>perceptron </a:t>
            </a:r>
            <a:r>
              <a:rPr lang="en-AU" altLang="en-US" sz="2400" smtClean="0"/>
              <a:t>network, except for two </a:t>
            </a:r>
            <a:r>
              <a:rPr lang="en-AU" altLang="en-US" sz="2400" b="1" smtClean="0"/>
              <a:t>complications</a:t>
            </a:r>
            <a:endParaRPr lang="en-AU" altLang="en-US" sz="2400" smtClean="0"/>
          </a:p>
          <a:p>
            <a:pPr eaLnBrk="1" hangingPunct="1"/>
            <a:r>
              <a:rPr lang="en-AU" altLang="en-US" sz="2400" smtClean="0"/>
              <a:t>Firstly, the </a:t>
            </a:r>
            <a:r>
              <a:rPr lang="en-AU" altLang="en-US" sz="2400" b="1" smtClean="0"/>
              <a:t>sigmoid </a:t>
            </a:r>
            <a:r>
              <a:rPr lang="en-AU" altLang="en-US" sz="2400" smtClean="0"/>
              <a:t>function is a </a:t>
            </a:r>
            <a:r>
              <a:rPr lang="en-AU" altLang="en-US" sz="2400" b="1" smtClean="0"/>
              <a:t>continuous </a:t>
            </a:r>
            <a:r>
              <a:rPr lang="en-AU" altLang="en-US" sz="2400" smtClean="0"/>
              <a:t>function, so </a:t>
            </a:r>
            <a:r>
              <a:rPr lang="en-AU" altLang="en-US" sz="2400" b="1" smtClean="0"/>
              <a:t>gradient </a:t>
            </a:r>
            <a:r>
              <a:rPr lang="en-AU" altLang="en-US" sz="2400" smtClean="0"/>
              <a:t>information can speed the training process</a:t>
            </a:r>
          </a:p>
          <a:p>
            <a:pPr eaLnBrk="1" hangingPunct="1"/>
            <a:r>
              <a:rPr lang="en-AU" altLang="en-US" sz="2400" smtClean="0"/>
              <a:t>Secondly, we need to establish a </a:t>
            </a:r>
            <a:r>
              <a:rPr lang="en-AU" altLang="en-US" sz="2400" b="1" smtClean="0"/>
              <a:t>mechanism </a:t>
            </a:r>
            <a:r>
              <a:rPr lang="en-AU" altLang="en-US" sz="2400" smtClean="0"/>
              <a:t>to </a:t>
            </a:r>
            <a:r>
              <a:rPr lang="en-AU" altLang="en-US" sz="2400" b="1" smtClean="0"/>
              <a:t>train </a:t>
            </a:r>
            <a:r>
              <a:rPr lang="en-AU" altLang="en-US" sz="2400" smtClean="0"/>
              <a:t>connection weights leading to the </a:t>
            </a:r>
            <a:r>
              <a:rPr lang="en-AU" altLang="en-US" sz="2400" b="1" smtClean="0"/>
              <a:t>hidden layer </a:t>
            </a:r>
            <a:r>
              <a:rPr lang="en-AU" altLang="en-US" sz="2400" smtClean="0"/>
              <a:t>neurons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020FA3-A1E7-4C3F-958C-7A3F05301134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16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Weights Adjustment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071563" algn="l"/>
              </a:tabLst>
            </a:pPr>
            <a:r>
              <a:rPr lang="en-AU" altLang="en-US" sz="2400" b="1" smtClean="0"/>
              <a:t>Operate </a:t>
            </a:r>
            <a:r>
              <a:rPr lang="en-AU" altLang="en-US" sz="2400" smtClean="0"/>
              <a:t>the network with existing weights and </a:t>
            </a:r>
            <a:r>
              <a:rPr lang="en-AU" altLang="en-US" sz="2400" b="1" smtClean="0"/>
              <a:t>compare </a:t>
            </a:r>
            <a:r>
              <a:rPr lang="en-AU" altLang="en-US" sz="2400" smtClean="0"/>
              <a:t>results obtained with desired results</a:t>
            </a:r>
          </a:p>
          <a:p>
            <a:pPr lvl="1" eaLnBrk="1" hangingPunct="1">
              <a:lnSpc>
                <a:spcPct val="80000"/>
              </a:lnSpc>
              <a:tabLst>
                <a:tab pos="1071563" algn="l"/>
              </a:tabLst>
            </a:pPr>
            <a:r>
              <a:rPr lang="en-AU" altLang="en-US" sz="2000" smtClean="0"/>
              <a:t>Weights to </a:t>
            </a:r>
            <a:r>
              <a:rPr lang="en-AU" altLang="en-US" sz="2000" b="1" smtClean="0"/>
              <a:t>output layer </a:t>
            </a:r>
            <a:r>
              <a:rPr lang="en-AU" altLang="en-US" sz="2000" smtClean="0"/>
              <a:t>are adjusted first</a:t>
            </a:r>
          </a:p>
          <a:p>
            <a:pPr eaLnBrk="1" hangingPunct="1">
              <a:lnSpc>
                <a:spcPct val="80000"/>
              </a:lnSpc>
              <a:tabLst>
                <a:tab pos="1071563" algn="l"/>
              </a:tabLst>
            </a:pPr>
            <a:r>
              <a:rPr lang="en-AU" altLang="en-US" sz="2400" smtClean="0"/>
              <a:t>In this case, the </a:t>
            </a:r>
            <a:r>
              <a:rPr lang="en-AU" altLang="en-US" sz="2400" b="1" smtClean="0"/>
              <a:t>error </a:t>
            </a:r>
            <a:r>
              <a:rPr lang="en-AU" altLang="en-US" sz="2400" smtClean="0"/>
              <a:t>is </a:t>
            </a:r>
            <a:r>
              <a:rPr lang="en-AU" altLang="en-US" sz="2400" b="1" smtClean="0"/>
              <a:t>multiplied </a:t>
            </a:r>
            <a:r>
              <a:rPr lang="en-AU" altLang="en-US" sz="2400" smtClean="0"/>
              <a:t>by the </a:t>
            </a:r>
            <a:r>
              <a:rPr lang="en-AU" altLang="en-US" sz="2400" b="1" smtClean="0"/>
              <a:t>gradient </a:t>
            </a:r>
            <a:r>
              <a:rPr lang="en-AU" altLang="en-US" sz="2400" smtClean="0"/>
              <a:t>of the </a:t>
            </a:r>
            <a:r>
              <a:rPr lang="en-AU" altLang="en-US" sz="2400" b="1" smtClean="0"/>
              <a:t>transfer function </a:t>
            </a:r>
            <a:r>
              <a:rPr lang="en-AU" altLang="en-US" sz="2400" smtClean="0"/>
              <a:t>of the </a:t>
            </a:r>
            <a:r>
              <a:rPr lang="en-AU" altLang="en-US" sz="2400" b="1" smtClean="0"/>
              <a:t>weighted sum </a:t>
            </a:r>
            <a:r>
              <a:rPr lang="en-AU" altLang="en-US" sz="2400" smtClean="0"/>
              <a:t>for the output neuron and this value (</a:t>
            </a:r>
            <a:r>
              <a:rPr lang="en-AU" altLang="en-US" sz="2400" b="1" smtClean="0"/>
              <a:t>delta</a:t>
            </a:r>
            <a:r>
              <a:rPr lang="en-AU" altLang="en-US" sz="2400" smtClean="0"/>
              <a:t>) is used to adjust weights</a:t>
            </a:r>
          </a:p>
          <a:p>
            <a:pPr eaLnBrk="1" hangingPunct="1">
              <a:lnSpc>
                <a:spcPct val="80000"/>
              </a:lnSpc>
              <a:tabLst>
                <a:tab pos="1071563" algn="l"/>
              </a:tabLst>
            </a:pPr>
            <a:r>
              <a:rPr lang="en-AU" altLang="en-US" sz="2400" smtClean="0"/>
              <a:t>The </a:t>
            </a:r>
            <a:r>
              <a:rPr lang="en-AU" altLang="en-US" sz="2400" b="1" smtClean="0"/>
              <a:t>gradient </a:t>
            </a:r>
            <a:r>
              <a:rPr lang="en-AU" altLang="en-US" sz="2400" smtClean="0"/>
              <a:t>of the </a:t>
            </a:r>
            <a:r>
              <a:rPr lang="en-AU" altLang="en-US" sz="2400" b="1" smtClean="0"/>
              <a:t>sigmoid </a:t>
            </a:r>
            <a:r>
              <a:rPr lang="en-AU" altLang="en-US" sz="2400" smtClean="0"/>
              <a:t>function is very simple (ie. efficient to calculate)</a:t>
            </a:r>
          </a:p>
          <a:p>
            <a:pPr lvl="1" eaLnBrk="1" hangingPunct="1">
              <a:lnSpc>
                <a:spcPct val="80000"/>
              </a:lnSpc>
              <a:tabLst>
                <a:tab pos="1071563" algn="l"/>
              </a:tabLst>
            </a:pPr>
            <a:r>
              <a:rPr lang="en-AU" altLang="en-US" sz="2000" smtClean="0"/>
              <a:t>Popular </a:t>
            </a:r>
            <a:r>
              <a:rPr lang="en-AU" altLang="en-US" sz="2000" b="1" smtClean="0"/>
              <a:t>transfer function </a:t>
            </a:r>
            <a:r>
              <a:rPr lang="en-AU" altLang="en-US" sz="2000" smtClean="0"/>
              <a:t>for neural networks</a:t>
            </a:r>
          </a:p>
          <a:p>
            <a:pPr lvl="1" eaLnBrk="1" hangingPunct="1">
              <a:lnSpc>
                <a:spcPct val="80000"/>
              </a:lnSpc>
              <a:tabLst>
                <a:tab pos="1071563" algn="l"/>
              </a:tabLst>
            </a:pPr>
            <a:r>
              <a:rPr lang="en-AU" altLang="en-US" sz="2000" b="1" smtClean="0"/>
              <a:t>sig(x) = 1/(1+e</a:t>
            </a:r>
            <a:r>
              <a:rPr lang="en-AU" altLang="en-US" sz="2000" b="1" baseline="30000" smtClean="0"/>
              <a:t>-x</a:t>
            </a:r>
            <a:r>
              <a:rPr lang="en-AU" altLang="en-US" sz="2000" b="1" smtClean="0"/>
              <a:t>)</a:t>
            </a:r>
            <a:br>
              <a:rPr lang="en-AU" altLang="en-US" sz="2000" b="1" smtClean="0"/>
            </a:br>
            <a:r>
              <a:rPr lang="en-AU" altLang="en-US" sz="2000" b="1" smtClean="0"/>
              <a:t>gradient sig(x) = e</a:t>
            </a:r>
            <a:r>
              <a:rPr lang="en-AU" altLang="en-US" sz="2000" b="1" baseline="30000" smtClean="0"/>
              <a:t>-x</a:t>
            </a:r>
            <a:r>
              <a:rPr lang="en-AU" altLang="en-US" sz="2000" b="1" smtClean="0"/>
              <a:t>/(1+e</a:t>
            </a:r>
            <a:r>
              <a:rPr lang="en-AU" altLang="en-US" sz="2000" b="1" baseline="30000" smtClean="0"/>
              <a:t>-x</a:t>
            </a:r>
            <a:r>
              <a:rPr lang="en-AU" altLang="en-US" sz="2000" b="1" smtClean="0"/>
              <a:t>)</a:t>
            </a:r>
            <a:r>
              <a:rPr lang="en-AU" altLang="en-US" sz="2000" b="1" baseline="30000" smtClean="0"/>
              <a:t>2</a:t>
            </a:r>
            <a:r>
              <a:rPr lang="en-AU" altLang="en-US" sz="2000" b="1" smtClean="0"/>
              <a:t> = sig(x) * (1 – sig(x))</a:t>
            </a:r>
            <a:br>
              <a:rPr lang="en-AU" altLang="en-US" sz="2000" b="1" smtClean="0"/>
            </a:br>
            <a:r>
              <a:rPr lang="en-AU" altLang="en-US" sz="2000" b="1" smtClean="0"/>
              <a:t>gradient fn (weightedsum) </a:t>
            </a:r>
            <a:br>
              <a:rPr lang="en-AU" altLang="en-US" sz="2000" b="1" smtClean="0"/>
            </a:br>
            <a:r>
              <a:rPr lang="en-AU" altLang="en-US" sz="2000" b="1" smtClean="0"/>
              <a:t>  	= fn(weightedsum) * (1 – fn(weightedsum))</a:t>
            </a:r>
            <a:br>
              <a:rPr lang="en-AU" altLang="en-US" sz="2000" b="1" smtClean="0"/>
            </a:br>
            <a:r>
              <a:rPr lang="en-AU" altLang="en-US" sz="2000" b="1" smtClean="0"/>
              <a:t>  	= output * (1 – output)</a:t>
            </a:r>
          </a:p>
          <a:p>
            <a:pPr eaLnBrk="1" hangingPunct="1">
              <a:lnSpc>
                <a:spcPct val="80000"/>
              </a:lnSpc>
              <a:tabLst>
                <a:tab pos="1071563" algn="l"/>
              </a:tabLst>
            </a:pPr>
            <a:r>
              <a:rPr lang="en-AU" altLang="en-US" sz="2400" smtClean="0"/>
              <a:t>Weights between </a:t>
            </a:r>
            <a:r>
              <a:rPr lang="en-AU" altLang="en-US" sz="2400" b="1" smtClean="0"/>
              <a:t>earlier layers </a:t>
            </a:r>
            <a:r>
              <a:rPr lang="en-AU" altLang="en-US" sz="2400" smtClean="0"/>
              <a:t>are then adjusted</a:t>
            </a:r>
          </a:p>
        </p:txBody>
      </p:sp>
      <p:pic>
        <p:nvPicPr>
          <p:cNvPr id="18437" name="Picture 6" descr="clapper_board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532813" y="6237288"/>
            <a:ext cx="488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03D00E-406B-42BC-9DAE-430FD49A6514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17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Weights Adjustment</a:t>
            </a:r>
          </a:p>
        </p:txBody>
      </p:sp>
      <p:sp>
        <p:nvSpPr>
          <p:cNvPr id="19460" name="AutoShape 46"/>
          <p:cNvSpPr>
            <a:spLocks noChangeArrowheads="1"/>
          </p:cNvSpPr>
          <p:nvPr/>
        </p:nvSpPr>
        <p:spPr bwMode="gray">
          <a:xfrm>
            <a:off x="4787900" y="1844675"/>
            <a:ext cx="1800225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output layer</a:t>
            </a:r>
          </a:p>
        </p:txBody>
      </p:sp>
      <p:sp>
        <p:nvSpPr>
          <p:cNvPr id="19461" name="AutoShape 47"/>
          <p:cNvSpPr>
            <a:spLocks noChangeArrowheads="1"/>
          </p:cNvSpPr>
          <p:nvPr/>
        </p:nvSpPr>
        <p:spPr bwMode="gray">
          <a:xfrm>
            <a:off x="1655763" y="1844675"/>
            <a:ext cx="1600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input layer</a:t>
            </a:r>
          </a:p>
        </p:txBody>
      </p:sp>
      <p:sp>
        <p:nvSpPr>
          <p:cNvPr id="19462" name="AutoShape 48"/>
          <p:cNvSpPr>
            <a:spLocks noChangeArrowheads="1"/>
          </p:cNvSpPr>
          <p:nvPr/>
        </p:nvSpPr>
        <p:spPr bwMode="auto">
          <a:xfrm>
            <a:off x="6551613" y="1844675"/>
            <a:ext cx="1871662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output signal</a:t>
            </a:r>
          </a:p>
        </p:txBody>
      </p:sp>
      <p:sp>
        <p:nvSpPr>
          <p:cNvPr id="19463" name="AutoShape 49"/>
          <p:cNvSpPr>
            <a:spLocks noChangeArrowheads="1"/>
          </p:cNvSpPr>
          <p:nvPr/>
        </p:nvSpPr>
        <p:spPr bwMode="auto">
          <a:xfrm>
            <a:off x="755650" y="2060575"/>
            <a:ext cx="1366838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input signal</a:t>
            </a:r>
          </a:p>
        </p:txBody>
      </p:sp>
      <p:sp>
        <p:nvSpPr>
          <p:cNvPr id="19464" name="AutoShape 50"/>
          <p:cNvSpPr>
            <a:spLocks noChangeArrowheads="1"/>
          </p:cNvSpPr>
          <p:nvPr/>
        </p:nvSpPr>
        <p:spPr bwMode="gray">
          <a:xfrm>
            <a:off x="3132138" y="1844675"/>
            <a:ext cx="1800225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hidden layer</a:t>
            </a:r>
          </a:p>
        </p:txBody>
      </p:sp>
      <p:grpSp>
        <p:nvGrpSpPr>
          <p:cNvPr id="19465" name="Group 88"/>
          <p:cNvGrpSpPr>
            <a:grpSpLocks/>
          </p:cNvGrpSpPr>
          <p:nvPr/>
        </p:nvGrpSpPr>
        <p:grpSpPr bwMode="auto">
          <a:xfrm>
            <a:off x="827088" y="2241550"/>
            <a:ext cx="8210550" cy="3348038"/>
            <a:chOff x="520" y="1525"/>
            <a:chExt cx="5172" cy="2636"/>
          </a:xfrm>
        </p:grpSpPr>
        <p:grpSp>
          <p:nvGrpSpPr>
            <p:cNvPr id="19471" name="Group 4"/>
            <p:cNvGrpSpPr>
              <a:grpSpLocks/>
            </p:cNvGrpSpPr>
            <p:nvPr/>
          </p:nvGrpSpPr>
          <p:grpSpPr bwMode="auto">
            <a:xfrm>
              <a:off x="1541" y="1728"/>
              <a:ext cx="907" cy="2177"/>
              <a:chOff x="3787" y="1797"/>
              <a:chExt cx="907" cy="2177"/>
            </a:xfrm>
          </p:grpSpPr>
          <p:sp>
            <p:nvSpPr>
              <p:cNvPr id="19536" name="Line 5"/>
              <p:cNvSpPr>
                <a:spLocks noChangeShapeType="1"/>
              </p:cNvSpPr>
              <p:nvPr/>
            </p:nvSpPr>
            <p:spPr bwMode="auto">
              <a:xfrm>
                <a:off x="3787" y="1797"/>
                <a:ext cx="907" cy="95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7" name="Line 6"/>
              <p:cNvSpPr>
                <a:spLocks noChangeShapeType="1"/>
              </p:cNvSpPr>
              <p:nvPr/>
            </p:nvSpPr>
            <p:spPr bwMode="auto">
              <a:xfrm flipV="1">
                <a:off x="3787" y="3022"/>
                <a:ext cx="907" cy="9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8" name="Line 7"/>
              <p:cNvSpPr>
                <a:spLocks noChangeShapeType="1"/>
              </p:cNvSpPr>
              <p:nvPr/>
            </p:nvSpPr>
            <p:spPr bwMode="auto">
              <a:xfrm>
                <a:off x="3787" y="2319"/>
                <a:ext cx="862" cy="49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9" name="Line 8"/>
              <p:cNvSpPr>
                <a:spLocks noChangeShapeType="1"/>
              </p:cNvSpPr>
              <p:nvPr/>
            </p:nvSpPr>
            <p:spPr bwMode="auto">
              <a:xfrm>
                <a:off x="3787" y="2886"/>
                <a:ext cx="839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40" name="Line 9"/>
              <p:cNvSpPr>
                <a:spLocks noChangeShapeType="1"/>
              </p:cNvSpPr>
              <p:nvPr/>
            </p:nvSpPr>
            <p:spPr bwMode="auto">
              <a:xfrm flipV="1">
                <a:off x="3787" y="2954"/>
                <a:ext cx="862" cy="47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9472" name="Group 10"/>
            <p:cNvGrpSpPr>
              <a:grpSpLocks/>
            </p:cNvGrpSpPr>
            <p:nvPr/>
          </p:nvGrpSpPr>
          <p:grpSpPr bwMode="auto">
            <a:xfrm rot="10800000" flipH="1">
              <a:off x="1541" y="1728"/>
              <a:ext cx="952" cy="2177"/>
              <a:chOff x="3787" y="1797"/>
              <a:chExt cx="953" cy="2177"/>
            </a:xfrm>
          </p:grpSpPr>
          <p:sp>
            <p:nvSpPr>
              <p:cNvPr id="19531" name="Line 11"/>
              <p:cNvSpPr>
                <a:spLocks noChangeShapeType="1"/>
              </p:cNvSpPr>
              <p:nvPr/>
            </p:nvSpPr>
            <p:spPr bwMode="auto">
              <a:xfrm flipV="1">
                <a:off x="3787" y="2251"/>
                <a:ext cx="953" cy="17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2" name="Line 12"/>
              <p:cNvSpPr>
                <a:spLocks noChangeShapeType="1"/>
              </p:cNvSpPr>
              <p:nvPr/>
            </p:nvSpPr>
            <p:spPr bwMode="auto">
              <a:xfrm flipV="1">
                <a:off x="3787" y="2069"/>
                <a:ext cx="839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3" name="Line 13"/>
              <p:cNvSpPr>
                <a:spLocks noChangeShapeType="1"/>
              </p:cNvSpPr>
              <p:nvPr/>
            </p:nvSpPr>
            <p:spPr bwMode="auto">
              <a:xfrm flipV="1">
                <a:off x="3787" y="2137"/>
                <a:ext cx="862" cy="74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4" name="Line 14"/>
              <p:cNvSpPr>
                <a:spLocks noChangeShapeType="1"/>
              </p:cNvSpPr>
              <p:nvPr/>
            </p:nvSpPr>
            <p:spPr bwMode="auto">
              <a:xfrm>
                <a:off x="3787" y="1797"/>
                <a:ext cx="862" cy="20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5" name="Line 15"/>
              <p:cNvSpPr>
                <a:spLocks noChangeShapeType="1"/>
              </p:cNvSpPr>
              <p:nvPr/>
            </p:nvSpPr>
            <p:spPr bwMode="auto">
              <a:xfrm flipV="1">
                <a:off x="3787" y="2205"/>
                <a:ext cx="885" cy="122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9473" name="Group 16"/>
            <p:cNvGrpSpPr>
              <a:grpSpLocks/>
            </p:cNvGrpSpPr>
            <p:nvPr/>
          </p:nvGrpSpPr>
          <p:grpSpPr bwMode="auto">
            <a:xfrm>
              <a:off x="1541" y="1728"/>
              <a:ext cx="953" cy="2177"/>
              <a:chOff x="3787" y="1797"/>
              <a:chExt cx="953" cy="2177"/>
            </a:xfrm>
          </p:grpSpPr>
          <p:sp>
            <p:nvSpPr>
              <p:cNvPr id="19526" name="Line 17"/>
              <p:cNvSpPr>
                <a:spLocks noChangeShapeType="1"/>
              </p:cNvSpPr>
              <p:nvPr/>
            </p:nvSpPr>
            <p:spPr bwMode="auto">
              <a:xfrm flipV="1">
                <a:off x="3787" y="2251"/>
                <a:ext cx="953" cy="17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7" name="Line 18"/>
              <p:cNvSpPr>
                <a:spLocks noChangeShapeType="1"/>
              </p:cNvSpPr>
              <p:nvPr/>
            </p:nvSpPr>
            <p:spPr bwMode="auto">
              <a:xfrm flipV="1">
                <a:off x="3787" y="2069"/>
                <a:ext cx="839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8" name="Line 19"/>
              <p:cNvSpPr>
                <a:spLocks noChangeShapeType="1"/>
              </p:cNvSpPr>
              <p:nvPr/>
            </p:nvSpPr>
            <p:spPr bwMode="auto">
              <a:xfrm flipV="1">
                <a:off x="3787" y="2137"/>
                <a:ext cx="862" cy="74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9" name="Line 20"/>
              <p:cNvSpPr>
                <a:spLocks noChangeShapeType="1"/>
              </p:cNvSpPr>
              <p:nvPr/>
            </p:nvSpPr>
            <p:spPr bwMode="auto">
              <a:xfrm>
                <a:off x="3787" y="1797"/>
                <a:ext cx="862" cy="20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30" name="Line 21"/>
              <p:cNvSpPr>
                <a:spLocks noChangeShapeType="1"/>
              </p:cNvSpPr>
              <p:nvPr/>
            </p:nvSpPr>
            <p:spPr bwMode="auto">
              <a:xfrm flipV="1">
                <a:off x="3787" y="2205"/>
                <a:ext cx="885" cy="122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9474" name="Oval 22"/>
            <p:cNvSpPr>
              <a:spLocks noChangeArrowheads="1"/>
            </p:cNvSpPr>
            <p:nvPr/>
          </p:nvSpPr>
          <p:spPr bwMode="auto">
            <a:xfrm>
              <a:off x="1360" y="1547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5" name="Oval 23"/>
            <p:cNvSpPr>
              <a:spLocks noChangeArrowheads="1"/>
            </p:cNvSpPr>
            <p:nvPr/>
          </p:nvSpPr>
          <p:spPr bwMode="auto">
            <a:xfrm>
              <a:off x="1360" y="2091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6" name="Oval 24"/>
            <p:cNvSpPr>
              <a:spLocks noChangeArrowheads="1"/>
            </p:cNvSpPr>
            <p:nvPr/>
          </p:nvSpPr>
          <p:spPr bwMode="auto">
            <a:xfrm>
              <a:off x="1360" y="2635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7" name="Oval 25"/>
            <p:cNvSpPr>
              <a:spLocks noChangeArrowheads="1"/>
            </p:cNvSpPr>
            <p:nvPr/>
          </p:nvSpPr>
          <p:spPr bwMode="auto">
            <a:xfrm>
              <a:off x="1360" y="3180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8" name="Oval 26"/>
            <p:cNvSpPr>
              <a:spLocks noChangeArrowheads="1"/>
            </p:cNvSpPr>
            <p:nvPr/>
          </p:nvSpPr>
          <p:spPr bwMode="auto">
            <a:xfrm>
              <a:off x="1360" y="3724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9" name="Line 27"/>
            <p:cNvSpPr>
              <a:spLocks noChangeShapeType="1"/>
            </p:cNvSpPr>
            <p:nvPr/>
          </p:nvSpPr>
          <p:spPr bwMode="auto">
            <a:xfrm rot="10800000">
              <a:off x="2563" y="2816"/>
              <a:ext cx="862" cy="9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0" name="Line 28"/>
            <p:cNvSpPr>
              <a:spLocks noChangeShapeType="1"/>
            </p:cNvSpPr>
            <p:nvPr/>
          </p:nvSpPr>
          <p:spPr bwMode="auto">
            <a:xfrm rot="10800000" flipV="1">
              <a:off x="2563" y="1841"/>
              <a:ext cx="862" cy="9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1" name="Line 29"/>
            <p:cNvSpPr>
              <a:spLocks noChangeShapeType="1"/>
            </p:cNvSpPr>
            <p:nvPr/>
          </p:nvSpPr>
          <p:spPr bwMode="auto">
            <a:xfrm rot="10800000">
              <a:off x="2563" y="2816"/>
              <a:ext cx="839" cy="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2" name="Line 30"/>
            <p:cNvSpPr>
              <a:spLocks noChangeShapeType="1"/>
            </p:cNvSpPr>
            <p:nvPr/>
          </p:nvSpPr>
          <p:spPr bwMode="auto">
            <a:xfrm rot="10800000" flipV="1">
              <a:off x="2563" y="2499"/>
              <a:ext cx="839" cy="3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3" name="Line 31"/>
            <p:cNvSpPr>
              <a:spLocks noChangeShapeType="1"/>
            </p:cNvSpPr>
            <p:nvPr/>
          </p:nvSpPr>
          <p:spPr bwMode="auto">
            <a:xfrm flipH="1" flipV="1">
              <a:off x="2563" y="2000"/>
              <a:ext cx="930" cy="17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4" name="Line 32"/>
            <p:cNvSpPr>
              <a:spLocks noChangeShapeType="1"/>
            </p:cNvSpPr>
            <p:nvPr/>
          </p:nvSpPr>
          <p:spPr bwMode="auto">
            <a:xfrm flipH="1" flipV="1">
              <a:off x="2563" y="2000"/>
              <a:ext cx="860" cy="3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5" name="Line 33"/>
            <p:cNvSpPr>
              <a:spLocks noChangeShapeType="1"/>
            </p:cNvSpPr>
            <p:nvPr/>
          </p:nvSpPr>
          <p:spPr bwMode="auto">
            <a:xfrm flipH="1">
              <a:off x="2563" y="1773"/>
              <a:ext cx="839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6" name="Line 34"/>
            <p:cNvSpPr>
              <a:spLocks noChangeShapeType="1"/>
            </p:cNvSpPr>
            <p:nvPr/>
          </p:nvSpPr>
          <p:spPr bwMode="auto">
            <a:xfrm flipH="1" flipV="1">
              <a:off x="2563" y="2000"/>
              <a:ext cx="907" cy="102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7" name="Line 35"/>
            <p:cNvSpPr>
              <a:spLocks noChangeShapeType="1"/>
            </p:cNvSpPr>
            <p:nvPr/>
          </p:nvSpPr>
          <p:spPr bwMode="auto">
            <a:xfrm rot="10800000" flipV="1">
              <a:off x="2563" y="1887"/>
              <a:ext cx="930" cy="174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8" name="Line 36"/>
            <p:cNvSpPr>
              <a:spLocks noChangeShapeType="1"/>
            </p:cNvSpPr>
            <p:nvPr/>
          </p:nvSpPr>
          <p:spPr bwMode="auto">
            <a:xfrm rot="10800000" flipV="1">
              <a:off x="2563" y="3270"/>
              <a:ext cx="862" cy="3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89" name="Line 37"/>
            <p:cNvSpPr>
              <a:spLocks noChangeShapeType="1"/>
            </p:cNvSpPr>
            <p:nvPr/>
          </p:nvSpPr>
          <p:spPr bwMode="auto">
            <a:xfrm rot="10800000">
              <a:off x="2563" y="3633"/>
              <a:ext cx="839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90" name="Line 38"/>
            <p:cNvSpPr>
              <a:spLocks noChangeShapeType="1"/>
            </p:cNvSpPr>
            <p:nvPr/>
          </p:nvSpPr>
          <p:spPr bwMode="auto">
            <a:xfrm rot="10800000" flipV="1">
              <a:off x="2563" y="2590"/>
              <a:ext cx="907" cy="104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91" name="Oval 39"/>
            <p:cNvSpPr>
              <a:spLocks noChangeArrowheads="1"/>
            </p:cNvSpPr>
            <p:nvPr/>
          </p:nvSpPr>
          <p:spPr bwMode="auto">
            <a:xfrm rot="10800000">
              <a:off x="3401" y="3722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Oval 40"/>
            <p:cNvSpPr>
              <a:spLocks noChangeArrowheads="1"/>
            </p:cNvSpPr>
            <p:nvPr/>
          </p:nvSpPr>
          <p:spPr bwMode="auto">
            <a:xfrm rot="10800000">
              <a:off x="3402" y="2998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3" name="Oval 41"/>
            <p:cNvSpPr>
              <a:spLocks noChangeArrowheads="1"/>
            </p:cNvSpPr>
            <p:nvPr/>
          </p:nvSpPr>
          <p:spPr bwMode="auto">
            <a:xfrm rot="10800000">
              <a:off x="3401" y="2272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4" name="Oval 42"/>
            <p:cNvSpPr>
              <a:spLocks noChangeArrowheads="1"/>
            </p:cNvSpPr>
            <p:nvPr/>
          </p:nvSpPr>
          <p:spPr bwMode="auto">
            <a:xfrm rot="10800000">
              <a:off x="3400" y="1545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5" name="Oval 43"/>
            <p:cNvSpPr>
              <a:spLocks noChangeArrowheads="1"/>
            </p:cNvSpPr>
            <p:nvPr/>
          </p:nvSpPr>
          <p:spPr bwMode="auto">
            <a:xfrm>
              <a:off x="2380" y="1819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6" name="Oval 44"/>
            <p:cNvSpPr>
              <a:spLocks noChangeArrowheads="1"/>
            </p:cNvSpPr>
            <p:nvPr/>
          </p:nvSpPr>
          <p:spPr bwMode="auto">
            <a:xfrm>
              <a:off x="2380" y="2635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7" name="Oval 45"/>
            <p:cNvSpPr>
              <a:spLocks noChangeArrowheads="1"/>
            </p:cNvSpPr>
            <p:nvPr/>
          </p:nvSpPr>
          <p:spPr bwMode="auto">
            <a:xfrm>
              <a:off x="2380" y="3452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8" name="Line 51"/>
            <p:cNvSpPr>
              <a:spLocks noChangeShapeType="1"/>
            </p:cNvSpPr>
            <p:nvPr/>
          </p:nvSpPr>
          <p:spPr bwMode="auto">
            <a:xfrm>
              <a:off x="3787" y="1729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99" name="Line 52"/>
            <p:cNvSpPr>
              <a:spLocks noChangeShapeType="1"/>
            </p:cNvSpPr>
            <p:nvPr/>
          </p:nvSpPr>
          <p:spPr bwMode="auto">
            <a:xfrm>
              <a:off x="3787" y="2455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00" name="Line 53"/>
            <p:cNvSpPr>
              <a:spLocks noChangeShapeType="1"/>
            </p:cNvSpPr>
            <p:nvPr/>
          </p:nvSpPr>
          <p:spPr bwMode="auto">
            <a:xfrm>
              <a:off x="3787" y="3180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01" name="Freeform 57"/>
            <p:cNvSpPr>
              <a:spLocks/>
            </p:cNvSpPr>
            <p:nvPr/>
          </p:nvSpPr>
          <p:spPr bwMode="auto">
            <a:xfrm>
              <a:off x="4830" y="2319"/>
              <a:ext cx="295" cy="295"/>
            </a:xfrm>
            <a:custGeom>
              <a:avLst/>
              <a:gdLst>
                <a:gd name="T0" fmla="*/ 0 w 295"/>
                <a:gd name="T1" fmla="*/ 181 h 295"/>
                <a:gd name="T2" fmla="*/ 114 w 295"/>
                <a:gd name="T3" fmla="*/ 295 h 295"/>
                <a:gd name="T4" fmla="*/ 295 w 295"/>
                <a:gd name="T5" fmla="*/ 0 h 2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5" h="295">
                  <a:moveTo>
                    <a:pt x="0" y="181"/>
                  </a:moveTo>
                  <a:lnTo>
                    <a:pt x="114" y="295"/>
                  </a:lnTo>
                  <a:lnTo>
                    <a:pt x="295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19502" name="Group 61"/>
            <p:cNvGrpSpPr>
              <a:grpSpLocks/>
            </p:cNvGrpSpPr>
            <p:nvPr/>
          </p:nvGrpSpPr>
          <p:grpSpPr bwMode="auto">
            <a:xfrm>
              <a:off x="4830" y="3022"/>
              <a:ext cx="272" cy="295"/>
              <a:chOff x="3787" y="2750"/>
              <a:chExt cx="295" cy="295"/>
            </a:xfrm>
          </p:grpSpPr>
          <p:sp>
            <p:nvSpPr>
              <p:cNvPr id="19524" name="Line 62"/>
              <p:cNvSpPr>
                <a:spLocks noChangeShapeType="1"/>
              </p:cNvSpPr>
              <p:nvPr/>
            </p:nvSpPr>
            <p:spPr bwMode="auto">
              <a:xfrm flipH="1"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5" name="Line 63"/>
              <p:cNvSpPr>
                <a:spLocks noChangeShapeType="1"/>
              </p:cNvSpPr>
              <p:nvPr/>
            </p:nvSpPr>
            <p:spPr bwMode="auto">
              <a:xfrm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9503" name="Group 64"/>
            <p:cNvGrpSpPr>
              <a:grpSpLocks/>
            </p:cNvGrpSpPr>
            <p:nvPr/>
          </p:nvGrpSpPr>
          <p:grpSpPr bwMode="auto">
            <a:xfrm>
              <a:off x="4830" y="1570"/>
              <a:ext cx="272" cy="295"/>
              <a:chOff x="3787" y="2750"/>
              <a:chExt cx="295" cy="295"/>
            </a:xfrm>
          </p:grpSpPr>
          <p:sp>
            <p:nvSpPr>
              <p:cNvPr id="19522" name="Line 65"/>
              <p:cNvSpPr>
                <a:spLocks noChangeShapeType="1"/>
              </p:cNvSpPr>
              <p:nvPr/>
            </p:nvSpPr>
            <p:spPr bwMode="auto">
              <a:xfrm flipH="1"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3" name="Line 66"/>
              <p:cNvSpPr>
                <a:spLocks noChangeShapeType="1"/>
              </p:cNvSpPr>
              <p:nvPr/>
            </p:nvSpPr>
            <p:spPr bwMode="auto">
              <a:xfrm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9504" name="Line 67"/>
            <p:cNvSpPr>
              <a:spLocks noChangeShapeType="1"/>
            </p:cNvSpPr>
            <p:nvPr/>
          </p:nvSpPr>
          <p:spPr bwMode="auto">
            <a:xfrm>
              <a:off x="4966" y="1525"/>
              <a:ext cx="0" cy="2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05" name="Line 68"/>
            <p:cNvSpPr>
              <a:spLocks noChangeShapeType="1"/>
            </p:cNvSpPr>
            <p:nvPr/>
          </p:nvSpPr>
          <p:spPr bwMode="auto">
            <a:xfrm>
              <a:off x="3787" y="3906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19506" name="Group 71"/>
            <p:cNvGrpSpPr>
              <a:grpSpLocks/>
            </p:cNvGrpSpPr>
            <p:nvPr/>
          </p:nvGrpSpPr>
          <p:grpSpPr bwMode="auto">
            <a:xfrm>
              <a:off x="4830" y="3747"/>
              <a:ext cx="272" cy="295"/>
              <a:chOff x="3787" y="2750"/>
              <a:chExt cx="295" cy="295"/>
            </a:xfrm>
          </p:grpSpPr>
          <p:sp>
            <p:nvSpPr>
              <p:cNvPr id="19520" name="Line 72"/>
              <p:cNvSpPr>
                <a:spLocks noChangeShapeType="1"/>
              </p:cNvSpPr>
              <p:nvPr/>
            </p:nvSpPr>
            <p:spPr bwMode="auto">
              <a:xfrm flipH="1"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521" name="Line 73"/>
              <p:cNvSpPr>
                <a:spLocks noChangeShapeType="1"/>
              </p:cNvSpPr>
              <p:nvPr/>
            </p:nvSpPr>
            <p:spPr bwMode="auto">
              <a:xfrm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9507" name="Line 74"/>
            <p:cNvSpPr>
              <a:spLocks noChangeShapeType="1"/>
            </p:cNvSpPr>
            <p:nvPr/>
          </p:nvSpPr>
          <p:spPr bwMode="auto">
            <a:xfrm>
              <a:off x="906" y="3906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08" name="Line 75"/>
            <p:cNvSpPr>
              <a:spLocks noChangeShapeType="1"/>
            </p:cNvSpPr>
            <p:nvPr/>
          </p:nvSpPr>
          <p:spPr bwMode="auto">
            <a:xfrm>
              <a:off x="906" y="3361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09" name="Line 76"/>
            <p:cNvSpPr>
              <a:spLocks noChangeShapeType="1"/>
            </p:cNvSpPr>
            <p:nvPr/>
          </p:nvSpPr>
          <p:spPr bwMode="auto">
            <a:xfrm>
              <a:off x="906" y="2817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0" name="Line 77"/>
            <p:cNvSpPr>
              <a:spLocks noChangeShapeType="1"/>
            </p:cNvSpPr>
            <p:nvPr/>
          </p:nvSpPr>
          <p:spPr bwMode="auto">
            <a:xfrm>
              <a:off x="906" y="2273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1" name="Line 78"/>
            <p:cNvSpPr>
              <a:spLocks noChangeShapeType="1"/>
            </p:cNvSpPr>
            <p:nvPr/>
          </p:nvSpPr>
          <p:spPr bwMode="auto">
            <a:xfrm>
              <a:off x="906" y="1728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2" name="Freeform 79"/>
            <p:cNvSpPr>
              <a:spLocks/>
            </p:cNvSpPr>
            <p:nvPr/>
          </p:nvSpPr>
          <p:spPr bwMode="auto">
            <a:xfrm>
              <a:off x="520" y="3816"/>
              <a:ext cx="363" cy="204"/>
            </a:xfrm>
            <a:custGeom>
              <a:avLst/>
              <a:gdLst>
                <a:gd name="T0" fmla="*/ 0 w 363"/>
                <a:gd name="T1" fmla="*/ 95 h 299"/>
                <a:gd name="T2" fmla="*/ 46 w 363"/>
                <a:gd name="T3" fmla="*/ 87 h 299"/>
                <a:gd name="T4" fmla="*/ 68 w 363"/>
                <a:gd name="T5" fmla="*/ 74 h 299"/>
                <a:gd name="T6" fmla="*/ 136 w 363"/>
                <a:gd name="T7" fmla="*/ 16 h 299"/>
                <a:gd name="T8" fmla="*/ 204 w 363"/>
                <a:gd name="T9" fmla="*/ 1 h 299"/>
                <a:gd name="T10" fmla="*/ 250 w 363"/>
                <a:gd name="T11" fmla="*/ 23 h 299"/>
                <a:gd name="T12" fmla="*/ 295 w 363"/>
                <a:gd name="T13" fmla="*/ 74 h 299"/>
                <a:gd name="T14" fmla="*/ 363 w 363"/>
                <a:gd name="T15" fmla="*/ 95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299">
                  <a:moveTo>
                    <a:pt x="0" y="299"/>
                  </a:moveTo>
                  <a:cubicBezTo>
                    <a:pt x="17" y="293"/>
                    <a:pt x="35" y="287"/>
                    <a:pt x="46" y="276"/>
                  </a:cubicBezTo>
                  <a:cubicBezTo>
                    <a:pt x="57" y="265"/>
                    <a:pt x="53" y="269"/>
                    <a:pt x="68" y="231"/>
                  </a:cubicBezTo>
                  <a:cubicBezTo>
                    <a:pt x="83" y="193"/>
                    <a:pt x="113" y="87"/>
                    <a:pt x="136" y="49"/>
                  </a:cubicBezTo>
                  <a:cubicBezTo>
                    <a:pt x="159" y="11"/>
                    <a:pt x="185" y="0"/>
                    <a:pt x="204" y="4"/>
                  </a:cubicBezTo>
                  <a:cubicBezTo>
                    <a:pt x="223" y="8"/>
                    <a:pt x="235" y="34"/>
                    <a:pt x="250" y="72"/>
                  </a:cubicBezTo>
                  <a:cubicBezTo>
                    <a:pt x="265" y="110"/>
                    <a:pt x="276" y="193"/>
                    <a:pt x="295" y="231"/>
                  </a:cubicBezTo>
                  <a:cubicBezTo>
                    <a:pt x="314" y="269"/>
                    <a:pt x="338" y="284"/>
                    <a:pt x="363" y="299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3" name="Freeform 80"/>
            <p:cNvSpPr>
              <a:spLocks/>
            </p:cNvSpPr>
            <p:nvPr/>
          </p:nvSpPr>
          <p:spPr bwMode="auto">
            <a:xfrm>
              <a:off x="520" y="3270"/>
              <a:ext cx="363" cy="205"/>
            </a:xfrm>
            <a:custGeom>
              <a:avLst/>
              <a:gdLst>
                <a:gd name="T0" fmla="*/ 0 w 363"/>
                <a:gd name="T1" fmla="*/ 96 h 300"/>
                <a:gd name="T2" fmla="*/ 46 w 363"/>
                <a:gd name="T3" fmla="*/ 88 h 300"/>
                <a:gd name="T4" fmla="*/ 89 w 363"/>
                <a:gd name="T5" fmla="*/ 52 h 300"/>
                <a:gd name="T6" fmla="*/ 113 w 363"/>
                <a:gd name="T7" fmla="*/ 13 h 300"/>
                <a:gd name="T8" fmla="*/ 204 w 363"/>
                <a:gd name="T9" fmla="*/ 1 h 300"/>
                <a:gd name="T10" fmla="*/ 250 w 363"/>
                <a:gd name="T11" fmla="*/ 23 h 300"/>
                <a:gd name="T12" fmla="*/ 295 w 363"/>
                <a:gd name="T13" fmla="*/ 74 h 300"/>
                <a:gd name="T14" fmla="*/ 363 w 363"/>
                <a:gd name="T15" fmla="*/ 96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0">
                  <a:moveTo>
                    <a:pt x="0" y="300"/>
                  </a:moveTo>
                  <a:cubicBezTo>
                    <a:pt x="17" y="294"/>
                    <a:pt x="31" y="300"/>
                    <a:pt x="46" y="277"/>
                  </a:cubicBezTo>
                  <a:cubicBezTo>
                    <a:pt x="61" y="254"/>
                    <a:pt x="78" y="202"/>
                    <a:pt x="89" y="163"/>
                  </a:cubicBezTo>
                  <a:cubicBezTo>
                    <a:pt x="100" y="124"/>
                    <a:pt x="94" y="67"/>
                    <a:pt x="113" y="41"/>
                  </a:cubicBezTo>
                  <a:cubicBezTo>
                    <a:pt x="132" y="15"/>
                    <a:pt x="181" y="0"/>
                    <a:pt x="204" y="5"/>
                  </a:cubicBezTo>
                  <a:cubicBezTo>
                    <a:pt x="227" y="10"/>
                    <a:pt x="235" y="35"/>
                    <a:pt x="250" y="73"/>
                  </a:cubicBezTo>
                  <a:cubicBezTo>
                    <a:pt x="265" y="111"/>
                    <a:pt x="276" y="194"/>
                    <a:pt x="295" y="232"/>
                  </a:cubicBezTo>
                  <a:cubicBezTo>
                    <a:pt x="314" y="270"/>
                    <a:pt x="338" y="285"/>
                    <a:pt x="363" y="30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4" name="Freeform 81"/>
            <p:cNvSpPr>
              <a:spLocks/>
            </p:cNvSpPr>
            <p:nvPr/>
          </p:nvSpPr>
          <p:spPr bwMode="auto">
            <a:xfrm>
              <a:off x="543" y="2719"/>
              <a:ext cx="363" cy="210"/>
            </a:xfrm>
            <a:custGeom>
              <a:avLst/>
              <a:gdLst>
                <a:gd name="T0" fmla="*/ 0 w 363"/>
                <a:gd name="T1" fmla="*/ 97 h 308"/>
                <a:gd name="T2" fmla="*/ 46 w 363"/>
                <a:gd name="T3" fmla="*/ 90 h 308"/>
                <a:gd name="T4" fmla="*/ 68 w 363"/>
                <a:gd name="T5" fmla="*/ 76 h 308"/>
                <a:gd name="T6" fmla="*/ 136 w 363"/>
                <a:gd name="T7" fmla="*/ 18 h 308"/>
                <a:gd name="T8" fmla="*/ 204 w 363"/>
                <a:gd name="T9" fmla="*/ 4 h 308"/>
                <a:gd name="T10" fmla="*/ 258 w 363"/>
                <a:gd name="T11" fmla="*/ 42 h 308"/>
                <a:gd name="T12" fmla="*/ 295 w 363"/>
                <a:gd name="T13" fmla="*/ 76 h 308"/>
                <a:gd name="T14" fmla="*/ 363 w 363"/>
                <a:gd name="T15" fmla="*/ 9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8">
                  <a:moveTo>
                    <a:pt x="0" y="308"/>
                  </a:moveTo>
                  <a:cubicBezTo>
                    <a:pt x="17" y="302"/>
                    <a:pt x="35" y="296"/>
                    <a:pt x="46" y="285"/>
                  </a:cubicBezTo>
                  <a:cubicBezTo>
                    <a:pt x="57" y="274"/>
                    <a:pt x="53" y="278"/>
                    <a:pt x="68" y="240"/>
                  </a:cubicBezTo>
                  <a:cubicBezTo>
                    <a:pt x="83" y="202"/>
                    <a:pt x="113" y="96"/>
                    <a:pt x="136" y="58"/>
                  </a:cubicBezTo>
                  <a:cubicBezTo>
                    <a:pt x="159" y="20"/>
                    <a:pt x="184" y="0"/>
                    <a:pt x="204" y="13"/>
                  </a:cubicBezTo>
                  <a:cubicBezTo>
                    <a:pt x="224" y="26"/>
                    <a:pt x="243" y="96"/>
                    <a:pt x="258" y="134"/>
                  </a:cubicBezTo>
                  <a:cubicBezTo>
                    <a:pt x="273" y="172"/>
                    <a:pt x="277" y="211"/>
                    <a:pt x="295" y="240"/>
                  </a:cubicBezTo>
                  <a:cubicBezTo>
                    <a:pt x="313" y="269"/>
                    <a:pt x="338" y="293"/>
                    <a:pt x="363" y="308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5" name="Freeform 82"/>
            <p:cNvSpPr>
              <a:spLocks/>
            </p:cNvSpPr>
            <p:nvPr/>
          </p:nvSpPr>
          <p:spPr bwMode="auto">
            <a:xfrm>
              <a:off x="543" y="2177"/>
              <a:ext cx="363" cy="209"/>
            </a:xfrm>
            <a:custGeom>
              <a:avLst/>
              <a:gdLst>
                <a:gd name="T0" fmla="*/ 0 w 363"/>
                <a:gd name="T1" fmla="*/ 98 h 306"/>
                <a:gd name="T2" fmla="*/ 66 w 363"/>
                <a:gd name="T3" fmla="*/ 74 h 306"/>
                <a:gd name="T4" fmla="*/ 104 w 363"/>
                <a:gd name="T5" fmla="*/ 50 h 306"/>
                <a:gd name="T6" fmla="*/ 136 w 363"/>
                <a:gd name="T7" fmla="*/ 18 h 306"/>
                <a:gd name="T8" fmla="*/ 204 w 363"/>
                <a:gd name="T9" fmla="*/ 3 h 306"/>
                <a:gd name="T10" fmla="*/ 268 w 363"/>
                <a:gd name="T11" fmla="*/ 40 h 306"/>
                <a:gd name="T12" fmla="*/ 295 w 363"/>
                <a:gd name="T13" fmla="*/ 76 h 306"/>
                <a:gd name="T14" fmla="*/ 363 w 363"/>
                <a:gd name="T15" fmla="*/ 98 h 3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6">
                  <a:moveTo>
                    <a:pt x="0" y="306"/>
                  </a:moveTo>
                  <a:cubicBezTo>
                    <a:pt x="11" y="294"/>
                    <a:pt x="49" y="256"/>
                    <a:pt x="66" y="231"/>
                  </a:cubicBezTo>
                  <a:cubicBezTo>
                    <a:pt x="83" y="206"/>
                    <a:pt x="92" y="185"/>
                    <a:pt x="104" y="156"/>
                  </a:cubicBezTo>
                  <a:cubicBezTo>
                    <a:pt x="116" y="127"/>
                    <a:pt x="119" y="80"/>
                    <a:pt x="136" y="56"/>
                  </a:cubicBezTo>
                  <a:cubicBezTo>
                    <a:pt x="153" y="32"/>
                    <a:pt x="182" y="0"/>
                    <a:pt x="204" y="11"/>
                  </a:cubicBezTo>
                  <a:cubicBezTo>
                    <a:pt x="226" y="22"/>
                    <a:pt x="253" y="86"/>
                    <a:pt x="268" y="124"/>
                  </a:cubicBezTo>
                  <a:cubicBezTo>
                    <a:pt x="283" y="162"/>
                    <a:pt x="279" y="208"/>
                    <a:pt x="295" y="238"/>
                  </a:cubicBezTo>
                  <a:cubicBezTo>
                    <a:pt x="311" y="268"/>
                    <a:pt x="338" y="291"/>
                    <a:pt x="363" y="306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6" name="Freeform 83"/>
            <p:cNvSpPr>
              <a:spLocks/>
            </p:cNvSpPr>
            <p:nvPr/>
          </p:nvSpPr>
          <p:spPr bwMode="auto">
            <a:xfrm>
              <a:off x="543" y="1638"/>
              <a:ext cx="363" cy="204"/>
            </a:xfrm>
            <a:custGeom>
              <a:avLst/>
              <a:gdLst>
                <a:gd name="T0" fmla="*/ 0 w 363"/>
                <a:gd name="T1" fmla="*/ 95 h 299"/>
                <a:gd name="T2" fmla="*/ 43 w 363"/>
                <a:gd name="T3" fmla="*/ 83 h 299"/>
                <a:gd name="T4" fmla="*/ 90 w 363"/>
                <a:gd name="T5" fmla="*/ 55 h 299"/>
                <a:gd name="T6" fmla="*/ 118 w 363"/>
                <a:gd name="T7" fmla="*/ 16 h 299"/>
                <a:gd name="T8" fmla="*/ 204 w 363"/>
                <a:gd name="T9" fmla="*/ 1 h 299"/>
                <a:gd name="T10" fmla="*/ 250 w 363"/>
                <a:gd name="T11" fmla="*/ 23 h 299"/>
                <a:gd name="T12" fmla="*/ 295 w 363"/>
                <a:gd name="T13" fmla="*/ 74 h 299"/>
                <a:gd name="T14" fmla="*/ 363 w 363"/>
                <a:gd name="T15" fmla="*/ 95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299">
                  <a:moveTo>
                    <a:pt x="0" y="299"/>
                  </a:moveTo>
                  <a:cubicBezTo>
                    <a:pt x="7" y="293"/>
                    <a:pt x="28" y="284"/>
                    <a:pt x="43" y="263"/>
                  </a:cubicBezTo>
                  <a:cubicBezTo>
                    <a:pt x="58" y="242"/>
                    <a:pt x="78" y="210"/>
                    <a:pt x="90" y="174"/>
                  </a:cubicBezTo>
                  <a:cubicBezTo>
                    <a:pt x="102" y="138"/>
                    <a:pt x="99" y="76"/>
                    <a:pt x="118" y="48"/>
                  </a:cubicBezTo>
                  <a:cubicBezTo>
                    <a:pt x="137" y="20"/>
                    <a:pt x="182" y="0"/>
                    <a:pt x="204" y="4"/>
                  </a:cubicBezTo>
                  <a:cubicBezTo>
                    <a:pt x="226" y="8"/>
                    <a:pt x="235" y="34"/>
                    <a:pt x="250" y="72"/>
                  </a:cubicBezTo>
                  <a:cubicBezTo>
                    <a:pt x="265" y="110"/>
                    <a:pt x="276" y="193"/>
                    <a:pt x="295" y="231"/>
                  </a:cubicBezTo>
                  <a:cubicBezTo>
                    <a:pt x="314" y="269"/>
                    <a:pt x="338" y="284"/>
                    <a:pt x="363" y="299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7" name="Freeform 85"/>
            <p:cNvSpPr>
              <a:spLocks/>
            </p:cNvSpPr>
            <p:nvPr/>
          </p:nvSpPr>
          <p:spPr bwMode="auto">
            <a:xfrm>
              <a:off x="4263" y="1614"/>
              <a:ext cx="363" cy="204"/>
            </a:xfrm>
            <a:custGeom>
              <a:avLst/>
              <a:gdLst>
                <a:gd name="T0" fmla="*/ 0 w 363"/>
                <a:gd name="T1" fmla="*/ 95 h 299"/>
                <a:gd name="T2" fmla="*/ 43 w 363"/>
                <a:gd name="T3" fmla="*/ 83 h 299"/>
                <a:gd name="T4" fmla="*/ 90 w 363"/>
                <a:gd name="T5" fmla="*/ 55 h 299"/>
                <a:gd name="T6" fmla="*/ 118 w 363"/>
                <a:gd name="T7" fmla="*/ 16 h 299"/>
                <a:gd name="T8" fmla="*/ 204 w 363"/>
                <a:gd name="T9" fmla="*/ 1 h 299"/>
                <a:gd name="T10" fmla="*/ 250 w 363"/>
                <a:gd name="T11" fmla="*/ 23 h 299"/>
                <a:gd name="T12" fmla="*/ 295 w 363"/>
                <a:gd name="T13" fmla="*/ 74 h 299"/>
                <a:gd name="T14" fmla="*/ 363 w 363"/>
                <a:gd name="T15" fmla="*/ 95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299">
                  <a:moveTo>
                    <a:pt x="0" y="299"/>
                  </a:moveTo>
                  <a:cubicBezTo>
                    <a:pt x="7" y="293"/>
                    <a:pt x="28" y="284"/>
                    <a:pt x="43" y="263"/>
                  </a:cubicBezTo>
                  <a:cubicBezTo>
                    <a:pt x="58" y="242"/>
                    <a:pt x="78" y="210"/>
                    <a:pt x="90" y="174"/>
                  </a:cubicBezTo>
                  <a:cubicBezTo>
                    <a:pt x="102" y="138"/>
                    <a:pt x="99" y="76"/>
                    <a:pt x="118" y="48"/>
                  </a:cubicBezTo>
                  <a:cubicBezTo>
                    <a:pt x="137" y="20"/>
                    <a:pt x="182" y="0"/>
                    <a:pt x="204" y="4"/>
                  </a:cubicBezTo>
                  <a:cubicBezTo>
                    <a:pt x="226" y="8"/>
                    <a:pt x="235" y="34"/>
                    <a:pt x="250" y="72"/>
                  </a:cubicBezTo>
                  <a:cubicBezTo>
                    <a:pt x="265" y="110"/>
                    <a:pt x="276" y="193"/>
                    <a:pt x="295" y="231"/>
                  </a:cubicBezTo>
                  <a:cubicBezTo>
                    <a:pt x="314" y="269"/>
                    <a:pt x="338" y="284"/>
                    <a:pt x="363" y="299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8" name="Freeform 86"/>
            <p:cNvSpPr>
              <a:spLocks/>
            </p:cNvSpPr>
            <p:nvPr/>
          </p:nvSpPr>
          <p:spPr bwMode="auto">
            <a:xfrm>
              <a:off x="4263" y="3792"/>
              <a:ext cx="363" cy="205"/>
            </a:xfrm>
            <a:custGeom>
              <a:avLst/>
              <a:gdLst>
                <a:gd name="T0" fmla="*/ 0 w 363"/>
                <a:gd name="T1" fmla="*/ 96 h 300"/>
                <a:gd name="T2" fmla="*/ 46 w 363"/>
                <a:gd name="T3" fmla="*/ 88 h 300"/>
                <a:gd name="T4" fmla="*/ 89 w 363"/>
                <a:gd name="T5" fmla="*/ 52 h 300"/>
                <a:gd name="T6" fmla="*/ 113 w 363"/>
                <a:gd name="T7" fmla="*/ 13 h 300"/>
                <a:gd name="T8" fmla="*/ 204 w 363"/>
                <a:gd name="T9" fmla="*/ 1 h 300"/>
                <a:gd name="T10" fmla="*/ 250 w 363"/>
                <a:gd name="T11" fmla="*/ 23 h 300"/>
                <a:gd name="T12" fmla="*/ 295 w 363"/>
                <a:gd name="T13" fmla="*/ 74 h 300"/>
                <a:gd name="T14" fmla="*/ 363 w 363"/>
                <a:gd name="T15" fmla="*/ 96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0">
                  <a:moveTo>
                    <a:pt x="0" y="300"/>
                  </a:moveTo>
                  <a:cubicBezTo>
                    <a:pt x="17" y="294"/>
                    <a:pt x="31" y="300"/>
                    <a:pt x="46" y="277"/>
                  </a:cubicBezTo>
                  <a:cubicBezTo>
                    <a:pt x="61" y="254"/>
                    <a:pt x="78" y="202"/>
                    <a:pt x="89" y="163"/>
                  </a:cubicBezTo>
                  <a:cubicBezTo>
                    <a:pt x="100" y="124"/>
                    <a:pt x="94" y="67"/>
                    <a:pt x="113" y="41"/>
                  </a:cubicBezTo>
                  <a:cubicBezTo>
                    <a:pt x="132" y="15"/>
                    <a:pt x="181" y="0"/>
                    <a:pt x="204" y="5"/>
                  </a:cubicBezTo>
                  <a:cubicBezTo>
                    <a:pt x="227" y="10"/>
                    <a:pt x="235" y="35"/>
                    <a:pt x="250" y="73"/>
                  </a:cubicBezTo>
                  <a:cubicBezTo>
                    <a:pt x="265" y="111"/>
                    <a:pt x="276" y="194"/>
                    <a:pt x="295" y="232"/>
                  </a:cubicBezTo>
                  <a:cubicBezTo>
                    <a:pt x="314" y="270"/>
                    <a:pt x="338" y="285"/>
                    <a:pt x="363" y="30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519" name="Freeform 87"/>
            <p:cNvSpPr>
              <a:spLocks/>
            </p:cNvSpPr>
            <p:nvPr/>
          </p:nvSpPr>
          <p:spPr bwMode="auto">
            <a:xfrm>
              <a:off x="5329" y="3067"/>
              <a:ext cx="363" cy="210"/>
            </a:xfrm>
            <a:custGeom>
              <a:avLst/>
              <a:gdLst>
                <a:gd name="T0" fmla="*/ 0 w 363"/>
                <a:gd name="T1" fmla="*/ 97 h 308"/>
                <a:gd name="T2" fmla="*/ 46 w 363"/>
                <a:gd name="T3" fmla="*/ 90 h 308"/>
                <a:gd name="T4" fmla="*/ 68 w 363"/>
                <a:gd name="T5" fmla="*/ 76 h 308"/>
                <a:gd name="T6" fmla="*/ 136 w 363"/>
                <a:gd name="T7" fmla="*/ 18 h 308"/>
                <a:gd name="T8" fmla="*/ 204 w 363"/>
                <a:gd name="T9" fmla="*/ 4 h 308"/>
                <a:gd name="T10" fmla="*/ 258 w 363"/>
                <a:gd name="T11" fmla="*/ 42 h 308"/>
                <a:gd name="T12" fmla="*/ 295 w 363"/>
                <a:gd name="T13" fmla="*/ 76 h 308"/>
                <a:gd name="T14" fmla="*/ 363 w 363"/>
                <a:gd name="T15" fmla="*/ 9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8">
                  <a:moveTo>
                    <a:pt x="0" y="308"/>
                  </a:moveTo>
                  <a:cubicBezTo>
                    <a:pt x="17" y="302"/>
                    <a:pt x="35" y="296"/>
                    <a:pt x="46" y="285"/>
                  </a:cubicBezTo>
                  <a:cubicBezTo>
                    <a:pt x="57" y="274"/>
                    <a:pt x="53" y="278"/>
                    <a:pt x="68" y="240"/>
                  </a:cubicBezTo>
                  <a:cubicBezTo>
                    <a:pt x="83" y="202"/>
                    <a:pt x="113" y="96"/>
                    <a:pt x="136" y="58"/>
                  </a:cubicBezTo>
                  <a:cubicBezTo>
                    <a:pt x="159" y="20"/>
                    <a:pt x="184" y="0"/>
                    <a:pt x="204" y="13"/>
                  </a:cubicBezTo>
                  <a:cubicBezTo>
                    <a:pt x="224" y="26"/>
                    <a:pt x="243" y="96"/>
                    <a:pt x="258" y="134"/>
                  </a:cubicBezTo>
                  <a:cubicBezTo>
                    <a:pt x="273" y="172"/>
                    <a:pt x="277" y="211"/>
                    <a:pt x="295" y="240"/>
                  </a:cubicBezTo>
                  <a:cubicBezTo>
                    <a:pt x="313" y="269"/>
                    <a:pt x="338" y="293"/>
                    <a:pt x="363" y="308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27066" name="AutoShape 90"/>
          <p:cNvSpPr>
            <a:spLocks noChangeArrowheads="1"/>
          </p:cNvSpPr>
          <p:nvPr/>
        </p:nvSpPr>
        <p:spPr bwMode="gray">
          <a:xfrm>
            <a:off x="5543550" y="5768975"/>
            <a:ext cx="2484438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error = target – output</a:t>
            </a:r>
          </a:p>
        </p:txBody>
      </p:sp>
      <p:sp>
        <p:nvSpPr>
          <p:cNvPr id="127067" name="AutoShape 91"/>
          <p:cNvSpPr>
            <a:spLocks noChangeArrowheads="1"/>
          </p:cNvSpPr>
          <p:nvPr/>
        </p:nvSpPr>
        <p:spPr bwMode="gray">
          <a:xfrm>
            <a:off x="1871663" y="6416675"/>
            <a:ext cx="6151562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new weight = old weight + learning rate * delta * data value</a:t>
            </a:r>
          </a:p>
        </p:txBody>
      </p:sp>
      <p:sp>
        <p:nvSpPr>
          <p:cNvPr id="127068" name="AutoShape 92"/>
          <p:cNvSpPr>
            <a:spLocks noChangeArrowheads="1"/>
          </p:cNvSpPr>
          <p:nvPr/>
        </p:nvSpPr>
        <p:spPr bwMode="gray">
          <a:xfrm>
            <a:off x="3671888" y="6092825"/>
            <a:ext cx="4356100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delta = gradient fn (weighted-sum) * error</a:t>
            </a:r>
          </a:p>
        </p:txBody>
      </p:sp>
      <p:sp>
        <p:nvSpPr>
          <p:cNvPr id="127069" name="Line 93"/>
          <p:cNvSpPr>
            <a:spLocks noChangeShapeType="1"/>
          </p:cNvSpPr>
          <p:nvPr/>
        </p:nvSpPr>
        <p:spPr bwMode="auto">
          <a:xfrm flipH="1">
            <a:off x="6767513" y="5445125"/>
            <a:ext cx="396875" cy="323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7070" name="Line 94"/>
          <p:cNvSpPr>
            <a:spLocks noChangeShapeType="1"/>
          </p:cNvSpPr>
          <p:nvPr/>
        </p:nvSpPr>
        <p:spPr bwMode="auto">
          <a:xfrm flipV="1">
            <a:off x="3095625" y="5229225"/>
            <a:ext cx="1081088" cy="1187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66" grpId="0" animBg="1"/>
      <p:bldP spid="127067" grpId="0" animBg="1"/>
      <p:bldP spid="127068" grpId="0" animBg="1"/>
      <p:bldP spid="127069" grpId="0" animBg="1"/>
      <p:bldP spid="1270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8E6413-133F-488B-BAC6-B0030FDD74ED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18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Error Back-Propagation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400" smtClean="0"/>
              <a:t>Each </a:t>
            </a:r>
            <a:r>
              <a:rPr lang="en-AU" altLang="en-US" sz="2400" b="1" smtClean="0"/>
              <a:t>hidden neuron </a:t>
            </a:r>
            <a:r>
              <a:rPr lang="en-AU" altLang="en-US" sz="2400" smtClean="0"/>
              <a:t>is responsible for some </a:t>
            </a:r>
            <a:r>
              <a:rPr lang="en-AU" altLang="en-US" sz="2400" b="1" smtClean="0"/>
              <a:t>fraction </a:t>
            </a:r>
            <a:r>
              <a:rPr lang="en-AU" altLang="en-US" sz="2400" smtClean="0"/>
              <a:t>of the </a:t>
            </a:r>
            <a:r>
              <a:rPr lang="en-AU" altLang="en-US" sz="2400" b="1" smtClean="0"/>
              <a:t>error </a:t>
            </a:r>
            <a:r>
              <a:rPr lang="en-AU" altLang="en-US" sz="2400" smtClean="0"/>
              <a:t>of each of the </a:t>
            </a:r>
            <a:r>
              <a:rPr lang="en-AU" altLang="en-US" sz="2400" b="1" smtClean="0"/>
              <a:t>output neurons</a:t>
            </a:r>
            <a:r>
              <a:rPr lang="en-AU" altLang="en-US" sz="2400" smtClean="0"/>
              <a:t> to which it </a:t>
            </a:r>
            <a:r>
              <a:rPr lang="en-AU" altLang="en-US" sz="2400" b="1" smtClean="0"/>
              <a:t>connects</a:t>
            </a:r>
            <a:endParaRPr lang="en-AU" altLang="en-US" sz="2400" smtClean="0"/>
          </a:p>
          <a:p>
            <a:pPr eaLnBrk="1" hangingPunct="1"/>
            <a:r>
              <a:rPr lang="en-AU" altLang="en-US" sz="2400" smtClean="0"/>
              <a:t>The greater the </a:t>
            </a:r>
            <a:r>
              <a:rPr lang="en-AU" altLang="en-US" sz="2400" b="1" smtClean="0"/>
              <a:t>connection weight </a:t>
            </a:r>
            <a:r>
              <a:rPr lang="en-AU" altLang="en-US" sz="2400" smtClean="0"/>
              <a:t>between them, the more blame the hidden neuron must share for the output neuron’s error</a:t>
            </a:r>
          </a:p>
          <a:p>
            <a:pPr lvl="1" eaLnBrk="1" hangingPunct="1"/>
            <a:r>
              <a:rPr lang="en-AU" altLang="en-US" sz="2000" b="1" smtClean="0"/>
              <a:t>error(hidden-neuron) = W(hidden,top-out) * delta(top-out) + ... + W(hidden,bottom-out) * delta(bottom-out)</a:t>
            </a:r>
          </a:p>
          <a:p>
            <a:pPr eaLnBrk="1" hangingPunct="1"/>
            <a:r>
              <a:rPr lang="en-AU" altLang="en-US" sz="2400" smtClean="0"/>
              <a:t>This is exactly like the original (</a:t>
            </a:r>
            <a:r>
              <a:rPr lang="en-AU" altLang="en-US" sz="2400" b="1" smtClean="0"/>
              <a:t>feed-forward</a:t>
            </a:r>
            <a:r>
              <a:rPr lang="en-AU" altLang="en-US" sz="2400" smtClean="0"/>
              <a:t>) network operation but in </a:t>
            </a:r>
            <a:r>
              <a:rPr lang="en-AU" altLang="en-US" sz="2400" b="1" smtClean="0"/>
              <a:t>reverse </a:t>
            </a:r>
            <a:r>
              <a:rPr lang="en-AU" altLang="en-US" sz="2400" smtClean="0"/>
              <a:t>(</a:t>
            </a:r>
            <a:r>
              <a:rPr lang="en-AU" altLang="en-US" sz="2400" b="1" smtClean="0"/>
              <a:t>back propagation</a:t>
            </a:r>
            <a:r>
              <a:rPr lang="en-AU" altLang="en-US" sz="2400" smtClean="0"/>
              <a:t>)</a:t>
            </a:r>
          </a:p>
          <a:p>
            <a:pPr eaLnBrk="1" hangingPunct="1"/>
            <a:r>
              <a:rPr lang="en-AU" altLang="en-US" sz="2400" smtClean="0"/>
              <a:t>These errors are now used to adjust </a:t>
            </a:r>
            <a:r>
              <a:rPr lang="en-AU" altLang="en-US" sz="2400" b="1" smtClean="0"/>
              <a:t>input to middle layer weights </a:t>
            </a:r>
            <a:r>
              <a:rPr lang="en-AU" altLang="en-US" sz="2400" smtClean="0"/>
              <a:t>in the same way as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2096C5-CD5E-4102-9342-D0252AE2FF6A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19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Error Back-Propagation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gray">
          <a:xfrm>
            <a:off x="4787900" y="1844675"/>
            <a:ext cx="1800225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output layer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gray">
          <a:xfrm>
            <a:off x="1655763" y="1844675"/>
            <a:ext cx="1600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input layer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6551613" y="1844675"/>
            <a:ext cx="1871662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output signal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755650" y="2060575"/>
            <a:ext cx="1366838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input signal</a:t>
            </a: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gray">
          <a:xfrm>
            <a:off x="3132138" y="1844675"/>
            <a:ext cx="1800225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/>
              <a:t>hidden layer</a:t>
            </a:r>
          </a:p>
        </p:txBody>
      </p:sp>
      <p:grpSp>
        <p:nvGrpSpPr>
          <p:cNvPr id="21513" name="Group 8"/>
          <p:cNvGrpSpPr>
            <a:grpSpLocks/>
          </p:cNvGrpSpPr>
          <p:nvPr/>
        </p:nvGrpSpPr>
        <p:grpSpPr bwMode="auto">
          <a:xfrm>
            <a:off x="827088" y="2241550"/>
            <a:ext cx="8210550" cy="3203575"/>
            <a:chOff x="520" y="1525"/>
            <a:chExt cx="5172" cy="2636"/>
          </a:xfrm>
        </p:grpSpPr>
        <p:grpSp>
          <p:nvGrpSpPr>
            <p:cNvPr id="21519" name="Group 9"/>
            <p:cNvGrpSpPr>
              <a:grpSpLocks/>
            </p:cNvGrpSpPr>
            <p:nvPr/>
          </p:nvGrpSpPr>
          <p:grpSpPr bwMode="auto">
            <a:xfrm>
              <a:off x="1541" y="1728"/>
              <a:ext cx="907" cy="2177"/>
              <a:chOff x="3787" y="1797"/>
              <a:chExt cx="907" cy="2177"/>
            </a:xfrm>
          </p:grpSpPr>
          <p:sp>
            <p:nvSpPr>
              <p:cNvPr id="21584" name="Line 10"/>
              <p:cNvSpPr>
                <a:spLocks noChangeShapeType="1"/>
              </p:cNvSpPr>
              <p:nvPr/>
            </p:nvSpPr>
            <p:spPr bwMode="auto">
              <a:xfrm>
                <a:off x="3787" y="1797"/>
                <a:ext cx="907" cy="95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5" name="Line 11"/>
              <p:cNvSpPr>
                <a:spLocks noChangeShapeType="1"/>
              </p:cNvSpPr>
              <p:nvPr/>
            </p:nvSpPr>
            <p:spPr bwMode="auto">
              <a:xfrm flipV="1">
                <a:off x="3787" y="3022"/>
                <a:ext cx="907" cy="9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6" name="Line 12"/>
              <p:cNvSpPr>
                <a:spLocks noChangeShapeType="1"/>
              </p:cNvSpPr>
              <p:nvPr/>
            </p:nvSpPr>
            <p:spPr bwMode="auto">
              <a:xfrm>
                <a:off x="3787" y="2319"/>
                <a:ext cx="862" cy="49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7" name="Line 13"/>
              <p:cNvSpPr>
                <a:spLocks noChangeShapeType="1"/>
              </p:cNvSpPr>
              <p:nvPr/>
            </p:nvSpPr>
            <p:spPr bwMode="auto">
              <a:xfrm>
                <a:off x="3787" y="2886"/>
                <a:ext cx="839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8" name="Line 14"/>
              <p:cNvSpPr>
                <a:spLocks noChangeShapeType="1"/>
              </p:cNvSpPr>
              <p:nvPr/>
            </p:nvSpPr>
            <p:spPr bwMode="auto">
              <a:xfrm flipV="1">
                <a:off x="3787" y="2954"/>
                <a:ext cx="862" cy="47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21520" name="Group 15"/>
            <p:cNvGrpSpPr>
              <a:grpSpLocks/>
            </p:cNvGrpSpPr>
            <p:nvPr/>
          </p:nvGrpSpPr>
          <p:grpSpPr bwMode="auto">
            <a:xfrm rot="10800000" flipH="1">
              <a:off x="1541" y="1728"/>
              <a:ext cx="952" cy="2177"/>
              <a:chOff x="3787" y="1797"/>
              <a:chExt cx="953" cy="2177"/>
            </a:xfrm>
          </p:grpSpPr>
          <p:sp>
            <p:nvSpPr>
              <p:cNvPr id="21579" name="Line 16"/>
              <p:cNvSpPr>
                <a:spLocks noChangeShapeType="1"/>
              </p:cNvSpPr>
              <p:nvPr/>
            </p:nvSpPr>
            <p:spPr bwMode="auto">
              <a:xfrm flipV="1">
                <a:off x="3787" y="2251"/>
                <a:ext cx="953" cy="17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0" name="Line 17"/>
              <p:cNvSpPr>
                <a:spLocks noChangeShapeType="1"/>
              </p:cNvSpPr>
              <p:nvPr/>
            </p:nvSpPr>
            <p:spPr bwMode="auto">
              <a:xfrm flipV="1">
                <a:off x="3787" y="2069"/>
                <a:ext cx="839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1" name="Line 18"/>
              <p:cNvSpPr>
                <a:spLocks noChangeShapeType="1"/>
              </p:cNvSpPr>
              <p:nvPr/>
            </p:nvSpPr>
            <p:spPr bwMode="auto">
              <a:xfrm flipV="1">
                <a:off x="3787" y="2137"/>
                <a:ext cx="862" cy="74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2" name="Line 19"/>
              <p:cNvSpPr>
                <a:spLocks noChangeShapeType="1"/>
              </p:cNvSpPr>
              <p:nvPr/>
            </p:nvSpPr>
            <p:spPr bwMode="auto">
              <a:xfrm>
                <a:off x="3787" y="1797"/>
                <a:ext cx="862" cy="20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83" name="Line 20"/>
              <p:cNvSpPr>
                <a:spLocks noChangeShapeType="1"/>
              </p:cNvSpPr>
              <p:nvPr/>
            </p:nvSpPr>
            <p:spPr bwMode="auto">
              <a:xfrm flipV="1">
                <a:off x="3787" y="2205"/>
                <a:ext cx="885" cy="122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21521" name="Group 21"/>
            <p:cNvGrpSpPr>
              <a:grpSpLocks/>
            </p:cNvGrpSpPr>
            <p:nvPr/>
          </p:nvGrpSpPr>
          <p:grpSpPr bwMode="auto">
            <a:xfrm>
              <a:off x="1541" y="1728"/>
              <a:ext cx="953" cy="2177"/>
              <a:chOff x="3787" y="1797"/>
              <a:chExt cx="953" cy="2177"/>
            </a:xfrm>
          </p:grpSpPr>
          <p:sp>
            <p:nvSpPr>
              <p:cNvPr id="21574" name="Line 22"/>
              <p:cNvSpPr>
                <a:spLocks noChangeShapeType="1"/>
              </p:cNvSpPr>
              <p:nvPr/>
            </p:nvSpPr>
            <p:spPr bwMode="auto">
              <a:xfrm flipV="1">
                <a:off x="3787" y="2251"/>
                <a:ext cx="953" cy="17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75" name="Line 23"/>
              <p:cNvSpPr>
                <a:spLocks noChangeShapeType="1"/>
              </p:cNvSpPr>
              <p:nvPr/>
            </p:nvSpPr>
            <p:spPr bwMode="auto">
              <a:xfrm flipV="1">
                <a:off x="3787" y="2069"/>
                <a:ext cx="839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76" name="Line 24"/>
              <p:cNvSpPr>
                <a:spLocks noChangeShapeType="1"/>
              </p:cNvSpPr>
              <p:nvPr/>
            </p:nvSpPr>
            <p:spPr bwMode="auto">
              <a:xfrm flipV="1">
                <a:off x="3787" y="2137"/>
                <a:ext cx="862" cy="74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77" name="Line 25"/>
              <p:cNvSpPr>
                <a:spLocks noChangeShapeType="1"/>
              </p:cNvSpPr>
              <p:nvPr/>
            </p:nvSpPr>
            <p:spPr bwMode="auto">
              <a:xfrm>
                <a:off x="3787" y="1797"/>
                <a:ext cx="862" cy="20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78" name="Line 26"/>
              <p:cNvSpPr>
                <a:spLocks noChangeShapeType="1"/>
              </p:cNvSpPr>
              <p:nvPr/>
            </p:nvSpPr>
            <p:spPr bwMode="auto">
              <a:xfrm flipV="1">
                <a:off x="3787" y="2205"/>
                <a:ext cx="885" cy="122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21522" name="Oval 27"/>
            <p:cNvSpPr>
              <a:spLocks noChangeArrowheads="1"/>
            </p:cNvSpPr>
            <p:nvPr/>
          </p:nvSpPr>
          <p:spPr bwMode="auto">
            <a:xfrm>
              <a:off x="1360" y="1547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3" name="Oval 28"/>
            <p:cNvSpPr>
              <a:spLocks noChangeArrowheads="1"/>
            </p:cNvSpPr>
            <p:nvPr/>
          </p:nvSpPr>
          <p:spPr bwMode="auto">
            <a:xfrm>
              <a:off x="1360" y="2091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4" name="Oval 29"/>
            <p:cNvSpPr>
              <a:spLocks noChangeArrowheads="1"/>
            </p:cNvSpPr>
            <p:nvPr/>
          </p:nvSpPr>
          <p:spPr bwMode="auto">
            <a:xfrm>
              <a:off x="1360" y="2635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5" name="Oval 30"/>
            <p:cNvSpPr>
              <a:spLocks noChangeArrowheads="1"/>
            </p:cNvSpPr>
            <p:nvPr/>
          </p:nvSpPr>
          <p:spPr bwMode="auto">
            <a:xfrm>
              <a:off x="1360" y="3180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6" name="Oval 31"/>
            <p:cNvSpPr>
              <a:spLocks noChangeArrowheads="1"/>
            </p:cNvSpPr>
            <p:nvPr/>
          </p:nvSpPr>
          <p:spPr bwMode="auto">
            <a:xfrm>
              <a:off x="1360" y="3724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7" name="Line 32"/>
            <p:cNvSpPr>
              <a:spLocks noChangeShapeType="1"/>
            </p:cNvSpPr>
            <p:nvPr/>
          </p:nvSpPr>
          <p:spPr bwMode="auto">
            <a:xfrm rot="10800000">
              <a:off x="2563" y="2816"/>
              <a:ext cx="862" cy="9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28" name="Line 33"/>
            <p:cNvSpPr>
              <a:spLocks noChangeShapeType="1"/>
            </p:cNvSpPr>
            <p:nvPr/>
          </p:nvSpPr>
          <p:spPr bwMode="auto">
            <a:xfrm rot="10800000" flipV="1">
              <a:off x="2563" y="1841"/>
              <a:ext cx="862" cy="9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29" name="Line 34"/>
            <p:cNvSpPr>
              <a:spLocks noChangeShapeType="1"/>
            </p:cNvSpPr>
            <p:nvPr/>
          </p:nvSpPr>
          <p:spPr bwMode="auto">
            <a:xfrm rot="10800000">
              <a:off x="2563" y="2816"/>
              <a:ext cx="839" cy="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0" name="Line 35"/>
            <p:cNvSpPr>
              <a:spLocks noChangeShapeType="1"/>
            </p:cNvSpPr>
            <p:nvPr/>
          </p:nvSpPr>
          <p:spPr bwMode="auto">
            <a:xfrm rot="10800000" flipV="1">
              <a:off x="2563" y="2499"/>
              <a:ext cx="839" cy="3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1" name="Line 36"/>
            <p:cNvSpPr>
              <a:spLocks noChangeShapeType="1"/>
            </p:cNvSpPr>
            <p:nvPr/>
          </p:nvSpPr>
          <p:spPr bwMode="auto">
            <a:xfrm flipH="1" flipV="1">
              <a:off x="2563" y="2000"/>
              <a:ext cx="930" cy="17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2" name="Line 37"/>
            <p:cNvSpPr>
              <a:spLocks noChangeShapeType="1"/>
            </p:cNvSpPr>
            <p:nvPr/>
          </p:nvSpPr>
          <p:spPr bwMode="auto">
            <a:xfrm flipH="1" flipV="1">
              <a:off x="2563" y="2000"/>
              <a:ext cx="860" cy="3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3" name="Line 38"/>
            <p:cNvSpPr>
              <a:spLocks noChangeShapeType="1"/>
            </p:cNvSpPr>
            <p:nvPr/>
          </p:nvSpPr>
          <p:spPr bwMode="auto">
            <a:xfrm flipH="1">
              <a:off x="2563" y="1773"/>
              <a:ext cx="839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4" name="Line 39"/>
            <p:cNvSpPr>
              <a:spLocks noChangeShapeType="1"/>
            </p:cNvSpPr>
            <p:nvPr/>
          </p:nvSpPr>
          <p:spPr bwMode="auto">
            <a:xfrm flipH="1" flipV="1">
              <a:off x="2563" y="2000"/>
              <a:ext cx="907" cy="102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5" name="Line 40"/>
            <p:cNvSpPr>
              <a:spLocks noChangeShapeType="1"/>
            </p:cNvSpPr>
            <p:nvPr/>
          </p:nvSpPr>
          <p:spPr bwMode="auto">
            <a:xfrm rot="10800000" flipV="1">
              <a:off x="2563" y="1887"/>
              <a:ext cx="930" cy="174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6" name="Line 41"/>
            <p:cNvSpPr>
              <a:spLocks noChangeShapeType="1"/>
            </p:cNvSpPr>
            <p:nvPr/>
          </p:nvSpPr>
          <p:spPr bwMode="auto">
            <a:xfrm rot="10800000" flipV="1">
              <a:off x="2563" y="3270"/>
              <a:ext cx="862" cy="3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7" name="Line 42"/>
            <p:cNvSpPr>
              <a:spLocks noChangeShapeType="1"/>
            </p:cNvSpPr>
            <p:nvPr/>
          </p:nvSpPr>
          <p:spPr bwMode="auto">
            <a:xfrm rot="10800000">
              <a:off x="2563" y="3633"/>
              <a:ext cx="839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8" name="Line 43"/>
            <p:cNvSpPr>
              <a:spLocks noChangeShapeType="1"/>
            </p:cNvSpPr>
            <p:nvPr/>
          </p:nvSpPr>
          <p:spPr bwMode="auto">
            <a:xfrm rot="10800000" flipV="1">
              <a:off x="2563" y="2590"/>
              <a:ext cx="907" cy="104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9" name="Oval 44"/>
            <p:cNvSpPr>
              <a:spLocks noChangeArrowheads="1"/>
            </p:cNvSpPr>
            <p:nvPr/>
          </p:nvSpPr>
          <p:spPr bwMode="auto">
            <a:xfrm rot="10800000">
              <a:off x="3401" y="3722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0" name="Oval 45"/>
            <p:cNvSpPr>
              <a:spLocks noChangeArrowheads="1"/>
            </p:cNvSpPr>
            <p:nvPr/>
          </p:nvSpPr>
          <p:spPr bwMode="auto">
            <a:xfrm rot="10800000">
              <a:off x="3402" y="2998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1" name="Oval 46"/>
            <p:cNvSpPr>
              <a:spLocks noChangeArrowheads="1"/>
            </p:cNvSpPr>
            <p:nvPr/>
          </p:nvSpPr>
          <p:spPr bwMode="auto">
            <a:xfrm rot="10800000">
              <a:off x="3401" y="2272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2" name="Oval 47"/>
            <p:cNvSpPr>
              <a:spLocks noChangeArrowheads="1"/>
            </p:cNvSpPr>
            <p:nvPr/>
          </p:nvSpPr>
          <p:spPr bwMode="auto">
            <a:xfrm rot="10800000">
              <a:off x="3400" y="1545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3" name="Oval 48"/>
            <p:cNvSpPr>
              <a:spLocks noChangeArrowheads="1"/>
            </p:cNvSpPr>
            <p:nvPr/>
          </p:nvSpPr>
          <p:spPr bwMode="auto">
            <a:xfrm>
              <a:off x="2380" y="1819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4" name="Oval 49"/>
            <p:cNvSpPr>
              <a:spLocks noChangeArrowheads="1"/>
            </p:cNvSpPr>
            <p:nvPr/>
          </p:nvSpPr>
          <p:spPr bwMode="auto">
            <a:xfrm>
              <a:off x="2380" y="2635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5" name="Oval 50"/>
            <p:cNvSpPr>
              <a:spLocks noChangeArrowheads="1"/>
            </p:cNvSpPr>
            <p:nvPr/>
          </p:nvSpPr>
          <p:spPr bwMode="auto">
            <a:xfrm>
              <a:off x="2380" y="3452"/>
              <a:ext cx="363" cy="3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6" name="Line 51"/>
            <p:cNvSpPr>
              <a:spLocks noChangeShapeType="1"/>
            </p:cNvSpPr>
            <p:nvPr/>
          </p:nvSpPr>
          <p:spPr bwMode="auto">
            <a:xfrm>
              <a:off x="3787" y="1729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7" name="Line 52"/>
            <p:cNvSpPr>
              <a:spLocks noChangeShapeType="1"/>
            </p:cNvSpPr>
            <p:nvPr/>
          </p:nvSpPr>
          <p:spPr bwMode="auto">
            <a:xfrm>
              <a:off x="3787" y="2455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8" name="Line 53"/>
            <p:cNvSpPr>
              <a:spLocks noChangeShapeType="1"/>
            </p:cNvSpPr>
            <p:nvPr/>
          </p:nvSpPr>
          <p:spPr bwMode="auto">
            <a:xfrm>
              <a:off x="3787" y="3180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9" name="Freeform 54"/>
            <p:cNvSpPr>
              <a:spLocks/>
            </p:cNvSpPr>
            <p:nvPr/>
          </p:nvSpPr>
          <p:spPr bwMode="auto">
            <a:xfrm>
              <a:off x="4830" y="2319"/>
              <a:ext cx="295" cy="295"/>
            </a:xfrm>
            <a:custGeom>
              <a:avLst/>
              <a:gdLst>
                <a:gd name="T0" fmla="*/ 0 w 295"/>
                <a:gd name="T1" fmla="*/ 181 h 295"/>
                <a:gd name="T2" fmla="*/ 114 w 295"/>
                <a:gd name="T3" fmla="*/ 295 h 295"/>
                <a:gd name="T4" fmla="*/ 295 w 295"/>
                <a:gd name="T5" fmla="*/ 0 h 2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5" h="295">
                  <a:moveTo>
                    <a:pt x="0" y="181"/>
                  </a:moveTo>
                  <a:lnTo>
                    <a:pt x="114" y="295"/>
                  </a:lnTo>
                  <a:lnTo>
                    <a:pt x="295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550" name="Group 55"/>
            <p:cNvGrpSpPr>
              <a:grpSpLocks/>
            </p:cNvGrpSpPr>
            <p:nvPr/>
          </p:nvGrpSpPr>
          <p:grpSpPr bwMode="auto">
            <a:xfrm>
              <a:off x="4830" y="3022"/>
              <a:ext cx="272" cy="295"/>
              <a:chOff x="3787" y="2750"/>
              <a:chExt cx="295" cy="295"/>
            </a:xfrm>
          </p:grpSpPr>
          <p:sp>
            <p:nvSpPr>
              <p:cNvPr id="21572" name="Line 56"/>
              <p:cNvSpPr>
                <a:spLocks noChangeShapeType="1"/>
              </p:cNvSpPr>
              <p:nvPr/>
            </p:nvSpPr>
            <p:spPr bwMode="auto">
              <a:xfrm flipH="1"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73" name="Line 57"/>
              <p:cNvSpPr>
                <a:spLocks noChangeShapeType="1"/>
              </p:cNvSpPr>
              <p:nvPr/>
            </p:nvSpPr>
            <p:spPr bwMode="auto">
              <a:xfrm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21551" name="Group 58"/>
            <p:cNvGrpSpPr>
              <a:grpSpLocks/>
            </p:cNvGrpSpPr>
            <p:nvPr/>
          </p:nvGrpSpPr>
          <p:grpSpPr bwMode="auto">
            <a:xfrm>
              <a:off x="4830" y="1570"/>
              <a:ext cx="272" cy="295"/>
              <a:chOff x="3787" y="2750"/>
              <a:chExt cx="295" cy="295"/>
            </a:xfrm>
          </p:grpSpPr>
          <p:sp>
            <p:nvSpPr>
              <p:cNvPr id="21570" name="Line 59"/>
              <p:cNvSpPr>
                <a:spLocks noChangeShapeType="1"/>
              </p:cNvSpPr>
              <p:nvPr/>
            </p:nvSpPr>
            <p:spPr bwMode="auto">
              <a:xfrm flipH="1"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71" name="Line 60"/>
              <p:cNvSpPr>
                <a:spLocks noChangeShapeType="1"/>
              </p:cNvSpPr>
              <p:nvPr/>
            </p:nvSpPr>
            <p:spPr bwMode="auto">
              <a:xfrm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21552" name="Line 61"/>
            <p:cNvSpPr>
              <a:spLocks noChangeShapeType="1"/>
            </p:cNvSpPr>
            <p:nvPr/>
          </p:nvSpPr>
          <p:spPr bwMode="auto">
            <a:xfrm>
              <a:off x="4966" y="1525"/>
              <a:ext cx="0" cy="2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3" name="Line 62"/>
            <p:cNvSpPr>
              <a:spLocks noChangeShapeType="1"/>
            </p:cNvSpPr>
            <p:nvPr/>
          </p:nvSpPr>
          <p:spPr bwMode="auto">
            <a:xfrm>
              <a:off x="3787" y="3906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554" name="Group 63"/>
            <p:cNvGrpSpPr>
              <a:grpSpLocks/>
            </p:cNvGrpSpPr>
            <p:nvPr/>
          </p:nvGrpSpPr>
          <p:grpSpPr bwMode="auto">
            <a:xfrm>
              <a:off x="4830" y="3747"/>
              <a:ext cx="272" cy="295"/>
              <a:chOff x="3787" y="2750"/>
              <a:chExt cx="295" cy="295"/>
            </a:xfrm>
          </p:grpSpPr>
          <p:sp>
            <p:nvSpPr>
              <p:cNvPr id="21568" name="Line 64"/>
              <p:cNvSpPr>
                <a:spLocks noChangeShapeType="1"/>
              </p:cNvSpPr>
              <p:nvPr/>
            </p:nvSpPr>
            <p:spPr bwMode="auto">
              <a:xfrm flipH="1"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569" name="Line 65"/>
              <p:cNvSpPr>
                <a:spLocks noChangeShapeType="1"/>
              </p:cNvSpPr>
              <p:nvPr/>
            </p:nvSpPr>
            <p:spPr bwMode="auto">
              <a:xfrm flipV="1">
                <a:off x="3787" y="2750"/>
                <a:ext cx="295" cy="29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21555" name="Line 66"/>
            <p:cNvSpPr>
              <a:spLocks noChangeShapeType="1"/>
            </p:cNvSpPr>
            <p:nvPr/>
          </p:nvSpPr>
          <p:spPr bwMode="auto">
            <a:xfrm>
              <a:off x="906" y="3906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6" name="Line 67"/>
            <p:cNvSpPr>
              <a:spLocks noChangeShapeType="1"/>
            </p:cNvSpPr>
            <p:nvPr/>
          </p:nvSpPr>
          <p:spPr bwMode="auto">
            <a:xfrm>
              <a:off x="906" y="3361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7" name="Line 68"/>
            <p:cNvSpPr>
              <a:spLocks noChangeShapeType="1"/>
            </p:cNvSpPr>
            <p:nvPr/>
          </p:nvSpPr>
          <p:spPr bwMode="auto">
            <a:xfrm>
              <a:off x="906" y="2817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8" name="Line 69"/>
            <p:cNvSpPr>
              <a:spLocks noChangeShapeType="1"/>
            </p:cNvSpPr>
            <p:nvPr/>
          </p:nvSpPr>
          <p:spPr bwMode="auto">
            <a:xfrm>
              <a:off x="906" y="2273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9" name="Line 70"/>
            <p:cNvSpPr>
              <a:spLocks noChangeShapeType="1"/>
            </p:cNvSpPr>
            <p:nvPr/>
          </p:nvSpPr>
          <p:spPr bwMode="auto">
            <a:xfrm>
              <a:off x="906" y="1728"/>
              <a:ext cx="45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0" name="Freeform 71"/>
            <p:cNvSpPr>
              <a:spLocks/>
            </p:cNvSpPr>
            <p:nvPr/>
          </p:nvSpPr>
          <p:spPr bwMode="auto">
            <a:xfrm>
              <a:off x="520" y="3816"/>
              <a:ext cx="363" cy="204"/>
            </a:xfrm>
            <a:custGeom>
              <a:avLst/>
              <a:gdLst>
                <a:gd name="T0" fmla="*/ 0 w 363"/>
                <a:gd name="T1" fmla="*/ 95 h 299"/>
                <a:gd name="T2" fmla="*/ 46 w 363"/>
                <a:gd name="T3" fmla="*/ 87 h 299"/>
                <a:gd name="T4" fmla="*/ 68 w 363"/>
                <a:gd name="T5" fmla="*/ 74 h 299"/>
                <a:gd name="T6" fmla="*/ 136 w 363"/>
                <a:gd name="T7" fmla="*/ 16 h 299"/>
                <a:gd name="T8" fmla="*/ 204 w 363"/>
                <a:gd name="T9" fmla="*/ 1 h 299"/>
                <a:gd name="T10" fmla="*/ 250 w 363"/>
                <a:gd name="T11" fmla="*/ 23 h 299"/>
                <a:gd name="T12" fmla="*/ 295 w 363"/>
                <a:gd name="T13" fmla="*/ 74 h 299"/>
                <a:gd name="T14" fmla="*/ 363 w 363"/>
                <a:gd name="T15" fmla="*/ 95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299">
                  <a:moveTo>
                    <a:pt x="0" y="299"/>
                  </a:moveTo>
                  <a:cubicBezTo>
                    <a:pt x="17" y="293"/>
                    <a:pt x="35" y="287"/>
                    <a:pt x="46" y="276"/>
                  </a:cubicBezTo>
                  <a:cubicBezTo>
                    <a:pt x="57" y="265"/>
                    <a:pt x="53" y="269"/>
                    <a:pt x="68" y="231"/>
                  </a:cubicBezTo>
                  <a:cubicBezTo>
                    <a:pt x="83" y="193"/>
                    <a:pt x="113" y="87"/>
                    <a:pt x="136" y="49"/>
                  </a:cubicBezTo>
                  <a:cubicBezTo>
                    <a:pt x="159" y="11"/>
                    <a:pt x="185" y="0"/>
                    <a:pt x="204" y="4"/>
                  </a:cubicBezTo>
                  <a:cubicBezTo>
                    <a:pt x="223" y="8"/>
                    <a:pt x="235" y="34"/>
                    <a:pt x="250" y="72"/>
                  </a:cubicBezTo>
                  <a:cubicBezTo>
                    <a:pt x="265" y="110"/>
                    <a:pt x="276" y="193"/>
                    <a:pt x="295" y="231"/>
                  </a:cubicBezTo>
                  <a:cubicBezTo>
                    <a:pt x="314" y="269"/>
                    <a:pt x="338" y="284"/>
                    <a:pt x="363" y="299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1" name="Freeform 72"/>
            <p:cNvSpPr>
              <a:spLocks/>
            </p:cNvSpPr>
            <p:nvPr/>
          </p:nvSpPr>
          <p:spPr bwMode="auto">
            <a:xfrm>
              <a:off x="520" y="3270"/>
              <a:ext cx="363" cy="205"/>
            </a:xfrm>
            <a:custGeom>
              <a:avLst/>
              <a:gdLst>
                <a:gd name="T0" fmla="*/ 0 w 363"/>
                <a:gd name="T1" fmla="*/ 96 h 300"/>
                <a:gd name="T2" fmla="*/ 46 w 363"/>
                <a:gd name="T3" fmla="*/ 88 h 300"/>
                <a:gd name="T4" fmla="*/ 89 w 363"/>
                <a:gd name="T5" fmla="*/ 52 h 300"/>
                <a:gd name="T6" fmla="*/ 113 w 363"/>
                <a:gd name="T7" fmla="*/ 13 h 300"/>
                <a:gd name="T8" fmla="*/ 204 w 363"/>
                <a:gd name="T9" fmla="*/ 1 h 300"/>
                <a:gd name="T10" fmla="*/ 250 w 363"/>
                <a:gd name="T11" fmla="*/ 23 h 300"/>
                <a:gd name="T12" fmla="*/ 295 w 363"/>
                <a:gd name="T13" fmla="*/ 74 h 300"/>
                <a:gd name="T14" fmla="*/ 363 w 363"/>
                <a:gd name="T15" fmla="*/ 96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0">
                  <a:moveTo>
                    <a:pt x="0" y="300"/>
                  </a:moveTo>
                  <a:cubicBezTo>
                    <a:pt x="17" y="294"/>
                    <a:pt x="31" y="300"/>
                    <a:pt x="46" y="277"/>
                  </a:cubicBezTo>
                  <a:cubicBezTo>
                    <a:pt x="61" y="254"/>
                    <a:pt x="78" y="202"/>
                    <a:pt x="89" y="163"/>
                  </a:cubicBezTo>
                  <a:cubicBezTo>
                    <a:pt x="100" y="124"/>
                    <a:pt x="94" y="67"/>
                    <a:pt x="113" y="41"/>
                  </a:cubicBezTo>
                  <a:cubicBezTo>
                    <a:pt x="132" y="15"/>
                    <a:pt x="181" y="0"/>
                    <a:pt x="204" y="5"/>
                  </a:cubicBezTo>
                  <a:cubicBezTo>
                    <a:pt x="227" y="10"/>
                    <a:pt x="235" y="35"/>
                    <a:pt x="250" y="73"/>
                  </a:cubicBezTo>
                  <a:cubicBezTo>
                    <a:pt x="265" y="111"/>
                    <a:pt x="276" y="194"/>
                    <a:pt x="295" y="232"/>
                  </a:cubicBezTo>
                  <a:cubicBezTo>
                    <a:pt x="314" y="270"/>
                    <a:pt x="338" y="285"/>
                    <a:pt x="363" y="30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2" name="Freeform 73"/>
            <p:cNvSpPr>
              <a:spLocks/>
            </p:cNvSpPr>
            <p:nvPr/>
          </p:nvSpPr>
          <p:spPr bwMode="auto">
            <a:xfrm>
              <a:off x="543" y="2719"/>
              <a:ext cx="363" cy="210"/>
            </a:xfrm>
            <a:custGeom>
              <a:avLst/>
              <a:gdLst>
                <a:gd name="T0" fmla="*/ 0 w 363"/>
                <a:gd name="T1" fmla="*/ 97 h 308"/>
                <a:gd name="T2" fmla="*/ 46 w 363"/>
                <a:gd name="T3" fmla="*/ 90 h 308"/>
                <a:gd name="T4" fmla="*/ 68 w 363"/>
                <a:gd name="T5" fmla="*/ 76 h 308"/>
                <a:gd name="T6" fmla="*/ 136 w 363"/>
                <a:gd name="T7" fmla="*/ 18 h 308"/>
                <a:gd name="T8" fmla="*/ 204 w 363"/>
                <a:gd name="T9" fmla="*/ 4 h 308"/>
                <a:gd name="T10" fmla="*/ 258 w 363"/>
                <a:gd name="T11" fmla="*/ 42 h 308"/>
                <a:gd name="T12" fmla="*/ 295 w 363"/>
                <a:gd name="T13" fmla="*/ 76 h 308"/>
                <a:gd name="T14" fmla="*/ 363 w 363"/>
                <a:gd name="T15" fmla="*/ 9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8">
                  <a:moveTo>
                    <a:pt x="0" y="308"/>
                  </a:moveTo>
                  <a:cubicBezTo>
                    <a:pt x="17" y="302"/>
                    <a:pt x="35" y="296"/>
                    <a:pt x="46" y="285"/>
                  </a:cubicBezTo>
                  <a:cubicBezTo>
                    <a:pt x="57" y="274"/>
                    <a:pt x="53" y="278"/>
                    <a:pt x="68" y="240"/>
                  </a:cubicBezTo>
                  <a:cubicBezTo>
                    <a:pt x="83" y="202"/>
                    <a:pt x="113" y="96"/>
                    <a:pt x="136" y="58"/>
                  </a:cubicBezTo>
                  <a:cubicBezTo>
                    <a:pt x="159" y="20"/>
                    <a:pt x="184" y="0"/>
                    <a:pt x="204" y="13"/>
                  </a:cubicBezTo>
                  <a:cubicBezTo>
                    <a:pt x="224" y="26"/>
                    <a:pt x="243" y="96"/>
                    <a:pt x="258" y="134"/>
                  </a:cubicBezTo>
                  <a:cubicBezTo>
                    <a:pt x="273" y="172"/>
                    <a:pt x="277" y="211"/>
                    <a:pt x="295" y="240"/>
                  </a:cubicBezTo>
                  <a:cubicBezTo>
                    <a:pt x="313" y="269"/>
                    <a:pt x="338" y="293"/>
                    <a:pt x="363" y="308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3" name="Freeform 74"/>
            <p:cNvSpPr>
              <a:spLocks/>
            </p:cNvSpPr>
            <p:nvPr/>
          </p:nvSpPr>
          <p:spPr bwMode="auto">
            <a:xfrm>
              <a:off x="543" y="2177"/>
              <a:ext cx="363" cy="209"/>
            </a:xfrm>
            <a:custGeom>
              <a:avLst/>
              <a:gdLst>
                <a:gd name="T0" fmla="*/ 0 w 363"/>
                <a:gd name="T1" fmla="*/ 98 h 306"/>
                <a:gd name="T2" fmla="*/ 66 w 363"/>
                <a:gd name="T3" fmla="*/ 74 h 306"/>
                <a:gd name="T4" fmla="*/ 104 w 363"/>
                <a:gd name="T5" fmla="*/ 50 h 306"/>
                <a:gd name="T6" fmla="*/ 136 w 363"/>
                <a:gd name="T7" fmla="*/ 18 h 306"/>
                <a:gd name="T8" fmla="*/ 204 w 363"/>
                <a:gd name="T9" fmla="*/ 3 h 306"/>
                <a:gd name="T10" fmla="*/ 268 w 363"/>
                <a:gd name="T11" fmla="*/ 40 h 306"/>
                <a:gd name="T12" fmla="*/ 295 w 363"/>
                <a:gd name="T13" fmla="*/ 76 h 306"/>
                <a:gd name="T14" fmla="*/ 363 w 363"/>
                <a:gd name="T15" fmla="*/ 98 h 3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6">
                  <a:moveTo>
                    <a:pt x="0" y="306"/>
                  </a:moveTo>
                  <a:cubicBezTo>
                    <a:pt x="11" y="294"/>
                    <a:pt x="49" y="256"/>
                    <a:pt x="66" y="231"/>
                  </a:cubicBezTo>
                  <a:cubicBezTo>
                    <a:pt x="83" y="206"/>
                    <a:pt x="92" y="185"/>
                    <a:pt x="104" y="156"/>
                  </a:cubicBezTo>
                  <a:cubicBezTo>
                    <a:pt x="116" y="127"/>
                    <a:pt x="119" y="80"/>
                    <a:pt x="136" y="56"/>
                  </a:cubicBezTo>
                  <a:cubicBezTo>
                    <a:pt x="153" y="32"/>
                    <a:pt x="182" y="0"/>
                    <a:pt x="204" y="11"/>
                  </a:cubicBezTo>
                  <a:cubicBezTo>
                    <a:pt x="226" y="22"/>
                    <a:pt x="253" y="86"/>
                    <a:pt x="268" y="124"/>
                  </a:cubicBezTo>
                  <a:cubicBezTo>
                    <a:pt x="283" y="162"/>
                    <a:pt x="279" y="208"/>
                    <a:pt x="295" y="238"/>
                  </a:cubicBezTo>
                  <a:cubicBezTo>
                    <a:pt x="311" y="268"/>
                    <a:pt x="338" y="291"/>
                    <a:pt x="363" y="306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4" name="Freeform 75"/>
            <p:cNvSpPr>
              <a:spLocks/>
            </p:cNvSpPr>
            <p:nvPr/>
          </p:nvSpPr>
          <p:spPr bwMode="auto">
            <a:xfrm>
              <a:off x="543" y="1638"/>
              <a:ext cx="363" cy="204"/>
            </a:xfrm>
            <a:custGeom>
              <a:avLst/>
              <a:gdLst>
                <a:gd name="T0" fmla="*/ 0 w 363"/>
                <a:gd name="T1" fmla="*/ 95 h 299"/>
                <a:gd name="T2" fmla="*/ 43 w 363"/>
                <a:gd name="T3" fmla="*/ 83 h 299"/>
                <a:gd name="T4" fmla="*/ 90 w 363"/>
                <a:gd name="T5" fmla="*/ 55 h 299"/>
                <a:gd name="T6" fmla="*/ 118 w 363"/>
                <a:gd name="T7" fmla="*/ 16 h 299"/>
                <a:gd name="T8" fmla="*/ 204 w 363"/>
                <a:gd name="T9" fmla="*/ 1 h 299"/>
                <a:gd name="T10" fmla="*/ 250 w 363"/>
                <a:gd name="T11" fmla="*/ 23 h 299"/>
                <a:gd name="T12" fmla="*/ 295 w 363"/>
                <a:gd name="T13" fmla="*/ 74 h 299"/>
                <a:gd name="T14" fmla="*/ 363 w 363"/>
                <a:gd name="T15" fmla="*/ 95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299">
                  <a:moveTo>
                    <a:pt x="0" y="299"/>
                  </a:moveTo>
                  <a:cubicBezTo>
                    <a:pt x="7" y="293"/>
                    <a:pt x="28" y="284"/>
                    <a:pt x="43" y="263"/>
                  </a:cubicBezTo>
                  <a:cubicBezTo>
                    <a:pt x="58" y="242"/>
                    <a:pt x="78" y="210"/>
                    <a:pt x="90" y="174"/>
                  </a:cubicBezTo>
                  <a:cubicBezTo>
                    <a:pt x="102" y="138"/>
                    <a:pt x="99" y="76"/>
                    <a:pt x="118" y="48"/>
                  </a:cubicBezTo>
                  <a:cubicBezTo>
                    <a:pt x="137" y="20"/>
                    <a:pt x="182" y="0"/>
                    <a:pt x="204" y="4"/>
                  </a:cubicBezTo>
                  <a:cubicBezTo>
                    <a:pt x="226" y="8"/>
                    <a:pt x="235" y="34"/>
                    <a:pt x="250" y="72"/>
                  </a:cubicBezTo>
                  <a:cubicBezTo>
                    <a:pt x="265" y="110"/>
                    <a:pt x="276" y="193"/>
                    <a:pt x="295" y="231"/>
                  </a:cubicBezTo>
                  <a:cubicBezTo>
                    <a:pt x="314" y="269"/>
                    <a:pt x="338" y="284"/>
                    <a:pt x="363" y="299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5" name="Freeform 76"/>
            <p:cNvSpPr>
              <a:spLocks/>
            </p:cNvSpPr>
            <p:nvPr/>
          </p:nvSpPr>
          <p:spPr bwMode="auto">
            <a:xfrm>
              <a:off x="4263" y="1614"/>
              <a:ext cx="363" cy="204"/>
            </a:xfrm>
            <a:custGeom>
              <a:avLst/>
              <a:gdLst>
                <a:gd name="T0" fmla="*/ 0 w 363"/>
                <a:gd name="T1" fmla="*/ 95 h 299"/>
                <a:gd name="T2" fmla="*/ 43 w 363"/>
                <a:gd name="T3" fmla="*/ 83 h 299"/>
                <a:gd name="T4" fmla="*/ 90 w 363"/>
                <a:gd name="T5" fmla="*/ 55 h 299"/>
                <a:gd name="T6" fmla="*/ 118 w 363"/>
                <a:gd name="T7" fmla="*/ 16 h 299"/>
                <a:gd name="T8" fmla="*/ 204 w 363"/>
                <a:gd name="T9" fmla="*/ 1 h 299"/>
                <a:gd name="T10" fmla="*/ 250 w 363"/>
                <a:gd name="T11" fmla="*/ 23 h 299"/>
                <a:gd name="T12" fmla="*/ 295 w 363"/>
                <a:gd name="T13" fmla="*/ 74 h 299"/>
                <a:gd name="T14" fmla="*/ 363 w 363"/>
                <a:gd name="T15" fmla="*/ 95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299">
                  <a:moveTo>
                    <a:pt x="0" y="299"/>
                  </a:moveTo>
                  <a:cubicBezTo>
                    <a:pt x="7" y="293"/>
                    <a:pt x="28" y="284"/>
                    <a:pt x="43" y="263"/>
                  </a:cubicBezTo>
                  <a:cubicBezTo>
                    <a:pt x="58" y="242"/>
                    <a:pt x="78" y="210"/>
                    <a:pt x="90" y="174"/>
                  </a:cubicBezTo>
                  <a:cubicBezTo>
                    <a:pt x="102" y="138"/>
                    <a:pt x="99" y="76"/>
                    <a:pt x="118" y="48"/>
                  </a:cubicBezTo>
                  <a:cubicBezTo>
                    <a:pt x="137" y="20"/>
                    <a:pt x="182" y="0"/>
                    <a:pt x="204" y="4"/>
                  </a:cubicBezTo>
                  <a:cubicBezTo>
                    <a:pt x="226" y="8"/>
                    <a:pt x="235" y="34"/>
                    <a:pt x="250" y="72"/>
                  </a:cubicBezTo>
                  <a:cubicBezTo>
                    <a:pt x="265" y="110"/>
                    <a:pt x="276" y="193"/>
                    <a:pt x="295" y="231"/>
                  </a:cubicBezTo>
                  <a:cubicBezTo>
                    <a:pt x="314" y="269"/>
                    <a:pt x="338" y="284"/>
                    <a:pt x="363" y="299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6" name="Freeform 77"/>
            <p:cNvSpPr>
              <a:spLocks/>
            </p:cNvSpPr>
            <p:nvPr/>
          </p:nvSpPr>
          <p:spPr bwMode="auto">
            <a:xfrm>
              <a:off x="4263" y="3792"/>
              <a:ext cx="363" cy="205"/>
            </a:xfrm>
            <a:custGeom>
              <a:avLst/>
              <a:gdLst>
                <a:gd name="T0" fmla="*/ 0 w 363"/>
                <a:gd name="T1" fmla="*/ 96 h 300"/>
                <a:gd name="T2" fmla="*/ 46 w 363"/>
                <a:gd name="T3" fmla="*/ 88 h 300"/>
                <a:gd name="T4" fmla="*/ 89 w 363"/>
                <a:gd name="T5" fmla="*/ 52 h 300"/>
                <a:gd name="T6" fmla="*/ 113 w 363"/>
                <a:gd name="T7" fmla="*/ 13 h 300"/>
                <a:gd name="T8" fmla="*/ 204 w 363"/>
                <a:gd name="T9" fmla="*/ 1 h 300"/>
                <a:gd name="T10" fmla="*/ 250 w 363"/>
                <a:gd name="T11" fmla="*/ 23 h 300"/>
                <a:gd name="T12" fmla="*/ 295 w 363"/>
                <a:gd name="T13" fmla="*/ 74 h 300"/>
                <a:gd name="T14" fmla="*/ 363 w 363"/>
                <a:gd name="T15" fmla="*/ 96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0">
                  <a:moveTo>
                    <a:pt x="0" y="300"/>
                  </a:moveTo>
                  <a:cubicBezTo>
                    <a:pt x="17" y="294"/>
                    <a:pt x="31" y="300"/>
                    <a:pt x="46" y="277"/>
                  </a:cubicBezTo>
                  <a:cubicBezTo>
                    <a:pt x="61" y="254"/>
                    <a:pt x="78" y="202"/>
                    <a:pt x="89" y="163"/>
                  </a:cubicBezTo>
                  <a:cubicBezTo>
                    <a:pt x="100" y="124"/>
                    <a:pt x="94" y="67"/>
                    <a:pt x="113" y="41"/>
                  </a:cubicBezTo>
                  <a:cubicBezTo>
                    <a:pt x="132" y="15"/>
                    <a:pt x="181" y="0"/>
                    <a:pt x="204" y="5"/>
                  </a:cubicBezTo>
                  <a:cubicBezTo>
                    <a:pt x="227" y="10"/>
                    <a:pt x="235" y="35"/>
                    <a:pt x="250" y="73"/>
                  </a:cubicBezTo>
                  <a:cubicBezTo>
                    <a:pt x="265" y="111"/>
                    <a:pt x="276" y="194"/>
                    <a:pt x="295" y="232"/>
                  </a:cubicBezTo>
                  <a:cubicBezTo>
                    <a:pt x="314" y="270"/>
                    <a:pt x="338" y="285"/>
                    <a:pt x="363" y="30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7" name="Freeform 78"/>
            <p:cNvSpPr>
              <a:spLocks/>
            </p:cNvSpPr>
            <p:nvPr/>
          </p:nvSpPr>
          <p:spPr bwMode="auto">
            <a:xfrm>
              <a:off x="5329" y="3067"/>
              <a:ext cx="363" cy="210"/>
            </a:xfrm>
            <a:custGeom>
              <a:avLst/>
              <a:gdLst>
                <a:gd name="T0" fmla="*/ 0 w 363"/>
                <a:gd name="T1" fmla="*/ 97 h 308"/>
                <a:gd name="T2" fmla="*/ 46 w 363"/>
                <a:gd name="T3" fmla="*/ 90 h 308"/>
                <a:gd name="T4" fmla="*/ 68 w 363"/>
                <a:gd name="T5" fmla="*/ 76 h 308"/>
                <a:gd name="T6" fmla="*/ 136 w 363"/>
                <a:gd name="T7" fmla="*/ 18 h 308"/>
                <a:gd name="T8" fmla="*/ 204 w 363"/>
                <a:gd name="T9" fmla="*/ 4 h 308"/>
                <a:gd name="T10" fmla="*/ 258 w 363"/>
                <a:gd name="T11" fmla="*/ 42 h 308"/>
                <a:gd name="T12" fmla="*/ 295 w 363"/>
                <a:gd name="T13" fmla="*/ 76 h 308"/>
                <a:gd name="T14" fmla="*/ 363 w 363"/>
                <a:gd name="T15" fmla="*/ 9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3" h="308">
                  <a:moveTo>
                    <a:pt x="0" y="308"/>
                  </a:moveTo>
                  <a:cubicBezTo>
                    <a:pt x="17" y="302"/>
                    <a:pt x="35" y="296"/>
                    <a:pt x="46" y="285"/>
                  </a:cubicBezTo>
                  <a:cubicBezTo>
                    <a:pt x="57" y="274"/>
                    <a:pt x="53" y="278"/>
                    <a:pt x="68" y="240"/>
                  </a:cubicBezTo>
                  <a:cubicBezTo>
                    <a:pt x="83" y="202"/>
                    <a:pt x="113" y="96"/>
                    <a:pt x="136" y="58"/>
                  </a:cubicBezTo>
                  <a:cubicBezTo>
                    <a:pt x="159" y="20"/>
                    <a:pt x="184" y="0"/>
                    <a:pt x="204" y="13"/>
                  </a:cubicBezTo>
                  <a:cubicBezTo>
                    <a:pt x="224" y="26"/>
                    <a:pt x="243" y="96"/>
                    <a:pt x="258" y="134"/>
                  </a:cubicBezTo>
                  <a:cubicBezTo>
                    <a:pt x="273" y="172"/>
                    <a:pt x="277" y="211"/>
                    <a:pt x="295" y="240"/>
                  </a:cubicBezTo>
                  <a:cubicBezTo>
                    <a:pt x="313" y="269"/>
                    <a:pt x="338" y="293"/>
                    <a:pt x="363" y="308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71088" name="AutoShape 80"/>
          <p:cNvSpPr>
            <a:spLocks noChangeArrowheads="1"/>
          </p:cNvSpPr>
          <p:nvPr/>
        </p:nvSpPr>
        <p:spPr bwMode="gray">
          <a:xfrm>
            <a:off x="2879725" y="6415088"/>
            <a:ext cx="6151563" cy="3254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new weight = old weight + learning rate * delta * data value</a:t>
            </a:r>
          </a:p>
        </p:txBody>
      </p:sp>
      <p:sp>
        <p:nvSpPr>
          <p:cNvPr id="171089" name="AutoShape 81"/>
          <p:cNvSpPr>
            <a:spLocks noChangeArrowheads="1"/>
          </p:cNvSpPr>
          <p:nvPr/>
        </p:nvSpPr>
        <p:spPr bwMode="gray">
          <a:xfrm>
            <a:off x="4679950" y="6091238"/>
            <a:ext cx="4356100" cy="3254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delta = gradient fn (weighted-sum) * error</a:t>
            </a:r>
          </a:p>
        </p:txBody>
      </p:sp>
      <p:sp>
        <p:nvSpPr>
          <p:cNvPr id="171091" name="Line 83"/>
          <p:cNvSpPr>
            <a:spLocks noChangeShapeType="1"/>
          </p:cNvSpPr>
          <p:nvPr/>
        </p:nvSpPr>
        <p:spPr bwMode="auto">
          <a:xfrm flipV="1">
            <a:off x="3095625" y="5121275"/>
            <a:ext cx="215900" cy="129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1092" name="AutoShape 84"/>
          <p:cNvSpPr>
            <a:spLocks noChangeArrowheads="1"/>
          </p:cNvSpPr>
          <p:nvPr/>
        </p:nvSpPr>
        <p:spPr bwMode="gray">
          <a:xfrm>
            <a:off x="3959225" y="5445125"/>
            <a:ext cx="5100638" cy="6286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error = sum of all output neuron deltas each weighted by the connection weight to this neuron</a:t>
            </a:r>
          </a:p>
        </p:txBody>
      </p:sp>
      <p:sp>
        <p:nvSpPr>
          <p:cNvPr id="171090" name="Line 82"/>
          <p:cNvSpPr>
            <a:spLocks noChangeShapeType="1"/>
          </p:cNvSpPr>
          <p:nvPr/>
        </p:nvSpPr>
        <p:spPr bwMode="auto">
          <a:xfrm>
            <a:off x="4103688" y="4868863"/>
            <a:ext cx="612775" cy="5762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88" grpId="0" animBg="1"/>
      <p:bldP spid="171089" grpId="0" animBg="1"/>
      <p:bldP spid="171091" grpId="0" animBg="1"/>
      <p:bldP spid="171092" grpId="0" animBg="1"/>
      <p:bldP spid="1710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738478-9B1F-46AD-A9D7-6B42329AE15C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40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Purpose of Lecture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Briefly introduce the concept of neurons</a:t>
            </a:r>
          </a:p>
          <a:p>
            <a:pPr eaLnBrk="1" hangingPunct="1"/>
            <a:r>
              <a:rPr lang="en-AU" altLang="en-US" smtClean="0"/>
              <a:t>Examine artificial neurons</a:t>
            </a:r>
          </a:p>
          <a:p>
            <a:pPr eaLnBrk="1" hangingPunct="1"/>
            <a:r>
              <a:rPr lang="en-AU" altLang="en-US" smtClean="0"/>
              <a:t>See neural network architectures</a:t>
            </a:r>
          </a:p>
          <a:p>
            <a:pPr eaLnBrk="1" hangingPunct="1"/>
            <a:r>
              <a:rPr lang="en-AU" altLang="en-US" smtClean="0"/>
              <a:t>Examine neural network learning</a:t>
            </a:r>
          </a:p>
          <a:p>
            <a:pPr eaLnBrk="1" hangingPunct="1"/>
            <a:r>
              <a:rPr lang="en-AU" altLang="en-US" smtClean="0"/>
              <a:t>See examples of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12A13E-EB7B-4132-BA4E-6311867A3572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20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253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Other Types of Learning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AU" altLang="en-US" sz="2400" smtClean="0"/>
              <a:t>The approach to neural network learning that has been described here is referred to </a:t>
            </a:r>
            <a:r>
              <a:rPr lang="en-AU" altLang="en-US" sz="2400" b="1" smtClean="0"/>
              <a:t>supervised learning</a:t>
            </a:r>
          </a:p>
          <a:p>
            <a:pPr lvl="1" eaLnBrk="1" hangingPunct="1"/>
            <a:r>
              <a:rPr lang="en-AU" altLang="en-US" sz="2000" smtClean="0"/>
              <a:t>The network is presented with a series of examples</a:t>
            </a:r>
          </a:p>
          <a:p>
            <a:pPr lvl="1" eaLnBrk="1" hangingPunct="1"/>
            <a:r>
              <a:rPr lang="en-AU" altLang="en-US" sz="2000" smtClean="0"/>
              <a:t>For each example the output is compared against the expected result and the weights are adjusted</a:t>
            </a:r>
          </a:p>
          <a:p>
            <a:pPr eaLnBrk="1" hangingPunct="1"/>
            <a:r>
              <a:rPr lang="en-AU" altLang="en-US" sz="2400" smtClean="0"/>
              <a:t>Whilst not just neural network techniques, there are two other types of learning that are sometime applied</a:t>
            </a:r>
          </a:p>
          <a:p>
            <a:pPr lvl="1" eaLnBrk="1" hangingPunct="1"/>
            <a:r>
              <a:rPr lang="en-AU" altLang="en-US" sz="2000" b="1" smtClean="0"/>
              <a:t>Unsupervised learning</a:t>
            </a:r>
          </a:p>
          <a:p>
            <a:pPr lvl="2" eaLnBrk="1" hangingPunct="1"/>
            <a:r>
              <a:rPr lang="en-AU" altLang="en-US" sz="1800" smtClean="0"/>
              <a:t>Expected output is typically unknown</a:t>
            </a:r>
          </a:p>
          <a:p>
            <a:pPr lvl="2" eaLnBrk="1" hangingPunct="1"/>
            <a:r>
              <a:rPr lang="en-AU" altLang="en-US" sz="1800" smtClean="0"/>
              <a:t>Attempts to find clusters of information in the data</a:t>
            </a:r>
          </a:p>
          <a:p>
            <a:pPr lvl="1" eaLnBrk="1" hangingPunct="1"/>
            <a:r>
              <a:rPr lang="en-AU" altLang="en-US" sz="2000" b="1" smtClean="0"/>
              <a:t>Reinforcement learning</a:t>
            </a:r>
          </a:p>
          <a:p>
            <a:pPr lvl="2" eaLnBrk="1" hangingPunct="1"/>
            <a:r>
              <a:rPr lang="en-AU" altLang="en-US" sz="1800" smtClean="0"/>
              <a:t>Trains the network based on long-term results (</a:t>
            </a:r>
            <a:r>
              <a:rPr lang="en-AU" altLang="en-US" sz="1800" b="1" smtClean="0"/>
              <a:t>delayed reward</a:t>
            </a:r>
            <a:r>
              <a:rPr lang="en-AU" altLang="en-US" sz="1800" smtClean="0"/>
              <a:t>)</a:t>
            </a:r>
          </a:p>
          <a:p>
            <a:pPr lvl="2" eaLnBrk="1" hangingPunct="1"/>
            <a:r>
              <a:rPr lang="en-AU" altLang="en-US" sz="1800" smtClean="0"/>
              <a:t>Useful technique for eg. game-playing systems </a:t>
            </a:r>
          </a:p>
        </p:txBody>
      </p:sp>
      <p:pic>
        <p:nvPicPr>
          <p:cNvPr id="22533" name="Picture 6" descr="clapper_board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532813" y="6237288"/>
            <a:ext cx="488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160118-7E5C-4520-81A9-8A17E9762155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21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355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Other Types of Neural Network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mtClean="0"/>
              <a:t>The network described so far is a </a:t>
            </a:r>
            <a:r>
              <a:rPr lang="en-AU" altLang="en-US" b="1" smtClean="0"/>
              <a:t>feed-forward</a:t>
            </a:r>
            <a:r>
              <a:rPr lang="en-AU" altLang="en-US" smtClean="0"/>
              <a:t> neural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There are no cycles or loops in the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mtClean="0"/>
              <a:t>ie. The network is a directed acyclic graph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b="1" smtClean="0"/>
              <a:t>Recurrent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Cycles and loops are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Useful for introducing time-based information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b="1" smtClean="0"/>
              <a:t>Kohonen (self-organising)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Uses unsupervised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Useful for visualising low-dimensional views of high-dimensional data </a:t>
            </a:r>
            <a:endParaRPr lang="en-AU" altLang="en-US" b="1" smtClean="0"/>
          </a:p>
          <a:p>
            <a:pPr eaLnBrk="1" hangingPunct="1">
              <a:lnSpc>
                <a:spcPct val="90000"/>
              </a:lnSpc>
            </a:pPr>
            <a:r>
              <a:rPr lang="en-AU" altLang="en-US" smtClean="0"/>
              <a:t>And there are others…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E143C1-885A-4E65-B813-3B67B9FBEDAB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22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457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Neural Network Strengths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They seem </a:t>
            </a:r>
            <a:r>
              <a:rPr lang="en-AU" altLang="en-US" b="1" smtClean="0"/>
              <a:t>successful </a:t>
            </a:r>
            <a:r>
              <a:rPr lang="en-AU" altLang="en-US" smtClean="0"/>
              <a:t>in </a:t>
            </a:r>
            <a:r>
              <a:rPr lang="en-AU" altLang="en-US" b="1" smtClean="0"/>
              <a:t>perception </a:t>
            </a:r>
            <a:r>
              <a:rPr lang="en-AU" altLang="en-US" smtClean="0"/>
              <a:t>tasks that classical symbol-oriented AI has found difficult</a:t>
            </a:r>
          </a:p>
          <a:p>
            <a:pPr lvl="1" eaLnBrk="1" hangingPunct="1"/>
            <a:r>
              <a:rPr lang="en-AU" altLang="en-US" smtClean="0"/>
              <a:t>eg. handwriting/speech recognition</a:t>
            </a:r>
          </a:p>
          <a:p>
            <a:pPr eaLnBrk="1" hangingPunct="1"/>
            <a:r>
              <a:rPr lang="en-AU" altLang="en-US" smtClean="0"/>
              <a:t>Future AI systems may possibly </a:t>
            </a:r>
            <a:r>
              <a:rPr lang="en-AU" altLang="en-US" b="1" smtClean="0"/>
              <a:t>combine </a:t>
            </a:r>
            <a:r>
              <a:rPr lang="en-AU" altLang="en-US" smtClean="0"/>
              <a:t>neural techniques for perception with symbolic techniques for reasoning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34DC4F-5757-4F80-9818-3AE82677D538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23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560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Neural Network Limitations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mtClean="0"/>
              <a:t>Neural nets don’t produce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b="1" smtClean="0"/>
              <a:t>Knowledge </a:t>
            </a:r>
            <a:r>
              <a:rPr lang="en-AU" altLang="en-US" smtClean="0"/>
              <a:t>is stored as the strengths of their </a:t>
            </a:r>
            <a:r>
              <a:rPr lang="en-AU" altLang="en-US" b="1" smtClean="0"/>
              <a:t>interconnections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This knowledge is not in a human accessible form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mtClean="0"/>
              <a:t>Generally not possible to understand how a neural network works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mtClean="0"/>
              <a:t>Training slows as network size increases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Although there have been very large sized networks built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mtClean="0"/>
              <a:t>In 1993 DARPA had built a network with 1.6 million connections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mtClean="0"/>
              <a:t>In 2004 CCortex was announced: a network with 20 billion neurons and 20 trillion connections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mtClean="0"/>
              <a:t>Around 20% the complexity of the human brain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7C6F63-E108-4CA6-A6C5-8895A2E62A2B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24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662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Neural Network Limitations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AU" altLang="en-US" smtClean="0"/>
              <a:t>If a neural network is trained for too long, </a:t>
            </a:r>
            <a:r>
              <a:rPr lang="en-AU" altLang="en-US" b="1" smtClean="0"/>
              <a:t>over-learning</a:t>
            </a:r>
            <a:r>
              <a:rPr lang="en-AU" altLang="en-US" smtClean="0"/>
              <a:t> may occur</a:t>
            </a:r>
          </a:p>
          <a:p>
            <a:pPr lvl="1" eaLnBrk="1" hangingPunct="1"/>
            <a:r>
              <a:rPr lang="en-AU" altLang="en-US" smtClean="0"/>
              <a:t>The neural network learns correct outputs for the training set, but </a:t>
            </a:r>
            <a:r>
              <a:rPr lang="en-AU" altLang="en-US" b="1" smtClean="0"/>
              <a:t>only</a:t>
            </a:r>
            <a:r>
              <a:rPr lang="en-AU" altLang="en-US" smtClean="0"/>
              <a:t> the training set</a:t>
            </a:r>
          </a:p>
          <a:p>
            <a:pPr lvl="1" eaLnBrk="1" hangingPunct="1"/>
            <a:r>
              <a:rPr lang="en-AU" altLang="en-US" smtClean="0"/>
              <a:t>The network performs poorly on the test set</a:t>
            </a:r>
          </a:p>
          <a:p>
            <a:pPr lvl="1" eaLnBrk="1" hangingPunct="1"/>
            <a:r>
              <a:rPr lang="en-AU" altLang="en-US" smtClean="0"/>
              <a:t>Failure to create knowledge that is can be applied to general problems (lack of </a:t>
            </a:r>
            <a:r>
              <a:rPr lang="en-AU" altLang="en-US" b="1" smtClean="0"/>
              <a:t>generalisation</a:t>
            </a:r>
            <a:r>
              <a:rPr lang="en-AU" altLang="en-US" smtClean="0"/>
              <a:t>) </a:t>
            </a:r>
          </a:p>
          <a:p>
            <a:pPr eaLnBrk="1" hangingPunct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ABB77C-5CA4-4758-8B95-CD4F4AFA3113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25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27651" name="AutoShap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Tank Detection Failure</a:t>
            </a:r>
          </a:p>
        </p:txBody>
      </p:sp>
      <p:sp>
        <p:nvSpPr>
          <p:cNvPr id="27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838200" y="1916113"/>
            <a:ext cx="5786438" cy="4941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400" smtClean="0"/>
              <a:t>US Military project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smtClean="0"/>
              <a:t>Large mainframe computer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400" smtClean="0"/>
              <a:t>Training set contained: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smtClean="0"/>
              <a:t>100 images containing tanks in bushes, behind trees etc.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smtClean="0"/>
              <a:t>100 images of landscapes without tanks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400" smtClean="0"/>
              <a:t>Successfully classified entire test set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400" smtClean="0"/>
              <a:t>Researchers were suspicious of such excellent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smtClean="0"/>
              <a:t>Generated another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smtClean="0"/>
              <a:t>Neural network fared no better than random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400" smtClean="0"/>
              <a:t>Eventually discovered that all original tank pictures were taken on a cloudy day and no-tank pictures were sunny</a:t>
            </a: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952625"/>
            <a:ext cx="2393950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9563" y="4400550"/>
            <a:ext cx="2398712" cy="2365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D2B577-BB85-4E66-92C3-6C5C3AF22831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26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430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Artificial neurons calculate the weighted sum of their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smtClean="0"/>
              <a:t>If this sum exceeds a threshold value the neuron fires, produces an output via a transfer function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Neural networks architectures typically consist of an input layer, a hidden layer, and an output layer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Neural networks are trained using back propagation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smtClean="0"/>
              <a:t>Weights are updated to improve the outputs for each given input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smtClean="0"/>
              <a:t>The gradient of the transfer function is used to guide this process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 smtClean="0"/>
              <a:t>Neural networks are tested on a set of examples not used during </a:t>
            </a:r>
            <a:r>
              <a:rPr lang="en-AU" altLang="en-US" dirty="0" smtClean="0"/>
              <a:t>training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Pre-Workshop Tasks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Neural Network Exercises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On </a:t>
            </a:r>
            <a:r>
              <a:rPr lang="en-US" altLang="en-US" dirty="0" err="1" smtClean="0"/>
              <a:t>MyLO</a:t>
            </a:r>
            <a:endParaRPr lang="en-AU" alt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5D14B-6856-4411-9C98-C66BB3C45B90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5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27D78A-BCD1-4657-83E7-0A7F297220B2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28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440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References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“Neural Networks” by Dayhoff.</a:t>
            </a:r>
          </a:p>
          <a:p>
            <a:pPr eaLnBrk="1" hangingPunct="1"/>
            <a:r>
              <a:rPr lang="en-AU" altLang="en-US" smtClean="0"/>
              <a:t>“Artificial Intelligence: Structures and Strategies for Complex Problem Solving” (5</a:t>
            </a:r>
            <a:r>
              <a:rPr lang="en-AU" altLang="en-US" baseline="30000" smtClean="0"/>
              <a:t>th</a:t>
            </a:r>
            <a:r>
              <a:rPr lang="en-AU" altLang="en-US" smtClean="0"/>
              <a:t> Edition) by G.F.Luger, Pearson, 2005.</a:t>
            </a:r>
          </a:p>
          <a:p>
            <a:pPr eaLnBrk="1" hangingPunct="1"/>
            <a:r>
              <a:rPr lang="en-AU" altLang="en-US" smtClean="0"/>
              <a:t>“The Essentials of Computer Organization and Architecture” by Linda Null and Julia Lobur, Jones &amp; Bartlett, 2006.</a:t>
            </a:r>
          </a:p>
          <a:p>
            <a:pPr eaLnBrk="1" hangingPunct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An Alternative Approach to the Symbol System Hypothesis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AU" sz="2400" dirty="0" smtClean="0"/>
              <a:t>Research has been done on how actual </a:t>
            </a:r>
            <a:r>
              <a:rPr lang="en-AU" sz="2400" b="1" dirty="0" smtClean="0"/>
              <a:t>brain cells </a:t>
            </a:r>
            <a:r>
              <a:rPr lang="en-AU" sz="2400" dirty="0" smtClean="0"/>
              <a:t>work (chemically and electrically)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800" dirty="0" smtClean="0"/>
              <a:t>The brain is made up of networks of these neurons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sz="2400" dirty="0" smtClean="0"/>
              <a:t>One alternative approach to the symbol system hypothesis of AI is to try to model these neurons, then put them together in </a:t>
            </a:r>
            <a:r>
              <a:rPr lang="en-AU" sz="2400" b="1" dirty="0" smtClean="0"/>
              <a:t>neural networks </a:t>
            </a:r>
            <a:r>
              <a:rPr lang="en-AU" sz="2400" dirty="0" smtClean="0"/>
              <a:t>and see if they work like a brain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800" dirty="0" smtClean="0"/>
              <a:t>Much work carried out in 1960s, but serious problems were pointed out by </a:t>
            </a:r>
            <a:r>
              <a:rPr lang="en-AU" sz="1800" dirty="0" err="1" smtClean="0"/>
              <a:t>Minsky</a:t>
            </a:r>
            <a:r>
              <a:rPr lang="en-AU" sz="1800" dirty="0" smtClean="0"/>
              <a:t> and </a:t>
            </a:r>
            <a:r>
              <a:rPr lang="en-AU" sz="1800" dirty="0" err="1" smtClean="0"/>
              <a:t>Papert</a:t>
            </a:r>
            <a:r>
              <a:rPr lang="en-AU" sz="1800" dirty="0" smtClean="0"/>
              <a:t> in 1969 and research was discontinued for some time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sz="2400" b="1" dirty="0" smtClean="0"/>
              <a:t>Controversial </a:t>
            </a:r>
            <a:r>
              <a:rPr lang="en-AU" sz="2400" dirty="0" smtClean="0"/>
              <a:t>as to effectiveness compared with symbol processing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800" dirty="0" smtClean="0"/>
              <a:t>Definitely seem to be having more success with visual and auditory </a:t>
            </a:r>
            <a:r>
              <a:rPr lang="en-AU" sz="1800" b="1" dirty="0" smtClean="0"/>
              <a:t>perception </a:t>
            </a:r>
            <a:r>
              <a:rPr lang="en-AU" sz="1800" dirty="0" smtClean="0"/>
              <a:t>tasks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800" dirty="0" smtClean="0"/>
              <a:t>In many ways, it is </a:t>
            </a:r>
            <a:r>
              <a:rPr lang="en-AU" sz="1800" b="1" dirty="0" smtClean="0"/>
              <a:t>complementary </a:t>
            </a:r>
            <a:r>
              <a:rPr lang="en-AU" sz="1800" dirty="0" smtClean="0"/>
              <a:t>to the symbol processing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A889DD-2BFE-4F24-8CC6-0C61038A7939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614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Artificial Neurons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An</a:t>
            </a:r>
            <a:r>
              <a:rPr lang="en-AU" altLang="en-US" b="1" smtClean="0"/>
              <a:t> alternative </a:t>
            </a:r>
            <a:r>
              <a:rPr lang="en-AU" altLang="en-US" smtClean="0"/>
              <a:t>approach to achieving machine “</a:t>
            </a:r>
            <a:r>
              <a:rPr lang="en-AU" altLang="en-US" b="1" smtClean="0"/>
              <a:t>intelligence</a:t>
            </a:r>
            <a:r>
              <a:rPr lang="en-AU" altLang="en-US" smtClean="0"/>
              <a:t>”</a:t>
            </a:r>
            <a:r>
              <a:rPr lang="en-AU" altLang="en-US" b="1" smtClean="0"/>
              <a:t> </a:t>
            </a:r>
            <a:r>
              <a:rPr lang="en-AU" altLang="en-US" smtClean="0"/>
              <a:t>by constructing networks of electronic units modelled on the basic components of the human brain, ie. </a:t>
            </a:r>
            <a:r>
              <a:rPr lang="en-AU" altLang="en-US" b="1" smtClean="0"/>
              <a:t>neurons</a:t>
            </a:r>
            <a:endParaRPr lang="en-AU" altLang="en-US" smtClean="0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2700338" y="3794125"/>
            <a:ext cx="4608512" cy="3063875"/>
            <a:chOff x="1701" y="2390"/>
            <a:chExt cx="2903" cy="1930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701" y="2390"/>
              <a:ext cx="2898" cy="1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1" name="Rectangle 7"/>
            <p:cNvSpPr>
              <a:spLocks noChangeArrowheads="1"/>
            </p:cNvSpPr>
            <p:nvPr/>
          </p:nvSpPr>
          <p:spPr bwMode="gray">
            <a:xfrm>
              <a:off x="3470" y="3612"/>
              <a:ext cx="1134" cy="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D77E56-47F9-41F4-9C7F-CC8ECB1BFDFB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Artificial Neurons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16113"/>
            <a:ext cx="4310063" cy="4941887"/>
          </a:xfrm>
        </p:spPr>
        <p:txBody>
          <a:bodyPr/>
          <a:lstStyle/>
          <a:p>
            <a:pPr eaLnBrk="1" hangingPunct="1"/>
            <a:r>
              <a:rPr lang="en-AU" altLang="en-US" sz="2400" smtClean="0"/>
              <a:t>The neuron calculates the </a:t>
            </a:r>
            <a:r>
              <a:rPr lang="en-AU" altLang="en-US" sz="2400" b="1" smtClean="0"/>
              <a:t>weighted </a:t>
            </a:r>
            <a:r>
              <a:rPr lang="en-AU" altLang="en-US" sz="2400" smtClean="0"/>
              <a:t>sum of the </a:t>
            </a:r>
            <a:r>
              <a:rPr lang="en-AU" altLang="en-US" sz="2400" b="1" smtClean="0"/>
              <a:t>inputs</a:t>
            </a:r>
          </a:p>
          <a:p>
            <a:pPr eaLnBrk="1" hangingPunct="1"/>
            <a:r>
              <a:rPr lang="en-AU" altLang="en-US" sz="2400" smtClean="0"/>
              <a:t>If this sum exceeds a </a:t>
            </a:r>
            <a:r>
              <a:rPr lang="en-AU" altLang="en-US" sz="2400" b="1" smtClean="0"/>
              <a:t>threshold</a:t>
            </a:r>
            <a:r>
              <a:rPr lang="en-AU" altLang="en-US" sz="2400" smtClean="0"/>
              <a:t> value the neuron </a:t>
            </a:r>
            <a:r>
              <a:rPr lang="en-AU" altLang="en-US" sz="2400" b="1" smtClean="0"/>
              <a:t>fires </a:t>
            </a:r>
          </a:p>
          <a:p>
            <a:pPr eaLnBrk="1" hangingPunct="1"/>
            <a:r>
              <a:rPr lang="en-AU" altLang="en-US" sz="2400" smtClean="0"/>
              <a:t>When firing the neuron produces an output which is obtained by passing this sum through a nonlinear </a:t>
            </a:r>
            <a:r>
              <a:rPr lang="en-AU" altLang="en-US" sz="2400" b="1" smtClean="0"/>
              <a:t>transfer function</a:t>
            </a:r>
          </a:p>
          <a:p>
            <a:pPr lvl="1" eaLnBrk="1" hangingPunct="1"/>
            <a:r>
              <a:rPr lang="en-AU" altLang="en-US" sz="2000" b="1" smtClean="0"/>
              <a:t>Y = fn(X</a:t>
            </a:r>
            <a:r>
              <a:rPr lang="en-AU" altLang="en-US" sz="2000" b="1" baseline="-25000" smtClean="0"/>
              <a:t>1</a:t>
            </a:r>
            <a:r>
              <a:rPr lang="en-AU" altLang="en-US" sz="2000" b="1" smtClean="0"/>
              <a:t>*W</a:t>
            </a:r>
            <a:r>
              <a:rPr lang="en-AU" altLang="en-US" sz="2000" b="1" baseline="-25000" smtClean="0"/>
              <a:t>1</a:t>
            </a:r>
            <a:r>
              <a:rPr lang="en-AU" altLang="en-US" sz="2000" b="1" smtClean="0"/>
              <a:t> + .. + X</a:t>
            </a:r>
            <a:r>
              <a:rPr lang="en-AU" altLang="en-US" sz="2000" b="1" baseline="-25000" smtClean="0"/>
              <a:t>n</a:t>
            </a:r>
            <a:r>
              <a:rPr lang="en-AU" altLang="en-US" sz="2000" b="1" smtClean="0"/>
              <a:t>*W</a:t>
            </a:r>
            <a:r>
              <a:rPr lang="en-AU" altLang="en-US" sz="2000" b="1" baseline="-25000" smtClean="0"/>
              <a:t>n</a:t>
            </a:r>
            <a:r>
              <a:rPr lang="en-AU" altLang="en-US" sz="2000" b="1" smtClean="0"/>
              <a:t>)</a:t>
            </a:r>
          </a:p>
        </p:txBody>
      </p: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6156325" y="3716338"/>
            <a:ext cx="1295400" cy="3603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4" name="Line 12"/>
          <p:cNvSpPr>
            <a:spLocks noChangeShapeType="1"/>
          </p:cNvSpPr>
          <p:nvPr/>
        </p:nvSpPr>
        <p:spPr bwMode="auto">
          <a:xfrm flipV="1">
            <a:off x="6156325" y="4221163"/>
            <a:ext cx="1295400" cy="3603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5" name="Line 13"/>
          <p:cNvSpPr>
            <a:spLocks noChangeShapeType="1"/>
          </p:cNvSpPr>
          <p:nvPr/>
        </p:nvSpPr>
        <p:spPr bwMode="auto">
          <a:xfrm>
            <a:off x="6156325" y="2852738"/>
            <a:ext cx="1368425" cy="10810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 flipV="1">
            <a:off x="6156325" y="4365625"/>
            <a:ext cx="1368425" cy="1079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5724525" y="25654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Oval 7"/>
          <p:cNvSpPr>
            <a:spLocks noChangeArrowheads="1"/>
          </p:cNvSpPr>
          <p:nvPr/>
        </p:nvSpPr>
        <p:spPr bwMode="auto">
          <a:xfrm>
            <a:off x="5724525" y="34290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Oval 8"/>
          <p:cNvSpPr>
            <a:spLocks noChangeArrowheads="1"/>
          </p:cNvSpPr>
          <p:nvPr/>
        </p:nvSpPr>
        <p:spPr bwMode="auto">
          <a:xfrm>
            <a:off x="5724525" y="42926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Oval 9"/>
          <p:cNvSpPr>
            <a:spLocks noChangeArrowheads="1"/>
          </p:cNvSpPr>
          <p:nvPr/>
        </p:nvSpPr>
        <p:spPr bwMode="auto">
          <a:xfrm>
            <a:off x="5724525" y="5157788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15"/>
          <p:cNvSpPr>
            <a:spLocks noChangeShapeType="1"/>
          </p:cNvSpPr>
          <p:nvPr/>
        </p:nvSpPr>
        <p:spPr bwMode="auto">
          <a:xfrm>
            <a:off x="7883525" y="4149725"/>
            <a:ext cx="1152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2" name="Oval 10"/>
          <p:cNvSpPr>
            <a:spLocks noChangeArrowheads="1"/>
          </p:cNvSpPr>
          <p:nvPr/>
        </p:nvSpPr>
        <p:spPr bwMode="auto">
          <a:xfrm>
            <a:off x="7451725" y="3716338"/>
            <a:ext cx="865188" cy="8651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b="1"/>
              <a:t>neuron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5292725" y="2708275"/>
            <a:ext cx="46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X1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5292725" y="3573463"/>
            <a:ext cx="46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X2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5292725" y="4437063"/>
            <a:ext cx="46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X3</a:t>
            </a:r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5292725" y="5300663"/>
            <a:ext cx="46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X4</a:t>
            </a:r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gray">
          <a:xfrm>
            <a:off x="6948488" y="3500438"/>
            <a:ext cx="377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W1</a:t>
            </a:r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gray">
          <a:xfrm>
            <a:off x="6732588" y="3789363"/>
            <a:ext cx="377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W2</a:t>
            </a:r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gray">
          <a:xfrm>
            <a:off x="6732588" y="4221163"/>
            <a:ext cx="3778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W3</a:t>
            </a:r>
          </a:p>
        </p:txBody>
      </p:sp>
      <p:sp>
        <p:nvSpPr>
          <p:cNvPr id="7190" name="Text Box 23"/>
          <p:cNvSpPr txBox="1">
            <a:spLocks noChangeArrowheads="1"/>
          </p:cNvSpPr>
          <p:nvPr/>
        </p:nvSpPr>
        <p:spPr bwMode="gray">
          <a:xfrm>
            <a:off x="6948488" y="4508500"/>
            <a:ext cx="3778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W4</a:t>
            </a:r>
          </a:p>
        </p:txBody>
      </p:sp>
      <p:sp>
        <p:nvSpPr>
          <p:cNvPr id="7191" name="Text Box 25"/>
          <p:cNvSpPr txBox="1">
            <a:spLocks noChangeArrowheads="1"/>
          </p:cNvSpPr>
          <p:nvPr/>
        </p:nvSpPr>
        <p:spPr bwMode="gray">
          <a:xfrm>
            <a:off x="8532813" y="4005263"/>
            <a:ext cx="1873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Y</a:t>
            </a:r>
          </a:p>
        </p:txBody>
      </p:sp>
      <p:grpSp>
        <p:nvGrpSpPr>
          <p:cNvPr id="116767" name="Group 31"/>
          <p:cNvGrpSpPr>
            <a:grpSpLocks/>
          </p:cNvGrpSpPr>
          <p:nvPr/>
        </p:nvGrpSpPr>
        <p:grpSpPr bwMode="auto">
          <a:xfrm>
            <a:off x="6588125" y="2420938"/>
            <a:ext cx="1296988" cy="1079500"/>
            <a:chOff x="4150" y="1525"/>
            <a:chExt cx="817" cy="680"/>
          </a:xfrm>
        </p:grpSpPr>
        <p:sp>
          <p:nvSpPr>
            <p:cNvPr id="7197" name="Line 29"/>
            <p:cNvSpPr>
              <a:spLocks noChangeShapeType="1"/>
            </p:cNvSpPr>
            <p:nvPr/>
          </p:nvSpPr>
          <p:spPr bwMode="gray">
            <a:xfrm>
              <a:off x="4513" y="1888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98" name="AutoShape 26"/>
            <p:cNvSpPr>
              <a:spLocks noChangeArrowheads="1"/>
            </p:cNvSpPr>
            <p:nvPr/>
          </p:nvSpPr>
          <p:spPr bwMode="gray">
            <a:xfrm>
              <a:off x="4150" y="1525"/>
              <a:ext cx="817" cy="396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AU" altLang="en-US">
                  <a:solidFill>
                    <a:schemeClr val="bg1"/>
                  </a:solidFill>
                </a:rPr>
                <a:t>connection</a:t>
              </a:r>
              <a:br>
                <a:rPr lang="en-AU" altLang="en-US">
                  <a:solidFill>
                    <a:schemeClr val="bg1"/>
                  </a:solidFill>
                </a:rPr>
              </a:br>
              <a:r>
                <a:rPr lang="en-AU" altLang="en-US">
                  <a:solidFill>
                    <a:schemeClr val="bg1"/>
                  </a:solidFill>
                </a:rPr>
                <a:t>weights</a:t>
              </a:r>
            </a:p>
          </p:txBody>
        </p:sp>
      </p:grpSp>
      <p:grpSp>
        <p:nvGrpSpPr>
          <p:cNvPr id="116768" name="Group 32"/>
          <p:cNvGrpSpPr>
            <a:grpSpLocks/>
          </p:cNvGrpSpPr>
          <p:nvPr/>
        </p:nvGrpSpPr>
        <p:grpSpPr bwMode="auto">
          <a:xfrm>
            <a:off x="8172450" y="3213100"/>
            <a:ext cx="833438" cy="790575"/>
            <a:chOff x="5148" y="2024"/>
            <a:chExt cx="525" cy="498"/>
          </a:xfrm>
        </p:grpSpPr>
        <p:sp>
          <p:nvSpPr>
            <p:cNvPr id="7195" name="Line 30"/>
            <p:cNvSpPr>
              <a:spLocks noChangeShapeType="1"/>
            </p:cNvSpPr>
            <p:nvPr/>
          </p:nvSpPr>
          <p:spPr bwMode="gray">
            <a:xfrm>
              <a:off x="5420" y="2205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96" name="AutoShape 28"/>
            <p:cNvSpPr>
              <a:spLocks noChangeArrowheads="1"/>
            </p:cNvSpPr>
            <p:nvPr/>
          </p:nvSpPr>
          <p:spPr bwMode="gray">
            <a:xfrm>
              <a:off x="5148" y="2024"/>
              <a:ext cx="525" cy="20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AU" altLang="en-US">
                  <a:solidFill>
                    <a:schemeClr val="bg1"/>
                  </a:solidFill>
                </a:rPr>
                <a:t>output</a:t>
              </a:r>
            </a:p>
          </p:txBody>
        </p:sp>
      </p:grpSp>
      <p:pic>
        <p:nvPicPr>
          <p:cNvPr id="7194" name="Picture 35" descr="clapper_board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532813" y="6237288"/>
            <a:ext cx="488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005FB5-7C98-4A10-A55C-B005B60584E8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Transfer Functions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16113"/>
            <a:ext cx="4021138" cy="4933950"/>
          </a:xfrm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400" smtClean="0"/>
              <a:t>The </a:t>
            </a:r>
            <a:r>
              <a:rPr lang="en-AU" altLang="en-US" sz="2400" b="1" smtClean="0"/>
              <a:t>transfer function</a:t>
            </a:r>
            <a:r>
              <a:rPr lang="en-AU" altLang="en-US" sz="2400" smtClean="0"/>
              <a:t> decides when the artificial neuron will fire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smtClean="0"/>
              <a:t>It is desirable that it will: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smtClean="0"/>
              <a:t>accept input from any range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smtClean="0"/>
              <a:t>constrain the output to a narrow range of values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smtClean="0"/>
              <a:t>It is also preferable that it is continuous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smtClean="0"/>
              <a:t>The sigmoid function is often used as a transfer function as it is simple and efficient to work with</a:t>
            </a:r>
          </a:p>
        </p:txBody>
      </p:sp>
      <p:sp>
        <p:nvSpPr>
          <p:cNvPr id="8197" name="Text Box 28"/>
          <p:cNvSpPr txBox="1">
            <a:spLocks noChangeArrowheads="1"/>
          </p:cNvSpPr>
          <p:nvPr/>
        </p:nvSpPr>
        <p:spPr bwMode="auto">
          <a:xfrm>
            <a:off x="6048375" y="6521450"/>
            <a:ext cx="153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600" b="1"/>
              <a:t>weighted sum</a:t>
            </a:r>
          </a:p>
        </p:txBody>
      </p:sp>
      <p:sp>
        <p:nvSpPr>
          <p:cNvPr id="8198" name="Text Box 29"/>
          <p:cNvSpPr txBox="1">
            <a:spLocks noChangeArrowheads="1"/>
          </p:cNvSpPr>
          <p:nvPr/>
        </p:nvSpPr>
        <p:spPr bwMode="auto">
          <a:xfrm>
            <a:off x="8172450" y="4400550"/>
            <a:ext cx="9382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600" b="1">
                <a:sym typeface="Symbol" pitchFamily="18" charset="2"/>
              </a:rPr>
              <a:t>sigmoid</a:t>
            </a:r>
            <a:br>
              <a:rPr lang="en-AU" altLang="en-US" sz="1600" b="1">
                <a:sym typeface="Symbol" pitchFamily="18" charset="2"/>
              </a:rPr>
            </a:br>
            <a:r>
              <a:rPr lang="en-AU" altLang="en-US" sz="1600" b="1">
                <a:sym typeface="Symbol" pitchFamily="18" charset="2"/>
              </a:rPr>
              <a:t>function</a:t>
            </a:r>
            <a:endParaRPr lang="en-AU" altLang="en-US" sz="1600" b="1"/>
          </a:p>
        </p:txBody>
      </p:sp>
      <p:sp>
        <p:nvSpPr>
          <p:cNvPr id="8199" name="Line 30"/>
          <p:cNvSpPr>
            <a:spLocks noChangeShapeType="1"/>
          </p:cNvSpPr>
          <p:nvPr/>
        </p:nvSpPr>
        <p:spPr bwMode="auto">
          <a:xfrm>
            <a:off x="5291138" y="4541838"/>
            <a:ext cx="0" cy="2024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0" name="Line 31"/>
          <p:cNvSpPr>
            <a:spLocks noChangeShapeType="1"/>
          </p:cNvSpPr>
          <p:nvPr/>
        </p:nvSpPr>
        <p:spPr bwMode="auto">
          <a:xfrm>
            <a:off x="5291138" y="6565900"/>
            <a:ext cx="306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1" name="Text Box 35"/>
          <p:cNvSpPr txBox="1">
            <a:spLocks noChangeArrowheads="1"/>
          </p:cNvSpPr>
          <p:nvPr/>
        </p:nvSpPr>
        <p:spPr bwMode="auto">
          <a:xfrm rot="10800000">
            <a:off x="4895850" y="2276475"/>
            <a:ext cx="428625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600" b="1"/>
              <a:t>transfer function </a:t>
            </a:r>
          </a:p>
        </p:txBody>
      </p:sp>
      <p:sp>
        <p:nvSpPr>
          <p:cNvPr id="8202" name="Text Box 36"/>
          <p:cNvSpPr txBox="1">
            <a:spLocks noChangeArrowheads="1"/>
          </p:cNvSpPr>
          <p:nvPr/>
        </p:nvSpPr>
        <p:spPr bwMode="auto">
          <a:xfrm>
            <a:off x="6048375" y="4073525"/>
            <a:ext cx="153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600" b="1"/>
              <a:t>weighted sum</a:t>
            </a:r>
          </a:p>
        </p:txBody>
      </p:sp>
      <p:sp>
        <p:nvSpPr>
          <p:cNvPr id="8203" name="Text Box 37"/>
          <p:cNvSpPr txBox="1">
            <a:spLocks noChangeArrowheads="1"/>
          </p:cNvSpPr>
          <p:nvPr/>
        </p:nvSpPr>
        <p:spPr bwMode="auto">
          <a:xfrm>
            <a:off x="8172450" y="1917700"/>
            <a:ext cx="9382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600" b="1">
                <a:sym typeface="Symbol" pitchFamily="18" charset="2"/>
              </a:rPr>
              <a:t>step </a:t>
            </a:r>
          </a:p>
          <a:p>
            <a:pPr eaLnBrk="1" hangingPunct="1"/>
            <a:r>
              <a:rPr lang="en-AU" altLang="en-US" sz="1600" b="1">
                <a:sym typeface="Symbol" pitchFamily="18" charset="2"/>
              </a:rPr>
              <a:t>function</a:t>
            </a:r>
            <a:endParaRPr lang="en-AU" altLang="en-US" sz="1600" b="1"/>
          </a:p>
        </p:txBody>
      </p:sp>
      <p:sp>
        <p:nvSpPr>
          <p:cNvPr id="8204" name="Line 38"/>
          <p:cNvSpPr>
            <a:spLocks noChangeShapeType="1"/>
          </p:cNvSpPr>
          <p:nvPr/>
        </p:nvSpPr>
        <p:spPr bwMode="auto">
          <a:xfrm>
            <a:off x="5291138" y="2093913"/>
            <a:ext cx="0" cy="2024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5" name="Line 39"/>
          <p:cNvSpPr>
            <a:spLocks noChangeShapeType="1"/>
          </p:cNvSpPr>
          <p:nvPr/>
        </p:nvSpPr>
        <p:spPr bwMode="auto">
          <a:xfrm>
            <a:off x="5291138" y="4117975"/>
            <a:ext cx="306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6" name="Freeform 40"/>
          <p:cNvSpPr>
            <a:spLocks/>
          </p:cNvSpPr>
          <p:nvPr/>
        </p:nvSpPr>
        <p:spPr bwMode="auto">
          <a:xfrm>
            <a:off x="5292725" y="2276475"/>
            <a:ext cx="2879725" cy="1800225"/>
          </a:xfrm>
          <a:custGeom>
            <a:avLst/>
            <a:gdLst>
              <a:gd name="T0" fmla="*/ 0 w 1814"/>
              <a:gd name="T1" fmla="*/ 2147483647 h 1134"/>
              <a:gd name="T2" fmla="*/ 2147483647 w 1814"/>
              <a:gd name="T3" fmla="*/ 2147483647 h 1134"/>
              <a:gd name="T4" fmla="*/ 2147483647 w 1814"/>
              <a:gd name="T5" fmla="*/ 0 h 1134"/>
              <a:gd name="T6" fmla="*/ 2147483647 w 1814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4" h="1134">
                <a:moveTo>
                  <a:pt x="0" y="1134"/>
                </a:moveTo>
                <a:lnTo>
                  <a:pt x="907" y="1134"/>
                </a:lnTo>
                <a:lnTo>
                  <a:pt x="907" y="0"/>
                </a:lnTo>
                <a:lnTo>
                  <a:pt x="1814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7" name="Text Box 41"/>
          <p:cNvSpPr txBox="1">
            <a:spLocks noChangeArrowheads="1"/>
          </p:cNvSpPr>
          <p:nvPr/>
        </p:nvSpPr>
        <p:spPr bwMode="auto">
          <a:xfrm rot="10800000">
            <a:off x="4895850" y="4724400"/>
            <a:ext cx="428625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600" b="1"/>
              <a:t>transfer function </a:t>
            </a:r>
          </a:p>
        </p:txBody>
      </p:sp>
      <p:sp>
        <p:nvSpPr>
          <p:cNvPr id="8208" name="Freeform 44"/>
          <p:cNvSpPr>
            <a:spLocks/>
          </p:cNvSpPr>
          <p:nvPr/>
        </p:nvSpPr>
        <p:spPr bwMode="auto">
          <a:xfrm>
            <a:off x="5300663" y="4724400"/>
            <a:ext cx="2871787" cy="1817688"/>
          </a:xfrm>
          <a:custGeom>
            <a:avLst/>
            <a:gdLst>
              <a:gd name="T0" fmla="*/ 0 w 1809"/>
              <a:gd name="T1" fmla="*/ 2147483647 h 1145"/>
              <a:gd name="T2" fmla="*/ 2147483647 w 1809"/>
              <a:gd name="T3" fmla="*/ 2147483647 h 1145"/>
              <a:gd name="T4" fmla="*/ 2147483647 w 1809"/>
              <a:gd name="T5" fmla="*/ 2147483647 h 1145"/>
              <a:gd name="T6" fmla="*/ 2147483647 w 1809"/>
              <a:gd name="T7" fmla="*/ 2147483647 h 1145"/>
              <a:gd name="T8" fmla="*/ 2147483647 w 1809"/>
              <a:gd name="T9" fmla="*/ 0 h 1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9" h="1145">
                <a:moveTo>
                  <a:pt x="0" y="1145"/>
                </a:moveTo>
                <a:cubicBezTo>
                  <a:pt x="98" y="1126"/>
                  <a:pt x="442" y="1116"/>
                  <a:pt x="590" y="1033"/>
                </a:cubicBezTo>
                <a:cubicBezTo>
                  <a:pt x="738" y="950"/>
                  <a:pt x="810" y="798"/>
                  <a:pt x="890" y="644"/>
                </a:cubicBezTo>
                <a:cubicBezTo>
                  <a:pt x="970" y="490"/>
                  <a:pt x="1055" y="255"/>
                  <a:pt x="1208" y="148"/>
                </a:cubicBezTo>
                <a:cubicBezTo>
                  <a:pt x="1361" y="41"/>
                  <a:pt x="1684" y="31"/>
                  <a:pt x="180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0CC4E6-5B3D-4EBD-8064-227A5669D3CE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Two-Layer Neural Networks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b="1" smtClean="0"/>
              <a:t>Artificial neural networks </a:t>
            </a:r>
            <a:r>
              <a:rPr lang="en-AU" altLang="en-US" smtClean="0"/>
              <a:t>are collections of electronic neurons interconnected in various ways</a:t>
            </a:r>
          </a:p>
          <a:p>
            <a:pPr eaLnBrk="1" hangingPunct="1"/>
            <a:r>
              <a:rPr lang="en-AU" altLang="en-US" smtClean="0"/>
              <a:t>Early neural networks, such as the </a:t>
            </a:r>
            <a:r>
              <a:rPr lang="en-AU" altLang="en-US" b="1" smtClean="0"/>
              <a:t>perceptron </a:t>
            </a:r>
            <a:r>
              <a:rPr lang="en-AU" altLang="en-US" smtClean="0"/>
              <a:t>network consisted of two layers, an </a:t>
            </a:r>
            <a:r>
              <a:rPr lang="en-AU" altLang="en-US" b="1" smtClean="0"/>
              <a:t>input layer </a:t>
            </a:r>
            <a:r>
              <a:rPr lang="en-AU" altLang="en-US" smtClean="0"/>
              <a:t>and an </a:t>
            </a:r>
            <a:r>
              <a:rPr lang="en-AU" altLang="en-US" b="1" smtClean="0"/>
              <a:t>output layer</a:t>
            </a:r>
            <a:endParaRPr lang="en-AU" altLang="en-US" smtClean="0"/>
          </a:p>
          <a:p>
            <a:pPr eaLnBrk="1" hangingPunct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C37640-BACE-43F7-A23B-745BACFCF835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grpSp>
        <p:nvGrpSpPr>
          <p:cNvPr id="10243" name="Group 34"/>
          <p:cNvGrpSpPr>
            <a:grpSpLocks/>
          </p:cNvGrpSpPr>
          <p:nvPr/>
        </p:nvGrpSpPr>
        <p:grpSpPr bwMode="auto">
          <a:xfrm>
            <a:off x="4087813" y="2852738"/>
            <a:ext cx="1439862" cy="3455987"/>
            <a:chOff x="3787" y="1797"/>
            <a:chExt cx="907" cy="2177"/>
          </a:xfrm>
        </p:grpSpPr>
        <p:sp>
          <p:nvSpPr>
            <p:cNvPr id="10292" name="Line 28"/>
            <p:cNvSpPr>
              <a:spLocks noChangeShapeType="1"/>
            </p:cNvSpPr>
            <p:nvPr/>
          </p:nvSpPr>
          <p:spPr bwMode="auto">
            <a:xfrm>
              <a:off x="3787" y="1797"/>
              <a:ext cx="907" cy="95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93" name="Line 29"/>
            <p:cNvSpPr>
              <a:spLocks noChangeShapeType="1"/>
            </p:cNvSpPr>
            <p:nvPr/>
          </p:nvSpPr>
          <p:spPr bwMode="auto">
            <a:xfrm flipV="1">
              <a:off x="3787" y="3022"/>
              <a:ext cx="907" cy="9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94" name="Line 30"/>
            <p:cNvSpPr>
              <a:spLocks noChangeShapeType="1"/>
            </p:cNvSpPr>
            <p:nvPr/>
          </p:nvSpPr>
          <p:spPr bwMode="auto">
            <a:xfrm>
              <a:off x="3787" y="2319"/>
              <a:ext cx="862" cy="49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95" name="Line 31"/>
            <p:cNvSpPr>
              <a:spLocks noChangeShapeType="1"/>
            </p:cNvSpPr>
            <p:nvPr/>
          </p:nvSpPr>
          <p:spPr bwMode="auto">
            <a:xfrm>
              <a:off x="3787" y="2886"/>
              <a:ext cx="83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96" name="Line 32"/>
            <p:cNvSpPr>
              <a:spLocks noChangeShapeType="1"/>
            </p:cNvSpPr>
            <p:nvPr/>
          </p:nvSpPr>
          <p:spPr bwMode="auto">
            <a:xfrm flipV="1">
              <a:off x="3787" y="2954"/>
              <a:ext cx="862" cy="4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0244" name="Group 27"/>
          <p:cNvGrpSpPr>
            <a:grpSpLocks/>
          </p:cNvGrpSpPr>
          <p:nvPr/>
        </p:nvGrpSpPr>
        <p:grpSpPr bwMode="auto">
          <a:xfrm rot="10800000" flipH="1">
            <a:off x="4087813" y="2852738"/>
            <a:ext cx="1511300" cy="3455987"/>
            <a:chOff x="3787" y="1797"/>
            <a:chExt cx="953" cy="2177"/>
          </a:xfrm>
        </p:grpSpPr>
        <p:sp>
          <p:nvSpPr>
            <p:cNvPr id="10287" name="Line 22"/>
            <p:cNvSpPr>
              <a:spLocks noChangeShapeType="1"/>
            </p:cNvSpPr>
            <p:nvPr/>
          </p:nvSpPr>
          <p:spPr bwMode="auto">
            <a:xfrm flipV="1">
              <a:off x="3787" y="2251"/>
              <a:ext cx="953" cy="172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88" name="Line 23"/>
            <p:cNvSpPr>
              <a:spLocks noChangeShapeType="1"/>
            </p:cNvSpPr>
            <p:nvPr/>
          </p:nvSpPr>
          <p:spPr bwMode="auto">
            <a:xfrm flipV="1">
              <a:off x="3787" y="2069"/>
              <a:ext cx="839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89" name="Line 24"/>
            <p:cNvSpPr>
              <a:spLocks noChangeShapeType="1"/>
            </p:cNvSpPr>
            <p:nvPr/>
          </p:nvSpPr>
          <p:spPr bwMode="auto">
            <a:xfrm flipV="1">
              <a:off x="3787" y="2137"/>
              <a:ext cx="862" cy="7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90" name="Line 25"/>
            <p:cNvSpPr>
              <a:spLocks noChangeShapeType="1"/>
            </p:cNvSpPr>
            <p:nvPr/>
          </p:nvSpPr>
          <p:spPr bwMode="auto">
            <a:xfrm>
              <a:off x="3787" y="1797"/>
              <a:ext cx="862" cy="2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91" name="Line 26"/>
            <p:cNvSpPr>
              <a:spLocks noChangeShapeType="1"/>
            </p:cNvSpPr>
            <p:nvPr/>
          </p:nvSpPr>
          <p:spPr bwMode="auto">
            <a:xfrm flipV="1">
              <a:off x="3787" y="2205"/>
              <a:ext cx="885" cy="12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Two-Layer Neural Networks</a:t>
            </a:r>
          </a:p>
        </p:txBody>
      </p:sp>
      <p:grpSp>
        <p:nvGrpSpPr>
          <p:cNvPr id="10246" name="Group 35"/>
          <p:cNvGrpSpPr>
            <a:grpSpLocks/>
          </p:cNvGrpSpPr>
          <p:nvPr/>
        </p:nvGrpSpPr>
        <p:grpSpPr bwMode="auto">
          <a:xfrm>
            <a:off x="4087813" y="2852738"/>
            <a:ext cx="1512887" cy="3455987"/>
            <a:chOff x="3787" y="1797"/>
            <a:chExt cx="953" cy="2177"/>
          </a:xfrm>
        </p:grpSpPr>
        <p:sp>
          <p:nvSpPr>
            <p:cNvPr id="10282" name="Line 21"/>
            <p:cNvSpPr>
              <a:spLocks noChangeShapeType="1"/>
            </p:cNvSpPr>
            <p:nvPr/>
          </p:nvSpPr>
          <p:spPr bwMode="auto">
            <a:xfrm flipV="1">
              <a:off x="3787" y="2251"/>
              <a:ext cx="953" cy="172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83" name="Line 4"/>
            <p:cNvSpPr>
              <a:spLocks noChangeShapeType="1"/>
            </p:cNvSpPr>
            <p:nvPr/>
          </p:nvSpPr>
          <p:spPr bwMode="auto">
            <a:xfrm flipV="1">
              <a:off x="3787" y="2069"/>
              <a:ext cx="839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84" name="Line 5"/>
            <p:cNvSpPr>
              <a:spLocks noChangeShapeType="1"/>
            </p:cNvSpPr>
            <p:nvPr/>
          </p:nvSpPr>
          <p:spPr bwMode="auto">
            <a:xfrm flipV="1">
              <a:off x="3787" y="2137"/>
              <a:ext cx="862" cy="7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85" name="Line 6"/>
            <p:cNvSpPr>
              <a:spLocks noChangeShapeType="1"/>
            </p:cNvSpPr>
            <p:nvPr/>
          </p:nvSpPr>
          <p:spPr bwMode="auto">
            <a:xfrm>
              <a:off x="3787" y="1797"/>
              <a:ext cx="862" cy="2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286" name="Line 7"/>
            <p:cNvSpPr>
              <a:spLocks noChangeShapeType="1"/>
            </p:cNvSpPr>
            <p:nvPr/>
          </p:nvSpPr>
          <p:spPr bwMode="auto">
            <a:xfrm flipV="1">
              <a:off x="3787" y="2205"/>
              <a:ext cx="885" cy="12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3800475" y="25654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3800475" y="34290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3800475" y="42926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3800475" y="5157788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Oval 17"/>
          <p:cNvSpPr>
            <a:spLocks noChangeArrowheads="1"/>
          </p:cNvSpPr>
          <p:nvPr/>
        </p:nvSpPr>
        <p:spPr bwMode="auto">
          <a:xfrm>
            <a:off x="3800475" y="6021388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Oval 18"/>
          <p:cNvSpPr>
            <a:spLocks noChangeArrowheads="1"/>
          </p:cNvSpPr>
          <p:nvPr/>
        </p:nvSpPr>
        <p:spPr bwMode="auto">
          <a:xfrm>
            <a:off x="5419725" y="29972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Oval 19"/>
          <p:cNvSpPr>
            <a:spLocks noChangeArrowheads="1"/>
          </p:cNvSpPr>
          <p:nvPr/>
        </p:nvSpPr>
        <p:spPr bwMode="auto">
          <a:xfrm>
            <a:off x="5419725" y="4292600"/>
            <a:ext cx="576263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4" name="Oval 20"/>
          <p:cNvSpPr>
            <a:spLocks noChangeArrowheads="1"/>
          </p:cNvSpPr>
          <p:nvPr/>
        </p:nvSpPr>
        <p:spPr bwMode="auto">
          <a:xfrm>
            <a:off x="5419725" y="5589588"/>
            <a:ext cx="576263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5" name="Line 36"/>
          <p:cNvSpPr>
            <a:spLocks noChangeShapeType="1"/>
          </p:cNvSpPr>
          <p:nvPr/>
        </p:nvSpPr>
        <p:spPr bwMode="auto">
          <a:xfrm>
            <a:off x="3081338" y="6308725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56" name="Line 37"/>
          <p:cNvSpPr>
            <a:spLocks noChangeShapeType="1"/>
          </p:cNvSpPr>
          <p:nvPr/>
        </p:nvSpPr>
        <p:spPr bwMode="auto">
          <a:xfrm>
            <a:off x="3081338" y="54435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57" name="Line 38"/>
          <p:cNvSpPr>
            <a:spLocks noChangeShapeType="1"/>
          </p:cNvSpPr>
          <p:nvPr/>
        </p:nvSpPr>
        <p:spPr bwMode="auto">
          <a:xfrm>
            <a:off x="3081338" y="45799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58" name="Line 39"/>
          <p:cNvSpPr>
            <a:spLocks noChangeShapeType="1"/>
          </p:cNvSpPr>
          <p:nvPr/>
        </p:nvSpPr>
        <p:spPr bwMode="auto">
          <a:xfrm>
            <a:off x="3081338" y="37163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59" name="Line 40"/>
          <p:cNvSpPr>
            <a:spLocks noChangeShapeType="1"/>
          </p:cNvSpPr>
          <p:nvPr/>
        </p:nvSpPr>
        <p:spPr bwMode="auto">
          <a:xfrm>
            <a:off x="3081338" y="2851150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0" name="Line 41"/>
          <p:cNvSpPr>
            <a:spLocks noChangeShapeType="1"/>
          </p:cNvSpPr>
          <p:nvPr/>
        </p:nvSpPr>
        <p:spPr bwMode="auto">
          <a:xfrm>
            <a:off x="5997575" y="32845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1" name="Line 42"/>
          <p:cNvSpPr>
            <a:spLocks noChangeShapeType="1"/>
          </p:cNvSpPr>
          <p:nvPr/>
        </p:nvSpPr>
        <p:spPr bwMode="auto">
          <a:xfrm>
            <a:off x="5997575" y="45799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2" name="Line 43"/>
          <p:cNvSpPr>
            <a:spLocks noChangeShapeType="1"/>
          </p:cNvSpPr>
          <p:nvPr/>
        </p:nvSpPr>
        <p:spPr bwMode="auto">
          <a:xfrm>
            <a:off x="5997575" y="5875338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3" name="Freeform 44"/>
          <p:cNvSpPr>
            <a:spLocks/>
          </p:cNvSpPr>
          <p:nvPr/>
        </p:nvSpPr>
        <p:spPr bwMode="auto">
          <a:xfrm>
            <a:off x="2468563" y="6165850"/>
            <a:ext cx="576262" cy="323850"/>
          </a:xfrm>
          <a:custGeom>
            <a:avLst/>
            <a:gdLst>
              <a:gd name="T0" fmla="*/ 0 w 363"/>
              <a:gd name="T1" fmla="*/ 2147483647 h 299"/>
              <a:gd name="T2" fmla="*/ 2147483647 w 363"/>
              <a:gd name="T3" fmla="*/ 2147483647 h 299"/>
              <a:gd name="T4" fmla="*/ 2147483647 w 363"/>
              <a:gd name="T5" fmla="*/ 2147483647 h 299"/>
              <a:gd name="T6" fmla="*/ 2147483647 w 363"/>
              <a:gd name="T7" fmla="*/ 2147483647 h 299"/>
              <a:gd name="T8" fmla="*/ 2147483647 w 363"/>
              <a:gd name="T9" fmla="*/ 2147483647 h 299"/>
              <a:gd name="T10" fmla="*/ 2147483647 w 363"/>
              <a:gd name="T11" fmla="*/ 2147483647 h 299"/>
              <a:gd name="T12" fmla="*/ 2147483647 w 363"/>
              <a:gd name="T13" fmla="*/ 2147483647 h 299"/>
              <a:gd name="T14" fmla="*/ 2147483647 w 363"/>
              <a:gd name="T15" fmla="*/ 214748364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299">
                <a:moveTo>
                  <a:pt x="0" y="299"/>
                </a:moveTo>
                <a:cubicBezTo>
                  <a:pt x="17" y="293"/>
                  <a:pt x="35" y="287"/>
                  <a:pt x="46" y="276"/>
                </a:cubicBezTo>
                <a:cubicBezTo>
                  <a:pt x="57" y="265"/>
                  <a:pt x="53" y="269"/>
                  <a:pt x="68" y="231"/>
                </a:cubicBezTo>
                <a:cubicBezTo>
                  <a:pt x="83" y="193"/>
                  <a:pt x="113" y="87"/>
                  <a:pt x="136" y="49"/>
                </a:cubicBezTo>
                <a:cubicBezTo>
                  <a:pt x="159" y="11"/>
                  <a:pt x="185" y="0"/>
                  <a:pt x="204" y="4"/>
                </a:cubicBezTo>
                <a:cubicBezTo>
                  <a:pt x="223" y="8"/>
                  <a:pt x="235" y="34"/>
                  <a:pt x="250" y="72"/>
                </a:cubicBezTo>
                <a:cubicBezTo>
                  <a:pt x="265" y="110"/>
                  <a:pt x="276" y="193"/>
                  <a:pt x="295" y="231"/>
                </a:cubicBezTo>
                <a:cubicBezTo>
                  <a:pt x="314" y="269"/>
                  <a:pt x="338" y="284"/>
                  <a:pt x="363" y="299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4" name="Freeform 45"/>
          <p:cNvSpPr>
            <a:spLocks/>
          </p:cNvSpPr>
          <p:nvPr/>
        </p:nvSpPr>
        <p:spPr bwMode="auto">
          <a:xfrm>
            <a:off x="2468563" y="5299075"/>
            <a:ext cx="576262" cy="325438"/>
          </a:xfrm>
          <a:custGeom>
            <a:avLst/>
            <a:gdLst>
              <a:gd name="T0" fmla="*/ 0 w 363"/>
              <a:gd name="T1" fmla="*/ 2147483647 h 300"/>
              <a:gd name="T2" fmla="*/ 2147483647 w 363"/>
              <a:gd name="T3" fmla="*/ 2147483647 h 300"/>
              <a:gd name="T4" fmla="*/ 2147483647 w 363"/>
              <a:gd name="T5" fmla="*/ 2147483647 h 300"/>
              <a:gd name="T6" fmla="*/ 2147483647 w 363"/>
              <a:gd name="T7" fmla="*/ 2147483647 h 300"/>
              <a:gd name="T8" fmla="*/ 2147483647 w 363"/>
              <a:gd name="T9" fmla="*/ 2147483647 h 300"/>
              <a:gd name="T10" fmla="*/ 2147483647 w 363"/>
              <a:gd name="T11" fmla="*/ 2147483647 h 300"/>
              <a:gd name="T12" fmla="*/ 2147483647 w 363"/>
              <a:gd name="T13" fmla="*/ 2147483647 h 300"/>
              <a:gd name="T14" fmla="*/ 2147483647 w 363"/>
              <a:gd name="T15" fmla="*/ 2147483647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0">
                <a:moveTo>
                  <a:pt x="0" y="300"/>
                </a:moveTo>
                <a:cubicBezTo>
                  <a:pt x="17" y="294"/>
                  <a:pt x="31" y="300"/>
                  <a:pt x="46" y="277"/>
                </a:cubicBezTo>
                <a:cubicBezTo>
                  <a:pt x="61" y="254"/>
                  <a:pt x="78" y="202"/>
                  <a:pt x="89" y="163"/>
                </a:cubicBezTo>
                <a:cubicBezTo>
                  <a:pt x="100" y="124"/>
                  <a:pt x="94" y="67"/>
                  <a:pt x="113" y="41"/>
                </a:cubicBezTo>
                <a:cubicBezTo>
                  <a:pt x="132" y="15"/>
                  <a:pt x="181" y="0"/>
                  <a:pt x="204" y="5"/>
                </a:cubicBezTo>
                <a:cubicBezTo>
                  <a:pt x="227" y="10"/>
                  <a:pt x="235" y="35"/>
                  <a:pt x="250" y="73"/>
                </a:cubicBezTo>
                <a:cubicBezTo>
                  <a:pt x="265" y="111"/>
                  <a:pt x="276" y="194"/>
                  <a:pt x="295" y="232"/>
                </a:cubicBezTo>
                <a:cubicBezTo>
                  <a:pt x="314" y="270"/>
                  <a:pt x="338" y="285"/>
                  <a:pt x="363" y="300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5" name="Freeform 46"/>
          <p:cNvSpPr>
            <a:spLocks/>
          </p:cNvSpPr>
          <p:nvPr/>
        </p:nvSpPr>
        <p:spPr bwMode="auto">
          <a:xfrm>
            <a:off x="2505075" y="4424363"/>
            <a:ext cx="576263" cy="333375"/>
          </a:xfrm>
          <a:custGeom>
            <a:avLst/>
            <a:gdLst>
              <a:gd name="T0" fmla="*/ 0 w 363"/>
              <a:gd name="T1" fmla="*/ 2147483647 h 308"/>
              <a:gd name="T2" fmla="*/ 2147483647 w 363"/>
              <a:gd name="T3" fmla="*/ 2147483647 h 308"/>
              <a:gd name="T4" fmla="*/ 2147483647 w 363"/>
              <a:gd name="T5" fmla="*/ 2147483647 h 308"/>
              <a:gd name="T6" fmla="*/ 2147483647 w 363"/>
              <a:gd name="T7" fmla="*/ 2147483647 h 308"/>
              <a:gd name="T8" fmla="*/ 2147483647 w 363"/>
              <a:gd name="T9" fmla="*/ 2147483647 h 308"/>
              <a:gd name="T10" fmla="*/ 2147483647 w 363"/>
              <a:gd name="T11" fmla="*/ 2147483647 h 308"/>
              <a:gd name="T12" fmla="*/ 2147483647 w 363"/>
              <a:gd name="T13" fmla="*/ 2147483647 h 308"/>
              <a:gd name="T14" fmla="*/ 2147483647 w 363"/>
              <a:gd name="T15" fmla="*/ 2147483647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8">
                <a:moveTo>
                  <a:pt x="0" y="308"/>
                </a:moveTo>
                <a:cubicBezTo>
                  <a:pt x="17" y="302"/>
                  <a:pt x="35" y="296"/>
                  <a:pt x="46" y="285"/>
                </a:cubicBezTo>
                <a:cubicBezTo>
                  <a:pt x="57" y="274"/>
                  <a:pt x="53" y="278"/>
                  <a:pt x="68" y="240"/>
                </a:cubicBezTo>
                <a:cubicBezTo>
                  <a:pt x="83" y="202"/>
                  <a:pt x="113" y="96"/>
                  <a:pt x="136" y="58"/>
                </a:cubicBezTo>
                <a:cubicBezTo>
                  <a:pt x="159" y="20"/>
                  <a:pt x="184" y="0"/>
                  <a:pt x="204" y="13"/>
                </a:cubicBezTo>
                <a:cubicBezTo>
                  <a:pt x="224" y="26"/>
                  <a:pt x="243" y="96"/>
                  <a:pt x="258" y="134"/>
                </a:cubicBezTo>
                <a:cubicBezTo>
                  <a:pt x="273" y="172"/>
                  <a:pt x="277" y="211"/>
                  <a:pt x="295" y="240"/>
                </a:cubicBezTo>
                <a:cubicBezTo>
                  <a:pt x="313" y="269"/>
                  <a:pt x="338" y="293"/>
                  <a:pt x="363" y="308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6" name="Freeform 47"/>
          <p:cNvSpPr>
            <a:spLocks/>
          </p:cNvSpPr>
          <p:nvPr/>
        </p:nvSpPr>
        <p:spPr bwMode="auto">
          <a:xfrm>
            <a:off x="2505075" y="3563938"/>
            <a:ext cx="576263" cy="331787"/>
          </a:xfrm>
          <a:custGeom>
            <a:avLst/>
            <a:gdLst>
              <a:gd name="T0" fmla="*/ 0 w 363"/>
              <a:gd name="T1" fmla="*/ 2147483647 h 306"/>
              <a:gd name="T2" fmla="*/ 2147483647 w 363"/>
              <a:gd name="T3" fmla="*/ 2147483647 h 306"/>
              <a:gd name="T4" fmla="*/ 2147483647 w 363"/>
              <a:gd name="T5" fmla="*/ 2147483647 h 306"/>
              <a:gd name="T6" fmla="*/ 2147483647 w 363"/>
              <a:gd name="T7" fmla="*/ 2147483647 h 306"/>
              <a:gd name="T8" fmla="*/ 2147483647 w 363"/>
              <a:gd name="T9" fmla="*/ 2147483647 h 306"/>
              <a:gd name="T10" fmla="*/ 2147483647 w 363"/>
              <a:gd name="T11" fmla="*/ 2147483647 h 306"/>
              <a:gd name="T12" fmla="*/ 2147483647 w 363"/>
              <a:gd name="T13" fmla="*/ 2147483647 h 306"/>
              <a:gd name="T14" fmla="*/ 2147483647 w 363"/>
              <a:gd name="T15" fmla="*/ 2147483647 h 3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306">
                <a:moveTo>
                  <a:pt x="0" y="306"/>
                </a:moveTo>
                <a:cubicBezTo>
                  <a:pt x="11" y="294"/>
                  <a:pt x="49" y="256"/>
                  <a:pt x="66" y="231"/>
                </a:cubicBezTo>
                <a:cubicBezTo>
                  <a:pt x="83" y="206"/>
                  <a:pt x="92" y="185"/>
                  <a:pt x="104" y="156"/>
                </a:cubicBezTo>
                <a:cubicBezTo>
                  <a:pt x="116" y="127"/>
                  <a:pt x="119" y="80"/>
                  <a:pt x="136" y="56"/>
                </a:cubicBezTo>
                <a:cubicBezTo>
                  <a:pt x="153" y="32"/>
                  <a:pt x="182" y="0"/>
                  <a:pt x="204" y="11"/>
                </a:cubicBezTo>
                <a:cubicBezTo>
                  <a:pt x="226" y="22"/>
                  <a:pt x="253" y="86"/>
                  <a:pt x="268" y="124"/>
                </a:cubicBezTo>
                <a:cubicBezTo>
                  <a:pt x="283" y="162"/>
                  <a:pt x="279" y="208"/>
                  <a:pt x="295" y="238"/>
                </a:cubicBezTo>
                <a:cubicBezTo>
                  <a:pt x="311" y="268"/>
                  <a:pt x="338" y="291"/>
                  <a:pt x="363" y="306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7" name="Freeform 48"/>
          <p:cNvSpPr>
            <a:spLocks/>
          </p:cNvSpPr>
          <p:nvPr/>
        </p:nvSpPr>
        <p:spPr bwMode="auto">
          <a:xfrm>
            <a:off x="2505075" y="2708275"/>
            <a:ext cx="576263" cy="323850"/>
          </a:xfrm>
          <a:custGeom>
            <a:avLst/>
            <a:gdLst>
              <a:gd name="T0" fmla="*/ 0 w 363"/>
              <a:gd name="T1" fmla="*/ 2147483647 h 299"/>
              <a:gd name="T2" fmla="*/ 2147483647 w 363"/>
              <a:gd name="T3" fmla="*/ 2147483647 h 299"/>
              <a:gd name="T4" fmla="*/ 2147483647 w 363"/>
              <a:gd name="T5" fmla="*/ 2147483647 h 299"/>
              <a:gd name="T6" fmla="*/ 2147483647 w 363"/>
              <a:gd name="T7" fmla="*/ 2147483647 h 299"/>
              <a:gd name="T8" fmla="*/ 2147483647 w 363"/>
              <a:gd name="T9" fmla="*/ 2147483647 h 299"/>
              <a:gd name="T10" fmla="*/ 2147483647 w 363"/>
              <a:gd name="T11" fmla="*/ 2147483647 h 299"/>
              <a:gd name="T12" fmla="*/ 2147483647 w 363"/>
              <a:gd name="T13" fmla="*/ 2147483647 h 299"/>
              <a:gd name="T14" fmla="*/ 2147483647 w 363"/>
              <a:gd name="T15" fmla="*/ 214748364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3" h="299">
                <a:moveTo>
                  <a:pt x="0" y="299"/>
                </a:moveTo>
                <a:cubicBezTo>
                  <a:pt x="7" y="293"/>
                  <a:pt x="28" y="284"/>
                  <a:pt x="43" y="263"/>
                </a:cubicBezTo>
                <a:cubicBezTo>
                  <a:pt x="58" y="242"/>
                  <a:pt x="78" y="210"/>
                  <a:pt x="90" y="174"/>
                </a:cubicBezTo>
                <a:cubicBezTo>
                  <a:pt x="102" y="138"/>
                  <a:pt x="99" y="76"/>
                  <a:pt x="118" y="48"/>
                </a:cubicBezTo>
                <a:cubicBezTo>
                  <a:pt x="137" y="20"/>
                  <a:pt x="182" y="0"/>
                  <a:pt x="204" y="4"/>
                </a:cubicBezTo>
                <a:cubicBezTo>
                  <a:pt x="226" y="8"/>
                  <a:pt x="235" y="34"/>
                  <a:pt x="250" y="72"/>
                </a:cubicBezTo>
                <a:cubicBezTo>
                  <a:pt x="265" y="110"/>
                  <a:pt x="276" y="193"/>
                  <a:pt x="295" y="231"/>
                </a:cubicBezTo>
                <a:cubicBezTo>
                  <a:pt x="314" y="269"/>
                  <a:pt x="338" y="284"/>
                  <a:pt x="363" y="299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8" name="Freeform 50"/>
          <p:cNvSpPr>
            <a:spLocks/>
          </p:cNvSpPr>
          <p:nvPr/>
        </p:nvSpPr>
        <p:spPr bwMode="auto">
          <a:xfrm>
            <a:off x="6716713" y="4435475"/>
            <a:ext cx="576262" cy="287338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69" name="Freeform 52"/>
          <p:cNvSpPr>
            <a:spLocks/>
          </p:cNvSpPr>
          <p:nvPr/>
        </p:nvSpPr>
        <p:spPr bwMode="auto">
          <a:xfrm flipV="1">
            <a:off x="6716713" y="3140075"/>
            <a:ext cx="576262" cy="288925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70" name="Freeform 53"/>
          <p:cNvSpPr>
            <a:spLocks/>
          </p:cNvSpPr>
          <p:nvPr/>
        </p:nvSpPr>
        <p:spPr bwMode="auto">
          <a:xfrm flipV="1">
            <a:off x="6716713" y="5732463"/>
            <a:ext cx="576262" cy="288925"/>
          </a:xfrm>
          <a:custGeom>
            <a:avLst/>
            <a:gdLst>
              <a:gd name="T0" fmla="*/ 2147483647 w 363"/>
              <a:gd name="T1" fmla="*/ 2147483647 h 181"/>
              <a:gd name="T2" fmla="*/ 2147483647 w 363"/>
              <a:gd name="T3" fmla="*/ 2147483647 h 181"/>
              <a:gd name="T4" fmla="*/ 2147483647 w 363"/>
              <a:gd name="T5" fmla="*/ 0 h 181"/>
              <a:gd name="T6" fmla="*/ 2147483647 w 363"/>
              <a:gd name="T7" fmla="*/ 0 h 181"/>
              <a:gd name="T8" fmla="*/ 2147483647 w 363"/>
              <a:gd name="T9" fmla="*/ 2147483647 h 181"/>
              <a:gd name="T10" fmla="*/ 0 w 363"/>
              <a:gd name="T11" fmla="*/ 2147483647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181">
                <a:moveTo>
                  <a:pt x="363" y="181"/>
                </a:moveTo>
                <a:lnTo>
                  <a:pt x="273" y="181"/>
                </a:lnTo>
                <a:lnTo>
                  <a:pt x="273" y="0"/>
                </a:lnTo>
                <a:lnTo>
                  <a:pt x="91" y="0"/>
                </a:lnTo>
                <a:lnTo>
                  <a:pt x="91" y="181"/>
                </a:lnTo>
                <a:lnTo>
                  <a:pt x="0" y="181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71" name="AutoShape 56"/>
          <p:cNvSpPr>
            <a:spLocks noChangeArrowheads="1"/>
          </p:cNvSpPr>
          <p:nvPr/>
        </p:nvSpPr>
        <p:spPr bwMode="gray">
          <a:xfrm>
            <a:off x="4824413" y="2097088"/>
            <a:ext cx="1800225" cy="406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400"/>
              <a:t>output layer</a:t>
            </a:r>
          </a:p>
        </p:txBody>
      </p:sp>
      <p:sp>
        <p:nvSpPr>
          <p:cNvPr id="10272" name="AutoShape 60"/>
          <p:cNvSpPr>
            <a:spLocks noChangeArrowheads="1"/>
          </p:cNvSpPr>
          <p:nvPr/>
        </p:nvSpPr>
        <p:spPr bwMode="gray">
          <a:xfrm>
            <a:off x="3203575" y="2097088"/>
            <a:ext cx="1600200" cy="406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400"/>
              <a:t>input layer</a:t>
            </a:r>
          </a:p>
        </p:txBody>
      </p:sp>
      <p:sp>
        <p:nvSpPr>
          <p:cNvPr id="10273" name="AutoShape 61"/>
          <p:cNvSpPr>
            <a:spLocks noChangeArrowheads="1"/>
          </p:cNvSpPr>
          <p:nvPr/>
        </p:nvSpPr>
        <p:spPr bwMode="auto">
          <a:xfrm>
            <a:off x="7056438" y="2093913"/>
            <a:ext cx="1871662" cy="406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400"/>
              <a:t>output signal</a:t>
            </a:r>
          </a:p>
        </p:txBody>
      </p:sp>
      <p:sp>
        <p:nvSpPr>
          <p:cNvPr id="10274" name="AutoShape 62"/>
          <p:cNvSpPr>
            <a:spLocks noChangeArrowheads="1"/>
          </p:cNvSpPr>
          <p:nvPr/>
        </p:nvSpPr>
        <p:spPr bwMode="auto">
          <a:xfrm>
            <a:off x="1044575" y="2093913"/>
            <a:ext cx="1641475" cy="406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400"/>
              <a:t>input signal</a:t>
            </a:r>
          </a:p>
        </p:txBody>
      </p:sp>
      <p:sp>
        <p:nvSpPr>
          <p:cNvPr id="10275" name="AutoShape 63"/>
          <p:cNvSpPr>
            <a:spLocks noChangeArrowheads="1"/>
          </p:cNvSpPr>
          <p:nvPr/>
        </p:nvSpPr>
        <p:spPr bwMode="gray">
          <a:xfrm>
            <a:off x="1281113" y="2708275"/>
            <a:ext cx="1152525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loudness</a:t>
            </a:r>
          </a:p>
        </p:txBody>
      </p:sp>
      <p:sp>
        <p:nvSpPr>
          <p:cNvPr id="10276" name="AutoShape 64"/>
          <p:cNvSpPr>
            <a:spLocks noChangeArrowheads="1"/>
          </p:cNvSpPr>
          <p:nvPr/>
        </p:nvSpPr>
        <p:spPr bwMode="gray">
          <a:xfrm>
            <a:off x="1281113" y="3573463"/>
            <a:ext cx="1152525" cy="3254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pitch</a:t>
            </a:r>
          </a:p>
        </p:txBody>
      </p:sp>
      <p:sp>
        <p:nvSpPr>
          <p:cNvPr id="10277" name="AutoShape 65"/>
          <p:cNvSpPr>
            <a:spLocks noChangeArrowheads="1"/>
          </p:cNvSpPr>
          <p:nvPr/>
        </p:nvSpPr>
        <p:spPr bwMode="gray">
          <a:xfrm>
            <a:off x="1244600" y="6165850"/>
            <a:ext cx="1152525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oscillation</a:t>
            </a:r>
          </a:p>
        </p:txBody>
      </p:sp>
      <p:sp>
        <p:nvSpPr>
          <p:cNvPr id="10278" name="AutoShape 66"/>
          <p:cNvSpPr>
            <a:spLocks noChangeArrowheads="1"/>
          </p:cNvSpPr>
          <p:nvPr/>
        </p:nvSpPr>
        <p:spPr bwMode="gray">
          <a:xfrm>
            <a:off x="7400925" y="3105150"/>
            <a:ext cx="1152525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airliner</a:t>
            </a:r>
          </a:p>
        </p:txBody>
      </p:sp>
      <p:sp>
        <p:nvSpPr>
          <p:cNvPr id="10279" name="AutoShape 67"/>
          <p:cNvSpPr>
            <a:spLocks noChangeArrowheads="1"/>
          </p:cNvSpPr>
          <p:nvPr/>
        </p:nvSpPr>
        <p:spPr bwMode="gray">
          <a:xfrm>
            <a:off x="7400925" y="4400550"/>
            <a:ext cx="1152525" cy="3254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light plane</a:t>
            </a:r>
          </a:p>
        </p:txBody>
      </p:sp>
      <p:sp>
        <p:nvSpPr>
          <p:cNvPr id="10280" name="AutoShape 68"/>
          <p:cNvSpPr>
            <a:spLocks noChangeArrowheads="1"/>
          </p:cNvSpPr>
          <p:nvPr/>
        </p:nvSpPr>
        <p:spPr bwMode="gray">
          <a:xfrm>
            <a:off x="7400925" y="5697538"/>
            <a:ext cx="1152525" cy="3254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>
                <a:solidFill>
                  <a:schemeClr val="bg1"/>
                </a:solidFill>
              </a:rPr>
              <a:t>helicopter</a:t>
            </a:r>
          </a:p>
        </p:txBody>
      </p:sp>
      <p:sp>
        <p:nvSpPr>
          <p:cNvPr id="10281" name="Freeform 69"/>
          <p:cNvSpPr>
            <a:spLocks/>
          </p:cNvSpPr>
          <p:nvPr/>
        </p:nvSpPr>
        <p:spPr bwMode="auto">
          <a:xfrm>
            <a:off x="7077075" y="4113213"/>
            <a:ext cx="468313" cy="468312"/>
          </a:xfrm>
          <a:custGeom>
            <a:avLst/>
            <a:gdLst>
              <a:gd name="T0" fmla="*/ 0 w 295"/>
              <a:gd name="T1" fmla="*/ 2147483647 h 295"/>
              <a:gd name="T2" fmla="*/ 2147483647 w 295"/>
              <a:gd name="T3" fmla="*/ 2147483647 h 295"/>
              <a:gd name="T4" fmla="*/ 2147483647 w 295"/>
              <a:gd name="T5" fmla="*/ 0 h 2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295">
                <a:moveTo>
                  <a:pt x="0" y="181"/>
                </a:moveTo>
                <a:lnTo>
                  <a:pt x="114" y="295"/>
                </a:lnTo>
                <a:lnTo>
                  <a:pt x="295" y="0"/>
                </a:ln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DB5EE7-C362-47FB-BF26-4E92AEB5D2C5}" type="slidenum">
              <a:rPr lang="en-AU" alt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AU" altLang="en-US" smtClean="0">
              <a:solidFill>
                <a:schemeClr val="bg1"/>
              </a:solidFill>
            </a:endParaRPr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Perceptron Network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mtClean="0"/>
              <a:t>The </a:t>
            </a:r>
            <a:r>
              <a:rPr lang="en-AU" altLang="en-US" b="1" smtClean="0"/>
              <a:t>network </a:t>
            </a:r>
            <a:r>
              <a:rPr lang="en-AU" altLang="en-US" smtClean="0"/>
              <a:t>on the previous slide accepts </a:t>
            </a:r>
            <a:r>
              <a:rPr lang="en-AU" altLang="en-US" b="1" smtClean="0"/>
              <a:t>acoustic </a:t>
            </a:r>
            <a:r>
              <a:rPr lang="en-AU" altLang="en-US" smtClean="0"/>
              <a:t>characteristics of an aircraft sound and then outputs the </a:t>
            </a:r>
            <a:r>
              <a:rPr lang="en-AU" altLang="en-US" b="1" smtClean="0"/>
              <a:t>type of aircraft</a:t>
            </a:r>
            <a:r>
              <a:rPr lang="en-AU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mtClean="0"/>
              <a:t>The </a:t>
            </a:r>
            <a:r>
              <a:rPr lang="en-AU" altLang="en-US" b="1" smtClean="0"/>
              <a:t>output layer </a:t>
            </a:r>
            <a:r>
              <a:rPr lang="en-AU" altLang="en-US" smtClean="0"/>
              <a:t>consists of artificial neurons, each one using a </a:t>
            </a:r>
            <a:r>
              <a:rPr lang="en-AU" altLang="en-US" b="1" smtClean="0"/>
              <a:t>step </a:t>
            </a:r>
            <a:r>
              <a:rPr lang="en-AU" altLang="en-US" smtClean="0"/>
              <a:t>transfer </a:t>
            </a:r>
            <a:r>
              <a:rPr lang="en-AU" altLang="en-US" b="1" smtClean="0"/>
              <a:t>function </a:t>
            </a:r>
            <a:r>
              <a:rPr lang="en-AU" altLang="en-US" smtClean="0"/>
              <a:t>with outputs </a:t>
            </a:r>
            <a:r>
              <a:rPr lang="en-AU" altLang="en-US" b="1" smtClean="0"/>
              <a:t>-1 </a:t>
            </a:r>
            <a:r>
              <a:rPr lang="en-AU" altLang="en-US" smtClean="0"/>
              <a:t>and </a:t>
            </a:r>
            <a:r>
              <a:rPr lang="en-AU" altLang="en-US" b="1" smtClean="0"/>
              <a:t>+1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mtClean="0"/>
              <a:t>The </a:t>
            </a:r>
            <a:r>
              <a:rPr lang="en-AU" altLang="en-US" b="1" smtClean="0"/>
              <a:t>input layer </a:t>
            </a:r>
            <a:r>
              <a:rPr lang="en-AU" altLang="en-US" smtClean="0"/>
              <a:t>just </a:t>
            </a:r>
            <a:r>
              <a:rPr lang="en-AU" altLang="en-US" b="1" smtClean="0"/>
              <a:t>feeds </a:t>
            </a:r>
            <a:r>
              <a:rPr lang="en-AU" altLang="en-US" smtClean="0"/>
              <a:t>input signals to the output layer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mtClean="0"/>
              <a:t>With </a:t>
            </a:r>
            <a:r>
              <a:rPr lang="en-AU" altLang="en-US" b="1" smtClean="0"/>
              <a:t>appropriate weights, </a:t>
            </a:r>
            <a:r>
              <a:rPr lang="en-AU" altLang="en-US" smtClean="0"/>
              <a:t>this network can </a:t>
            </a:r>
            <a:r>
              <a:rPr lang="en-AU" altLang="en-US" b="1" smtClean="0"/>
              <a:t>recognise patterns </a:t>
            </a:r>
            <a:r>
              <a:rPr lang="en-AU" altLang="en-US" smtClean="0"/>
              <a:t>in the input signal and so </a:t>
            </a:r>
            <a:r>
              <a:rPr lang="en-AU" altLang="en-US" b="1" smtClean="0"/>
              <a:t>classify </a:t>
            </a:r>
            <a:r>
              <a:rPr lang="en-AU" altLang="en-US" smtClean="0"/>
              <a:t>the source of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apsules">
  <a:themeElements>
    <a:clrScheme name="2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KXT103</Template>
  <TotalTime>18549</TotalTime>
  <Words>1622</Words>
  <Application>Microsoft Office PowerPoint</Application>
  <PresentationFormat>On-screen Show (4:3)</PresentationFormat>
  <Paragraphs>234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2_Capsules</vt:lpstr>
      <vt:lpstr>KIT108 – Artificial Intelligence</vt:lpstr>
      <vt:lpstr>Purpose of Lecture</vt:lpstr>
      <vt:lpstr>An Alternative Approach to the Symbol System Hypothesis</vt:lpstr>
      <vt:lpstr>Artificial Neurons</vt:lpstr>
      <vt:lpstr>Artificial Neurons</vt:lpstr>
      <vt:lpstr>Transfer Functions</vt:lpstr>
      <vt:lpstr>Two-Layer Neural Networks</vt:lpstr>
      <vt:lpstr>Two-Layer Neural Networks</vt:lpstr>
      <vt:lpstr>Perceptron Network</vt:lpstr>
      <vt:lpstr>Network Training</vt:lpstr>
      <vt:lpstr>Network Training</vt:lpstr>
      <vt:lpstr>Network Training</vt:lpstr>
      <vt:lpstr>Multi-layer Networks</vt:lpstr>
      <vt:lpstr>Multi-layer Networks</vt:lpstr>
      <vt:lpstr>Multi-layer Networks</vt:lpstr>
      <vt:lpstr>Weights Adjustment</vt:lpstr>
      <vt:lpstr>Weights Adjustment</vt:lpstr>
      <vt:lpstr>Error Back-Propagation</vt:lpstr>
      <vt:lpstr>Error Back-Propagation</vt:lpstr>
      <vt:lpstr>Other Types of Learning</vt:lpstr>
      <vt:lpstr>Other Types of Neural Network</vt:lpstr>
      <vt:lpstr>Neural Network Strengths</vt:lpstr>
      <vt:lpstr>Neural Network Limitations</vt:lpstr>
      <vt:lpstr>Neural Network Limitations</vt:lpstr>
      <vt:lpstr>Tank Detection Failure</vt:lpstr>
      <vt:lpstr>Summary</vt:lpstr>
      <vt:lpstr>Pre-Workshop Tasks</vt:lpstr>
      <vt:lpstr>References</vt:lpstr>
    </vt:vector>
  </TitlesOfParts>
  <Company>University of Tasmania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KXT206 – Artificial Intelligence</dc:title>
  <dc:creator>Computing Student</dc:creator>
  <cp:lastModifiedBy>Ian Lewis</cp:lastModifiedBy>
  <cp:revision>244</cp:revision>
  <dcterms:created xsi:type="dcterms:W3CDTF">2007-04-15T23:36:52Z</dcterms:created>
  <dcterms:modified xsi:type="dcterms:W3CDTF">2014-04-17T08:13:07Z</dcterms:modified>
</cp:coreProperties>
</file>