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iV8No9QE9CO5g+8opI1EtOrll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2003 * 4003 = 8018009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www.secg.org/sec2-v2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Public-key_cryptography#/media/File:Public-key-crypto-1.svg" TargetMode="External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ethereumbook/ethereumbook/blob/develop/04keys-addresses.asciidoc#elliptic_curve" TargetMode="External"/><Relationship Id="rId4" Type="http://schemas.openxmlformats.org/officeDocument/2006/relationships/hyperlink" Target="https://github.com/bitcoinbook/bitcoinbook/blob/develop/ch04.asciidoc" TargetMode="External"/><Relationship Id="rId5" Type="http://schemas.openxmlformats.org/officeDocument/2006/relationships/hyperlink" Target="https://fangpenlin.com/posts/2019/10/07/elliptic-curve-cryptography-explained/" TargetMode="External"/><Relationship Id="rId6" Type="http://schemas.openxmlformats.org/officeDocument/2006/relationships/hyperlink" Target="https://en.wikipedia.org/wiki/Public-key_cryptography" TargetMode="External"/><Relationship Id="rId7" Type="http://schemas.openxmlformats.org/officeDocument/2006/relationships/hyperlink" Target="https://en.bitcoin.it/wiki/Address" TargetMode="External"/><Relationship Id="rId8" Type="http://schemas.openxmlformats.org/officeDocument/2006/relationships/hyperlink" Target="https://www.secg.org/sec2-v2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Public-key_cryptography#/media/File:Public_key_encryption.svg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ecg.org/sec2-v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Key Cryptography</a:t>
            </a:r>
            <a:endParaRPr/>
          </a:p>
        </p:txBody>
      </p:sp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311700" y="1152475"/>
            <a:ext cx="504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Arbitrary sized input, arbitrary sized 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data lost (unlike hash functions)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Plaintext to ciphertext and vice versa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 to encrypt or decrypt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quick to generate keys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Computationally infeasible to guess key</a:t>
            </a:r>
            <a:endParaRPr/>
          </a:p>
        </p:txBody>
      </p:sp>
      <p:pic>
        <p:nvPicPr>
          <p:cNvPr id="56" name="Google Shape;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9175" y="1628500"/>
            <a:ext cx="3976424" cy="256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 = k * 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/>
              <a:t> (upper): public key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/>
              <a:t> (lower): private key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/>
              <a:t>: generator point (same for all Ethereum users)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/>
              <a:t>: elliptic curve “multiplication” (different from ordinary multiplication)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starting point,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/>
              <a:t>, multiplied by an integer,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/>
              <a:t>, to produce another integer,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 = K / 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reverse operation to get private key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elliptic curve “division” (not really, no such thing)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known as finding the discrete algorithm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difficult as trying all possible values of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/>
              <a:t> (a brute-force search that will likely take more time than this universe will allow for)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136" name="Google Shape;136;p32"/>
          <p:cNvSpPr txBox="1"/>
          <p:nvPr>
            <p:ph idx="1" type="body"/>
          </p:nvPr>
        </p:nvSpPr>
        <p:spPr>
          <a:xfrm>
            <a:off x="311700" y="1152475"/>
            <a:ext cx="436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Elliptic curve general form: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y^2 = x^3 + ax + 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 feature: symmetric about x-axis</a:t>
            </a:r>
            <a:endParaRPr/>
          </a:p>
        </p:txBody>
      </p:sp>
      <p:pic>
        <p:nvPicPr>
          <p:cNvPr id="137" name="Google Shape;1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350" y="1152475"/>
            <a:ext cx="3893125" cy="390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143" name="Google Shape;143;p33"/>
          <p:cNvSpPr txBox="1"/>
          <p:nvPr>
            <p:ph idx="1" type="body"/>
          </p:nvPr>
        </p:nvSpPr>
        <p:spPr>
          <a:xfrm>
            <a:off x="311700" y="1152475"/>
            <a:ext cx="44424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Actually discrete version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y^2 mod p = x^3 + 7 mod p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mod p</a:t>
            </a:r>
            <a:r>
              <a:rPr lang="en"/>
              <a:t>: modulo prime number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curve defined over finite field of prime order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﻿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p = 2^256 - 2^32 - 2^9 - 2^8 - 2^7 - 2^6 - 2^4 - 1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/>
              <a:t> is a very large prime number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math is identical to elliptic curves over real numbers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to right is small finite field of prime order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4" name="Google Shape;1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050" y="1017725"/>
            <a:ext cx="3937601" cy="39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3"/>
          <p:cNvSpPr txBox="1"/>
          <p:nvPr/>
        </p:nvSpPr>
        <p:spPr>
          <a:xfrm>
            <a:off x="2314350" y="3091550"/>
            <a:ext cx="25494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https://www.secg.org/sec2-v2.pdf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151" name="Google Shape;151;p34"/>
          <p:cNvSpPr txBox="1"/>
          <p:nvPr>
            <p:ph idx="1" type="body"/>
          </p:nvPr>
        </p:nvSpPr>
        <p:spPr>
          <a:xfrm>
            <a:off x="311700" y="1152475"/>
            <a:ext cx="44424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secp256k1</a:t>
            </a:r>
            <a:r>
              <a:rPr lang="en"/>
              <a:t> is a huge grid with a lot more dots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point,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/>
              <a:t>, on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secp256k1</a:t>
            </a:r>
            <a:r>
              <a:rPr lang="en"/>
              <a:t>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Q = (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49790390825249384486033144355916864607616083520101638681403973749255924539515 ,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59574132161899900045862086493921015780032175291755807399284007721050341297360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050" y="1017725"/>
            <a:ext cx="3937601" cy="39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158" name="Google Shape;158;p35"/>
          <p:cNvSpPr txBox="1"/>
          <p:nvPr>
            <p:ph idx="1" type="body"/>
          </p:nvPr>
        </p:nvSpPr>
        <p:spPr>
          <a:xfrm>
            <a:off x="311700" y="1152475"/>
            <a:ext cx="42603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Elliptic curve addition: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+ 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 line through points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line passes third point on curve, reflect across x-axis to get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+ 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 will not pass through any more points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line only passes two points, then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+ B =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/>
              <a:t> have same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/>
              <a:t>, different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/>
              <a:t>, then line will point to infinity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this case: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+ B = 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9" name="Google Shape;1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9371" y="1239737"/>
            <a:ext cx="4839325" cy="3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Repeat process for every new point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point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intersection of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 + B)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Reflect across x-axis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 + B) + 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6" name="Google Shape;1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9371" y="1239737"/>
            <a:ext cx="4839325" cy="3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if we add a point to itself?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/>
              <a:t> gets a tangent line intersecting curve at second point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Reflect to get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 + 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 + P = 2P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we have multiplication</a:t>
            </a:r>
            <a:endParaRPr/>
          </a:p>
        </p:txBody>
      </p:sp>
      <p:pic>
        <p:nvPicPr>
          <p:cNvPr id="173" name="Google Shape;1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9371" y="1239737"/>
            <a:ext cx="4839325" cy="3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Repeat process for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0" name="Google Shape;1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9371" y="1239737"/>
            <a:ext cx="4839325" cy="3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this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 times for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starting point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, the point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</a:t>
            </a:r>
            <a:r>
              <a:rPr lang="en"/>
              <a:t> is easy to find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However...given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</a:t>
            </a:r>
            <a:r>
              <a:rPr lang="en"/>
              <a:t>, can you find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?</a:t>
            </a:r>
            <a:endParaRPr/>
          </a:p>
        </p:txBody>
      </p:sp>
      <p:pic>
        <p:nvPicPr>
          <p:cNvPr id="187" name="Google Shape;18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9371" y="1239737"/>
            <a:ext cx="4839325" cy="3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193" name="Google Shape;193;p4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image to the right: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forwards, start with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/>
              <a:t> and multiply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/>
              <a:t> to get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brute force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for this toy example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 in general (too much time)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general,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 = log_P( NP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hence, discrete logarithm problem</a:t>
            </a:r>
            <a:endParaRPr/>
          </a:p>
        </p:txBody>
      </p:sp>
      <p:pic>
        <p:nvPicPr>
          <p:cNvPr id="194" name="Google Shape;1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9371" y="1239737"/>
            <a:ext cx="4839325" cy="3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Key Cryptography (symmetric)</a:t>
            </a:r>
            <a:endParaRPr/>
          </a:p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Symmetric key cryptography uses one key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Same key used to encrypt and decrypt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Well known: Advanced Encryption Standard (AES)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Alice sends message to Bob, both need same key (shared secret)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very useful for blockchain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still very useful in other contexts, especially message/information sharing (e.g. https)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pic>
        <p:nvPicPr>
          <p:cNvPr id="200" name="Google Shape;2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9371" y="1239737"/>
            <a:ext cx="4839325" cy="32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secp256k1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multiply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/>
              <a:t> by an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 of size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2^56</a:t>
            </a:r>
            <a:r>
              <a:rPr lang="en"/>
              <a:t>, where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 is randomly generated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 = log_P( NP )</a:t>
            </a:r>
            <a:r>
              <a:rPr lang="en"/>
              <a:t> is computationally infeasible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 = k * 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</a:t>
            </a:r>
            <a:r>
              <a:rPr lang="en"/>
              <a:t> =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/>
              <a:t>, our public key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/>
              <a:t> =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/>
              <a:t>, our generator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 =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/>
              <a:t>, our private key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207" name="Google Shape;207;p42"/>
          <p:cNvSpPr txBox="1"/>
          <p:nvPr>
            <p:ph idx="1" type="body"/>
          </p:nvPr>
        </p:nvSpPr>
        <p:spPr>
          <a:xfrm>
            <a:off x="311700" y="1152475"/>
            <a:ext cx="412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Remember, in reality this is occurring on a discrete curve</a:t>
            </a:r>
            <a:endParaRPr/>
          </a:p>
        </p:txBody>
      </p:sp>
      <p:pic>
        <p:nvPicPr>
          <p:cNvPr id="208" name="Google Shape;208;p42"/>
          <p:cNvPicPr preferRelativeResize="0"/>
          <p:nvPr/>
        </p:nvPicPr>
        <p:blipFill rotWithShape="1">
          <a:blip r:embed="rId3">
            <a:alphaModFix/>
          </a:blip>
          <a:srcRect b="0" l="375" r="367" t="0"/>
          <a:stretch/>
        </p:blipFill>
        <p:spPr>
          <a:xfrm>
            <a:off x="4249371" y="1239737"/>
            <a:ext cx="4839324" cy="324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</a:t>
            </a:r>
            <a:endParaRPr/>
          </a:p>
        </p:txBody>
      </p:sp>
      <p:sp>
        <p:nvSpPr>
          <p:cNvPr id="214" name="Google Shape;214;p43"/>
          <p:cNvSpPr txBox="1"/>
          <p:nvPr>
            <p:ph idx="1" type="body"/>
          </p:nvPr>
        </p:nvSpPr>
        <p:spPr>
          <a:xfrm>
            <a:off x="311700" y="1152475"/>
            <a:ext cx="83973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K =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f8f8a2f43c8376ccb0871305060d7b27b0554d2cc72bccf41b2705608452f315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* G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k * G =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( 6e145ccef1033dea239875dd00dfb4fee6e3348b84985c92f103444683bae07b 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83b5c38e5e2b0c8529d7fa3f64d46daa1ece2d9ac14cab9477d042c84c32ccd0 )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Ethereum public keys are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130</a:t>
            </a:r>
            <a:r>
              <a:rPr lang="en"/>
              <a:t> hex characters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65</a:t>
            </a:r>
            <a:r>
              <a:rPr lang="en"/>
              <a:t> bytes) according to SEC1, with prefix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0x04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 = 04 || x-coord || y-coord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K =</a:t>
            </a:r>
            <a:r>
              <a:rPr lang="en"/>
              <a:t>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046e145ccef1033dea239875dd00dfb4fee6e3348b84985c92f103444683bae07b83b5c38e5e2b0c8529d7fa3f64d46daa1ece2d9ac14cab9477d042c84c32ccd0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Addresses</a:t>
            </a:r>
            <a:endParaRPr/>
          </a:p>
        </p:txBody>
      </p:sp>
      <p:sp>
        <p:nvSpPr>
          <p:cNvPr id="220" name="Google Shape;22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Bitcoin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3 main address formats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P2PKH</a:t>
            </a:r>
            <a:r>
              <a:rPr lang="en"/>
              <a:t> which begin with the number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/>
              <a:t>, eg: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1BvBMSEYstWetqTFn5Au4m4GFg7xJaNVN2.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P2SH</a:t>
            </a:r>
            <a:r>
              <a:rPr lang="en"/>
              <a:t> type starting with the number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/>
              <a:t>, eg: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3J98t1WpEZ73CNmQviecrnyiWrnqRhWNLy</a:t>
            </a:r>
            <a:r>
              <a:rPr lang="en"/>
              <a:t>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Bech32</a:t>
            </a:r>
            <a:r>
              <a:rPr lang="en"/>
              <a:t> type starting with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bc1</a:t>
            </a:r>
            <a:r>
              <a:rPr lang="en"/>
              <a:t>, eg: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bc1qar0srrr7xfkvy5l643lydnw9re59gtzzwf5mdq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Address formats have to do with Bitcoin scripts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details outside of scope for this discussion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P2PKH</a:t>
            </a:r>
            <a:r>
              <a:rPr lang="en"/>
              <a:t> most “straightforward” type of transaction: address represents owner of key-pair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P2SH</a:t>
            </a:r>
            <a:r>
              <a:rPr lang="en"/>
              <a:t> for things like multi-sig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34 Base58 characters encoded in Base58Check Encoding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Bitcoin - Base58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62</a:t>
            </a:r>
            <a:r>
              <a:rPr lang="en"/>
              <a:t> characters: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1-9, 0, A-Z, a-z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/>
              <a:t> goes after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/>
              <a:t>, not before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58</a:t>
            </a:r>
            <a:r>
              <a:rPr lang="en"/>
              <a:t> characters by removing easy to mix-up chars, omitting uppercase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/>
              <a:t>, lower case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/>
              <a:t>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/>
              <a:t>, and uppercase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123456789</a:t>
            </a:r>
            <a:r>
              <a:rPr lang="en" sz="16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ABCDEFGH</a:t>
            </a:r>
            <a:r>
              <a:rPr lang="en" sz="16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JKLMN</a:t>
            </a:r>
            <a:r>
              <a:rPr lang="en" sz="16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PQRSTUVWXYZabcdefghijk</a:t>
            </a:r>
            <a:r>
              <a:rPr lang="en" sz="16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mnopqrstuvwxyz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Addresses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Addresses</a:t>
            </a:r>
            <a:endParaRPr/>
          </a:p>
        </p:txBody>
      </p:sp>
      <p:sp>
        <p:nvSpPr>
          <p:cNvPr id="232" name="Google Shape;232;p46"/>
          <p:cNvSpPr txBox="1"/>
          <p:nvPr>
            <p:ph idx="1" type="body"/>
          </p:nvPr>
        </p:nvSpPr>
        <p:spPr>
          <a:xfrm>
            <a:off x="311700" y="1152475"/>
            <a:ext cx="82254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Bitcoin - Base58Check Encoding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Base58Check Encoding includes a checksum to data for built-in error checking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for several purposes in Bitcoin, including addresses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Checksum is additional 4 bytes concatenated to data being encoded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Derived from hash of encoded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helps detect and prevent transcription and typing errors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Addresses</a:t>
            </a:r>
            <a:endParaRPr/>
          </a:p>
        </p:txBody>
      </p:sp>
      <p:sp>
        <p:nvSpPr>
          <p:cNvPr id="238" name="Google Shape;238;p47"/>
          <p:cNvSpPr txBox="1"/>
          <p:nvPr>
            <p:ph idx="1" type="body"/>
          </p:nvPr>
        </p:nvSpPr>
        <p:spPr>
          <a:xfrm>
            <a:off x="311700" y="1152475"/>
            <a:ext cx="82254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Bitcoin - Base58Check Encoding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1: prefix version byte to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identifies type of data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0x00</a:t>
            </a:r>
            <a:r>
              <a:rPr lang="en"/>
              <a:t> in hex,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/>
              <a:t> in Base58, for a bitcoin address)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prefix to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2: SHA256 squared of data with prefix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hash = SHA256( SHA256( version_prefix || data 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3: Take only first 4 bytes of 32 byte hash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checksum = first_4_bytes( hash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serves as error-checking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appended to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4: Base58 encode the resulting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Base58( version_prefix || data || checksum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Addresses</a:t>
            </a:r>
            <a:endParaRPr/>
          </a:p>
        </p:txBody>
      </p:sp>
      <p:sp>
        <p:nvSpPr>
          <p:cNvPr id="244" name="Google Shape;244;p48"/>
          <p:cNvSpPr txBox="1"/>
          <p:nvPr>
            <p:ph idx="1" type="body"/>
          </p:nvPr>
        </p:nvSpPr>
        <p:spPr>
          <a:xfrm>
            <a:off x="311700" y="1152475"/>
            <a:ext cx="3542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Bitcoin - Base58Check Encoding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Recall prefix of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0x00</a:t>
            </a:r>
            <a:r>
              <a:rPr lang="en"/>
              <a:t> in Base58 is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/>
              <a:t>, which represents “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P2PKH</a:t>
            </a:r>
            <a:r>
              <a:rPr lang="en"/>
              <a:t>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3850" y="445025"/>
            <a:ext cx="5189375" cy="427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Addresses</a:t>
            </a:r>
            <a:endParaRPr/>
          </a:p>
        </p:txBody>
      </p:sp>
      <p:sp>
        <p:nvSpPr>
          <p:cNvPr id="251" name="Google Shape;251;p49"/>
          <p:cNvSpPr txBox="1"/>
          <p:nvPr>
            <p:ph idx="1" type="body"/>
          </p:nvPr>
        </p:nvSpPr>
        <p:spPr>
          <a:xfrm>
            <a:off x="311700" y="1152475"/>
            <a:ext cx="409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Bitcoin - Generating the Address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1: run the public key through SHA256 to get a hash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2: run through RIPEMD160 to get another hash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produces a 160-bit (20-byte) number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RIPEMD: RACE Integrity Primitives Evaluation Message Digest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3: Base58Check Encode the hash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2" name="Google Shape;2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4571" y="0"/>
            <a:ext cx="4327758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Addresses</a:t>
            </a:r>
            <a:endParaRPr/>
          </a:p>
        </p:txBody>
      </p:sp>
      <p:sp>
        <p:nvSpPr>
          <p:cNvPr id="258" name="Google Shape;258;p50"/>
          <p:cNvSpPr txBox="1"/>
          <p:nvPr>
            <p:ph idx="1" type="body"/>
          </p:nvPr>
        </p:nvSpPr>
        <p:spPr>
          <a:xfrm>
            <a:off x="311700" y="1152475"/>
            <a:ext cx="83163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Bitcoin - Generating the Address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it practically possible to derive the private key from the address?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Given infinite time and resources, sure, otherwise no… not even close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9" name="Google Shape;25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00" y="2420625"/>
            <a:ext cx="8675199" cy="21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Public-key Cryptography (asymmetric)</a:t>
            </a:r>
            <a:endParaRPr/>
          </a:p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311700" y="1152475"/>
            <a:ext cx="457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Key-pair generated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Public key known to everybody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Private key known only to you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Well known: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RSA (Rivest–Shamir–Adleman)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ECDSA (Elliptical Curve Digital Signature Algorithm)</a:t>
            </a:r>
            <a:endParaRPr/>
          </a:p>
        </p:txBody>
      </p:sp>
      <p:pic>
        <p:nvPicPr>
          <p:cNvPr id="69" name="Google Shape;69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4675" y="1152475"/>
            <a:ext cx="3904400" cy="3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Addresses</a:t>
            </a:r>
            <a:endParaRPr/>
          </a:p>
        </p:txBody>
      </p:sp>
      <p:sp>
        <p:nvSpPr>
          <p:cNvPr id="265" name="Google Shape;265;p51"/>
          <p:cNvSpPr txBox="1"/>
          <p:nvPr>
            <p:ph idx="1" type="body"/>
          </p:nvPr>
        </p:nvSpPr>
        <p:spPr>
          <a:xfrm>
            <a:off x="311700" y="1152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Ethereum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Addresses are unique identifiers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derived from public keys (or contracts)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Keccak-256 hash 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Keccak256( K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public key NOT prefixed with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04</a:t>
            </a:r>
            <a:r>
              <a:rPr lang="en"/>
              <a:t> when deriving address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only use last 20 bytes (least significant)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0x</a:t>
            </a:r>
            <a:r>
              <a:rPr lang="en"/>
              <a:t> denotes hexadecimal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Keccak256(K) =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2a5bc342ed616b5ba5732269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001d3f1ef827552ae1114027bd3ecf1f086ba0f9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Address =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0x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001d3f1ef827552ae1114027bd3ecf1f086ba0f9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Addresses</a:t>
            </a:r>
            <a:endParaRPr/>
          </a:p>
        </p:txBody>
      </p:sp>
      <p:sp>
        <p:nvSpPr>
          <p:cNvPr id="271" name="Google Shape;271;p52"/>
          <p:cNvSpPr txBox="1"/>
          <p:nvPr>
            <p:ph idx="1" type="body"/>
          </p:nvPr>
        </p:nvSpPr>
        <p:spPr>
          <a:xfrm>
            <a:off x="311700" y="1152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Ethereum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about Base58Check Encoding?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special encoding, just hex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checksum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Rationale: Ethereum addresses would eventually be hidden behind abstractions (such as name services) at higher layers of the system and that checksums should be included at higher layers if necessary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Reality: Higher levels developed too slowly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led to problems early 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loss of funds due to mistyped addresses and input validation errors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alternative encodings adopted very slowly by wallet developers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wallets are a story for another time...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Mastering Ethereum Book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Mastering Bitcoin Book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Elliptic Curve Cryptography Explained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Wikipedia: Public-key cryptography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Bitcoin Wiki: Bitcoin addresses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Standards for Efficient Cryptography (SECG) Recommended Elliptic Curve Domain Parameters</a:t>
            </a:r>
            <a:r>
              <a:rPr lang="en"/>
              <a:t> [SECP256K1 on page 9, section 2.4.1]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/>
          <p:nvPr/>
        </p:nvSpPr>
        <p:spPr>
          <a:xfrm>
            <a:off x="5330700" y="1152425"/>
            <a:ext cx="3438900" cy="349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5"/>
          <p:cNvSpPr/>
          <p:nvPr/>
        </p:nvSpPr>
        <p:spPr>
          <a:xfrm>
            <a:off x="7557975" y="4042300"/>
            <a:ext cx="1161900" cy="42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5"/>
          <p:cNvSpPr/>
          <p:nvPr/>
        </p:nvSpPr>
        <p:spPr>
          <a:xfrm>
            <a:off x="7506725" y="2069175"/>
            <a:ext cx="1161900" cy="42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5"/>
          <p:cNvSpPr/>
          <p:nvPr/>
        </p:nvSpPr>
        <p:spPr>
          <a:xfrm>
            <a:off x="5421675" y="3251975"/>
            <a:ext cx="657600" cy="28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5"/>
          <p:cNvSpPr/>
          <p:nvPr/>
        </p:nvSpPr>
        <p:spPr>
          <a:xfrm>
            <a:off x="5421675" y="1197950"/>
            <a:ext cx="556200" cy="28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Public-key Cryptography - Secret Messages</a:t>
            </a:r>
            <a:endParaRPr/>
          </a:p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>
            <a:off x="311700" y="1152475"/>
            <a:ext cx="501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Bob wants to send secret message to Alice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Bob encrypts message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ciphertext = Alice_pub_key( plaintext 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Bob send ciphertext to Alice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Alice decrypts message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plaintext = Alice_priv_key( ciphertext 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Usefulness in Blockchain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generally useful in Bitcoin and Ethereum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keeping transactions secret defeats the purpose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useful for some other Blockchains and niche use cases (e.g. healthcare medical records)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p2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700" y="1115550"/>
            <a:ext cx="3570600" cy="34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/>
          <p:nvPr/>
        </p:nvSpPr>
        <p:spPr>
          <a:xfrm>
            <a:off x="5017050" y="1047550"/>
            <a:ext cx="3570600" cy="369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/>
          <p:nvPr/>
        </p:nvSpPr>
        <p:spPr>
          <a:xfrm>
            <a:off x="7323950" y="4088500"/>
            <a:ext cx="1081800" cy="52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6"/>
          <p:cNvSpPr/>
          <p:nvPr/>
        </p:nvSpPr>
        <p:spPr>
          <a:xfrm>
            <a:off x="5118200" y="3278625"/>
            <a:ext cx="586800" cy="37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6"/>
          <p:cNvSpPr/>
          <p:nvPr/>
        </p:nvSpPr>
        <p:spPr>
          <a:xfrm>
            <a:off x="7323950" y="2003450"/>
            <a:ext cx="1203000" cy="52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6"/>
          <p:cNvSpPr/>
          <p:nvPr/>
        </p:nvSpPr>
        <p:spPr>
          <a:xfrm>
            <a:off x="5118200" y="1092425"/>
            <a:ext cx="748500" cy="4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Public-Key Cryptography - Digital Signatures</a:t>
            </a:r>
            <a:endParaRPr/>
          </a:p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>
            <a:off x="311700" y="1152475"/>
            <a:ext cx="44727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Bob wants to know the message is actually from Alice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Alice signs with private key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-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signature = Alice_priv_key(plaintext)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Alice sends message (plaintext) AND signature (ciphertext) to Bob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Bob decrypts signature with public key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-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validation = Alice_pub_key(signature)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they match, then message is from Alice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-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is_valid = message == validation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3" name="Google Shape;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9899" y="1047550"/>
            <a:ext cx="3709726" cy="36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/>
          <p:nvPr/>
        </p:nvSpPr>
        <p:spPr>
          <a:xfrm>
            <a:off x="5067625" y="1036125"/>
            <a:ext cx="3499800" cy="369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7"/>
          <p:cNvSpPr/>
          <p:nvPr/>
        </p:nvSpPr>
        <p:spPr>
          <a:xfrm>
            <a:off x="7323950" y="4088500"/>
            <a:ext cx="1081800" cy="52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7"/>
          <p:cNvSpPr/>
          <p:nvPr/>
        </p:nvSpPr>
        <p:spPr>
          <a:xfrm>
            <a:off x="5118200" y="3278625"/>
            <a:ext cx="586800" cy="37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7"/>
          <p:cNvSpPr/>
          <p:nvPr/>
        </p:nvSpPr>
        <p:spPr>
          <a:xfrm>
            <a:off x="7323950" y="2003450"/>
            <a:ext cx="1203000" cy="52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/>
          <p:nvPr/>
        </p:nvSpPr>
        <p:spPr>
          <a:xfrm>
            <a:off x="5118200" y="1092425"/>
            <a:ext cx="748500" cy="4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Public-Key Cryptography - Digital Signatures</a:t>
            </a:r>
            <a:endParaRPr/>
          </a:p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311700" y="1152475"/>
            <a:ext cx="44727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Authentication (message origin)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Bob knows message is indeed from Alice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Alice’s public key could decrypt the signature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Non-repudiation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Alice cannot deny the message is from 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Message Integrity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Bob knows message contents unchanged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message was changed, the signature will not match the message</a:t>
            </a:r>
            <a:endParaRPr/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9899" y="1047550"/>
            <a:ext cx="3709726" cy="36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Public-Key Cryptography (example)</a:t>
            </a:r>
            <a:endParaRPr/>
          </a:p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the prime factorization of 8,018,009?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 to calculate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basically have to try a bunch of combinations of prime numbers (brute force)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Public-Key Cryptography (example)</a:t>
            </a:r>
            <a:endParaRPr/>
          </a:p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the prime factorization of 8,018,009 given that one of the primes is 2,003?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to calculate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8,018,009 / 2,003 = 4,003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4,003 is prime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therefore prime factorization of 8,018,009 is 4,003 and 2,003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Called trapdoor function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difficult to inverse function unless you have a piece of secret information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use secret info to make computation trivial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Prime factorization used by RSA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used by Bitcoin or Ethereum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Elliptic Curve Cryptography (ECC)</a:t>
            </a:r>
            <a:endParaRPr/>
          </a:p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311700" y="1152475"/>
            <a:ext cx="8520600" cy="3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Key-pair algorithm used by Bitcoin and Ethereum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the exact same elliptic curve, called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secp256k1</a:t>
            </a:r>
            <a:r>
              <a:rPr lang="en"/>
              <a:t> (established by SECG)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discrete logarithm problem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1: generate random 256 bit number to get private key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run a stream of random numbers through Keccak-256 hash function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true random is a problem, have to rely on pseudo-random (good enough in practice)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NIST / Keccak controversy: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Dual_EC_DRBG</a:t>
            </a:r>
            <a:r>
              <a:rPr lang="en"/>
              <a:t> random-number generator standard weakened by influence of NSA, effectively placing a backdoor (allegedly)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2^56</a:t>
            </a:r>
            <a:r>
              <a:rPr lang="en"/>
              <a:t> is roughly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10^77</a:t>
            </a:r>
            <a:r>
              <a:rPr lang="en"/>
              <a:t>, compared with estimated number of atoms in visible universe,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10^80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looks like: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f8f8a2f43c8376ccb0871305060d7b27b0554d2cc72bccf41b2705608452f315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2: use private key to find a point on an elliptic curve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to find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given point, infeasible to go back and find private key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two numbers: x-coordinate and y-coordinate</a:t>
            </a:r>
            <a:endParaRPr/>
          </a:p>
        </p:txBody>
      </p:sp>
      <p:sp>
        <p:nvSpPr>
          <p:cNvPr id="124" name="Google Shape;124;p30"/>
          <p:cNvSpPr txBox="1"/>
          <p:nvPr/>
        </p:nvSpPr>
        <p:spPr>
          <a:xfrm>
            <a:off x="6282900" y="1152475"/>
            <a:ext cx="25494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https://www.secg.org/sec2-v2.pdf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