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</p:sldIdLst>
  <p:sldSz cy="5143500" cx="9144000"/>
  <p:notesSz cx="6858000" cy="9144000"/>
  <p:embeddedFontLst>
    <p:embeddedFont>
      <p:font typeface="Roboto Mono"/>
      <p:regular r:id="rId149"/>
      <p:bold r:id="rId150"/>
      <p:italic r:id="rId151"/>
      <p:boldItalic r:id="rId1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3" roundtripDataSignature="AMtx7mhJQZUqttVv9Q+AjToySRJXD1Vw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font" Target="fonts/RobotoMono-bold.fntdata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RobotoMono-regular.fntdata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153" Type="http://customschemas.google.com/relationships/presentationmetadata" Target="metadata"/><Relationship Id="rId152" Type="http://schemas.openxmlformats.org/officeDocument/2006/relationships/font" Target="fonts/RobotoMono-boldItalic.fntdata"/><Relationship Id="rId151" Type="http://schemas.openxmlformats.org/officeDocument/2006/relationships/font" Target="fonts/RobotoMon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ef695c93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ef695c93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7" name="Google Shape;1207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2" name="Google Shape;1222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0" name="Google Shape;1250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4" name="Google Shape;126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8" name="Google Shape;127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6" name="Google Shape;1296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4" name="Google Shape;1314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1" name="Google Shape;1331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ef695c93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ef695c93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8" name="Google Shape;1348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5" name="Google Shape;136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4" name="Google Shape;1384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4" name="Google Shape;1404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9" name="Google Shape;1419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0" name="Google Shape;1430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9" name="Google Shape;1439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4" name="Google Shape;145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9" name="Google Shape;1469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4" name="Google Shape;1484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ef695c93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ef695c93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9" name="Google Shape;1499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4" name="Google Shape;1514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9" name="Google Shape;1529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4" name="Google Shape;1544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8" name="Google Shape;1558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2" name="Google Shape;1572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8" name="Google Shape;1588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5" name="Google Shape;1605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1" name="Google Shape;1621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8" name="Google Shape;1638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ef695c93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ef695c93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0" name="Google Shape;1650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4" name="Google Shape;1664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9" name="Google Shape;1679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9" name="Google Shape;1689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9" name="Google Shape;1699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5" name="Google Shape;1705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1" name="Google Shape;1711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1" name="Google Shape;1721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1" name="Google Shape;1731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1" name="Google Shape;1741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ef695c93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ef695c93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Target = Old Target * (Actual Time of Last 2016 Blocks / 20160 minutes)</a:t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7" name="Google Shape;1747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3" name="Google Shape;1753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bef695c931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9" name="Google Shape;1759;gbef695c931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6" name="Google Shape;1766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ef695c93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ef695c93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ef695c93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bef695c93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ef695c93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bef695c93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f695c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bef695c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ef695c93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bef695c93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ef695c931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bef695c931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ef695c93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bef695c93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ef695c93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bef695c93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ef695c93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bef695c93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ef695c93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bef695c93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ef695c93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bef695c93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ef695c93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bef695c93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ef695c931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bef695c93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ef695c93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bef695c93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ef695c931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bef695c931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ef695c931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bef695c931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ef695c931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bef695c931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ef695c93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bef695c93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ef695c931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bef695c931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ef695c93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bef695c93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ef695c93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bef695c93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f695c93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bef695c93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ef695c931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bef695c931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ef695c931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bef695c931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bef695c931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bef695c931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reverse byte order = little endian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ef695c93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ef695c93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ef695c931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ef695c931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ef695c931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ef695c931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bef695c931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bef695c931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f695c93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ef695c93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Locking Script: witness 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Unlocking Script: witness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Locking Script: witness script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Unlocking Script: witness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Locking Script: witness 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Unlocking Script: witness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Stack is a FILO data 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FILO = First In Last Out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ef695c93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ef695c93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ef695c93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ef695c93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Hash160 = RIPEMD160(SHA256(x))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Hash160(PubKey) = RIPEMD160(SHA256(PubKey)) = address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Hash160 = RIPEMD160(SHA256(x))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Hash160(PubKey) = RIPEMD160(SHA256(PubKey)) = address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0" name="Google Shape;89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ECDSA is used by the script functions OP_CHECKSIG, OP_CHECKSIGVERIFY, OP_CHECKMULTISIG, and OP_CHECKMULTISIGVERIFY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ef695c93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ef695c93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6" name="Google Shape;94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OP_0: Bug where this script pops extra element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Only need to provide m = 1 signature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2" name="Google Shape;96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OP_0: Bug where this script pops extra element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Only need to provide m = 1 signature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1" name="Google Shape;99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5" name="Google Shape;100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9" name="Google Shape;101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3" name="Google Shape;103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7" name="Google Shape;104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ef695c93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ef695c93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5" name="Google Shape;107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8" name="Google Shape;108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1" name="Google Shape;110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4" name="Google Shape;111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9" name="Google Shape;112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5" name="Google Shape;114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9" name="Google Shape;1159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4" name="Google Shape;117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5" name="Google Shape;1185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Relationship Id="rId3" Type="http://schemas.openxmlformats.org/officeDocument/2006/relationships/hyperlink" Target="https://en.bitcoin.it/wiki/Script#Opcodes" TargetMode="External"/><Relationship Id="rId4" Type="http://schemas.openxmlformats.org/officeDocument/2006/relationships/hyperlink" Target="https://github.com/bitcoin/bips/blob/master/bip-0016.mediawiki" TargetMode="Externa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Relationship Id="rId3" Type="http://schemas.openxmlformats.org/officeDocument/2006/relationships/hyperlink" Target="https://github.com/bitcoinbook/bitcoinbook/blob/develop/ch07.asciidoc#segregated-witness" TargetMode="Externa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Relationship Id="rId3" Type="http://schemas.openxmlformats.org/officeDocument/2006/relationships/hyperlink" Target="https://en.bitcoin.it/wiki/Script" TargetMode="External"/><Relationship Id="rId4" Type="http://schemas.openxmlformats.org/officeDocument/2006/relationships/hyperlink" Target="https://learnmeabitcoin.com/guide/script" TargetMode="External"/><Relationship Id="rId5" Type="http://schemas.openxmlformats.org/officeDocument/2006/relationships/hyperlink" Target="https://kalis.me/uploads/msc-thesis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bitcoinbook/bitcoinbook/blob/develop/ch07.asciidoc#timelock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ithub.com/bitcoinbook/bitcoinbook/blob/develop/ch06.asciidoc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cointalk.org/index.php?topic=4278.0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Bitcoin Scripting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Transactions = Scripts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f695c931_0_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Header</a:t>
            </a:r>
            <a:endParaRPr/>
          </a:p>
        </p:txBody>
      </p:sp>
      <p:sp>
        <p:nvSpPr>
          <p:cNvPr id="172" name="Google Shape;172;gbef695c931_0_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Timestamp</a:t>
            </a:r>
            <a:r>
              <a:rPr lang="en">
                <a:solidFill>
                  <a:srgbClr val="00FFFF"/>
                </a:solidFill>
              </a:rPr>
              <a:t> (4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0200000069054f28012b4474caa9e821102655cc74037c415ad2bba702000000000000002ecfc74ceb512c5055bcff7e57735f7323c32f8bbb48f5e96307e5268c001cc9</a:t>
            </a:r>
            <a:r>
              <a:rPr lang="en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3a09be52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0ca3031988261c37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0x52be093a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Dec: 1388185914 (seconds since epoch)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Text: Fri Dec 27 2013 23:11:54 GMT+0000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gbef695c931_0_216"/>
          <p:cNvSpPr txBox="1"/>
          <p:nvPr/>
        </p:nvSpPr>
        <p:spPr>
          <a:xfrm>
            <a:off x="311700" y="4629150"/>
            <a:ext cx="38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Block Number: 277,316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76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195" name="Google Shape;1195;p76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76"/>
          <p:cNvSpPr/>
          <p:nvPr/>
        </p:nvSpPr>
        <p:spPr>
          <a:xfrm>
            <a:off x="262450" y="1715350"/>
            <a:ext cx="741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76"/>
          <p:cNvSpPr/>
          <p:nvPr/>
        </p:nvSpPr>
        <p:spPr>
          <a:xfrm>
            <a:off x="2854800" y="2836375"/>
            <a:ext cx="3358500" cy="210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76"/>
          <p:cNvSpPr/>
          <p:nvPr/>
        </p:nvSpPr>
        <p:spPr>
          <a:xfrm>
            <a:off x="3849275" y="1715350"/>
            <a:ext cx="14475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76"/>
          <p:cNvSpPr/>
          <p:nvPr/>
        </p:nvSpPr>
        <p:spPr>
          <a:xfrm>
            <a:off x="5529150" y="1715350"/>
            <a:ext cx="16194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76"/>
          <p:cNvSpPr/>
          <p:nvPr/>
        </p:nvSpPr>
        <p:spPr>
          <a:xfrm>
            <a:off x="7313650" y="1715350"/>
            <a:ext cx="12369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76"/>
          <p:cNvSpPr/>
          <p:nvPr/>
        </p:nvSpPr>
        <p:spPr>
          <a:xfrm>
            <a:off x="1094900" y="171535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76"/>
          <p:cNvSpPr/>
          <p:nvPr/>
        </p:nvSpPr>
        <p:spPr>
          <a:xfrm>
            <a:off x="216050" y="2145450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76"/>
          <p:cNvSpPr/>
          <p:nvPr/>
        </p:nvSpPr>
        <p:spPr>
          <a:xfrm>
            <a:off x="2350350" y="171535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76"/>
          <p:cNvSpPr txBox="1"/>
          <p:nvPr/>
        </p:nvSpPr>
        <p:spPr>
          <a:xfrm>
            <a:off x="262450" y="3364225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m-of-n contract, where: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77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211" name="Google Shape;1211;p77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77"/>
          <p:cNvSpPr/>
          <p:nvPr/>
        </p:nvSpPr>
        <p:spPr>
          <a:xfrm>
            <a:off x="4163100" y="2869800"/>
            <a:ext cx="741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77"/>
          <p:cNvSpPr/>
          <p:nvPr/>
        </p:nvSpPr>
        <p:spPr>
          <a:xfrm>
            <a:off x="2854800" y="3410700"/>
            <a:ext cx="3358500" cy="152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77"/>
          <p:cNvSpPr/>
          <p:nvPr/>
        </p:nvSpPr>
        <p:spPr>
          <a:xfrm>
            <a:off x="3849275" y="1715350"/>
            <a:ext cx="14475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77"/>
          <p:cNvSpPr/>
          <p:nvPr/>
        </p:nvSpPr>
        <p:spPr>
          <a:xfrm>
            <a:off x="5529150" y="1715350"/>
            <a:ext cx="16194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77"/>
          <p:cNvSpPr/>
          <p:nvPr/>
        </p:nvSpPr>
        <p:spPr>
          <a:xfrm>
            <a:off x="7313650" y="1715350"/>
            <a:ext cx="12369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77"/>
          <p:cNvSpPr/>
          <p:nvPr/>
        </p:nvSpPr>
        <p:spPr>
          <a:xfrm>
            <a:off x="1094900" y="171535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77"/>
          <p:cNvSpPr/>
          <p:nvPr/>
        </p:nvSpPr>
        <p:spPr>
          <a:xfrm>
            <a:off x="216050" y="2145450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77"/>
          <p:cNvSpPr/>
          <p:nvPr/>
        </p:nvSpPr>
        <p:spPr>
          <a:xfrm>
            <a:off x="2350350" y="171535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78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226" name="Google Shape;1226;p78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78"/>
          <p:cNvSpPr/>
          <p:nvPr/>
        </p:nvSpPr>
        <p:spPr>
          <a:xfrm>
            <a:off x="2854800" y="284572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78"/>
          <p:cNvSpPr/>
          <p:nvPr/>
        </p:nvSpPr>
        <p:spPr>
          <a:xfrm>
            <a:off x="3849275" y="1715350"/>
            <a:ext cx="14475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78"/>
          <p:cNvSpPr/>
          <p:nvPr/>
        </p:nvSpPr>
        <p:spPr>
          <a:xfrm>
            <a:off x="5529150" y="1715350"/>
            <a:ext cx="16194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78"/>
          <p:cNvSpPr/>
          <p:nvPr/>
        </p:nvSpPr>
        <p:spPr>
          <a:xfrm>
            <a:off x="7313650" y="1715350"/>
            <a:ext cx="12369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78"/>
          <p:cNvSpPr/>
          <p:nvPr/>
        </p:nvSpPr>
        <p:spPr>
          <a:xfrm>
            <a:off x="1094900" y="171535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78"/>
          <p:cNvSpPr/>
          <p:nvPr/>
        </p:nvSpPr>
        <p:spPr>
          <a:xfrm>
            <a:off x="216050" y="2145450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78"/>
          <p:cNvSpPr/>
          <p:nvPr/>
        </p:nvSpPr>
        <p:spPr>
          <a:xfrm>
            <a:off x="2350350" y="171535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79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240" name="Google Shape;1240;p79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79"/>
          <p:cNvSpPr/>
          <p:nvPr/>
        </p:nvSpPr>
        <p:spPr>
          <a:xfrm>
            <a:off x="2854800" y="284572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79"/>
          <p:cNvSpPr/>
          <p:nvPr/>
        </p:nvSpPr>
        <p:spPr>
          <a:xfrm>
            <a:off x="3849275" y="1715350"/>
            <a:ext cx="14475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79"/>
          <p:cNvSpPr/>
          <p:nvPr/>
        </p:nvSpPr>
        <p:spPr>
          <a:xfrm>
            <a:off x="5529150" y="1715350"/>
            <a:ext cx="16194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79"/>
          <p:cNvSpPr/>
          <p:nvPr/>
        </p:nvSpPr>
        <p:spPr>
          <a:xfrm>
            <a:off x="7313650" y="1715350"/>
            <a:ext cx="12369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79"/>
          <p:cNvSpPr/>
          <p:nvPr/>
        </p:nvSpPr>
        <p:spPr>
          <a:xfrm>
            <a:off x="3849275" y="455062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79"/>
          <p:cNvSpPr/>
          <p:nvPr/>
        </p:nvSpPr>
        <p:spPr>
          <a:xfrm>
            <a:off x="216050" y="2145450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79"/>
          <p:cNvSpPr/>
          <p:nvPr/>
        </p:nvSpPr>
        <p:spPr>
          <a:xfrm>
            <a:off x="2350350" y="171535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80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254" name="Google Shape;1254;p80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80"/>
          <p:cNvSpPr/>
          <p:nvPr/>
        </p:nvSpPr>
        <p:spPr>
          <a:xfrm>
            <a:off x="2854800" y="284572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80"/>
          <p:cNvSpPr/>
          <p:nvPr/>
        </p:nvSpPr>
        <p:spPr>
          <a:xfrm>
            <a:off x="3849275" y="1715350"/>
            <a:ext cx="14475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80"/>
          <p:cNvSpPr/>
          <p:nvPr/>
        </p:nvSpPr>
        <p:spPr>
          <a:xfrm>
            <a:off x="5529150" y="1715350"/>
            <a:ext cx="16194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80"/>
          <p:cNvSpPr/>
          <p:nvPr/>
        </p:nvSpPr>
        <p:spPr>
          <a:xfrm>
            <a:off x="7313650" y="1715350"/>
            <a:ext cx="12369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80"/>
          <p:cNvSpPr/>
          <p:nvPr/>
        </p:nvSpPr>
        <p:spPr>
          <a:xfrm>
            <a:off x="3849275" y="455062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80"/>
          <p:cNvSpPr/>
          <p:nvPr/>
        </p:nvSpPr>
        <p:spPr>
          <a:xfrm>
            <a:off x="216050" y="2145450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80"/>
          <p:cNvSpPr/>
          <p:nvPr/>
        </p:nvSpPr>
        <p:spPr>
          <a:xfrm>
            <a:off x="3849275" y="416349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81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268" name="Google Shape;1268;p81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81"/>
          <p:cNvSpPr/>
          <p:nvPr/>
        </p:nvSpPr>
        <p:spPr>
          <a:xfrm>
            <a:off x="2854800" y="284572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81"/>
          <p:cNvSpPr/>
          <p:nvPr/>
        </p:nvSpPr>
        <p:spPr>
          <a:xfrm>
            <a:off x="3849275" y="1715350"/>
            <a:ext cx="14475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81"/>
          <p:cNvSpPr/>
          <p:nvPr/>
        </p:nvSpPr>
        <p:spPr>
          <a:xfrm>
            <a:off x="5529150" y="1715350"/>
            <a:ext cx="16194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81"/>
          <p:cNvSpPr/>
          <p:nvPr/>
        </p:nvSpPr>
        <p:spPr>
          <a:xfrm>
            <a:off x="7313650" y="1715350"/>
            <a:ext cx="12369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81"/>
          <p:cNvSpPr/>
          <p:nvPr/>
        </p:nvSpPr>
        <p:spPr>
          <a:xfrm>
            <a:off x="3849275" y="455062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81"/>
          <p:cNvSpPr/>
          <p:nvPr/>
        </p:nvSpPr>
        <p:spPr>
          <a:xfrm>
            <a:off x="3891125" y="3693275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81"/>
          <p:cNvSpPr/>
          <p:nvPr/>
        </p:nvSpPr>
        <p:spPr>
          <a:xfrm>
            <a:off x="3849275" y="416349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82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282" name="Google Shape;1282;p82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82"/>
          <p:cNvSpPr/>
          <p:nvPr/>
        </p:nvSpPr>
        <p:spPr>
          <a:xfrm>
            <a:off x="442100" y="291707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82"/>
          <p:cNvSpPr/>
          <p:nvPr/>
        </p:nvSpPr>
        <p:spPr>
          <a:xfrm>
            <a:off x="3849275" y="1715350"/>
            <a:ext cx="14475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82"/>
          <p:cNvSpPr/>
          <p:nvPr/>
        </p:nvSpPr>
        <p:spPr>
          <a:xfrm>
            <a:off x="5529150" y="1715350"/>
            <a:ext cx="16194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82"/>
          <p:cNvSpPr/>
          <p:nvPr/>
        </p:nvSpPr>
        <p:spPr>
          <a:xfrm>
            <a:off x="7313650" y="1715350"/>
            <a:ext cx="12369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82"/>
          <p:cNvSpPr/>
          <p:nvPr/>
        </p:nvSpPr>
        <p:spPr>
          <a:xfrm>
            <a:off x="14365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82"/>
          <p:cNvSpPr/>
          <p:nvPr/>
        </p:nvSpPr>
        <p:spPr>
          <a:xfrm>
            <a:off x="1478425" y="3764625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82"/>
          <p:cNvSpPr/>
          <p:nvPr/>
        </p:nvSpPr>
        <p:spPr>
          <a:xfrm>
            <a:off x="14365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82"/>
          <p:cNvSpPr/>
          <p:nvPr/>
        </p:nvSpPr>
        <p:spPr>
          <a:xfrm>
            <a:off x="4572000" y="291707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82"/>
          <p:cNvSpPr/>
          <p:nvPr/>
        </p:nvSpPr>
        <p:spPr>
          <a:xfrm>
            <a:off x="55664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82"/>
          <p:cNvSpPr/>
          <p:nvPr/>
        </p:nvSpPr>
        <p:spPr>
          <a:xfrm>
            <a:off x="5608325" y="3764625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82"/>
          <p:cNvSpPr/>
          <p:nvPr/>
        </p:nvSpPr>
        <p:spPr>
          <a:xfrm>
            <a:off x="55664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83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300" name="Google Shape;1300;p83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83"/>
          <p:cNvSpPr/>
          <p:nvPr/>
        </p:nvSpPr>
        <p:spPr>
          <a:xfrm>
            <a:off x="442100" y="291707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83"/>
          <p:cNvSpPr/>
          <p:nvPr/>
        </p:nvSpPr>
        <p:spPr>
          <a:xfrm>
            <a:off x="5425175" y="2845275"/>
            <a:ext cx="14475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83"/>
          <p:cNvSpPr/>
          <p:nvPr/>
        </p:nvSpPr>
        <p:spPr>
          <a:xfrm>
            <a:off x="5529150" y="1715350"/>
            <a:ext cx="16194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83"/>
          <p:cNvSpPr/>
          <p:nvPr/>
        </p:nvSpPr>
        <p:spPr>
          <a:xfrm>
            <a:off x="7313650" y="1715350"/>
            <a:ext cx="12369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83"/>
          <p:cNvSpPr/>
          <p:nvPr/>
        </p:nvSpPr>
        <p:spPr>
          <a:xfrm>
            <a:off x="14365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83"/>
          <p:cNvSpPr/>
          <p:nvPr/>
        </p:nvSpPr>
        <p:spPr>
          <a:xfrm>
            <a:off x="1478425" y="3764625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83"/>
          <p:cNvSpPr/>
          <p:nvPr/>
        </p:nvSpPr>
        <p:spPr>
          <a:xfrm>
            <a:off x="14365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83"/>
          <p:cNvSpPr/>
          <p:nvPr/>
        </p:nvSpPr>
        <p:spPr>
          <a:xfrm>
            <a:off x="4572000" y="3361650"/>
            <a:ext cx="3358500" cy="164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83"/>
          <p:cNvSpPr/>
          <p:nvPr/>
        </p:nvSpPr>
        <p:spPr>
          <a:xfrm>
            <a:off x="55664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83"/>
          <p:cNvSpPr/>
          <p:nvPr/>
        </p:nvSpPr>
        <p:spPr>
          <a:xfrm>
            <a:off x="5608325" y="3764625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83"/>
          <p:cNvSpPr/>
          <p:nvPr/>
        </p:nvSpPr>
        <p:spPr>
          <a:xfrm>
            <a:off x="55664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84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318" name="Google Shape;1318;p84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84"/>
          <p:cNvSpPr/>
          <p:nvPr/>
        </p:nvSpPr>
        <p:spPr>
          <a:xfrm>
            <a:off x="442100" y="291707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84"/>
          <p:cNvSpPr/>
          <p:nvPr/>
        </p:nvSpPr>
        <p:spPr>
          <a:xfrm>
            <a:off x="5529150" y="1715350"/>
            <a:ext cx="16194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84"/>
          <p:cNvSpPr/>
          <p:nvPr/>
        </p:nvSpPr>
        <p:spPr>
          <a:xfrm>
            <a:off x="7313650" y="1715350"/>
            <a:ext cx="12369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84"/>
          <p:cNvSpPr/>
          <p:nvPr/>
        </p:nvSpPr>
        <p:spPr>
          <a:xfrm>
            <a:off x="14365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84"/>
          <p:cNvSpPr/>
          <p:nvPr/>
        </p:nvSpPr>
        <p:spPr>
          <a:xfrm>
            <a:off x="1478425" y="3764625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84"/>
          <p:cNvSpPr/>
          <p:nvPr/>
        </p:nvSpPr>
        <p:spPr>
          <a:xfrm>
            <a:off x="14365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84"/>
          <p:cNvSpPr/>
          <p:nvPr/>
        </p:nvSpPr>
        <p:spPr>
          <a:xfrm>
            <a:off x="4572000" y="2917050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84"/>
          <p:cNvSpPr/>
          <p:nvPr/>
        </p:nvSpPr>
        <p:spPr>
          <a:xfrm>
            <a:off x="55664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84"/>
          <p:cNvSpPr/>
          <p:nvPr/>
        </p:nvSpPr>
        <p:spPr>
          <a:xfrm>
            <a:off x="4959150" y="3764625"/>
            <a:ext cx="2584200" cy="426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Hash160(redeem 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84"/>
          <p:cNvSpPr/>
          <p:nvPr/>
        </p:nvSpPr>
        <p:spPr>
          <a:xfrm>
            <a:off x="55664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85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335" name="Google Shape;1335;p85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85"/>
          <p:cNvSpPr/>
          <p:nvPr/>
        </p:nvSpPr>
        <p:spPr>
          <a:xfrm>
            <a:off x="4572000" y="2917050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85"/>
          <p:cNvSpPr/>
          <p:nvPr/>
        </p:nvSpPr>
        <p:spPr>
          <a:xfrm>
            <a:off x="442100" y="291707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85"/>
          <p:cNvSpPr/>
          <p:nvPr/>
        </p:nvSpPr>
        <p:spPr>
          <a:xfrm>
            <a:off x="5339225" y="3377500"/>
            <a:ext cx="16194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85"/>
          <p:cNvSpPr/>
          <p:nvPr/>
        </p:nvSpPr>
        <p:spPr>
          <a:xfrm>
            <a:off x="7313650" y="1715350"/>
            <a:ext cx="12369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85"/>
          <p:cNvSpPr/>
          <p:nvPr/>
        </p:nvSpPr>
        <p:spPr>
          <a:xfrm>
            <a:off x="14365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85"/>
          <p:cNvSpPr/>
          <p:nvPr/>
        </p:nvSpPr>
        <p:spPr>
          <a:xfrm>
            <a:off x="1478425" y="3764625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85"/>
          <p:cNvSpPr/>
          <p:nvPr/>
        </p:nvSpPr>
        <p:spPr>
          <a:xfrm>
            <a:off x="14365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85"/>
          <p:cNvSpPr/>
          <p:nvPr/>
        </p:nvSpPr>
        <p:spPr>
          <a:xfrm>
            <a:off x="55664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85"/>
          <p:cNvSpPr/>
          <p:nvPr/>
        </p:nvSpPr>
        <p:spPr>
          <a:xfrm>
            <a:off x="4959150" y="3764625"/>
            <a:ext cx="2584200" cy="426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Hash160(redeem 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85"/>
          <p:cNvSpPr/>
          <p:nvPr/>
        </p:nvSpPr>
        <p:spPr>
          <a:xfrm>
            <a:off x="55664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ef695c931_0_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Header</a:t>
            </a:r>
            <a:endParaRPr/>
          </a:p>
        </p:txBody>
      </p:sp>
      <p:sp>
        <p:nvSpPr>
          <p:cNvPr id="179" name="Google Shape;179;gbef695c931_0_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Bits</a:t>
            </a:r>
            <a:r>
              <a:rPr lang="en">
                <a:solidFill>
                  <a:srgbClr val="00FFFF"/>
                </a:solidFill>
              </a:rPr>
              <a:t> (4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0200000069054f28012b4474caa9e821102655cc74037c415ad2bba702000000000000002ecfc74ceb512c5055bcff7e57735f7323c32f8bbb48f5e96307e5268c001cc93a09be52</a:t>
            </a:r>
            <a:r>
              <a:rPr lang="en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0ca30319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88261c37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1903a30c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Target: 0000000000000003a30c00000000000000000000000000000000000000000000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gbef695c931_0_224"/>
          <p:cNvSpPr txBox="1"/>
          <p:nvPr/>
        </p:nvSpPr>
        <p:spPr>
          <a:xfrm>
            <a:off x="311700" y="4629150"/>
            <a:ext cx="38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Block Number: 277,316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6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352" name="Google Shape;1352;p86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86"/>
          <p:cNvSpPr/>
          <p:nvPr/>
        </p:nvSpPr>
        <p:spPr>
          <a:xfrm>
            <a:off x="4572000" y="3253750"/>
            <a:ext cx="3358500" cy="17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86"/>
          <p:cNvSpPr/>
          <p:nvPr/>
        </p:nvSpPr>
        <p:spPr>
          <a:xfrm>
            <a:off x="442100" y="291707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86"/>
          <p:cNvSpPr/>
          <p:nvPr/>
        </p:nvSpPr>
        <p:spPr>
          <a:xfrm>
            <a:off x="5339225" y="3377500"/>
            <a:ext cx="16194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86"/>
          <p:cNvSpPr/>
          <p:nvPr/>
        </p:nvSpPr>
        <p:spPr>
          <a:xfrm>
            <a:off x="5632800" y="2791325"/>
            <a:ext cx="12369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86"/>
          <p:cNvSpPr/>
          <p:nvPr/>
        </p:nvSpPr>
        <p:spPr>
          <a:xfrm>
            <a:off x="14365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86"/>
          <p:cNvSpPr/>
          <p:nvPr/>
        </p:nvSpPr>
        <p:spPr>
          <a:xfrm>
            <a:off x="1478425" y="3764625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86"/>
          <p:cNvSpPr/>
          <p:nvPr/>
        </p:nvSpPr>
        <p:spPr>
          <a:xfrm>
            <a:off x="14365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86"/>
          <p:cNvSpPr/>
          <p:nvPr/>
        </p:nvSpPr>
        <p:spPr>
          <a:xfrm>
            <a:off x="55664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86"/>
          <p:cNvSpPr/>
          <p:nvPr/>
        </p:nvSpPr>
        <p:spPr>
          <a:xfrm>
            <a:off x="4959150" y="3764625"/>
            <a:ext cx="2584200" cy="426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Hash160(redeem 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86"/>
          <p:cNvSpPr/>
          <p:nvPr/>
        </p:nvSpPr>
        <p:spPr>
          <a:xfrm>
            <a:off x="55664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87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369" name="Google Shape;1369;p87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87"/>
          <p:cNvSpPr/>
          <p:nvPr/>
        </p:nvSpPr>
        <p:spPr>
          <a:xfrm>
            <a:off x="4572000" y="4059350"/>
            <a:ext cx="3358500" cy="95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87"/>
          <p:cNvSpPr/>
          <p:nvPr/>
        </p:nvSpPr>
        <p:spPr>
          <a:xfrm>
            <a:off x="442100" y="291707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87"/>
          <p:cNvSpPr/>
          <p:nvPr/>
        </p:nvSpPr>
        <p:spPr>
          <a:xfrm>
            <a:off x="7234275" y="3403187"/>
            <a:ext cx="16194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87"/>
          <p:cNvSpPr/>
          <p:nvPr/>
        </p:nvSpPr>
        <p:spPr>
          <a:xfrm>
            <a:off x="5632800" y="2791325"/>
            <a:ext cx="12369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87"/>
          <p:cNvSpPr/>
          <p:nvPr/>
        </p:nvSpPr>
        <p:spPr>
          <a:xfrm>
            <a:off x="14365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87"/>
          <p:cNvSpPr/>
          <p:nvPr/>
        </p:nvSpPr>
        <p:spPr>
          <a:xfrm>
            <a:off x="1478425" y="3764625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87"/>
          <p:cNvSpPr/>
          <p:nvPr/>
        </p:nvSpPr>
        <p:spPr>
          <a:xfrm>
            <a:off x="14365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87"/>
          <p:cNvSpPr/>
          <p:nvPr/>
        </p:nvSpPr>
        <p:spPr>
          <a:xfrm>
            <a:off x="55664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87"/>
          <p:cNvSpPr/>
          <p:nvPr/>
        </p:nvSpPr>
        <p:spPr>
          <a:xfrm>
            <a:off x="3975700" y="3392725"/>
            <a:ext cx="2584200" cy="426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Hash160(redeem 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87"/>
          <p:cNvSpPr/>
          <p:nvPr/>
        </p:nvSpPr>
        <p:spPr>
          <a:xfrm>
            <a:off x="55664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0" name="Google Shape;1380;p87"/>
          <p:cNvCxnSpPr>
            <a:stCxn id="1373" idx="2"/>
            <a:endCxn id="1378" idx="0"/>
          </p:cNvCxnSpPr>
          <p:nvPr/>
        </p:nvCxnSpPr>
        <p:spPr>
          <a:xfrm flipH="1">
            <a:off x="5267850" y="3134525"/>
            <a:ext cx="983400" cy="25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1" name="Google Shape;1381;p87"/>
          <p:cNvCxnSpPr>
            <a:stCxn id="1373" idx="2"/>
            <a:endCxn id="1372" idx="0"/>
          </p:cNvCxnSpPr>
          <p:nvPr/>
        </p:nvCxnSpPr>
        <p:spPr>
          <a:xfrm>
            <a:off x="6251250" y="3134525"/>
            <a:ext cx="1792800" cy="26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88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388" name="Google Shape;1388;p88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88"/>
          <p:cNvSpPr/>
          <p:nvPr/>
        </p:nvSpPr>
        <p:spPr>
          <a:xfrm>
            <a:off x="4572000" y="4059350"/>
            <a:ext cx="3358500" cy="95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88"/>
          <p:cNvSpPr/>
          <p:nvPr/>
        </p:nvSpPr>
        <p:spPr>
          <a:xfrm>
            <a:off x="442100" y="291707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88"/>
          <p:cNvSpPr/>
          <p:nvPr/>
        </p:nvSpPr>
        <p:spPr>
          <a:xfrm>
            <a:off x="7234275" y="3403187"/>
            <a:ext cx="16194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88"/>
          <p:cNvSpPr/>
          <p:nvPr/>
        </p:nvSpPr>
        <p:spPr>
          <a:xfrm>
            <a:off x="5632800" y="2791325"/>
            <a:ext cx="12369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88"/>
          <p:cNvSpPr/>
          <p:nvPr/>
        </p:nvSpPr>
        <p:spPr>
          <a:xfrm>
            <a:off x="14365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88"/>
          <p:cNvSpPr/>
          <p:nvPr/>
        </p:nvSpPr>
        <p:spPr>
          <a:xfrm>
            <a:off x="1478425" y="3764625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88"/>
          <p:cNvSpPr/>
          <p:nvPr/>
        </p:nvSpPr>
        <p:spPr>
          <a:xfrm>
            <a:off x="14365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88"/>
          <p:cNvSpPr/>
          <p:nvPr/>
        </p:nvSpPr>
        <p:spPr>
          <a:xfrm>
            <a:off x="55664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88"/>
          <p:cNvSpPr/>
          <p:nvPr/>
        </p:nvSpPr>
        <p:spPr>
          <a:xfrm>
            <a:off x="3975700" y="3392725"/>
            <a:ext cx="2584200" cy="426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Hash160(redeem script)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88"/>
          <p:cNvSpPr/>
          <p:nvPr/>
        </p:nvSpPr>
        <p:spPr>
          <a:xfrm>
            <a:off x="55664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9" name="Google Shape;1399;p88"/>
          <p:cNvCxnSpPr>
            <a:stCxn id="1392" idx="2"/>
            <a:endCxn id="1397" idx="0"/>
          </p:cNvCxnSpPr>
          <p:nvPr/>
        </p:nvCxnSpPr>
        <p:spPr>
          <a:xfrm flipH="1">
            <a:off x="5267850" y="3134525"/>
            <a:ext cx="983400" cy="25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0" name="Google Shape;1400;p88"/>
          <p:cNvCxnSpPr>
            <a:stCxn id="1392" idx="2"/>
            <a:endCxn id="1391" idx="0"/>
          </p:cNvCxnSpPr>
          <p:nvPr/>
        </p:nvCxnSpPr>
        <p:spPr>
          <a:xfrm>
            <a:off x="6251250" y="3134525"/>
            <a:ext cx="1792800" cy="268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1" name="Google Shape;1401;p88"/>
          <p:cNvSpPr/>
          <p:nvPr/>
        </p:nvSpPr>
        <p:spPr>
          <a:xfrm>
            <a:off x="6706300" y="3452550"/>
            <a:ext cx="410400" cy="268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89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408" name="Google Shape;1408;p89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89"/>
          <p:cNvSpPr/>
          <p:nvPr/>
        </p:nvSpPr>
        <p:spPr>
          <a:xfrm>
            <a:off x="4572000" y="3871025"/>
            <a:ext cx="3358500" cy="113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89"/>
          <p:cNvSpPr/>
          <p:nvPr/>
        </p:nvSpPr>
        <p:spPr>
          <a:xfrm>
            <a:off x="442100" y="291707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89"/>
          <p:cNvSpPr/>
          <p:nvPr/>
        </p:nvSpPr>
        <p:spPr>
          <a:xfrm>
            <a:off x="14365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89"/>
          <p:cNvSpPr/>
          <p:nvPr/>
        </p:nvSpPr>
        <p:spPr>
          <a:xfrm>
            <a:off x="1478425" y="3764625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89"/>
          <p:cNvSpPr/>
          <p:nvPr/>
        </p:nvSpPr>
        <p:spPr>
          <a:xfrm>
            <a:off x="14365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89"/>
          <p:cNvSpPr/>
          <p:nvPr/>
        </p:nvSpPr>
        <p:spPr>
          <a:xfrm>
            <a:off x="55664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89"/>
          <p:cNvSpPr/>
          <p:nvPr/>
        </p:nvSpPr>
        <p:spPr>
          <a:xfrm>
            <a:off x="55664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89"/>
          <p:cNvSpPr/>
          <p:nvPr/>
        </p:nvSpPr>
        <p:spPr>
          <a:xfrm>
            <a:off x="5723700" y="3950325"/>
            <a:ext cx="680100" cy="240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90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423" name="Google Shape;1423;p90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90"/>
          <p:cNvSpPr/>
          <p:nvPr/>
        </p:nvSpPr>
        <p:spPr>
          <a:xfrm>
            <a:off x="442100" y="2917075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90"/>
          <p:cNvSpPr/>
          <p:nvPr/>
        </p:nvSpPr>
        <p:spPr>
          <a:xfrm>
            <a:off x="1436575" y="4621975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90"/>
          <p:cNvSpPr/>
          <p:nvPr/>
        </p:nvSpPr>
        <p:spPr>
          <a:xfrm>
            <a:off x="1478425" y="3764625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90"/>
          <p:cNvSpPr/>
          <p:nvPr/>
        </p:nvSpPr>
        <p:spPr>
          <a:xfrm>
            <a:off x="1436575" y="4234849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433" name="Google Shape;1433;p91"/>
          <p:cNvSpPr/>
          <p:nvPr/>
        </p:nvSpPr>
        <p:spPr>
          <a:xfrm>
            <a:off x="2597325" y="2938000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91"/>
          <p:cNvSpPr/>
          <p:nvPr/>
        </p:nvSpPr>
        <p:spPr>
          <a:xfrm>
            <a:off x="3591800" y="464290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91"/>
          <p:cNvSpPr/>
          <p:nvPr/>
        </p:nvSpPr>
        <p:spPr>
          <a:xfrm>
            <a:off x="5600575" y="1201275"/>
            <a:ext cx="1081200" cy="42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91"/>
          <p:cNvSpPr/>
          <p:nvPr/>
        </p:nvSpPr>
        <p:spPr>
          <a:xfrm>
            <a:off x="3591800" y="4255774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442" name="Google Shape;1442;p92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92"/>
          <p:cNvSpPr/>
          <p:nvPr/>
        </p:nvSpPr>
        <p:spPr>
          <a:xfrm>
            <a:off x="5138957" y="16150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92"/>
          <p:cNvSpPr/>
          <p:nvPr/>
        </p:nvSpPr>
        <p:spPr>
          <a:xfrm>
            <a:off x="3897528" y="1615000"/>
            <a:ext cx="1100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OP_2 (m)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92"/>
          <p:cNvSpPr/>
          <p:nvPr/>
        </p:nvSpPr>
        <p:spPr>
          <a:xfrm>
            <a:off x="5101641" y="2083425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92"/>
          <p:cNvSpPr/>
          <p:nvPr/>
        </p:nvSpPr>
        <p:spPr>
          <a:xfrm>
            <a:off x="3897516" y="2105325"/>
            <a:ext cx="10026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OP_3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92"/>
          <p:cNvSpPr/>
          <p:nvPr/>
        </p:nvSpPr>
        <p:spPr>
          <a:xfrm>
            <a:off x="6343201" y="16150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92"/>
          <p:cNvSpPr/>
          <p:nvPr/>
        </p:nvSpPr>
        <p:spPr>
          <a:xfrm>
            <a:off x="7499976" y="16150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92"/>
          <p:cNvSpPr/>
          <p:nvPr/>
        </p:nvSpPr>
        <p:spPr>
          <a:xfrm>
            <a:off x="2597325" y="2938000"/>
            <a:ext cx="3358500" cy="20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92"/>
          <p:cNvSpPr/>
          <p:nvPr/>
        </p:nvSpPr>
        <p:spPr>
          <a:xfrm>
            <a:off x="3591800" y="464290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92"/>
          <p:cNvSpPr/>
          <p:nvPr/>
        </p:nvSpPr>
        <p:spPr>
          <a:xfrm>
            <a:off x="3591800" y="4255774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457" name="Google Shape;1457;p93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93"/>
          <p:cNvSpPr/>
          <p:nvPr/>
        </p:nvSpPr>
        <p:spPr>
          <a:xfrm>
            <a:off x="5138957" y="16150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93"/>
          <p:cNvSpPr/>
          <p:nvPr/>
        </p:nvSpPr>
        <p:spPr>
          <a:xfrm>
            <a:off x="3726528" y="2845775"/>
            <a:ext cx="1100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OP_2 (m)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93"/>
          <p:cNvSpPr/>
          <p:nvPr/>
        </p:nvSpPr>
        <p:spPr>
          <a:xfrm>
            <a:off x="5101641" y="2083425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93"/>
          <p:cNvSpPr/>
          <p:nvPr/>
        </p:nvSpPr>
        <p:spPr>
          <a:xfrm>
            <a:off x="3897516" y="2105325"/>
            <a:ext cx="10026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OP_3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93"/>
          <p:cNvSpPr/>
          <p:nvPr/>
        </p:nvSpPr>
        <p:spPr>
          <a:xfrm>
            <a:off x="6343201" y="16150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93"/>
          <p:cNvSpPr/>
          <p:nvPr/>
        </p:nvSpPr>
        <p:spPr>
          <a:xfrm>
            <a:off x="7499976" y="16150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93"/>
          <p:cNvSpPr/>
          <p:nvPr/>
        </p:nvSpPr>
        <p:spPr>
          <a:xfrm>
            <a:off x="2597325" y="3463000"/>
            <a:ext cx="3358500" cy="156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93"/>
          <p:cNvSpPr/>
          <p:nvPr/>
        </p:nvSpPr>
        <p:spPr>
          <a:xfrm>
            <a:off x="3591800" y="464290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93"/>
          <p:cNvSpPr/>
          <p:nvPr/>
        </p:nvSpPr>
        <p:spPr>
          <a:xfrm>
            <a:off x="3591800" y="4255774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472" name="Google Shape;1472;p94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94"/>
          <p:cNvSpPr/>
          <p:nvPr/>
        </p:nvSpPr>
        <p:spPr>
          <a:xfrm>
            <a:off x="5138957" y="16150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94"/>
          <p:cNvSpPr/>
          <p:nvPr/>
        </p:nvSpPr>
        <p:spPr>
          <a:xfrm>
            <a:off x="5101641" y="2083425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94"/>
          <p:cNvSpPr/>
          <p:nvPr/>
        </p:nvSpPr>
        <p:spPr>
          <a:xfrm>
            <a:off x="3897516" y="2105325"/>
            <a:ext cx="10026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OP_3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94"/>
          <p:cNvSpPr/>
          <p:nvPr/>
        </p:nvSpPr>
        <p:spPr>
          <a:xfrm>
            <a:off x="6343201" y="16150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94"/>
          <p:cNvSpPr/>
          <p:nvPr/>
        </p:nvSpPr>
        <p:spPr>
          <a:xfrm>
            <a:off x="7499976" y="16150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94"/>
          <p:cNvSpPr/>
          <p:nvPr/>
        </p:nvSpPr>
        <p:spPr>
          <a:xfrm>
            <a:off x="2597325" y="2716375"/>
            <a:ext cx="3358500" cy="23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94"/>
          <p:cNvSpPr/>
          <p:nvPr/>
        </p:nvSpPr>
        <p:spPr>
          <a:xfrm>
            <a:off x="3591800" y="464290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94"/>
          <p:cNvSpPr/>
          <p:nvPr/>
        </p:nvSpPr>
        <p:spPr>
          <a:xfrm>
            <a:off x="3591800" y="4255774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94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487" name="Google Shape;1487;p95"/>
          <p:cNvSpPr/>
          <p:nvPr/>
        </p:nvSpPr>
        <p:spPr>
          <a:xfrm>
            <a:off x="2597325" y="2716375"/>
            <a:ext cx="3358500" cy="23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95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95"/>
          <p:cNvSpPr/>
          <p:nvPr/>
        </p:nvSpPr>
        <p:spPr>
          <a:xfrm>
            <a:off x="3651207" y="386865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95"/>
          <p:cNvSpPr/>
          <p:nvPr/>
        </p:nvSpPr>
        <p:spPr>
          <a:xfrm>
            <a:off x="5101641" y="2083425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95"/>
          <p:cNvSpPr/>
          <p:nvPr/>
        </p:nvSpPr>
        <p:spPr>
          <a:xfrm>
            <a:off x="3897516" y="2105325"/>
            <a:ext cx="10026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OP_3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95"/>
          <p:cNvSpPr/>
          <p:nvPr/>
        </p:nvSpPr>
        <p:spPr>
          <a:xfrm>
            <a:off x="6343201" y="16150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95"/>
          <p:cNvSpPr/>
          <p:nvPr/>
        </p:nvSpPr>
        <p:spPr>
          <a:xfrm>
            <a:off x="7499976" y="16150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95"/>
          <p:cNvSpPr/>
          <p:nvPr/>
        </p:nvSpPr>
        <p:spPr>
          <a:xfrm>
            <a:off x="3591800" y="464290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95"/>
          <p:cNvSpPr/>
          <p:nvPr/>
        </p:nvSpPr>
        <p:spPr>
          <a:xfrm>
            <a:off x="3591800" y="4255774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95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ef695c931_0_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Bits (4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0200000069054f28012b4474caa9e821102655cc74037c415ad2bba702000000000000002ecfc74ceb512c5055bcff7e57735f7323c32f8bbb48f5e96307e5268c001cc93a09be52</a:t>
            </a:r>
            <a:r>
              <a:rPr lang="en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0ca303</a:t>
            </a:r>
            <a:r>
              <a:rPr lang="en">
                <a:solidFill>
                  <a:srgbClr val="00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19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88261c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37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</a:t>
            </a:r>
            <a:r>
              <a:rPr lang="en" sz="1500">
                <a:solidFill>
                  <a:srgbClr val="00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19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03a30c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Exponent Hex: 0x19 (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Size of Target in bytes)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Exponent Dec: 25 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(Size of Target in bytes)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(Incomplete) 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Target: </a:t>
            </a:r>
            <a:r>
              <a:rPr lang="en" sz="1500">
                <a:solidFill>
                  <a:srgbClr val="00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00000000000000000000000000000000000000000000000000</a:t>
            </a:r>
            <a:endParaRPr sz="1500">
              <a:solidFill>
                <a:srgbClr val="00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gbef695c931_0_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Header</a:t>
            </a:r>
            <a:endParaRPr/>
          </a:p>
        </p:txBody>
      </p:sp>
      <p:sp>
        <p:nvSpPr>
          <p:cNvPr id="187" name="Google Shape;187;gbef695c931_0_231"/>
          <p:cNvSpPr txBox="1"/>
          <p:nvPr/>
        </p:nvSpPr>
        <p:spPr>
          <a:xfrm>
            <a:off x="311700" y="4629150"/>
            <a:ext cx="38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Block Number: 277,316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502" name="Google Shape;1502;p96"/>
          <p:cNvSpPr/>
          <p:nvPr/>
        </p:nvSpPr>
        <p:spPr>
          <a:xfrm>
            <a:off x="2597325" y="2716375"/>
            <a:ext cx="3358500" cy="23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96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96"/>
          <p:cNvSpPr/>
          <p:nvPr/>
        </p:nvSpPr>
        <p:spPr>
          <a:xfrm>
            <a:off x="3651207" y="386865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96"/>
          <p:cNvSpPr/>
          <p:nvPr/>
        </p:nvSpPr>
        <p:spPr>
          <a:xfrm>
            <a:off x="5101641" y="2083425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96"/>
          <p:cNvSpPr/>
          <p:nvPr/>
        </p:nvSpPr>
        <p:spPr>
          <a:xfrm>
            <a:off x="3897516" y="2105325"/>
            <a:ext cx="10026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OP_3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96"/>
          <p:cNvSpPr/>
          <p:nvPr/>
        </p:nvSpPr>
        <p:spPr>
          <a:xfrm>
            <a:off x="3651201" y="3477574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96"/>
          <p:cNvSpPr/>
          <p:nvPr/>
        </p:nvSpPr>
        <p:spPr>
          <a:xfrm>
            <a:off x="7499976" y="16150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96"/>
          <p:cNvSpPr/>
          <p:nvPr/>
        </p:nvSpPr>
        <p:spPr>
          <a:xfrm>
            <a:off x="3591800" y="464290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96"/>
          <p:cNvSpPr/>
          <p:nvPr/>
        </p:nvSpPr>
        <p:spPr>
          <a:xfrm>
            <a:off x="3591800" y="4255774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96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517" name="Google Shape;1517;p97"/>
          <p:cNvSpPr/>
          <p:nvPr/>
        </p:nvSpPr>
        <p:spPr>
          <a:xfrm>
            <a:off x="2597325" y="2716375"/>
            <a:ext cx="3358500" cy="23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97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97"/>
          <p:cNvSpPr/>
          <p:nvPr/>
        </p:nvSpPr>
        <p:spPr>
          <a:xfrm>
            <a:off x="3651207" y="386865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97"/>
          <p:cNvSpPr/>
          <p:nvPr/>
        </p:nvSpPr>
        <p:spPr>
          <a:xfrm>
            <a:off x="5101641" y="2083425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97"/>
          <p:cNvSpPr/>
          <p:nvPr/>
        </p:nvSpPr>
        <p:spPr>
          <a:xfrm>
            <a:off x="3897516" y="2105325"/>
            <a:ext cx="10026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OP_3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97"/>
          <p:cNvSpPr/>
          <p:nvPr/>
        </p:nvSpPr>
        <p:spPr>
          <a:xfrm>
            <a:off x="3651201" y="3477574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97"/>
          <p:cNvSpPr/>
          <p:nvPr/>
        </p:nvSpPr>
        <p:spPr>
          <a:xfrm>
            <a:off x="3651201" y="30865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97"/>
          <p:cNvSpPr/>
          <p:nvPr/>
        </p:nvSpPr>
        <p:spPr>
          <a:xfrm>
            <a:off x="3591800" y="464290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97"/>
          <p:cNvSpPr/>
          <p:nvPr/>
        </p:nvSpPr>
        <p:spPr>
          <a:xfrm>
            <a:off x="3591800" y="4255774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97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532" name="Google Shape;1532;p98"/>
          <p:cNvSpPr/>
          <p:nvPr/>
        </p:nvSpPr>
        <p:spPr>
          <a:xfrm>
            <a:off x="2597325" y="3023600"/>
            <a:ext cx="3358500" cy="200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98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98"/>
          <p:cNvSpPr/>
          <p:nvPr/>
        </p:nvSpPr>
        <p:spPr>
          <a:xfrm>
            <a:off x="3651207" y="386865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98"/>
          <p:cNvSpPr/>
          <p:nvPr/>
        </p:nvSpPr>
        <p:spPr>
          <a:xfrm>
            <a:off x="5101641" y="2083425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98"/>
          <p:cNvSpPr/>
          <p:nvPr/>
        </p:nvSpPr>
        <p:spPr>
          <a:xfrm>
            <a:off x="3672941" y="2626075"/>
            <a:ext cx="10026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OP_3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98"/>
          <p:cNvSpPr/>
          <p:nvPr/>
        </p:nvSpPr>
        <p:spPr>
          <a:xfrm>
            <a:off x="3651201" y="3477574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98"/>
          <p:cNvSpPr/>
          <p:nvPr/>
        </p:nvSpPr>
        <p:spPr>
          <a:xfrm>
            <a:off x="3651201" y="30865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98"/>
          <p:cNvSpPr/>
          <p:nvPr/>
        </p:nvSpPr>
        <p:spPr>
          <a:xfrm>
            <a:off x="3591800" y="464290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98"/>
          <p:cNvSpPr/>
          <p:nvPr/>
        </p:nvSpPr>
        <p:spPr>
          <a:xfrm>
            <a:off x="3591800" y="4255774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98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547" name="Google Shape;1547;p99"/>
          <p:cNvSpPr/>
          <p:nvPr/>
        </p:nvSpPr>
        <p:spPr>
          <a:xfrm>
            <a:off x="2597325" y="2762025"/>
            <a:ext cx="3358500" cy="226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99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99"/>
          <p:cNvSpPr/>
          <p:nvPr/>
        </p:nvSpPr>
        <p:spPr>
          <a:xfrm>
            <a:off x="3651207" y="386865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99"/>
          <p:cNvSpPr/>
          <p:nvPr/>
        </p:nvSpPr>
        <p:spPr>
          <a:xfrm>
            <a:off x="5101641" y="2083425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99"/>
          <p:cNvSpPr/>
          <p:nvPr/>
        </p:nvSpPr>
        <p:spPr>
          <a:xfrm>
            <a:off x="3651201" y="3477574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99"/>
          <p:cNvSpPr/>
          <p:nvPr/>
        </p:nvSpPr>
        <p:spPr>
          <a:xfrm>
            <a:off x="3651201" y="30865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99"/>
          <p:cNvSpPr/>
          <p:nvPr/>
        </p:nvSpPr>
        <p:spPr>
          <a:xfrm>
            <a:off x="3591800" y="464290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99"/>
          <p:cNvSpPr/>
          <p:nvPr/>
        </p:nvSpPr>
        <p:spPr>
          <a:xfrm>
            <a:off x="3591800" y="4255774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99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561" name="Google Shape;1561;p100"/>
          <p:cNvSpPr/>
          <p:nvPr/>
        </p:nvSpPr>
        <p:spPr>
          <a:xfrm>
            <a:off x="2597325" y="3034050"/>
            <a:ext cx="3358500" cy="199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100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100"/>
          <p:cNvSpPr/>
          <p:nvPr/>
        </p:nvSpPr>
        <p:spPr>
          <a:xfrm>
            <a:off x="3651207" y="386865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100"/>
          <p:cNvSpPr/>
          <p:nvPr/>
        </p:nvSpPr>
        <p:spPr>
          <a:xfrm>
            <a:off x="3260316" y="2598937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100"/>
          <p:cNvSpPr/>
          <p:nvPr/>
        </p:nvSpPr>
        <p:spPr>
          <a:xfrm>
            <a:off x="3651201" y="3477574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100"/>
          <p:cNvSpPr/>
          <p:nvPr/>
        </p:nvSpPr>
        <p:spPr>
          <a:xfrm>
            <a:off x="3651201" y="3086500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100"/>
          <p:cNvSpPr/>
          <p:nvPr/>
        </p:nvSpPr>
        <p:spPr>
          <a:xfrm>
            <a:off x="3591800" y="4642900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100"/>
          <p:cNvSpPr/>
          <p:nvPr/>
        </p:nvSpPr>
        <p:spPr>
          <a:xfrm>
            <a:off x="3591800" y="4255774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100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575" name="Google Shape;1575;p101"/>
          <p:cNvSpPr/>
          <p:nvPr/>
        </p:nvSpPr>
        <p:spPr>
          <a:xfrm>
            <a:off x="2597325" y="4299975"/>
            <a:ext cx="3358500" cy="7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101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101"/>
          <p:cNvSpPr/>
          <p:nvPr/>
        </p:nvSpPr>
        <p:spPr>
          <a:xfrm>
            <a:off x="4958982" y="3346348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101"/>
          <p:cNvSpPr/>
          <p:nvPr/>
        </p:nvSpPr>
        <p:spPr>
          <a:xfrm>
            <a:off x="3260316" y="2598937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101"/>
          <p:cNvSpPr/>
          <p:nvPr/>
        </p:nvSpPr>
        <p:spPr>
          <a:xfrm>
            <a:off x="6236901" y="3346347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101"/>
          <p:cNvSpPr/>
          <p:nvPr/>
        </p:nvSpPr>
        <p:spPr>
          <a:xfrm>
            <a:off x="7564076" y="3346348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101"/>
          <p:cNvSpPr/>
          <p:nvPr/>
        </p:nvSpPr>
        <p:spPr>
          <a:xfrm>
            <a:off x="1070400" y="3346348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101"/>
          <p:cNvSpPr/>
          <p:nvPr/>
        </p:nvSpPr>
        <p:spPr>
          <a:xfrm>
            <a:off x="2597325" y="3346347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3" name="Google Shape;1583;p101"/>
          <p:cNvCxnSpPr>
            <a:stCxn id="1578" idx="2"/>
            <a:endCxn id="1582" idx="0"/>
          </p:cNvCxnSpPr>
          <p:nvPr/>
        </p:nvCxnSpPr>
        <p:spPr>
          <a:xfrm flipH="1">
            <a:off x="3179766" y="2985937"/>
            <a:ext cx="1096800" cy="36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4" name="Google Shape;1584;p101"/>
          <p:cNvCxnSpPr>
            <a:stCxn id="1578" idx="2"/>
            <a:endCxn id="1577" idx="0"/>
          </p:cNvCxnSpPr>
          <p:nvPr/>
        </p:nvCxnSpPr>
        <p:spPr>
          <a:xfrm>
            <a:off x="4276566" y="2985937"/>
            <a:ext cx="1205400" cy="36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5" name="Google Shape;1585;p101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591" name="Google Shape;1591;p102"/>
          <p:cNvSpPr/>
          <p:nvPr/>
        </p:nvSpPr>
        <p:spPr>
          <a:xfrm>
            <a:off x="2597325" y="4299975"/>
            <a:ext cx="3358500" cy="7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102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102"/>
          <p:cNvSpPr/>
          <p:nvPr/>
        </p:nvSpPr>
        <p:spPr>
          <a:xfrm>
            <a:off x="4958982" y="3346348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p102"/>
          <p:cNvSpPr/>
          <p:nvPr/>
        </p:nvSpPr>
        <p:spPr>
          <a:xfrm>
            <a:off x="3260316" y="2598937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102"/>
          <p:cNvSpPr/>
          <p:nvPr/>
        </p:nvSpPr>
        <p:spPr>
          <a:xfrm>
            <a:off x="6236901" y="3346347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102"/>
          <p:cNvSpPr/>
          <p:nvPr/>
        </p:nvSpPr>
        <p:spPr>
          <a:xfrm>
            <a:off x="7564076" y="3346348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102"/>
          <p:cNvSpPr/>
          <p:nvPr/>
        </p:nvSpPr>
        <p:spPr>
          <a:xfrm>
            <a:off x="1070400" y="3346348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102"/>
          <p:cNvSpPr/>
          <p:nvPr/>
        </p:nvSpPr>
        <p:spPr>
          <a:xfrm>
            <a:off x="2597325" y="3346347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9" name="Google Shape;1599;p102"/>
          <p:cNvCxnSpPr>
            <a:stCxn id="1594" idx="2"/>
            <a:endCxn id="1598" idx="0"/>
          </p:cNvCxnSpPr>
          <p:nvPr/>
        </p:nvCxnSpPr>
        <p:spPr>
          <a:xfrm flipH="1">
            <a:off x="3179766" y="2985937"/>
            <a:ext cx="1096800" cy="36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0" name="Google Shape;1600;p102"/>
          <p:cNvCxnSpPr>
            <a:stCxn id="1594" idx="2"/>
            <a:endCxn id="1593" idx="0"/>
          </p:cNvCxnSpPr>
          <p:nvPr/>
        </p:nvCxnSpPr>
        <p:spPr>
          <a:xfrm>
            <a:off x="4276566" y="2985937"/>
            <a:ext cx="1205400" cy="36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1" name="Google Shape;1601;p102"/>
          <p:cNvSpPr/>
          <p:nvPr/>
        </p:nvSpPr>
        <p:spPr>
          <a:xfrm>
            <a:off x="4072900" y="3346350"/>
            <a:ext cx="575400" cy="3432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102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608" name="Google Shape;1608;p103"/>
          <p:cNvSpPr/>
          <p:nvPr/>
        </p:nvSpPr>
        <p:spPr>
          <a:xfrm>
            <a:off x="2597325" y="4299975"/>
            <a:ext cx="3358500" cy="7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103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103"/>
          <p:cNvSpPr/>
          <p:nvPr/>
        </p:nvSpPr>
        <p:spPr>
          <a:xfrm>
            <a:off x="4958982" y="3346348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103"/>
          <p:cNvSpPr/>
          <p:nvPr/>
        </p:nvSpPr>
        <p:spPr>
          <a:xfrm>
            <a:off x="3260316" y="2598937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103"/>
          <p:cNvSpPr/>
          <p:nvPr/>
        </p:nvSpPr>
        <p:spPr>
          <a:xfrm>
            <a:off x="6236901" y="3346347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103"/>
          <p:cNvSpPr/>
          <p:nvPr/>
        </p:nvSpPr>
        <p:spPr>
          <a:xfrm>
            <a:off x="7564076" y="3346348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103"/>
          <p:cNvSpPr/>
          <p:nvPr/>
        </p:nvSpPr>
        <p:spPr>
          <a:xfrm>
            <a:off x="1070400" y="3346348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103"/>
          <p:cNvSpPr/>
          <p:nvPr/>
        </p:nvSpPr>
        <p:spPr>
          <a:xfrm>
            <a:off x="2597325" y="3346347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6" name="Google Shape;1616;p103"/>
          <p:cNvCxnSpPr>
            <a:stCxn id="1611" idx="2"/>
            <a:endCxn id="1615" idx="0"/>
          </p:cNvCxnSpPr>
          <p:nvPr/>
        </p:nvCxnSpPr>
        <p:spPr>
          <a:xfrm flipH="1">
            <a:off x="3179766" y="2985937"/>
            <a:ext cx="1096800" cy="36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7" name="Google Shape;1617;p103"/>
          <p:cNvCxnSpPr>
            <a:stCxn id="1611" idx="2"/>
            <a:endCxn id="1612" idx="0"/>
          </p:cNvCxnSpPr>
          <p:nvPr/>
        </p:nvCxnSpPr>
        <p:spPr>
          <a:xfrm>
            <a:off x="4276566" y="2985937"/>
            <a:ext cx="2483400" cy="36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8" name="Google Shape;1618;p103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624" name="Google Shape;1624;p104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104"/>
          <p:cNvSpPr/>
          <p:nvPr/>
        </p:nvSpPr>
        <p:spPr>
          <a:xfrm>
            <a:off x="4958982" y="3346348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104"/>
          <p:cNvSpPr/>
          <p:nvPr/>
        </p:nvSpPr>
        <p:spPr>
          <a:xfrm>
            <a:off x="3260316" y="2598937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104"/>
          <p:cNvSpPr/>
          <p:nvPr/>
        </p:nvSpPr>
        <p:spPr>
          <a:xfrm>
            <a:off x="6236901" y="3346347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104"/>
          <p:cNvSpPr/>
          <p:nvPr/>
        </p:nvSpPr>
        <p:spPr>
          <a:xfrm>
            <a:off x="7564076" y="3346348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104"/>
          <p:cNvSpPr/>
          <p:nvPr/>
        </p:nvSpPr>
        <p:spPr>
          <a:xfrm>
            <a:off x="1070400" y="3346348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104"/>
          <p:cNvSpPr/>
          <p:nvPr/>
        </p:nvSpPr>
        <p:spPr>
          <a:xfrm>
            <a:off x="2597325" y="3346347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1" name="Google Shape;1631;p104"/>
          <p:cNvCxnSpPr>
            <a:stCxn id="1626" idx="2"/>
            <a:endCxn id="1630" idx="0"/>
          </p:cNvCxnSpPr>
          <p:nvPr/>
        </p:nvCxnSpPr>
        <p:spPr>
          <a:xfrm flipH="1">
            <a:off x="3179766" y="2985937"/>
            <a:ext cx="1096800" cy="36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2" name="Google Shape;1632;p104"/>
          <p:cNvCxnSpPr>
            <a:stCxn id="1626" idx="2"/>
            <a:endCxn id="1627" idx="0"/>
          </p:cNvCxnSpPr>
          <p:nvPr/>
        </p:nvCxnSpPr>
        <p:spPr>
          <a:xfrm>
            <a:off x="4276566" y="2985937"/>
            <a:ext cx="2483400" cy="36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3" name="Google Shape;1633;p104"/>
          <p:cNvSpPr/>
          <p:nvPr/>
        </p:nvSpPr>
        <p:spPr>
          <a:xfrm>
            <a:off x="4009799" y="3306111"/>
            <a:ext cx="575400" cy="343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104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104"/>
          <p:cNvSpPr/>
          <p:nvPr/>
        </p:nvSpPr>
        <p:spPr>
          <a:xfrm>
            <a:off x="2597325" y="4299975"/>
            <a:ext cx="3358500" cy="7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641" name="Google Shape;1641;p105"/>
          <p:cNvSpPr/>
          <p:nvPr/>
        </p:nvSpPr>
        <p:spPr>
          <a:xfrm>
            <a:off x="2597325" y="4299975"/>
            <a:ext cx="3358500" cy="7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105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105"/>
          <p:cNvSpPr/>
          <p:nvPr/>
        </p:nvSpPr>
        <p:spPr>
          <a:xfrm>
            <a:off x="4958982" y="3346348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105"/>
          <p:cNvSpPr/>
          <p:nvPr/>
        </p:nvSpPr>
        <p:spPr>
          <a:xfrm>
            <a:off x="3260316" y="2598937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105"/>
          <p:cNvSpPr/>
          <p:nvPr/>
        </p:nvSpPr>
        <p:spPr>
          <a:xfrm>
            <a:off x="7564076" y="3346348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105"/>
          <p:cNvSpPr/>
          <p:nvPr/>
        </p:nvSpPr>
        <p:spPr>
          <a:xfrm>
            <a:off x="1070400" y="3346348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105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ef695c931_0_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Bits (4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0200000069054f28012b4474caa9e821102655cc74037c415ad2bba702000000000000002ecfc74ceb512c5055bcff7e57735f7323c32f8bbb48f5e96307e5268c001cc93a09be52</a:t>
            </a:r>
            <a:r>
              <a:rPr lang="en">
                <a:solidFill>
                  <a:srgbClr val="00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0ca303</a:t>
            </a:r>
            <a:r>
              <a:rPr lang="en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19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88261c37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0x1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500">
                <a:solidFill>
                  <a:srgbClr val="00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03a30c</a:t>
            </a:r>
            <a:endParaRPr sz="1500">
              <a:solidFill>
                <a:srgbClr val="00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Coefficient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 Hex: 0x03a30c (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Initial 3 bytes of Target)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(Incomplete) Target: </a:t>
            </a:r>
            <a:r>
              <a:rPr lang="en" sz="1500">
                <a:solidFill>
                  <a:srgbClr val="00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03a30c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00000000000000000000000000000000000000000000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gbef695c931_0_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Header</a:t>
            </a:r>
            <a:endParaRPr/>
          </a:p>
        </p:txBody>
      </p:sp>
      <p:sp>
        <p:nvSpPr>
          <p:cNvPr id="194" name="Google Shape;194;gbef695c931_0_237"/>
          <p:cNvSpPr txBox="1"/>
          <p:nvPr/>
        </p:nvSpPr>
        <p:spPr>
          <a:xfrm>
            <a:off x="311700" y="4629150"/>
            <a:ext cx="38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Block Number: 277,316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653" name="Google Shape;1653;p106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106"/>
          <p:cNvSpPr/>
          <p:nvPr/>
        </p:nvSpPr>
        <p:spPr>
          <a:xfrm>
            <a:off x="4958982" y="3346348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106"/>
          <p:cNvSpPr/>
          <p:nvPr/>
        </p:nvSpPr>
        <p:spPr>
          <a:xfrm>
            <a:off x="3260316" y="2598937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106"/>
          <p:cNvSpPr/>
          <p:nvPr/>
        </p:nvSpPr>
        <p:spPr>
          <a:xfrm>
            <a:off x="6236901" y="3346347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106"/>
          <p:cNvSpPr/>
          <p:nvPr/>
        </p:nvSpPr>
        <p:spPr>
          <a:xfrm>
            <a:off x="2597325" y="3346347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8" name="Google Shape;1658;p106"/>
          <p:cNvCxnSpPr>
            <a:stCxn id="1655" idx="2"/>
            <a:endCxn id="1657" idx="0"/>
          </p:cNvCxnSpPr>
          <p:nvPr/>
        </p:nvCxnSpPr>
        <p:spPr>
          <a:xfrm flipH="1">
            <a:off x="3179766" y="2985937"/>
            <a:ext cx="1096800" cy="36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9" name="Google Shape;1659;p106"/>
          <p:cNvCxnSpPr>
            <a:stCxn id="1655" idx="2"/>
            <a:endCxn id="1654" idx="0"/>
          </p:cNvCxnSpPr>
          <p:nvPr/>
        </p:nvCxnSpPr>
        <p:spPr>
          <a:xfrm>
            <a:off x="4276566" y="2985937"/>
            <a:ext cx="1205400" cy="36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0" name="Google Shape;1660;p106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106"/>
          <p:cNvSpPr/>
          <p:nvPr/>
        </p:nvSpPr>
        <p:spPr>
          <a:xfrm>
            <a:off x="2597325" y="4299975"/>
            <a:ext cx="3358500" cy="7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667" name="Google Shape;1667;p107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107"/>
          <p:cNvSpPr/>
          <p:nvPr/>
        </p:nvSpPr>
        <p:spPr>
          <a:xfrm>
            <a:off x="4958982" y="3346348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107"/>
          <p:cNvSpPr/>
          <p:nvPr/>
        </p:nvSpPr>
        <p:spPr>
          <a:xfrm>
            <a:off x="3260316" y="2598937"/>
            <a:ext cx="2032500" cy="387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107"/>
          <p:cNvSpPr/>
          <p:nvPr/>
        </p:nvSpPr>
        <p:spPr>
          <a:xfrm>
            <a:off x="6236901" y="3346347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107"/>
          <p:cNvSpPr/>
          <p:nvPr/>
        </p:nvSpPr>
        <p:spPr>
          <a:xfrm>
            <a:off x="2597325" y="3346347"/>
            <a:ext cx="11649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2" name="Google Shape;1672;p107"/>
          <p:cNvCxnSpPr>
            <a:stCxn id="1669" idx="2"/>
            <a:endCxn id="1671" idx="0"/>
          </p:cNvCxnSpPr>
          <p:nvPr/>
        </p:nvCxnSpPr>
        <p:spPr>
          <a:xfrm flipH="1">
            <a:off x="3179766" y="2985937"/>
            <a:ext cx="1096800" cy="36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3" name="Google Shape;1673;p107"/>
          <p:cNvCxnSpPr>
            <a:stCxn id="1669" idx="2"/>
            <a:endCxn id="1668" idx="0"/>
          </p:cNvCxnSpPr>
          <p:nvPr/>
        </p:nvCxnSpPr>
        <p:spPr>
          <a:xfrm>
            <a:off x="4276566" y="2985937"/>
            <a:ext cx="1205400" cy="36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4" name="Google Shape;1674;p107"/>
          <p:cNvSpPr/>
          <p:nvPr/>
        </p:nvSpPr>
        <p:spPr>
          <a:xfrm>
            <a:off x="4038425" y="3358375"/>
            <a:ext cx="533700" cy="331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107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107"/>
          <p:cNvSpPr/>
          <p:nvPr/>
        </p:nvSpPr>
        <p:spPr>
          <a:xfrm>
            <a:off x="2597325" y="4299975"/>
            <a:ext cx="3358500" cy="7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682" name="Google Shape;1682;p108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p108"/>
          <p:cNvSpPr/>
          <p:nvPr/>
        </p:nvSpPr>
        <p:spPr>
          <a:xfrm>
            <a:off x="6236901" y="3346347"/>
            <a:ext cx="1046100" cy="3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108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108"/>
          <p:cNvSpPr/>
          <p:nvPr/>
        </p:nvSpPr>
        <p:spPr>
          <a:xfrm>
            <a:off x="2597325" y="4299975"/>
            <a:ext cx="3358500" cy="7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108"/>
          <p:cNvSpPr/>
          <p:nvPr/>
        </p:nvSpPr>
        <p:spPr>
          <a:xfrm>
            <a:off x="3850950" y="4710950"/>
            <a:ext cx="680100" cy="240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692" name="Google Shape;1692;p109"/>
          <p:cNvSpPr/>
          <p:nvPr/>
        </p:nvSpPr>
        <p:spPr>
          <a:xfrm>
            <a:off x="3850300" y="1162350"/>
            <a:ext cx="5034900" cy="140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Redeem 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109"/>
          <p:cNvSpPr txBox="1"/>
          <p:nvPr/>
        </p:nvSpPr>
        <p:spPr>
          <a:xfrm>
            <a:off x="3871025" y="3389775"/>
            <a:ext cx="12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Unlocked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109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109"/>
          <p:cNvSpPr/>
          <p:nvPr/>
        </p:nvSpPr>
        <p:spPr>
          <a:xfrm>
            <a:off x="2597325" y="4299975"/>
            <a:ext cx="3358500" cy="73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109"/>
          <p:cNvSpPr/>
          <p:nvPr/>
        </p:nvSpPr>
        <p:spPr>
          <a:xfrm>
            <a:off x="3850950" y="4710950"/>
            <a:ext cx="680100" cy="240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P2SH: Pay to Script Hash</a:t>
            </a:r>
            <a:endParaRPr/>
          </a:p>
        </p:txBody>
      </p:sp>
      <p:sp>
        <p:nvSpPr>
          <p:cNvPr id="1702" name="Google Shape;1702;p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Redeem Script can be anything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general Bitcoin scripting capabilities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although not turing complete (no jumping / looping)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any Bitcoin Opcode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https://en.bitcoin.it/wiki/Script#Opcodes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Introduced in BIP 16, Apr 2012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https://github.com/bitcoin/bips/blob/master/bip-0016.mediawiki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ScriptPubKey (locking script)</a:t>
            </a:r>
            <a:endParaRPr/>
          </a:p>
        </p:txBody>
      </p:sp>
      <p:sp>
        <p:nvSpPr>
          <p:cNvPr id="1708" name="Google Shape;1708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P2PK: Pay to Pubkey </a:t>
            </a:r>
            <a:r>
              <a:rPr lang="en">
                <a:solidFill>
                  <a:srgbClr val="EA9999"/>
                </a:solidFill>
              </a:rPr>
              <a:t>(not commonly used)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P2PKH: Pay to Pubkey Hash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P2MS: Pay to Multisig </a:t>
            </a:r>
            <a:r>
              <a:rPr lang="en">
                <a:solidFill>
                  <a:srgbClr val="EA9999"/>
                </a:solidFill>
              </a:rPr>
              <a:t>(not commonly used)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P2SH: Pay to Script Hash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NULL DATA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112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NULL DATA</a:t>
            </a:r>
            <a:endParaRPr/>
          </a:p>
        </p:txBody>
      </p:sp>
      <p:sp>
        <p:nvSpPr>
          <p:cNvPr id="1715" name="Google Shape;1715;p112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112"/>
          <p:cNvSpPr/>
          <p:nvPr/>
        </p:nvSpPr>
        <p:spPr>
          <a:xfrm>
            <a:off x="2854800" y="2836375"/>
            <a:ext cx="3358500" cy="210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112"/>
          <p:cNvSpPr/>
          <p:nvPr/>
        </p:nvSpPr>
        <p:spPr>
          <a:xfrm>
            <a:off x="3849275" y="1715350"/>
            <a:ext cx="14475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OP_RETURN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112"/>
          <p:cNvSpPr/>
          <p:nvPr/>
        </p:nvSpPr>
        <p:spPr>
          <a:xfrm>
            <a:off x="5545525" y="1715350"/>
            <a:ext cx="6678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113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NULL DATA</a:t>
            </a:r>
            <a:endParaRPr/>
          </a:p>
        </p:txBody>
      </p:sp>
      <p:sp>
        <p:nvSpPr>
          <p:cNvPr id="1725" name="Google Shape;1725;p113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113"/>
          <p:cNvSpPr/>
          <p:nvPr/>
        </p:nvSpPr>
        <p:spPr>
          <a:xfrm>
            <a:off x="2854800" y="3316525"/>
            <a:ext cx="3358500" cy="162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113"/>
          <p:cNvSpPr/>
          <p:nvPr/>
        </p:nvSpPr>
        <p:spPr>
          <a:xfrm>
            <a:off x="3682675" y="2822713"/>
            <a:ext cx="14475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OP_RETURN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113"/>
          <p:cNvSpPr/>
          <p:nvPr/>
        </p:nvSpPr>
        <p:spPr>
          <a:xfrm>
            <a:off x="5545525" y="1715350"/>
            <a:ext cx="6678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114"/>
          <p:cNvSpPr/>
          <p:nvPr/>
        </p:nvSpPr>
        <p:spPr>
          <a:xfrm>
            <a:off x="38006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NULL DATA</a:t>
            </a:r>
            <a:endParaRPr/>
          </a:p>
        </p:txBody>
      </p:sp>
      <p:sp>
        <p:nvSpPr>
          <p:cNvPr id="1735" name="Google Shape;1735;p114"/>
          <p:cNvSpPr/>
          <p:nvPr/>
        </p:nvSpPr>
        <p:spPr>
          <a:xfrm>
            <a:off x="126775" y="1262700"/>
            <a:ext cx="35559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114"/>
          <p:cNvSpPr/>
          <p:nvPr/>
        </p:nvSpPr>
        <p:spPr>
          <a:xfrm>
            <a:off x="2854800" y="3316525"/>
            <a:ext cx="3358500" cy="162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114"/>
          <p:cNvSpPr/>
          <p:nvPr/>
        </p:nvSpPr>
        <p:spPr>
          <a:xfrm>
            <a:off x="5545525" y="1715350"/>
            <a:ext cx="6678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114"/>
          <p:cNvSpPr txBox="1"/>
          <p:nvPr/>
        </p:nvSpPr>
        <p:spPr>
          <a:xfrm>
            <a:off x="3346650" y="2750863"/>
            <a:ext cx="2374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stop execution and return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NULL DATA</a:t>
            </a:r>
            <a:endParaRPr/>
          </a:p>
        </p:txBody>
      </p:sp>
      <p:sp>
        <p:nvSpPr>
          <p:cNvPr id="1744" name="Google Shape;1744;p115"/>
          <p:cNvSpPr/>
          <p:nvPr/>
        </p:nvSpPr>
        <p:spPr>
          <a:xfrm>
            <a:off x="5545525" y="1715350"/>
            <a:ext cx="6678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f695c931_0_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Bits (4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0200000069054f28012b4474caa9e821102655cc74037c415ad2bba702000000000000002ecfc74ceb512c5055bcff7e57735f7323c32f8bbb48f5e96307e5268c001cc93a09be52</a:t>
            </a:r>
            <a:r>
              <a:rPr lang="en">
                <a:solidFill>
                  <a:srgbClr val="00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0ca30319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88261c37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0x1903a30c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Target Hex (32 bytes): 0x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000000000000000</a:t>
            </a:r>
            <a:r>
              <a:rPr lang="en" sz="1500">
                <a:solidFill>
                  <a:srgbClr val="000000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3a30c00000000000000000000000000000000000000000000</a:t>
            </a:r>
            <a:endParaRPr sz="1500">
              <a:solidFill>
                <a:srgbClr val="000000"/>
              </a:solidFill>
              <a:highlight>
                <a:srgbClr val="00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Target Dec: 22829202948393929850749706076701368331072452018388575715328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gbef695c931_0_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Header</a:t>
            </a:r>
            <a:endParaRPr/>
          </a:p>
        </p:txBody>
      </p:sp>
      <p:sp>
        <p:nvSpPr>
          <p:cNvPr id="201" name="Google Shape;201;gbef695c931_0_244"/>
          <p:cNvSpPr txBox="1"/>
          <p:nvPr/>
        </p:nvSpPr>
        <p:spPr>
          <a:xfrm>
            <a:off x="311700" y="4629150"/>
            <a:ext cx="38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Block Number: 277,316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NULL DATA</a:t>
            </a:r>
            <a:endParaRPr/>
          </a:p>
        </p:txBody>
      </p:sp>
      <p:sp>
        <p:nvSpPr>
          <p:cNvPr id="1750" name="Google Shape;1750;p116"/>
          <p:cNvSpPr/>
          <p:nvPr/>
        </p:nvSpPr>
        <p:spPr>
          <a:xfrm>
            <a:off x="5545525" y="1715350"/>
            <a:ext cx="1349100" cy="345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“Hello World”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DATA: arbitrary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storing data on blockchain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associated with output is essentially burned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unlockable = unspendable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get marked as UTXO =&gt; not stored in UTXO database =&gt; saves on RAM</a:t>
            </a:r>
            <a:endParaRPr/>
          </a:p>
        </p:txBody>
      </p:sp>
      <p:sp>
        <p:nvSpPr>
          <p:cNvPr id="1756" name="Google Shape;1756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NULL DATA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bef695c931_0_6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P2PK: Pay to Pubkey </a:t>
            </a:r>
            <a:r>
              <a:rPr lang="en">
                <a:solidFill>
                  <a:srgbClr val="EA9999"/>
                </a:solidFill>
              </a:rPr>
              <a:t>(not commonly used)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P2PKH: Pay to Pubkey Hash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P2MS: Pay to Multisig </a:t>
            </a:r>
            <a:r>
              <a:rPr lang="en">
                <a:solidFill>
                  <a:srgbClr val="EA9999"/>
                </a:solidFill>
              </a:rPr>
              <a:t>(not commonly used)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P2SH: Pay to Script Hash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NULL DATA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P2WPKH: Pay to Witness Public Key Hash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P2WSH: Pay to Witness Script Hash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2" name="Google Shape;1762;gbef695c931_0_6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Other Script Types - Segwit</a:t>
            </a:r>
            <a:endParaRPr/>
          </a:p>
        </p:txBody>
      </p:sp>
      <p:sp>
        <p:nvSpPr>
          <p:cNvPr id="1763" name="Google Shape;1763;gbef695c931_0_610"/>
          <p:cNvSpPr txBox="1"/>
          <p:nvPr/>
        </p:nvSpPr>
        <p:spPr>
          <a:xfrm>
            <a:off x="561725" y="4690050"/>
            <a:ext cx="82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Mastering Bitcoin - segwit:</a:t>
            </a:r>
            <a:r>
              <a:rPr lang="en" sz="1000"/>
              <a:t>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https://github.com/bitcoinbook/bitcoinbook/blob/develop/ch07.asciidoc#segregated-witness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769" name="Google Shape;1769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Script - Bitcoin Wiki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Learn Me A Bitcoin - Script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CashScript: A high-level language for Bitcoin Cash Script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ef695c931_0_2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Nonce</a:t>
            </a:r>
            <a:r>
              <a:rPr lang="en">
                <a:solidFill>
                  <a:srgbClr val="00FFFF"/>
                </a:solidFill>
              </a:rPr>
              <a:t> (4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0200000069054f28012b4474caa9e821102655cc74037c415ad2bba702000000000000002ecfc74ceb512c5055bcff7e57735f7323c32f8bbb48f5e96307e5268c001cc93a09be520ca30319</a:t>
            </a:r>
            <a:r>
              <a:rPr lang="en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88261c37</a:t>
            </a:r>
            <a:endParaRPr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0x371c2688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Dec: 924591752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" name="Google Shape;207;gbef695c931_0_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Header</a:t>
            </a:r>
            <a:endParaRPr/>
          </a:p>
        </p:txBody>
      </p:sp>
      <p:sp>
        <p:nvSpPr>
          <p:cNvPr id="208" name="Google Shape;208;gbef695c931_0_252"/>
          <p:cNvSpPr txBox="1"/>
          <p:nvPr/>
        </p:nvSpPr>
        <p:spPr>
          <a:xfrm>
            <a:off x="311700" y="4629150"/>
            <a:ext cx="38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Block Number: 277,316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ef695c931_0_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 Body</a:t>
            </a:r>
            <a:endParaRPr/>
          </a:p>
        </p:txBody>
      </p:sp>
      <p:sp>
        <p:nvSpPr>
          <p:cNvPr id="214" name="Google Shape;214;gbef695c931_0_284"/>
          <p:cNvSpPr/>
          <p:nvPr/>
        </p:nvSpPr>
        <p:spPr>
          <a:xfrm>
            <a:off x="2437700" y="3730775"/>
            <a:ext cx="4512000" cy="1197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/>
              <a:t>BLOCK BODY (variable size)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= Transactions (Merkle Tree)</a:t>
            </a:r>
            <a:endParaRPr sz="2000"/>
          </a:p>
        </p:txBody>
      </p:sp>
      <p:sp>
        <p:nvSpPr>
          <p:cNvPr id="215" name="Google Shape;215;gbef695c931_0_284"/>
          <p:cNvSpPr/>
          <p:nvPr/>
        </p:nvSpPr>
        <p:spPr>
          <a:xfrm>
            <a:off x="2445525" y="1638700"/>
            <a:ext cx="4504200" cy="1476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Version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Previous Block Id (hash)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Merkle Root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Time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Bits (target)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Nonce</a:t>
            </a:r>
            <a:endParaRPr sz="2000"/>
          </a:p>
        </p:txBody>
      </p:sp>
      <p:sp>
        <p:nvSpPr>
          <p:cNvPr id="216" name="Google Shape;216;gbef695c931_0_284"/>
          <p:cNvSpPr txBox="1"/>
          <p:nvPr/>
        </p:nvSpPr>
        <p:spPr>
          <a:xfrm>
            <a:off x="2445325" y="1238500"/>
            <a:ext cx="4504200" cy="400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Size (4 bytes): Size of the Block in bytes</a:t>
            </a:r>
            <a:endParaRPr/>
          </a:p>
        </p:txBody>
      </p:sp>
      <p:sp>
        <p:nvSpPr>
          <p:cNvPr id="217" name="Google Shape;217;gbef695c931_0_284"/>
          <p:cNvSpPr txBox="1"/>
          <p:nvPr/>
        </p:nvSpPr>
        <p:spPr>
          <a:xfrm>
            <a:off x="2437700" y="3115175"/>
            <a:ext cx="4530000" cy="61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Counter (VarInt, 1-9 bytes): Num Transactions that follow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 Body</a:t>
            </a:r>
            <a:endParaRPr/>
          </a:p>
        </p:txBody>
      </p:sp>
      <p:sp>
        <p:nvSpPr>
          <p:cNvPr id="223" name="Google Shape;223;p4"/>
          <p:cNvSpPr/>
          <p:nvPr/>
        </p:nvSpPr>
        <p:spPr>
          <a:xfrm>
            <a:off x="2437700" y="2741100"/>
            <a:ext cx="4512000" cy="2186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500"/>
              <a:t>BODY (Merkle Tree)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2445375" y="1245000"/>
            <a:ext cx="4512000" cy="1496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HEADER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 Block Id (hash)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Merkle Root</a:t>
            </a:r>
            <a:endParaRPr b="0" i="0" sz="13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Bits (target)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Nonce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4"/>
          <p:cNvCxnSpPr>
            <a:stCxn id="226" idx="0"/>
            <a:endCxn id="227" idx="3"/>
          </p:cNvCxnSpPr>
          <p:nvPr/>
        </p:nvCxnSpPr>
        <p:spPr>
          <a:xfrm flipH="1" rot="5400000">
            <a:off x="5888175" y="4015275"/>
            <a:ext cx="507300" cy="19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228" name="Google Shape;228;p4"/>
          <p:cNvGrpSpPr/>
          <p:nvPr/>
        </p:nvGrpSpPr>
        <p:grpSpPr>
          <a:xfrm>
            <a:off x="2899575" y="3060050"/>
            <a:ext cx="3679800" cy="1672675"/>
            <a:chOff x="2875550" y="3066825"/>
            <a:chExt cx="3679800" cy="1672675"/>
          </a:xfrm>
        </p:grpSpPr>
        <p:sp>
          <p:nvSpPr>
            <p:cNvPr id="229" name="Google Shape;229;p4"/>
            <p:cNvSpPr/>
            <p:nvPr/>
          </p:nvSpPr>
          <p:spPr>
            <a:xfrm>
              <a:off x="2875550" y="4373200"/>
              <a:ext cx="680100" cy="3663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878350" y="4373200"/>
              <a:ext cx="680100" cy="3663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4800600" y="4373200"/>
              <a:ext cx="680100" cy="3663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875250" y="4373200"/>
              <a:ext cx="680100" cy="3663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367275" y="3682700"/>
              <a:ext cx="680100" cy="3663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H(0|1)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340125" y="3682700"/>
              <a:ext cx="680100" cy="3663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H(2|3)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4352125" y="3066825"/>
              <a:ext cx="680100" cy="3663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4"/>
            <p:cNvCxnSpPr>
              <a:stCxn id="229" idx="0"/>
              <a:endCxn id="232" idx="1"/>
            </p:cNvCxnSpPr>
            <p:nvPr/>
          </p:nvCxnSpPr>
          <p:spPr>
            <a:xfrm rot="-5400000">
              <a:off x="3037850" y="4043650"/>
              <a:ext cx="507300" cy="151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35" name="Google Shape;235;p4"/>
            <p:cNvCxnSpPr>
              <a:stCxn id="230" idx="0"/>
              <a:endCxn id="232" idx="3"/>
            </p:cNvCxnSpPr>
            <p:nvPr/>
          </p:nvCxnSpPr>
          <p:spPr>
            <a:xfrm flipH="1" rot="5400000">
              <a:off x="3879250" y="4034050"/>
              <a:ext cx="507300" cy="171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36" name="Google Shape;236;p4"/>
            <p:cNvCxnSpPr>
              <a:stCxn id="231" idx="0"/>
              <a:endCxn id="227" idx="1"/>
            </p:cNvCxnSpPr>
            <p:nvPr/>
          </p:nvCxnSpPr>
          <p:spPr>
            <a:xfrm rot="-5400000">
              <a:off x="4986750" y="4019800"/>
              <a:ext cx="507300" cy="199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37" name="Google Shape;237;p4"/>
            <p:cNvCxnSpPr>
              <a:stCxn id="232" idx="0"/>
              <a:endCxn id="233" idx="1"/>
            </p:cNvCxnSpPr>
            <p:nvPr/>
          </p:nvCxnSpPr>
          <p:spPr>
            <a:xfrm rot="-5400000">
              <a:off x="3813375" y="3144050"/>
              <a:ext cx="432600" cy="644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38" name="Google Shape;238;p4"/>
            <p:cNvCxnSpPr>
              <a:stCxn id="227" idx="0"/>
              <a:endCxn id="233" idx="3"/>
            </p:cNvCxnSpPr>
            <p:nvPr/>
          </p:nvCxnSpPr>
          <p:spPr>
            <a:xfrm flipH="1" rot="5400000">
              <a:off x="5139875" y="3142400"/>
              <a:ext cx="432600" cy="648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sp>
        <p:nvSpPr>
          <p:cNvPr id="239" name="Google Shape;239;p4"/>
          <p:cNvSpPr/>
          <p:nvPr/>
        </p:nvSpPr>
        <p:spPr>
          <a:xfrm>
            <a:off x="3568875" y="2057402"/>
            <a:ext cx="1141500" cy="1021937"/>
          </a:xfrm>
          <a:custGeom>
            <a:rect b="b" l="l" r="r" t="t"/>
            <a:pathLst>
              <a:path extrusionOk="0" h="48233" w="45660">
                <a:moveTo>
                  <a:pt x="45660" y="48233"/>
                </a:moveTo>
                <a:cubicBezTo>
                  <a:pt x="44801" y="45658"/>
                  <a:pt x="45821" y="41780"/>
                  <a:pt x="43494" y="40383"/>
                </a:cubicBezTo>
                <a:cubicBezTo>
                  <a:pt x="36641" y="36270"/>
                  <a:pt x="27458" y="39473"/>
                  <a:pt x="19671" y="37676"/>
                </a:cubicBezTo>
                <a:cubicBezTo>
                  <a:pt x="12060" y="35920"/>
                  <a:pt x="5599" y="29343"/>
                  <a:pt x="1804" y="22516"/>
                </a:cubicBezTo>
                <a:cubicBezTo>
                  <a:pt x="-1302" y="16927"/>
                  <a:pt x="-212" y="7560"/>
                  <a:pt x="4782" y="3566"/>
                </a:cubicBezTo>
                <a:cubicBezTo>
                  <a:pt x="10077" y="-668"/>
                  <a:pt x="18035" y="47"/>
                  <a:pt x="24815" y="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ef695c931_0_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245" name="Google Shape;245;gbef695c931_0_301"/>
          <p:cNvSpPr/>
          <p:nvPr/>
        </p:nvSpPr>
        <p:spPr>
          <a:xfrm>
            <a:off x="2437700" y="2741100"/>
            <a:ext cx="4512000" cy="2186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500"/>
              <a:t>BODY (Merkle Tree)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bef695c931_0_301"/>
          <p:cNvSpPr/>
          <p:nvPr/>
        </p:nvSpPr>
        <p:spPr>
          <a:xfrm>
            <a:off x="2445375" y="1245000"/>
            <a:ext cx="4512000" cy="1496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HEADER</a:t>
            </a:r>
            <a:endParaRPr sz="1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 Block Id (hash)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latin typeface="Arial"/>
                <a:ea typeface="Arial"/>
                <a:cs typeface="Arial"/>
                <a:sym typeface="Arial"/>
              </a:rPr>
              <a:t>Merkle Root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Bits (target)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Nonce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bef695c931_0_301"/>
          <p:cNvCxnSpPr>
            <a:stCxn id="248" idx="0"/>
            <a:endCxn id="249" idx="3"/>
          </p:cNvCxnSpPr>
          <p:nvPr/>
        </p:nvCxnSpPr>
        <p:spPr>
          <a:xfrm flipH="1" rot="5400000">
            <a:off x="5888175" y="4015275"/>
            <a:ext cx="507300" cy="19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250" name="Google Shape;250;gbef695c931_0_301"/>
          <p:cNvGrpSpPr/>
          <p:nvPr/>
        </p:nvGrpSpPr>
        <p:grpSpPr>
          <a:xfrm>
            <a:off x="2899575" y="3060050"/>
            <a:ext cx="3679800" cy="1672675"/>
            <a:chOff x="2875550" y="3066825"/>
            <a:chExt cx="3679800" cy="1672675"/>
          </a:xfrm>
        </p:grpSpPr>
        <p:sp>
          <p:nvSpPr>
            <p:cNvPr id="251" name="Google Shape;251;gbef695c931_0_301"/>
            <p:cNvSpPr/>
            <p:nvPr/>
          </p:nvSpPr>
          <p:spPr>
            <a:xfrm>
              <a:off x="2875550" y="4373200"/>
              <a:ext cx="680100" cy="366300"/>
            </a:xfrm>
            <a:prstGeom prst="roundRect">
              <a:avLst>
                <a:gd fmla="val 16667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highlight>
                    <a:srgbClr val="00FFFF"/>
                  </a:highlight>
                  <a:latin typeface="Arial"/>
                  <a:ea typeface="Arial"/>
                  <a:cs typeface="Arial"/>
                  <a:sym typeface="Arial"/>
                </a:rPr>
                <a:t>tx 0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bef695c931_0_301"/>
            <p:cNvSpPr/>
            <p:nvPr/>
          </p:nvSpPr>
          <p:spPr>
            <a:xfrm>
              <a:off x="3878350" y="4373200"/>
              <a:ext cx="680100" cy="366300"/>
            </a:xfrm>
            <a:prstGeom prst="roundRect">
              <a:avLst>
                <a:gd fmla="val 16667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bef695c931_0_301"/>
            <p:cNvSpPr/>
            <p:nvPr/>
          </p:nvSpPr>
          <p:spPr>
            <a:xfrm>
              <a:off x="4800600" y="4373200"/>
              <a:ext cx="680100" cy="366300"/>
            </a:xfrm>
            <a:prstGeom prst="roundRect">
              <a:avLst>
                <a:gd fmla="val 16667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bef695c931_0_301"/>
            <p:cNvSpPr/>
            <p:nvPr/>
          </p:nvSpPr>
          <p:spPr>
            <a:xfrm>
              <a:off x="5875250" y="4373200"/>
              <a:ext cx="680100" cy="366300"/>
            </a:xfrm>
            <a:prstGeom prst="roundRect">
              <a:avLst>
                <a:gd fmla="val 16667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tx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bef695c931_0_301"/>
            <p:cNvSpPr/>
            <p:nvPr/>
          </p:nvSpPr>
          <p:spPr>
            <a:xfrm>
              <a:off x="3367275" y="3682700"/>
              <a:ext cx="680100" cy="3663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H(0|1)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bef695c931_0_301"/>
            <p:cNvSpPr/>
            <p:nvPr/>
          </p:nvSpPr>
          <p:spPr>
            <a:xfrm>
              <a:off x="5340125" y="3682700"/>
              <a:ext cx="680100" cy="3663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H(2|3)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bef695c931_0_301"/>
            <p:cNvSpPr/>
            <p:nvPr/>
          </p:nvSpPr>
          <p:spPr>
            <a:xfrm>
              <a:off x="4352125" y="3066825"/>
              <a:ext cx="680100" cy="3663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6" name="Google Shape;256;gbef695c931_0_301"/>
            <p:cNvCxnSpPr>
              <a:stCxn id="251" idx="0"/>
              <a:endCxn id="254" idx="1"/>
            </p:cNvCxnSpPr>
            <p:nvPr/>
          </p:nvCxnSpPr>
          <p:spPr>
            <a:xfrm rot="-5400000">
              <a:off x="3037850" y="4043650"/>
              <a:ext cx="507300" cy="151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57" name="Google Shape;257;gbef695c931_0_301"/>
            <p:cNvCxnSpPr>
              <a:stCxn id="252" idx="0"/>
              <a:endCxn id="254" idx="3"/>
            </p:cNvCxnSpPr>
            <p:nvPr/>
          </p:nvCxnSpPr>
          <p:spPr>
            <a:xfrm flipH="1" rot="5400000">
              <a:off x="3879250" y="4034050"/>
              <a:ext cx="507300" cy="171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58" name="Google Shape;258;gbef695c931_0_301"/>
            <p:cNvCxnSpPr>
              <a:stCxn id="253" idx="0"/>
              <a:endCxn id="249" idx="1"/>
            </p:cNvCxnSpPr>
            <p:nvPr/>
          </p:nvCxnSpPr>
          <p:spPr>
            <a:xfrm rot="-5400000">
              <a:off x="4986750" y="4019800"/>
              <a:ext cx="507300" cy="199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59" name="Google Shape;259;gbef695c931_0_301"/>
            <p:cNvCxnSpPr>
              <a:stCxn id="254" idx="0"/>
              <a:endCxn id="255" idx="1"/>
            </p:cNvCxnSpPr>
            <p:nvPr/>
          </p:nvCxnSpPr>
          <p:spPr>
            <a:xfrm rot="-5400000">
              <a:off x="3813375" y="3144050"/>
              <a:ext cx="432600" cy="644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60" name="Google Shape;260;gbef695c931_0_301"/>
            <p:cNvCxnSpPr>
              <a:stCxn id="249" idx="0"/>
              <a:endCxn id="255" idx="3"/>
            </p:cNvCxnSpPr>
            <p:nvPr/>
          </p:nvCxnSpPr>
          <p:spPr>
            <a:xfrm flipH="1" rot="5400000">
              <a:off x="5139875" y="3142400"/>
              <a:ext cx="432600" cy="648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sp>
        <p:nvSpPr>
          <p:cNvPr id="261" name="Google Shape;261;gbef695c931_0_301"/>
          <p:cNvSpPr/>
          <p:nvPr/>
        </p:nvSpPr>
        <p:spPr>
          <a:xfrm>
            <a:off x="3568875" y="2057402"/>
            <a:ext cx="1141500" cy="1021937"/>
          </a:xfrm>
          <a:custGeom>
            <a:rect b="b" l="l" r="r" t="t"/>
            <a:pathLst>
              <a:path extrusionOk="0" h="48233" w="45660">
                <a:moveTo>
                  <a:pt x="45660" y="48233"/>
                </a:moveTo>
                <a:cubicBezTo>
                  <a:pt x="44801" y="45658"/>
                  <a:pt x="45821" y="41780"/>
                  <a:pt x="43494" y="40383"/>
                </a:cubicBezTo>
                <a:cubicBezTo>
                  <a:pt x="36641" y="36270"/>
                  <a:pt x="27458" y="39473"/>
                  <a:pt x="19671" y="37676"/>
                </a:cubicBezTo>
                <a:cubicBezTo>
                  <a:pt x="12060" y="35920"/>
                  <a:pt x="5599" y="29343"/>
                  <a:pt x="1804" y="22516"/>
                </a:cubicBezTo>
                <a:cubicBezTo>
                  <a:pt x="-1302" y="16927"/>
                  <a:pt x="-212" y="7560"/>
                  <a:pt x="4782" y="3566"/>
                </a:cubicBezTo>
                <a:cubicBezTo>
                  <a:pt x="10077" y="-668"/>
                  <a:pt x="18035" y="47"/>
                  <a:pt x="24815" y="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"/>
          <p:cNvSpPr/>
          <p:nvPr/>
        </p:nvSpPr>
        <p:spPr>
          <a:xfrm>
            <a:off x="3698400" y="1621650"/>
            <a:ext cx="1747200" cy="205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Count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Count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Locktime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bef695c931_0_0"/>
          <p:cNvGrpSpPr/>
          <p:nvPr/>
        </p:nvGrpSpPr>
        <p:grpSpPr>
          <a:xfrm>
            <a:off x="-77" y="1179277"/>
            <a:ext cx="9144077" cy="3743327"/>
            <a:chOff x="-77" y="264877"/>
            <a:chExt cx="9144077" cy="3743327"/>
          </a:xfrm>
        </p:grpSpPr>
        <p:sp>
          <p:nvSpPr>
            <p:cNvPr id="61" name="Google Shape;61;gbef695c931_0_0"/>
            <p:cNvSpPr/>
            <p:nvPr/>
          </p:nvSpPr>
          <p:spPr>
            <a:xfrm>
              <a:off x="485024" y="1421816"/>
              <a:ext cx="2528700" cy="50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" name="Google Shape;62;gbef695c931_0_0"/>
            <p:cNvGrpSpPr/>
            <p:nvPr/>
          </p:nvGrpSpPr>
          <p:grpSpPr>
            <a:xfrm>
              <a:off x="6152001" y="264877"/>
              <a:ext cx="2528882" cy="1093578"/>
              <a:chOff x="2619800" y="2063475"/>
              <a:chExt cx="4491000" cy="2083800"/>
            </a:xfrm>
          </p:grpSpPr>
          <p:sp>
            <p:nvSpPr>
              <p:cNvPr id="63" name="Google Shape;63;gbef695c931_0_0"/>
              <p:cNvSpPr/>
              <p:nvPr/>
            </p:nvSpPr>
            <p:spPr>
              <a:xfrm>
                <a:off x="2619800" y="2063475"/>
                <a:ext cx="4491000" cy="2083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gbef695c931_0_0"/>
              <p:cNvSpPr/>
              <p:nvPr/>
            </p:nvSpPr>
            <p:spPr>
              <a:xfrm>
                <a:off x="2827889" y="263343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Prev Hash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gbef695c931_0_0"/>
              <p:cNvSpPr/>
              <p:nvPr/>
            </p:nvSpPr>
            <p:spPr>
              <a:xfrm>
                <a:off x="5134657" y="263343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Nonce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gbef695c931_0_0"/>
              <p:cNvSpPr/>
              <p:nvPr/>
            </p:nvSpPr>
            <p:spPr>
              <a:xfrm>
                <a:off x="3973484" y="336352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Merkle Root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gbef695c931_0_0"/>
              <p:cNvSpPr txBox="1"/>
              <p:nvPr/>
            </p:nvSpPr>
            <p:spPr>
              <a:xfrm>
                <a:off x="3206475" y="2111200"/>
                <a:ext cx="3075000" cy="3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highlight>
                      <a:srgbClr val="C27BA0"/>
                    </a:highlight>
                    <a:latin typeface="Arial"/>
                    <a:ea typeface="Arial"/>
                    <a:cs typeface="Arial"/>
                    <a:sym typeface="Arial"/>
                  </a:rPr>
                  <a:t>Block Header</a:t>
                </a:r>
                <a:endParaRPr b="0" i="0" sz="1000" u="none" cap="none" strike="noStrike">
                  <a:solidFill>
                    <a:srgbClr val="000000"/>
                  </a:solidFill>
                  <a:highlight>
                    <a:srgbClr val="C27BA0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gbef695c931_0_0"/>
            <p:cNvGrpSpPr/>
            <p:nvPr/>
          </p:nvGrpSpPr>
          <p:grpSpPr>
            <a:xfrm>
              <a:off x="3277262" y="264877"/>
              <a:ext cx="2528882" cy="1093578"/>
              <a:chOff x="2619800" y="2063475"/>
              <a:chExt cx="4491000" cy="2083800"/>
            </a:xfrm>
          </p:grpSpPr>
          <p:sp>
            <p:nvSpPr>
              <p:cNvPr id="69" name="Google Shape;69;gbef695c931_0_0"/>
              <p:cNvSpPr/>
              <p:nvPr/>
            </p:nvSpPr>
            <p:spPr>
              <a:xfrm>
                <a:off x="2619800" y="2063475"/>
                <a:ext cx="4491000" cy="2083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gbef695c931_0_0"/>
              <p:cNvSpPr/>
              <p:nvPr/>
            </p:nvSpPr>
            <p:spPr>
              <a:xfrm>
                <a:off x="2827889" y="263343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Prev Hash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gbef695c931_0_0"/>
              <p:cNvSpPr/>
              <p:nvPr/>
            </p:nvSpPr>
            <p:spPr>
              <a:xfrm>
                <a:off x="5134657" y="263343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Nonce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gbef695c931_0_0"/>
              <p:cNvSpPr txBox="1"/>
              <p:nvPr/>
            </p:nvSpPr>
            <p:spPr>
              <a:xfrm>
                <a:off x="3206475" y="2111200"/>
                <a:ext cx="3075000" cy="3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highlight>
                      <a:srgbClr val="6D9EEB"/>
                    </a:highlight>
                    <a:latin typeface="Arial"/>
                    <a:ea typeface="Arial"/>
                    <a:cs typeface="Arial"/>
                    <a:sym typeface="Arial"/>
                  </a:rPr>
                  <a:t>Block Header</a:t>
                </a:r>
                <a:endParaRPr b="0" i="0" sz="1000" u="none" cap="none" strike="noStrike">
                  <a:solidFill>
                    <a:srgbClr val="000000"/>
                  </a:solidFill>
                  <a:highlight>
                    <a:srgbClr val="6D9EEB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gbef695c931_0_0"/>
            <p:cNvGrpSpPr/>
            <p:nvPr/>
          </p:nvGrpSpPr>
          <p:grpSpPr>
            <a:xfrm>
              <a:off x="475848" y="264877"/>
              <a:ext cx="2528882" cy="1093578"/>
              <a:chOff x="2619800" y="2063475"/>
              <a:chExt cx="4491000" cy="2083800"/>
            </a:xfrm>
          </p:grpSpPr>
          <p:sp>
            <p:nvSpPr>
              <p:cNvPr id="74" name="Google Shape;74;gbef695c931_0_0"/>
              <p:cNvSpPr/>
              <p:nvPr/>
            </p:nvSpPr>
            <p:spPr>
              <a:xfrm>
                <a:off x="2619800" y="2063475"/>
                <a:ext cx="4491000" cy="2083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gbef695c931_0_0"/>
              <p:cNvSpPr/>
              <p:nvPr/>
            </p:nvSpPr>
            <p:spPr>
              <a:xfrm>
                <a:off x="2827889" y="263343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Prev Hash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gbef695c931_0_0"/>
              <p:cNvSpPr/>
              <p:nvPr/>
            </p:nvSpPr>
            <p:spPr>
              <a:xfrm>
                <a:off x="5134657" y="2633431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Nonce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gbef695c931_0_0"/>
              <p:cNvSpPr/>
              <p:nvPr/>
            </p:nvSpPr>
            <p:spPr>
              <a:xfrm>
                <a:off x="4020489" y="3402832"/>
                <a:ext cx="1499700" cy="528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Merkle Root</a:t>
                </a:r>
                <a:endParaRPr b="0" i="0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gbef695c931_0_0"/>
              <p:cNvSpPr txBox="1"/>
              <p:nvPr/>
            </p:nvSpPr>
            <p:spPr>
              <a:xfrm>
                <a:off x="3206475" y="2111200"/>
                <a:ext cx="3075000" cy="3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highlight>
                      <a:srgbClr val="93C47D"/>
                    </a:highlight>
                    <a:latin typeface="Arial"/>
                    <a:ea typeface="Arial"/>
                    <a:cs typeface="Arial"/>
                    <a:sym typeface="Arial"/>
                  </a:rPr>
                  <a:t>Block Header</a:t>
                </a:r>
                <a:endParaRPr b="0" i="0" sz="1000" u="none" cap="none" strike="noStrike">
                  <a:solidFill>
                    <a:srgbClr val="000000"/>
                  </a:solidFill>
                  <a:highlight>
                    <a:srgbClr val="93C47D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9" name="Google Shape;79;gbef695c931_0_0"/>
            <p:cNvCxnSpPr>
              <a:stCxn id="64" idx="1"/>
              <a:endCxn id="72" idx="0"/>
            </p:cNvCxnSpPr>
            <p:nvPr/>
          </p:nvCxnSpPr>
          <p:spPr>
            <a:xfrm rot="10800000">
              <a:off x="4473376" y="289973"/>
              <a:ext cx="1795800" cy="412800"/>
            </a:xfrm>
            <a:prstGeom prst="bentConnector4">
              <a:avLst>
                <a:gd fmla="val 16868" name="adj1"/>
                <a:gd fmla="val 138008" name="adj2"/>
              </a:avLst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sm" w="sm" type="triangle"/>
              <a:tailEnd len="sm" w="sm" type="none"/>
            </a:ln>
          </p:spPr>
        </p:cxnSp>
        <p:cxnSp>
          <p:nvCxnSpPr>
            <p:cNvPr id="80" name="Google Shape;80;gbef695c931_0_0"/>
            <p:cNvCxnSpPr>
              <a:stCxn id="70" idx="1"/>
              <a:endCxn id="78" idx="0"/>
            </p:cNvCxnSpPr>
            <p:nvPr/>
          </p:nvCxnSpPr>
          <p:spPr>
            <a:xfrm rot="10800000">
              <a:off x="1671837" y="289973"/>
              <a:ext cx="1722600" cy="412800"/>
            </a:xfrm>
            <a:prstGeom prst="bentConnector4">
              <a:avLst>
                <a:gd fmla="val 15494" name="adj1"/>
                <a:gd fmla="val 138008" name="adj2"/>
              </a:avLst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sm" w="sm" type="triangle"/>
              <a:tailEnd len="sm" w="sm" type="none"/>
            </a:ln>
          </p:spPr>
        </p:cxnSp>
        <p:sp>
          <p:nvSpPr>
            <p:cNvPr id="81" name="Google Shape;81;gbef695c931_0_0"/>
            <p:cNvSpPr/>
            <p:nvPr/>
          </p:nvSpPr>
          <p:spPr>
            <a:xfrm>
              <a:off x="1263691" y="1504875"/>
              <a:ext cx="846600" cy="290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Merkle Tree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" name="Google Shape;82;gbef695c931_0_0"/>
            <p:cNvCxnSpPr>
              <a:stCxn id="81" idx="0"/>
              <a:endCxn id="77" idx="2"/>
            </p:cNvCxnSpPr>
            <p:nvPr/>
          </p:nvCxnSpPr>
          <p:spPr>
            <a:xfrm rot="10800000">
              <a:off x="1686691" y="1245375"/>
              <a:ext cx="300" cy="259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3" name="Google Shape;83;gbef695c931_0_0"/>
            <p:cNvSpPr/>
            <p:nvPr/>
          </p:nvSpPr>
          <p:spPr>
            <a:xfrm>
              <a:off x="6152145" y="1421816"/>
              <a:ext cx="2528700" cy="50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gbef695c931_0_0"/>
            <p:cNvCxnSpPr>
              <a:stCxn id="85" idx="0"/>
              <a:endCxn id="66" idx="2"/>
            </p:cNvCxnSpPr>
            <p:nvPr/>
          </p:nvCxnSpPr>
          <p:spPr>
            <a:xfrm rot="10800000">
              <a:off x="7336422" y="1224675"/>
              <a:ext cx="600" cy="2802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6" name="Google Shape;86;gbef695c931_0_0"/>
            <p:cNvCxnSpPr/>
            <p:nvPr/>
          </p:nvCxnSpPr>
          <p:spPr>
            <a:xfrm rot="10800000">
              <a:off x="7348800" y="290292"/>
              <a:ext cx="1795200" cy="412500"/>
            </a:xfrm>
            <a:prstGeom prst="bentConnector4">
              <a:avLst>
                <a:gd fmla="val 16868" name="adj1"/>
                <a:gd fmla="val 138008" name="adj2"/>
              </a:avLst>
            </a:prstGeom>
            <a:noFill/>
            <a:ln cap="flat" cmpd="sng" w="19050">
              <a:solidFill>
                <a:srgbClr val="C27BA0"/>
              </a:solidFill>
              <a:prstDash val="solid"/>
              <a:round/>
              <a:headEnd len="sm" w="sm" type="triangle"/>
              <a:tailEnd len="sm" w="sm" type="none"/>
            </a:ln>
          </p:spPr>
        </p:cxnSp>
        <p:sp>
          <p:nvSpPr>
            <p:cNvPr id="87" name="Google Shape;87;gbef695c931_0_0"/>
            <p:cNvSpPr/>
            <p:nvPr/>
          </p:nvSpPr>
          <p:spPr>
            <a:xfrm>
              <a:off x="4042133" y="883000"/>
              <a:ext cx="939600" cy="341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Merkle Root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i="0" lang="en" sz="10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H(E || F)</a:t>
              </a:r>
              <a:endParaRPr i="0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5" name="Google Shape;85;gbef695c931_0_0"/>
            <p:cNvSpPr/>
            <p:nvPr/>
          </p:nvSpPr>
          <p:spPr>
            <a:xfrm>
              <a:off x="6913722" y="1504875"/>
              <a:ext cx="846600" cy="290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Merkle Tree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gbef695c931_0_0"/>
            <p:cNvGrpSpPr/>
            <p:nvPr/>
          </p:nvGrpSpPr>
          <p:grpSpPr>
            <a:xfrm>
              <a:off x="2302435" y="1991304"/>
              <a:ext cx="4479115" cy="2016900"/>
              <a:chOff x="2180000" y="1991300"/>
              <a:chExt cx="4385700" cy="2016900"/>
            </a:xfrm>
          </p:grpSpPr>
          <p:grpSp>
            <p:nvGrpSpPr>
              <p:cNvPr id="89" name="Google Shape;89;gbef695c931_0_0"/>
              <p:cNvGrpSpPr/>
              <p:nvPr/>
            </p:nvGrpSpPr>
            <p:grpSpPr>
              <a:xfrm>
                <a:off x="2180000" y="1991300"/>
                <a:ext cx="4385700" cy="2016900"/>
                <a:chOff x="2104775" y="2348425"/>
                <a:chExt cx="4385700" cy="2016900"/>
              </a:xfrm>
            </p:grpSpPr>
            <p:sp>
              <p:nvSpPr>
                <p:cNvPr id="90" name="Google Shape;90;gbef695c931_0_0"/>
                <p:cNvSpPr/>
                <p:nvPr/>
              </p:nvSpPr>
              <p:spPr>
                <a:xfrm>
                  <a:off x="2104775" y="2348425"/>
                  <a:ext cx="4385700" cy="20169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gbef695c931_0_0"/>
                <p:cNvSpPr/>
                <p:nvPr/>
              </p:nvSpPr>
              <p:spPr>
                <a:xfrm>
                  <a:off x="2716730" y="2607136"/>
                  <a:ext cx="919908" cy="417958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H(A || B)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gbef695c931_0_0"/>
                <p:cNvSpPr/>
                <p:nvPr/>
              </p:nvSpPr>
              <p:spPr>
                <a:xfrm>
                  <a:off x="4977835" y="2607136"/>
                  <a:ext cx="919908" cy="417958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H(C || D)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93" name="Google Shape;93;gbef695c931_0_0"/>
                <p:cNvSpPr/>
                <p:nvPr/>
              </p:nvSpPr>
              <p:spPr>
                <a:xfrm>
                  <a:off x="2182134" y="3369960"/>
                  <a:ext cx="919908" cy="417958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H(TX1)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94" name="Google Shape;94;gbef695c931_0_0"/>
                <p:cNvSpPr/>
                <p:nvPr/>
              </p:nvSpPr>
              <p:spPr>
                <a:xfrm>
                  <a:off x="3279071" y="3369960"/>
                  <a:ext cx="919908" cy="417958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H(TX2)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95" name="Google Shape;95;gbef695c931_0_0"/>
                <p:cNvSpPr/>
                <p:nvPr/>
              </p:nvSpPr>
              <p:spPr>
                <a:xfrm>
                  <a:off x="4500721" y="3369960"/>
                  <a:ext cx="919908" cy="417958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H(TX3)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96" name="Google Shape;96;gbef695c931_0_0"/>
                <p:cNvSpPr/>
                <p:nvPr/>
              </p:nvSpPr>
              <p:spPr>
                <a:xfrm>
                  <a:off x="5504121" y="3369960"/>
                  <a:ext cx="919908" cy="417958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H(TX4)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97" name="Google Shape;97;gbef695c931_0_0"/>
                <p:cNvCxnSpPr>
                  <a:stCxn id="94" idx="0"/>
                  <a:endCxn id="91" idx="2"/>
                </p:cNvCxnSpPr>
                <p:nvPr/>
              </p:nvCxnSpPr>
              <p:spPr>
                <a:xfrm rot="10800000">
                  <a:off x="3176825" y="3024960"/>
                  <a:ext cx="562200" cy="345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98" name="Google Shape;98;gbef695c931_0_0"/>
                <p:cNvCxnSpPr>
                  <a:stCxn id="93" idx="0"/>
                  <a:endCxn id="91" idx="2"/>
                </p:cNvCxnSpPr>
                <p:nvPr/>
              </p:nvCxnSpPr>
              <p:spPr>
                <a:xfrm flipH="1" rot="10800000">
                  <a:off x="2642088" y="3024960"/>
                  <a:ext cx="534600" cy="345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99" name="Google Shape;99;gbef695c931_0_0"/>
                <p:cNvCxnSpPr>
                  <a:stCxn id="96" idx="0"/>
                  <a:endCxn id="92" idx="2"/>
                </p:cNvCxnSpPr>
                <p:nvPr/>
              </p:nvCxnSpPr>
              <p:spPr>
                <a:xfrm rot="10800000">
                  <a:off x="5437874" y="3024960"/>
                  <a:ext cx="526200" cy="345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00" name="Google Shape;100;gbef695c931_0_0"/>
                <p:cNvCxnSpPr>
                  <a:stCxn id="95" idx="0"/>
                  <a:endCxn id="92" idx="2"/>
                </p:cNvCxnSpPr>
                <p:nvPr/>
              </p:nvCxnSpPr>
              <p:spPr>
                <a:xfrm flipH="1" rot="10800000">
                  <a:off x="4960674" y="3024960"/>
                  <a:ext cx="477000" cy="345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01" name="Google Shape;101;gbef695c931_0_0"/>
                <p:cNvSpPr/>
                <p:nvPr/>
              </p:nvSpPr>
              <p:spPr>
                <a:xfrm>
                  <a:off x="2182134" y="3997930"/>
                  <a:ext cx="919908" cy="251975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TX1</a:t>
                  </a:r>
                  <a:r>
                    <a:rPr b="0" i="0" lang="en" sz="9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b="0" i="0" lang="en" sz="7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(COINBASE)</a:t>
                  </a:r>
                  <a:endParaRPr b="0" i="0" sz="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gbef695c931_0_0"/>
                <p:cNvSpPr/>
                <p:nvPr/>
              </p:nvSpPr>
              <p:spPr>
                <a:xfrm>
                  <a:off x="3297953" y="3997964"/>
                  <a:ext cx="882143" cy="251975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TX2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103" name="Google Shape;103;gbef695c931_0_0"/>
                <p:cNvSpPr/>
                <p:nvPr/>
              </p:nvSpPr>
              <p:spPr>
                <a:xfrm>
                  <a:off x="4500721" y="3997930"/>
                  <a:ext cx="919908" cy="251975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TX3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104" name="Google Shape;104;gbef695c931_0_0"/>
                <p:cNvSpPr/>
                <p:nvPr/>
              </p:nvSpPr>
              <p:spPr>
                <a:xfrm>
                  <a:off x="5504121" y="3997930"/>
                  <a:ext cx="919908" cy="251975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B7B7B7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i="0" lang="en" sz="1000" u="none" cap="none" strike="noStrik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TX4</a:t>
                  </a:r>
                  <a:endParaRPr i="0" sz="10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105" name="Google Shape;105;gbef695c931_0_0"/>
                <p:cNvCxnSpPr>
                  <a:stCxn id="101" idx="0"/>
                  <a:endCxn id="93" idx="2"/>
                </p:cNvCxnSpPr>
                <p:nvPr/>
              </p:nvCxnSpPr>
              <p:spPr>
                <a:xfrm rot="10800000">
                  <a:off x="2642088" y="3787930"/>
                  <a:ext cx="0" cy="21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06" name="Google Shape;106;gbef695c931_0_0"/>
                <p:cNvCxnSpPr>
                  <a:stCxn id="102" idx="0"/>
                  <a:endCxn id="94" idx="2"/>
                </p:cNvCxnSpPr>
                <p:nvPr/>
              </p:nvCxnSpPr>
              <p:spPr>
                <a:xfrm rot="10800000">
                  <a:off x="3739025" y="3787964"/>
                  <a:ext cx="0" cy="21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07" name="Google Shape;107;gbef695c931_0_0"/>
                <p:cNvCxnSpPr>
                  <a:stCxn id="103" idx="0"/>
                  <a:endCxn id="95" idx="2"/>
                </p:cNvCxnSpPr>
                <p:nvPr/>
              </p:nvCxnSpPr>
              <p:spPr>
                <a:xfrm rot="10800000">
                  <a:off x="4960674" y="3787930"/>
                  <a:ext cx="0" cy="21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108" name="Google Shape;108;gbef695c931_0_0"/>
                <p:cNvCxnSpPr>
                  <a:stCxn id="104" idx="0"/>
                  <a:endCxn id="96" idx="2"/>
                </p:cNvCxnSpPr>
                <p:nvPr/>
              </p:nvCxnSpPr>
              <p:spPr>
                <a:xfrm rot="10800000">
                  <a:off x="5964074" y="3787930"/>
                  <a:ext cx="0" cy="210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sp>
            <p:nvSpPr>
              <p:cNvPr id="109" name="Google Shape;109;gbef695c931_0_0"/>
              <p:cNvSpPr txBox="1"/>
              <p:nvPr/>
            </p:nvSpPr>
            <p:spPr>
              <a:xfrm>
                <a:off x="3956950" y="1991300"/>
                <a:ext cx="7731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Merkle Tree</a:t>
                </a:r>
                <a:endParaRPr/>
              </a:p>
            </p:txBody>
          </p:sp>
        </p:grpSp>
        <p:cxnSp>
          <p:nvCxnSpPr>
            <p:cNvPr id="110" name="Google Shape;110;gbef695c931_0_0"/>
            <p:cNvCxnSpPr>
              <a:stCxn id="92" idx="0"/>
              <a:endCxn id="87" idx="2"/>
            </p:cNvCxnSpPr>
            <p:nvPr/>
          </p:nvCxnSpPr>
          <p:spPr>
            <a:xfrm rot="10800000">
              <a:off x="4511842" y="1224615"/>
              <a:ext cx="1194600" cy="1025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" name="Google Shape;111;gbef695c931_0_0"/>
            <p:cNvCxnSpPr>
              <a:stCxn id="91" idx="0"/>
              <a:endCxn id="87" idx="2"/>
            </p:cNvCxnSpPr>
            <p:nvPr/>
          </p:nvCxnSpPr>
          <p:spPr>
            <a:xfrm flipH="1" rot="10800000">
              <a:off x="3397175" y="1224615"/>
              <a:ext cx="1114800" cy="1025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gbef695c931_0_0"/>
            <p:cNvCxnSpPr>
              <a:stCxn id="75" idx="1"/>
            </p:cNvCxnSpPr>
            <p:nvPr/>
          </p:nvCxnSpPr>
          <p:spPr>
            <a:xfrm flipH="1">
              <a:off x="-77" y="702773"/>
              <a:ext cx="593100" cy="1200"/>
            </a:xfrm>
            <a:prstGeom prst="straightConnector1">
              <a:avLst/>
            </a:prstGeom>
            <a:noFill/>
            <a:ln cap="flat" cmpd="sng" w="19050">
              <a:solidFill>
                <a:srgbClr val="FFD9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113" name="Google Shape;113;gbef695c931_0_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Bitcoin Blockchain (simplified)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"/>
          <p:cNvSpPr/>
          <p:nvPr/>
        </p:nvSpPr>
        <p:spPr>
          <a:xfrm>
            <a:off x="6779525" y="1527475"/>
            <a:ext cx="1674000" cy="3138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256425" y="1470625"/>
            <a:ext cx="1674000" cy="3138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3698400" y="1621650"/>
            <a:ext cx="1747200" cy="205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Count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2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Count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20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Locktime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439425" y="1621650"/>
            <a:ext cx="13080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6978200" y="1621650"/>
            <a:ext cx="1098600" cy="49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6"/>
          <p:cNvCxnSpPr/>
          <p:nvPr/>
        </p:nvCxnSpPr>
        <p:spPr>
          <a:xfrm rot="10800000">
            <a:off x="1914525" y="2448075"/>
            <a:ext cx="1783800" cy="10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6"/>
          <p:cNvCxnSpPr>
            <a:endCxn id="272" idx="1"/>
          </p:cNvCxnSpPr>
          <p:nvPr/>
        </p:nvCxnSpPr>
        <p:spPr>
          <a:xfrm flipH="1" rot="10800000">
            <a:off x="4739525" y="3096775"/>
            <a:ext cx="2040000" cy="30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6"/>
          <p:cNvSpPr/>
          <p:nvPr/>
        </p:nvSpPr>
        <p:spPr>
          <a:xfrm>
            <a:off x="439425" y="2360550"/>
            <a:ext cx="13080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439425" y="3937650"/>
            <a:ext cx="13080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1025300" y="3096825"/>
            <a:ext cx="94200" cy="10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1025300" y="3325425"/>
            <a:ext cx="94200" cy="10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1025300" y="3554025"/>
            <a:ext cx="94200" cy="10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6978200" y="2325900"/>
            <a:ext cx="1098600" cy="49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6978200" y="3937650"/>
            <a:ext cx="1174800" cy="49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7480400" y="3030150"/>
            <a:ext cx="94200" cy="104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7480400" y="3258750"/>
            <a:ext cx="94200" cy="104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7480400" y="3487350"/>
            <a:ext cx="94200" cy="104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"/>
          <p:cNvSpPr/>
          <p:nvPr/>
        </p:nvSpPr>
        <p:spPr>
          <a:xfrm>
            <a:off x="3698400" y="1621650"/>
            <a:ext cx="1747200" cy="205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Count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2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Count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20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Locktime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296" name="Google Shape;296;p7"/>
          <p:cNvSpPr/>
          <p:nvPr/>
        </p:nvSpPr>
        <p:spPr>
          <a:xfrm>
            <a:off x="439425" y="1621650"/>
            <a:ext cx="2688900" cy="2050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0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txid (hash)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VOUT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 Size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7"/>
          <p:cNvCxnSpPr/>
          <p:nvPr/>
        </p:nvCxnSpPr>
        <p:spPr>
          <a:xfrm rot="10800000">
            <a:off x="3128325" y="2458575"/>
            <a:ext cx="5700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7"/>
          <p:cNvSpPr/>
          <p:nvPr/>
        </p:nvSpPr>
        <p:spPr>
          <a:xfrm>
            <a:off x="6015675" y="1621650"/>
            <a:ext cx="2688900" cy="2050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0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 Size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7"/>
          <p:cNvCxnSpPr/>
          <p:nvPr/>
        </p:nvCxnSpPr>
        <p:spPr>
          <a:xfrm>
            <a:off x="4739400" y="3099776"/>
            <a:ext cx="1308000" cy="105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"/>
          <p:cNvSpPr/>
          <p:nvPr/>
        </p:nvSpPr>
        <p:spPr>
          <a:xfrm>
            <a:off x="2460551" y="1383690"/>
            <a:ext cx="1712400" cy="1628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387907" y="1509866"/>
            <a:ext cx="1787400" cy="106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 123abc…</a:t>
            </a:r>
            <a:endParaRPr b="0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15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2739989" y="1432541"/>
            <a:ext cx="1123800" cy="255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8"/>
          <p:cNvCxnSpPr>
            <a:endCxn id="304" idx="1"/>
          </p:cNvCxnSpPr>
          <p:nvPr/>
        </p:nvCxnSpPr>
        <p:spPr>
          <a:xfrm flipH="1" rot="10800000">
            <a:off x="1171751" y="2197740"/>
            <a:ext cx="1288800" cy="204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8"/>
          <p:cNvSpPr/>
          <p:nvPr/>
        </p:nvSpPr>
        <p:spPr>
          <a:xfrm>
            <a:off x="2739989" y="1797857"/>
            <a:ext cx="1123800" cy="255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2739989" y="2633919"/>
            <a:ext cx="1123800" cy="255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3253724" y="2163172"/>
            <a:ext cx="96300" cy="54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3253724" y="2281754"/>
            <a:ext cx="96300" cy="54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3253724" y="2400335"/>
            <a:ext cx="96300" cy="54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4574800" y="1429950"/>
            <a:ext cx="2035200" cy="3046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7011857" y="2197641"/>
            <a:ext cx="1787400" cy="106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 789hij…</a:t>
            </a:r>
            <a:endParaRPr b="0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15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4749375" y="1590575"/>
            <a:ext cx="1712400" cy="902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0</a:t>
            </a:r>
            <a:endParaRPr b="0" i="0" sz="15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TXID = 123abc...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VOUT = 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8"/>
          <p:cNvCxnSpPr>
            <a:endCxn id="314" idx="3"/>
          </p:cNvCxnSpPr>
          <p:nvPr/>
        </p:nvCxnSpPr>
        <p:spPr>
          <a:xfrm flipH="1">
            <a:off x="6610000" y="2947650"/>
            <a:ext cx="467700" cy="54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8"/>
          <p:cNvSpPr/>
          <p:nvPr/>
        </p:nvSpPr>
        <p:spPr>
          <a:xfrm>
            <a:off x="4749375" y="3204550"/>
            <a:ext cx="1712400" cy="982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1</a:t>
            </a:r>
            <a:endParaRPr b="0" i="0" sz="15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TXID = 456def...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VOUT = 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2460551" y="3288690"/>
            <a:ext cx="1712400" cy="1628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387907" y="3414866"/>
            <a:ext cx="1787400" cy="106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 456def…</a:t>
            </a:r>
            <a:endParaRPr b="0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2739989" y="3337541"/>
            <a:ext cx="1123800" cy="255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8"/>
          <p:cNvCxnSpPr>
            <a:endCxn id="319" idx="1"/>
          </p:cNvCxnSpPr>
          <p:nvPr/>
        </p:nvCxnSpPr>
        <p:spPr>
          <a:xfrm flipH="1" rot="10800000">
            <a:off x="1171751" y="4102740"/>
            <a:ext cx="1288800" cy="402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8"/>
          <p:cNvSpPr/>
          <p:nvPr/>
        </p:nvSpPr>
        <p:spPr>
          <a:xfrm>
            <a:off x="2739989" y="3702857"/>
            <a:ext cx="1123800" cy="255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2739989" y="4538919"/>
            <a:ext cx="1123800" cy="255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3253724" y="4068172"/>
            <a:ext cx="96300" cy="54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3253724" y="4186754"/>
            <a:ext cx="96300" cy="54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8"/>
          <p:cNvSpPr/>
          <p:nvPr/>
        </p:nvSpPr>
        <p:spPr>
          <a:xfrm>
            <a:off x="3253724" y="4305335"/>
            <a:ext cx="96300" cy="54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8"/>
          <p:cNvCxnSpPr>
            <a:stCxn id="316" idx="1"/>
            <a:endCxn id="309" idx="3"/>
          </p:cNvCxnSpPr>
          <p:nvPr/>
        </p:nvCxnSpPr>
        <p:spPr>
          <a:xfrm rot="10800000">
            <a:off x="3863775" y="1925375"/>
            <a:ext cx="885600" cy="1164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8"/>
          <p:cNvCxnSpPr>
            <a:stCxn id="318" idx="1"/>
            <a:endCxn id="321" idx="3"/>
          </p:cNvCxnSpPr>
          <p:nvPr/>
        </p:nvCxnSpPr>
        <p:spPr>
          <a:xfrm rot="10800000">
            <a:off x="3863775" y="3464950"/>
            <a:ext cx="885600" cy="2307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ef695c931_0_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335" name="Google Shape;335;gbef695c931_0_3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0220223100000000001976a914448b68d0fca8bc7c110f37f754f9ef85a378730388ac4e31b509000000001976a91471506548700d3143377b9d53ca4ffd138d9c936288ac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ef695c931_0_5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 Id</a:t>
            </a:r>
            <a:endParaRPr/>
          </a:p>
        </p:txBody>
      </p:sp>
      <p:sp>
        <p:nvSpPr>
          <p:cNvPr id="341" name="Google Shape;341;gbef695c931_0_5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Transaction id = SHA256( SHA256( tx data )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SHA256^2(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0220223100000000001976a914448b68d0fca8bc7c110f37f754f9ef85a378730388ac4e31b509000000001976a91471506548700d3143377b9d53ca4ffd138d9c936288ac00000000 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c298318e6bbb7a5bbcdfb289e0e7397ea1e7dc0ab04b8ea9cdb42b2c35d0ea7c</a:t>
            </a:r>
            <a:endParaRPr sz="12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ef695c931_0_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347" name="Google Shape;347;gbef695c931_0_332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348" name="Google Shape;348;gbef695c931_0_3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FFFF"/>
                </a:solidFill>
              </a:rPr>
              <a:t>Version (4 bytes, LE)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01000000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0220223100000000001976a914448b68d0fca8bc7c110f37f754f9ef85a378730388ac4e31b509000000001976a91471506548700d3143377b9d53ca4ffd138d9c936288ac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0x00000001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Dec: 1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ef695c931_0_3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354" name="Google Shape;354;gbef695c931_0_338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355" name="Google Shape;355;gbef695c931_0_3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FFFF"/>
                </a:solidFill>
              </a:rPr>
              <a:t>Input Count</a:t>
            </a:r>
            <a:r>
              <a:rPr lang="en">
                <a:solidFill>
                  <a:srgbClr val="00FFFF"/>
                </a:solidFill>
              </a:rPr>
              <a:t> (VarInt)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01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0220223100000000001976a914448b68d0fca8bc7c110f37f754f9ef85a378730388ac4e31b509000000001976a91471506548700d3143377b9d53ca4ffd138d9c936288ac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0x01 (number of upcoming inputs)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Dec: 1 (number of upcoming inputs)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f695c931_0_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361" name="Google Shape;361;gbef695c931_0_344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362" name="Google Shape;362;gbef695c931_0_3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FFFF"/>
                </a:solidFill>
              </a:rPr>
              <a:t>Input 0 (1/1, Variable Size)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</a:t>
            </a:r>
            <a:r>
              <a:rPr lang="en" sz="1200">
                <a:solidFill>
                  <a:srgbClr val="000000"/>
                </a:solidFill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0220223100000000001976a914448b68d0fca8bc7c110f37f754f9ef85a378730388ac4e31b509000000001976a91471506548700d3143377b9d53ca4ffd138d9c936288ac00000000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ef695c931_0_3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368" name="Google Shape;368;gbef695c931_0_374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369" name="Google Shape;369;gbef695c931_0_3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B6D7A8"/>
                </a:solidFill>
              </a:rPr>
              <a:t>Input 0 -</a:t>
            </a:r>
            <a:r>
              <a:rPr lang="en">
                <a:solidFill>
                  <a:srgbClr val="00FFFF"/>
                </a:solidFill>
              </a:rPr>
              <a:t> txid (32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8024cd11d1ff21f4eea525fce89d7a5ff0e450bf03953db0316d79ffbe3ffa06</a:t>
            </a:r>
            <a:r>
              <a:rPr lang="en" sz="1200">
                <a:solidFill>
                  <a:srgbClr val="000000"/>
                </a:solidFill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0220223100000000001976a914448b68d0fca8bc7c110f37f754f9ef85a378730388ac4e31b509000000001976a91471506548700d3143377b9d53ca4ffd138d9c936288ac00000000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0x06fa3fbeff796d31b03d9503bf50e4f05f7a9de8fc25a5eef421ffd111cd2480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ef695c931_0_3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375" name="Google Shape;375;gbef695c931_0_381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376" name="Google Shape;376;gbef695c931_0_3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B6D7A8"/>
                </a:solidFill>
              </a:rPr>
              <a:t>Input 0 -</a:t>
            </a:r>
            <a:r>
              <a:rPr lang="en">
                <a:solidFill>
                  <a:srgbClr val="00FFFF"/>
                </a:solidFill>
              </a:rPr>
              <a:t> </a:t>
            </a:r>
            <a:r>
              <a:rPr lang="en">
                <a:solidFill>
                  <a:srgbClr val="00FFFF"/>
                </a:solidFill>
              </a:rPr>
              <a:t>VOUT</a:t>
            </a:r>
            <a:r>
              <a:rPr lang="en">
                <a:solidFill>
                  <a:srgbClr val="00FFFF"/>
                </a:solidFill>
              </a:rPr>
              <a:t> (4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01000000</a:t>
            </a:r>
            <a:r>
              <a:rPr lang="en" sz="1200">
                <a:solidFill>
                  <a:srgbClr val="000000"/>
                </a:solidFill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0220223100000000001976a914448b68d0fca8bc7c110f37f754f9ef85a378730388ac4e31b509000000001976a91471506548700d3143377b9d53ca4ffd138d9c936288ac00000000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0x00000001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Dec: 1 (select output with index 1)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Blocks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2437700" y="3730775"/>
            <a:ext cx="4512000" cy="119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BODY (variable size)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= </a:t>
            </a:r>
            <a:r>
              <a:rPr lang="en" sz="1500"/>
              <a:t>Transactions (Merkle Tree)</a:t>
            </a:r>
            <a:endParaRPr sz="2000"/>
          </a:p>
        </p:txBody>
      </p:sp>
      <p:sp>
        <p:nvSpPr>
          <p:cNvPr id="120" name="Google Shape;120;p2"/>
          <p:cNvSpPr/>
          <p:nvPr/>
        </p:nvSpPr>
        <p:spPr>
          <a:xfrm>
            <a:off x="2445525" y="1638700"/>
            <a:ext cx="4504200" cy="14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HEADER (80 bytes)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445325" y="1238500"/>
            <a:ext cx="45042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Size (4 bytes): Size of the Block in bytes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2437700" y="3115175"/>
            <a:ext cx="4530000" cy="61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Counter (VarInt, 1-9 bytes): Num Transactions that follow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ef695c931_0_3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382" name="Google Shape;382;gbef695c931_0_389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383" name="Google Shape;383;gbef695c931_0_3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B6D7A8"/>
                </a:solidFill>
              </a:rPr>
              <a:t>Input 0 -</a:t>
            </a:r>
            <a:r>
              <a:rPr lang="en">
                <a:solidFill>
                  <a:srgbClr val="00FFFF"/>
                </a:solidFill>
              </a:rPr>
              <a:t> </a:t>
            </a:r>
            <a:r>
              <a:rPr lang="en">
                <a:solidFill>
                  <a:srgbClr val="00FFFF"/>
                </a:solidFill>
              </a:rPr>
              <a:t>scriptSig Size</a:t>
            </a:r>
            <a:r>
              <a:rPr lang="en">
                <a:solidFill>
                  <a:srgbClr val="00FFFF"/>
                </a:solidFill>
              </a:rPr>
              <a:t> (VarInt)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8b</a:t>
            </a:r>
            <a:r>
              <a:rPr lang="en" sz="1200">
                <a:solidFill>
                  <a:srgbClr val="000000"/>
                </a:solidFill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0220223100000000001976a914448b68d0fca8bc7c110f37f754f9ef85a378730388ac4e31b509000000001976a91471506548700d3143377b9d53ca4ffd138d9c936288ac00000000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0x8b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Dec: 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139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 (upcoming size of unlocking code in bytes)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ef695c931_0_3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389" name="Google Shape;389;gbef695c931_0_3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B6D7A8"/>
                </a:solidFill>
              </a:rPr>
              <a:t>Input 0 -</a:t>
            </a:r>
            <a:r>
              <a:rPr lang="en">
                <a:solidFill>
                  <a:srgbClr val="00FFFF"/>
                </a:solidFill>
              </a:rPr>
              <a:t> scriptSig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48304502202152e148f3364a82c8c905dbeff1a2b3bea717f351d87bb226f19f24e7026a72022100cb071d7f44abdb4d8279e6d48f45a6486554ede306bbdc55ffdb6ca29916c55d014104935c13b393c28fe3e6d4972b91d438adbc5626db88c53da0e8b15c7ab3aa440ec7f3f33f87f3a0acf8531623232a3daf82433873530d10dbbaa19e60b3537d2d</a:t>
            </a:r>
            <a:r>
              <a:rPr lang="en" sz="1200">
                <a:solidFill>
                  <a:srgbClr val="000000"/>
                </a:solidFill>
                <a:highlight>
                  <a:srgbClr val="B6D7A8"/>
                </a:highlight>
                <a:latin typeface="Roboto Mono"/>
                <a:ea typeface="Roboto Mono"/>
                <a:cs typeface="Roboto Mono"/>
                <a:sym typeface="Roboto Mono"/>
              </a:rPr>
              <a:t>ffffffff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0220223100000000001976a914448b68d0fca8bc7c110f37f754f9ef85a378730388ac4e31b509000000001976a91471506548700d3143377b9d53ca4ffd138d9c936288ac00000000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A script that unlocks input 0 (scriptSig Size = 139 bytes)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* UTXO of 1.66089582 BTC belonging to address 1BL9ffVLH9bmTo9V9fPeSdY3boDRAfKGm6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0" name="Google Shape;390;gbef695c931_0_396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ef695c931_0_4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396" name="Google Shape;396;gbef695c931_0_4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B6D7A8"/>
                </a:solidFill>
              </a:rPr>
              <a:t>Input 0 -</a:t>
            </a:r>
            <a:r>
              <a:rPr lang="en">
                <a:solidFill>
                  <a:srgbClr val="00FFFF"/>
                </a:solidFill>
              </a:rPr>
              <a:t> </a:t>
            </a:r>
            <a:r>
              <a:rPr lang="en">
                <a:solidFill>
                  <a:srgbClr val="00FFFF"/>
                </a:solidFill>
              </a:rPr>
              <a:t>sequence (4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ffffffff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0220223100000000001976a914448b68d0fca8bc7c110f37f754f9ef85a378730388ac4e31b509000000001976a91471506548700d3143377b9d53ca4ffd138d9c936288ac00000000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0xffffffff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Dec: 4294967295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7" name="Google Shape;397;gbef695c931_0_402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ef695c931_0_4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403" name="Google Shape;403;gbef695c931_0_4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FFFF"/>
                </a:solidFill>
              </a:rPr>
              <a:t>Output Count</a:t>
            </a:r>
            <a:r>
              <a:rPr lang="en">
                <a:solidFill>
                  <a:srgbClr val="00FFFF"/>
                </a:solidFill>
              </a:rPr>
              <a:t> (VarInt)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02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20223100000000001976a914448b68d0fca8bc7c110f37f754f9ef85a378730388ac4e31b509000000001976a91471506548700d3143377b9d53ca4ffd138d9c936288ac00000000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0x02 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(number of upcoming outputs)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Dec: 2 (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number of upcoming outputs)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4" name="Google Shape;404;gbef695c931_0_410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ef695c931_0_4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410" name="Google Shape;410;gbef695c931_0_4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A4C2F4"/>
                </a:solidFill>
              </a:rPr>
              <a:t>Output 0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02</a:t>
            </a:r>
            <a:r>
              <a:rPr lang="en" sz="1200">
                <a:solidFill>
                  <a:srgbClr val="000000"/>
                </a:solidFill>
                <a:highlight>
                  <a:srgbClr val="A4C2F4"/>
                </a:highlight>
                <a:latin typeface="Roboto Mono"/>
                <a:ea typeface="Roboto Mono"/>
                <a:cs typeface="Roboto Mono"/>
                <a:sym typeface="Roboto Mono"/>
              </a:rPr>
              <a:t>20223100000000001976a914448b68d0fca8bc7c110f37f754f9ef85a378730388ac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4e31b509000000001976a91471506548700d3143377b9d53ca4ffd138d9c936288ac00000000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1" name="Google Shape;411;gbef695c931_0_416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ef695c931_0_4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417" name="Google Shape;417;gbef695c931_0_4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A4C2F4"/>
                </a:solidFill>
              </a:rPr>
              <a:t>Output 0</a:t>
            </a:r>
            <a:r>
              <a:rPr lang="en">
                <a:solidFill>
                  <a:srgbClr val="00FFFF"/>
                </a:solidFill>
              </a:rPr>
              <a:t> - Value (8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02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2022310000000000</a:t>
            </a:r>
            <a:r>
              <a:rPr lang="en" sz="1200">
                <a:solidFill>
                  <a:srgbClr val="000000"/>
                </a:solidFill>
                <a:highlight>
                  <a:srgbClr val="A4C2F4"/>
                </a:highlight>
                <a:latin typeface="Roboto Mono"/>
                <a:ea typeface="Roboto Mono"/>
                <a:cs typeface="Roboto Mono"/>
                <a:sym typeface="Roboto Mono"/>
              </a:rPr>
              <a:t>1976a914448b68d0fca8bc7c110f37f754f9ef85a378730388ac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4e31b509000000001976a91471506548700d3143377b9d53ca4ffd138d9c936288ac00000000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0x0000000000312220 (in Satoshis)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Dec: 3220000 (Satoshis) = 0.0322 (BTC)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8" name="Google Shape;418;gbef695c931_0_422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ef695c931_0_4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424" name="Google Shape;424;gbef695c931_0_4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A4C2F4"/>
                </a:solidFill>
              </a:rPr>
              <a:t>Output 0</a:t>
            </a:r>
            <a:r>
              <a:rPr lang="en">
                <a:solidFill>
                  <a:srgbClr val="00FFFF"/>
                </a:solidFill>
              </a:rPr>
              <a:t> - scriptPubKey Size (VarInt)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022022310000000000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19</a:t>
            </a:r>
            <a:r>
              <a:rPr lang="en" sz="1200">
                <a:solidFill>
                  <a:srgbClr val="000000"/>
                </a:solidFill>
                <a:highlight>
                  <a:srgbClr val="A4C2F4"/>
                </a:highlight>
                <a:latin typeface="Roboto Mono"/>
                <a:ea typeface="Roboto Mono"/>
                <a:cs typeface="Roboto Mono"/>
                <a:sym typeface="Roboto Mono"/>
              </a:rPr>
              <a:t>76a914448b68d0fca8bc7c110f37f754f9ef85a378730388ac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4e31b509000000001976a91471506548700d3143377b9d53ca4ffd138d9c936288ac00000000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0x19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Dec: 25 (upcoming size of locking code in bytes)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5" name="Google Shape;425;gbef695c931_0_437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ef695c931_0_4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A4C2F4"/>
                </a:solidFill>
              </a:rPr>
              <a:t>Output 0</a:t>
            </a:r>
            <a:r>
              <a:rPr lang="en">
                <a:solidFill>
                  <a:srgbClr val="00FFFF"/>
                </a:solidFill>
              </a:rPr>
              <a:t> - scriptPubKey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02202231000000000019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76a914448b68d0fca8bc7c110f37f754f9ef85a378730388ac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4e31b509000000001976a91471506548700d3143377b9d53ca4ffd138d9c936288ac00000000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Script that locks output 0 (scriptPubKey Size = 25 bytes)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* This output sends 0.0322 BTC to address 17FRxPANPf9FqCgyumgHujhYkVxuuwWs33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1" name="Google Shape;431;gbef695c931_0_4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432" name="Google Shape;432;gbef695c931_0_444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ef695c931_0_4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A4C2F4"/>
                </a:solidFill>
              </a:rPr>
              <a:t>Output 1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0220223100000000001976a914448b68d0fca8bc7c110f37f754f9ef85a378730388ac</a:t>
            </a:r>
            <a:r>
              <a:rPr lang="en" sz="1200">
                <a:solidFill>
                  <a:srgbClr val="000000"/>
                </a:solidFill>
                <a:highlight>
                  <a:srgbClr val="A4C2F4"/>
                </a:highlight>
                <a:latin typeface="Roboto Mono"/>
                <a:ea typeface="Roboto Mono"/>
                <a:cs typeface="Roboto Mono"/>
                <a:sym typeface="Roboto Mono"/>
              </a:rPr>
              <a:t>4e31b509000000001976a91471506548700d3143377b9d53ca4ffd138d9c936288ac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8" name="Google Shape;438;gbef695c931_0_4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439" name="Google Shape;439;gbef695c931_0_450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ef695c931_0_4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A4C2F4"/>
                </a:solidFill>
              </a:rPr>
              <a:t>Output 1 - </a:t>
            </a:r>
            <a:r>
              <a:rPr lang="en">
                <a:solidFill>
                  <a:srgbClr val="00FFFF"/>
                </a:solidFill>
              </a:rPr>
              <a:t>Value (8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0220223100000000001976a914448b68d0fca8bc7c110f37f754f9ef85a378730388ac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4e31b50900000000</a:t>
            </a:r>
            <a:r>
              <a:rPr lang="en" sz="1200">
                <a:solidFill>
                  <a:srgbClr val="000000"/>
                </a:solidFill>
                <a:highlight>
                  <a:srgbClr val="A4C2F4"/>
                </a:highlight>
                <a:latin typeface="Roboto Mono"/>
                <a:ea typeface="Roboto Mono"/>
                <a:cs typeface="Roboto Mono"/>
                <a:sym typeface="Roboto Mono"/>
              </a:rPr>
              <a:t>1976a91471506548700d3143377b9d53ca4ffd138d9c936288ac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0x0000000009b5314e (in Satoshis)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Dec: 162869582 (Satoshis) = 1.62869582 (BTC)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5" name="Google Shape;445;gbef695c931_0_4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446" name="Google Shape;446;gbef695c931_0_456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ef695c931_0_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Block Header</a:t>
            </a:r>
            <a:endParaRPr/>
          </a:p>
        </p:txBody>
      </p:sp>
      <p:sp>
        <p:nvSpPr>
          <p:cNvPr id="128" name="Google Shape;128;gbef695c931_0_268"/>
          <p:cNvSpPr/>
          <p:nvPr/>
        </p:nvSpPr>
        <p:spPr>
          <a:xfrm>
            <a:off x="2437700" y="3730775"/>
            <a:ext cx="4512000" cy="1197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/>
              <a:t>BLOCK BODY (variable size)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= Transactions (Merkle Tree)</a:t>
            </a:r>
            <a:endParaRPr sz="2000"/>
          </a:p>
        </p:txBody>
      </p:sp>
      <p:sp>
        <p:nvSpPr>
          <p:cNvPr id="129" name="Google Shape;129;gbef695c931_0_268"/>
          <p:cNvSpPr txBox="1"/>
          <p:nvPr/>
        </p:nvSpPr>
        <p:spPr>
          <a:xfrm>
            <a:off x="2445325" y="1238500"/>
            <a:ext cx="4504200" cy="400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Size (4 bytes): Size of the Block in bytes</a:t>
            </a:r>
            <a:endParaRPr/>
          </a:p>
        </p:txBody>
      </p:sp>
      <p:sp>
        <p:nvSpPr>
          <p:cNvPr id="130" name="Google Shape;130;gbef695c931_0_268"/>
          <p:cNvSpPr txBox="1"/>
          <p:nvPr/>
        </p:nvSpPr>
        <p:spPr>
          <a:xfrm>
            <a:off x="2437700" y="3115175"/>
            <a:ext cx="4530000" cy="615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Counter (VarInt, 1-9 bytes): Num Transactions that follow</a:t>
            </a:r>
            <a:endParaRPr/>
          </a:p>
        </p:txBody>
      </p:sp>
      <p:sp>
        <p:nvSpPr>
          <p:cNvPr id="131" name="Google Shape;131;gbef695c931_0_268"/>
          <p:cNvSpPr/>
          <p:nvPr/>
        </p:nvSpPr>
        <p:spPr>
          <a:xfrm>
            <a:off x="2445525" y="1638700"/>
            <a:ext cx="4504200" cy="1476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Version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Previous Block Id (hash)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Merkle Root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Time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Bits (target)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Nonce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bef695c931_0_4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A4C2F4"/>
                </a:solidFill>
              </a:rPr>
              <a:t>Output 1 - </a:t>
            </a:r>
            <a:r>
              <a:rPr lang="en">
                <a:solidFill>
                  <a:srgbClr val="00FFFF"/>
                </a:solidFill>
              </a:rPr>
              <a:t>scriptPubKey Size (VarInt)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0220223100000000001976a914448b68d0fca8bc7c110f37f754f9ef85a378730388ac4e31b50900000000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19</a:t>
            </a:r>
            <a:r>
              <a:rPr lang="en" sz="1200">
                <a:solidFill>
                  <a:srgbClr val="000000"/>
                </a:solidFill>
                <a:highlight>
                  <a:srgbClr val="A4C2F4"/>
                </a:highlight>
                <a:latin typeface="Roboto Mono"/>
                <a:ea typeface="Roboto Mono"/>
                <a:cs typeface="Roboto Mono"/>
                <a:sym typeface="Roboto Mono"/>
              </a:rPr>
              <a:t>76a91471506548700d3143377b9d53ca4ffd138d9c936288ac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0x19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Dec: 25 (upcoming size of locking code in bytes)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2" name="Google Shape;452;gbef695c931_0_4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453" name="Google Shape;453;gbef695c931_0_465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ef695c931_0_4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A4C2F4"/>
                </a:solidFill>
              </a:rPr>
              <a:t>Output 1 - </a:t>
            </a:r>
            <a:r>
              <a:rPr lang="en">
                <a:solidFill>
                  <a:srgbClr val="00FFFF"/>
                </a:solidFill>
              </a:rPr>
              <a:t>scriptPubKey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0220223100000000001976a914448b68d0fca8bc7c110f37f754f9ef85a378730388ac4e31b5090000000019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76a91471506548700d3143377b9d53ca4ffd138d9c936288ac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00000000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Script that locks output 1 (scriptPubKey Size = 25 bytes)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* This output refunds 1.62869582 BTC in change back to address 1BL9ffVLH9bmTo9V9fPeSdY3boDRAfKGm6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9" name="Google Shape;459;gbef695c931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460" name="Google Shape;460;gbef695c931_0_471"/>
          <p:cNvSpPr txBox="1"/>
          <p:nvPr/>
        </p:nvSpPr>
        <p:spPr>
          <a:xfrm>
            <a:off x="311700" y="4764500"/>
            <a:ext cx="77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ef695c931_0_4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FFFF"/>
                </a:solidFill>
              </a:rPr>
              <a:t>LockTime (4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01000000018024cd11d1ff21f4eea525fce89d7a5ff0e450bf03953db0316d79ffbe3ffa06010000008b48304502202152e148f3364a82c8c905dbeff1a2b3bea717f351d87bb226f19f24e7026a72022100cb071d7f44abdb4d8279e6d48f45a6486554ede306bbdc55ffdb6ca29916c55d014104935c13b393c28fe3e6d4972b91d438adbc5626db88c53da0e8b15c7ab3aa440ec7f3f33f87f3a0acf8531623232a3daf82433873530d10dbbaa19e60b3537d2dffffffff0220223100000000001976a914448b68d0fca8bc7c110f37f754f9ef85a378730388ac4e31b509000000001976a91471506548700d3143377b9d53ca4ffd138d9c936288ac</a:t>
            </a:r>
            <a:r>
              <a:rPr lang="en" sz="1200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00000000</a:t>
            </a:r>
            <a:endParaRPr sz="1200">
              <a:solidFill>
                <a:srgbClr val="00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Set a minimum block height or Unix time that this transaction can be included in.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6" name="Google Shape;466;gbef695c931_0_4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467" name="Google Shape;467;gbef695c931_0_477"/>
          <p:cNvSpPr txBox="1"/>
          <p:nvPr/>
        </p:nvSpPr>
        <p:spPr>
          <a:xfrm>
            <a:off x="311700" y="4615625"/>
            <a:ext cx="77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c298318e6bbb7a5bbcdfb289e0e7397ea1e7dc0ab04b8ea9cdb42b2c35d0ea7c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Mastering Bitcoin - Timelocks: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https://github.com/bitcoinbook/bitcoinbook/blob/develop/ch07.asciidoc#timelocks</a:t>
            </a:r>
            <a:r>
              <a:rPr lang="en" sz="1000">
                <a:solidFill>
                  <a:srgbClr val="B7B7B7"/>
                </a:solidFill>
              </a:rPr>
              <a:t> 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ef695c931_0_4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Summary</a:t>
            </a:r>
            <a:endParaRPr/>
          </a:p>
        </p:txBody>
      </p:sp>
      <p:sp>
        <p:nvSpPr>
          <p:cNvPr id="473" name="Google Shape;473;gbef695c931_0_495"/>
          <p:cNvSpPr/>
          <p:nvPr/>
        </p:nvSpPr>
        <p:spPr>
          <a:xfrm>
            <a:off x="7312925" y="1756075"/>
            <a:ext cx="1674000" cy="220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bef695c931_0_495"/>
          <p:cNvSpPr/>
          <p:nvPr/>
        </p:nvSpPr>
        <p:spPr>
          <a:xfrm>
            <a:off x="3577875" y="1558600"/>
            <a:ext cx="1674000" cy="207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bef695c931_0_495"/>
          <p:cNvSpPr/>
          <p:nvPr/>
        </p:nvSpPr>
        <p:spPr>
          <a:xfrm>
            <a:off x="5374800" y="1621650"/>
            <a:ext cx="1747200" cy="205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Count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2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Count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20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Locktime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bef695c931_0_495"/>
          <p:cNvSpPr/>
          <p:nvPr/>
        </p:nvSpPr>
        <p:spPr>
          <a:xfrm>
            <a:off x="3720800" y="1648725"/>
            <a:ext cx="1308000" cy="1513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0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/>
              <a:t>txid: 06fa...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/>
              <a:t>VOUT: 1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477" name="Google Shape;477;gbef695c931_0_495"/>
          <p:cNvSpPr/>
          <p:nvPr/>
        </p:nvSpPr>
        <p:spPr>
          <a:xfrm>
            <a:off x="7511600" y="1850250"/>
            <a:ext cx="1190400" cy="826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0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Value: 0.0322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478" name="Google Shape;478;gbef695c931_0_495"/>
          <p:cNvCxnSpPr/>
          <p:nvPr/>
        </p:nvCxnSpPr>
        <p:spPr>
          <a:xfrm rot="10800000">
            <a:off x="5244925" y="2449975"/>
            <a:ext cx="189600" cy="135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gbef695c931_0_495"/>
          <p:cNvCxnSpPr/>
          <p:nvPr/>
        </p:nvCxnSpPr>
        <p:spPr>
          <a:xfrm>
            <a:off x="6442875" y="3129250"/>
            <a:ext cx="866400" cy="42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0" name="Google Shape;480;gbef695c931_0_495"/>
          <p:cNvSpPr/>
          <p:nvPr/>
        </p:nvSpPr>
        <p:spPr>
          <a:xfrm>
            <a:off x="7499550" y="2800350"/>
            <a:ext cx="1190400" cy="100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r>
              <a:rPr lang="en" sz="1800" u="sng"/>
              <a:t>1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Value: </a:t>
            </a:r>
            <a:r>
              <a:rPr lang="en" sz="1200"/>
              <a:t>1.62869582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481" name="Google Shape;481;gbef695c931_0_495"/>
          <p:cNvSpPr/>
          <p:nvPr/>
        </p:nvSpPr>
        <p:spPr>
          <a:xfrm>
            <a:off x="2126525" y="1617175"/>
            <a:ext cx="1323900" cy="1628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bef695c931_0_495"/>
          <p:cNvSpPr/>
          <p:nvPr/>
        </p:nvSpPr>
        <p:spPr>
          <a:xfrm>
            <a:off x="2206600" y="2102629"/>
            <a:ext cx="1123800" cy="100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1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/>
              <a:t>Value: 1.66089582</a:t>
            </a:r>
            <a:endParaRPr sz="1200"/>
          </a:p>
        </p:txBody>
      </p:sp>
      <p:sp>
        <p:nvSpPr>
          <p:cNvPr id="483" name="Google Shape;483;gbef695c931_0_495"/>
          <p:cNvSpPr/>
          <p:nvPr/>
        </p:nvSpPr>
        <p:spPr>
          <a:xfrm>
            <a:off x="2206589" y="1737341"/>
            <a:ext cx="1123800" cy="255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gbef695c931_0_495"/>
          <p:cNvCxnSpPr>
            <a:stCxn id="476" idx="1"/>
            <a:endCxn id="482" idx="3"/>
          </p:cNvCxnSpPr>
          <p:nvPr/>
        </p:nvCxnSpPr>
        <p:spPr>
          <a:xfrm flipH="1">
            <a:off x="3330500" y="2405325"/>
            <a:ext cx="390300" cy="198300"/>
          </a:xfrm>
          <a:prstGeom prst="bentConnector3">
            <a:avLst>
              <a:gd fmla="val 50013" name="adj1"/>
            </a:avLst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5" name="Google Shape;485;gbef695c931_0_495"/>
          <p:cNvSpPr txBox="1"/>
          <p:nvPr/>
        </p:nvSpPr>
        <p:spPr>
          <a:xfrm>
            <a:off x="5653200" y="1246250"/>
            <a:ext cx="119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</a:t>
            </a:r>
            <a:r>
              <a:rPr lang="en" sz="1000">
                <a:solidFill>
                  <a:srgbClr val="B7B7B7"/>
                </a:solidFill>
              </a:rPr>
              <a:t>c2983...</a:t>
            </a:r>
            <a:endParaRPr/>
          </a:p>
        </p:txBody>
      </p:sp>
      <p:sp>
        <p:nvSpPr>
          <p:cNvPr id="486" name="Google Shape;486;gbef695c931_0_495"/>
          <p:cNvSpPr/>
          <p:nvPr/>
        </p:nvSpPr>
        <p:spPr>
          <a:xfrm>
            <a:off x="136675" y="1584950"/>
            <a:ext cx="1747200" cy="205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Count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2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Count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20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Locktime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bef695c931_0_495"/>
          <p:cNvSpPr txBox="1"/>
          <p:nvPr/>
        </p:nvSpPr>
        <p:spPr>
          <a:xfrm>
            <a:off x="384625" y="1188775"/>
            <a:ext cx="119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Tx ID: </a:t>
            </a:r>
            <a:r>
              <a:rPr lang="en" sz="1000">
                <a:solidFill>
                  <a:srgbClr val="B7B7B7"/>
                </a:solidFill>
              </a:rPr>
              <a:t>06fa</a:t>
            </a:r>
            <a:r>
              <a:rPr lang="en" sz="1000">
                <a:solidFill>
                  <a:srgbClr val="B7B7B7"/>
                </a:solidFill>
              </a:rPr>
              <a:t>...</a:t>
            </a:r>
            <a:endParaRPr/>
          </a:p>
        </p:txBody>
      </p:sp>
      <p:cxnSp>
        <p:nvCxnSpPr>
          <p:cNvPr id="488" name="Google Shape;488;gbef695c931_0_495"/>
          <p:cNvCxnSpPr/>
          <p:nvPr/>
        </p:nvCxnSpPr>
        <p:spPr>
          <a:xfrm>
            <a:off x="1140500" y="3035638"/>
            <a:ext cx="984600" cy="30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9" name="Google Shape;489;gbef695c931_0_495"/>
          <p:cNvSpPr txBox="1"/>
          <p:nvPr/>
        </p:nvSpPr>
        <p:spPr>
          <a:xfrm>
            <a:off x="2173300" y="3438100"/>
            <a:ext cx="119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Owner: 1BL9...</a:t>
            </a:r>
            <a:endParaRPr/>
          </a:p>
        </p:txBody>
      </p:sp>
      <p:sp>
        <p:nvSpPr>
          <p:cNvPr id="490" name="Google Shape;490;gbef695c931_0_495"/>
          <p:cNvSpPr txBox="1"/>
          <p:nvPr/>
        </p:nvSpPr>
        <p:spPr>
          <a:xfrm>
            <a:off x="7378500" y="4204600"/>
            <a:ext cx="143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Recipient: 1BL9…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(change)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491" name="Google Shape;491;gbef695c931_0_495"/>
          <p:cNvSpPr txBox="1"/>
          <p:nvPr/>
        </p:nvSpPr>
        <p:spPr>
          <a:xfrm>
            <a:off x="7390550" y="1103250"/>
            <a:ext cx="143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Recipient: 17FR...</a:t>
            </a:r>
            <a:endParaRPr/>
          </a:p>
        </p:txBody>
      </p:sp>
      <p:cxnSp>
        <p:nvCxnSpPr>
          <p:cNvPr id="492" name="Google Shape;492;gbef695c931_0_495"/>
          <p:cNvCxnSpPr>
            <a:stCxn id="489" idx="0"/>
            <a:endCxn id="482" idx="2"/>
          </p:cNvCxnSpPr>
          <p:nvPr/>
        </p:nvCxnSpPr>
        <p:spPr>
          <a:xfrm rot="10800000">
            <a:off x="2768500" y="3104200"/>
            <a:ext cx="0" cy="3339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gbef695c931_0_495"/>
          <p:cNvCxnSpPr>
            <a:stCxn id="491" idx="2"/>
            <a:endCxn id="477" idx="0"/>
          </p:cNvCxnSpPr>
          <p:nvPr/>
        </p:nvCxnSpPr>
        <p:spPr>
          <a:xfrm>
            <a:off x="8106800" y="1441950"/>
            <a:ext cx="0" cy="4083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gbef695c931_0_495"/>
          <p:cNvCxnSpPr>
            <a:stCxn id="490" idx="0"/>
            <a:endCxn id="480" idx="2"/>
          </p:cNvCxnSpPr>
          <p:nvPr/>
        </p:nvCxnSpPr>
        <p:spPr>
          <a:xfrm rot="10800000">
            <a:off x="8094750" y="3802000"/>
            <a:ext cx="0" cy="402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ef695c931_0_5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 takes difference between sum(inputs) - sum(outputs)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 = </a:t>
            </a:r>
            <a:r>
              <a:rPr lang="en"/>
              <a:t>(1.66089582) - (0.0322 + 1.62869582)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Fee left for Miner on this Transaction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bef695c931_0_5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Fee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ef695c931_0_6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 Hash (Tx Id, 32 bytes): All bits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Index (VOUT, 4 bytes): All bits are 1,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0xFFFFFFFF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Coinbase Data Size (1-9 bytes): Length of the coinbase data, from 2 to 100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Coinbase Data: Arbitrary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Number (4 bytes): Set to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0xFFFFFFFF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Genesis Block Coinbase Data: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"The Times 03/Jan/2009 Chancellor on brink of second bailout for banks"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6" name="Google Shape;506;gbef695c931_0_6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Coinbase Transaction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ef695c931_0_5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transaction scripting language: 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Forth-like, reverse-polish notation, stack-based execution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Incomplete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general purpose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predictable execution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Stateless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state prior to script execution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state saved after execution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predictable execution regardless of system</a:t>
            </a:r>
            <a:endParaRPr/>
          </a:p>
        </p:txBody>
      </p:sp>
      <p:sp>
        <p:nvSpPr>
          <p:cNvPr id="512" name="Google Shape;512;gbef695c931_0_5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Scripts</a:t>
            </a:r>
            <a:endParaRPr/>
          </a:p>
        </p:txBody>
      </p:sp>
      <p:sp>
        <p:nvSpPr>
          <p:cNvPr id="513" name="Google Shape;513;gbef695c931_0_594"/>
          <p:cNvSpPr txBox="1"/>
          <p:nvPr/>
        </p:nvSpPr>
        <p:spPr>
          <a:xfrm>
            <a:off x="453450" y="4730675"/>
            <a:ext cx="837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Mastering Bitcoin:</a:t>
            </a:r>
            <a:r>
              <a:rPr lang="en" sz="1000"/>
              <a:t>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https://github.com/bitcoinbook/bitcoinbook/blob/develop/ch06.asciidoc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"/>
          <p:cNvSpPr/>
          <p:nvPr/>
        </p:nvSpPr>
        <p:spPr>
          <a:xfrm>
            <a:off x="3417475" y="3365025"/>
            <a:ext cx="1572000" cy="146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15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15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Locktime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 </a:t>
            </a:r>
            <a:r>
              <a:rPr lang="en"/>
              <a:t>Scripts</a:t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1025300" y="1321650"/>
            <a:ext cx="1506600" cy="1468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txid (hash)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VOUT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5482275" y="1621650"/>
            <a:ext cx="1778700" cy="868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 txBox="1"/>
          <p:nvPr/>
        </p:nvSpPr>
        <p:spPr>
          <a:xfrm>
            <a:off x="2657425" y="1321650"/>
            <a:ext cx="1572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1. Select Output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23"/>
          <p:cNvCxnSpPr>
            <a:stCxn id="518" idx="1"/>
            <a:endCxn id="520" idx="2"/>
          </p:cNvCxnSpPr>
          <p:nvPr/>
        </p:nvCxnSpPr>
        <p:spPr>
          <a:xfrm rot="10800000">
            <a:off x="1778575" y="2790075"/>
            <a:ext cx="1638900" cy="1309200"/>
          </a:xfrm>
          <a:prstGeom prst="bentConnector2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23"/>
          <p:cNvCxnSpPr>
            <a:stCxn id="518" idx="3"/>
            <a:endCxn id="521" idx="2"/>
          </p:cNvCxnSpPr>
          <p:nvPr/>
        </p:nvCxnSpPr>
        <p:spPr>
          <a:xfrm flipH="1" rot="10800000">
            <a:off x="4989475" y="2490075"/>
            <a:ext cx="1382100" cy="1609200"/>
          </a:xfrm>
          <a:prstGeom prst="bentConnector2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"/>
          <p:cNvSpPr/>
          <p:nvPr/>
        </p:nvSpPr>
        <p:spPr>
          <a:xfrm>
            <a:off x="3417475" y="3365025"/>
            <a:ext cx="1572000" cy="146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15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15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Locktime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 Scripts</a:t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1025300" y="1321650"/>
            <a:ext cx="1506600" cy="1468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txid (hash)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VOUT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4"/>
          <p:cNvSpPr/>
          <p:nvPr/>
        </p:nvSpPr>
        <p:spPr>
          <a:xfrm>
            <a:off x="5482275" y="1621650"/>
            <a:ext cx="1778700" cy="868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4"/>
          <p:cNvSpPr txBox="1"/>
          <p:nvPr/>
        </p:nvSpPr>
        <p:spPr>
          <a:xfrm>
            <a:off x="2657425" y="1321650"/>
            <a:ext cx="1572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1. Select Output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24"/>
          <p:cNvCxnSpPr>
            <a:stCxn id="529" idx="1"/>
            <a:endCxn id="531" idx="2"/>
          </p:cNvCxnSpPr>
          <p:nvPr/>
        </p:nvCxnSpPr>
        <p:spPr>
          <a:xfrm rot="10800000">
            <a:off x="1778575" y="2790075"/>
            <a:ext cx="1638900" cy="1309200"/>
          </a:xfrm>
          <a:prstGeom prst="bentConnector2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p24"/>
          <p:cNvCxnSpPr>
            <a:stCxn id="529" idx="3"/>
            <a:endCxn id="532" idx="2"/>
          </p:cNvCxnSpPr>
          <p:nvPr/>
        </p:nvCxnSpPr>
        <p:spPr>
          <a:xfrm flipH="1" rot="10800000">
            <a:off x="4989475" y="2490075"/>
            <a:ext cx="1382100" cy="1609200"/>
          </a:xfrm>
          <a:prstGeom prst="bentConnector2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6" name="Google Shape;536;p24"/>
          <p:cNvSpPr txBox="1"/>
          <p:nvPr/>
        </p:nvSpPr>
        <p:spPr>
          <a:xfrm>
            <a:off x="2657425" y="1961275"/>
            <a:ext cx="1572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2. Unlock It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"/>
          <p:cNvSpPr/>
          <p:nvPr/>
        </p:nvSpPr>
        <p:spPr>
          <a:xfrm>
            <a:off x="3417475" y="3365025"/>
            <a:ext cx="1572000" cy="146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15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15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Locktime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 Scripts</a:t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1025300" y="1321650"/>
            <a:ext cx="1506600" cy="1468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txid (hash)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VOUT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5"/>
          <p:cNvSpPr/>
          <p:nvPr/>
        </p:nvSpPr>
        <p:spPr>
          <a:xfrm>
            <a:off x="5482275" y="1621650"/>
            <a:ext cx="1778700" cy="868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5"/>
          <p:cNvSpPr txBox="1"/>
          <p:nvPr/>
        </p:nvSpPr>
        <p:spPr>
          <a:xfrm>
            <a:off x="2657425" y="1321650"/>
            <a:ext cx="1572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1. Select Output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6" name="Google Shape;546;p25"/>
          <p:cNvCxnSpPr>
            <a:stCxn id="541" idx="1"/>
            <a:endCxn id="543" idx="2"/>
          </p:cNvCxnSpPr>
          <p:nvPr/>
        </p:nvCxnSpPr>
        <p:spPr>
          <a:xfrm rot="10800000">
            <a:off x="1778575" y="2790075"/>
            <a:ext cx="1638900" cy="1309200"/>
          </a:xfrm>
          <a:prstGeom prst="bentConnector2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25"/>
          <p:cNvCxnSpPr>
            <a:stCxn id="541" idx="3"/>
            <a:endCxn id="544" idx="2"/>
          </p:cNvCxnSpPr>
          <p:nvPr/>
        </p:nvCxnSpPr>
        <p:spPr>
          <a:xfrm flipH="1" rot="10800000">
            <a:off x="4989475" y="2490075"/>
            <a:ext cx="1382100" cy="1609200"/>
          </a:xfrm>
          <a:prstGeom prst="bentConnector2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8" name="Google Shape;548;p25"/>
          <p:cNvSpPr txBox="1"/>
          <p:nvPr/>
        </p:nvSpPr>
        <p:spPr>
          <a:xfrm>
            <a:off x="2657425" y="1961275"/>
            <a:ext cx="1572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2. Unlock It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5"/>
          <p:cNvSpPr txBox="1"/>
          <p:nvPr/>
        </p:nvSpPr>
        <p:spPr>
          <a:xfrm>
            <a:off x="7572000" y="1621650"/>
            <a:ext cx="1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3. Create new Output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f695c931_0_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byte = two hex 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integer: 9999 -&gt; hex: 0x270F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Endian-ness: order of sequence of bytes of a word in computer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Endian (BE): most significant byte at smallest memory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0x270F -&gt; [ 27 , 0F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Endian (LE): least significant byte at smallest memory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0x270F -&gt; [ 0F , 27 ]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Bitcoin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mostly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uses Little Endian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gbef695c931_0_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Endian</a:t>
            </a:r>
            <a:endParaRPr/>
          </a:p>
        </p:txBody>
      </p:sp>
      <p:sp>
        <p:nvSpPr>
          <p:cNvPr id="138" name="Google Shape;138;gbef695c931_0_149"/>
          <p:cNvSpPr txBox="1"/>
          <p:nvPr/>
        </p:nvSpPr>
        <p:spPr>
          <a:xfrm>
            <a:off x="311700" y="4662950"/>
            <a:ext cx="732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What would you change about bitcoin?: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https://bitcointalk.org/index.php?topic=4278.0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"/>
          <p:cNvSpPr/>
          <p:nvPr/>
        </p:nvSpPr>
        <p:spPr>
          <a:xfrm>
            <a:off x="3417475" y="3365025"/>
            <a:ext cx="1572000" cy="146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15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15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Locktime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Transaction Scripts</a:t>
            </a:r>
            <a:endParaRPr/>
          </a:p>
        </p:txBody>
      </p:sp>
      <p:sp>
        <p:nvSpPr>
          <p:cNvPr id="556" name="Google Shape;556;p26"/>
          <p:cNvSpPr/>
          <p:nvPr/>
        </p:nvSpPr>
        <p:spPr>
          <a:xfrm>
            <a:off x="1025300" y="1321650"/>
            <a:ext cx="1506600" cy="1468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txid (hash)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VOUT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6"/>
          <p:cNvSpPr/>
          <p:nvPr/>
        </p:nvSpPr>
        <p:spPr>
          <a:xfrm>
            <a:off x="5482275" y="1621650"/>
            <a:ext cx="1778700" cy="868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Value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6"/>
          <p:cNvSpPr txBox="1"/>
          <p:nvPr/>
        </p:nvSpPr>
        <p:spPr>
          <a:xfrm>
            <a:off x="2657425" y="1321650"/>
            <a:ext cx="1572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1. Select Output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p26"/>
          <p:cNvCxnSpPr>
            <a:stCxn id="554" idx="1"/>
            <a:endCxn id="556" idx="2"/>
          </p:cNvCxnSpPr>
          <p:nvPr/>
        </p:nvCxnSpPr>
        <p:spPr>
          <a:xfrm rot="10800000">
            <a:off x="1778575" y="2790075"/>
            <a:ext cx="1638900" cy="1309200"/>
          </a:xfrm>
          <a:prstGeom prst="bentConnector2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0" name="Google Shape;560;p26"/>
          <p:cNvCxnSpPr>
            <a:stCxn id="554" idx="3"/>
            <a:endCxn id="557" idx="2"/>
          </p:cNvCxnSpPr>
          <p:nvPr/>
        </p:nvCxnSpPr>
        <p:spPr>
          <a:xfrm flipH="1" rot="10800000">
            <a:off x="4989475" y="2490075"/>
            <a:ext cx="1382100" cy="1609200"/>
          </a:xfrm>
          <a:prstGeom prst="bentConnector2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1" name="Google Shape;561;p26"/>
          <p:cNvSpPr txBox="1"/>
          <p:nvPr/>
        </p:nvSpPr>
        <p:spPr>
          <a:xfrm>
            <a:off x="2657425" y="1961275"/>
            <a:ext cx="1572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2. Unlock It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6"/>
          <p:cNvSpPr txBox="1"/>
          <p:nvPr/>
        </p:nvSpPr>
        <p:spPr>
          <a:xfrm>
            <a:off x="7343400" y="1621650"/>
            <a:ext cx="1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3. Create Output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6"/>
          <p:cNvSpPr txBox="1"/>
          <p:nvPr/>
        </p:nvSpPr>
        <p:spPr>
          <a:xfrm>
            <a:off x="7343400" y="2285400"/>
            <a:ext cx="1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4. Lock It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7"/>
          <p:cNvSpPr/>
          <p:nvPr/>
        </p:nvSpPr>
        <p:spPr>
          <a:xfrm>
            <a:off x="369475" y="3365025"/>
            <a:ext cx="1572000" cy="146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15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15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Locktime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ScriptPubKey (locking script)</a:t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2434275" y="1621650"/>
            <a:ext cx="1778700" cy="868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p27"/>
          <p:cNvCxnSpPr>
            <a:stCxn id="568" idx="3"/>
            <a:endCxn id="570" idx="2"/>
          </p:cNvCxnSpPr>
          <p:nvPr/>
        </p:nvCxnSpPr>
        <p:spPr>
          <a:xfrm flipH="1" rot="10800000">
            <a:off x="1941475" y="2490075"/>
            <a:ext cx="1382100" cy="1609200"/>
          </a:xfrm>
          <a:prstGeom prst="bentConnector2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2" name="Google Shape;572;p27"/>
          <p:cNvSpPr txBox="1"/>
          <p:nvPr/>
        </p:nvSpPr>
        <p:spPr>
          <a:xfrm>
            <a:off x="696400" y="2128450"/>
            <a:ext cx="1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Script to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Lock The Output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1"/>
          <p:cNvSpPr/>
          <p:nvPr/>
        </p:nvSpPr>
        <p:spPr>
          <a:xfrm>
            <a:off x="6922675" y="3365025"/>
            <a:ext cx="1572000" cy="146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15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15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Locktime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ScriptSig (unlocking script)</a:t>
            </a:r>
            <a:endParaRPr/>
          </a:p>
        </p:txBody>
      </p:sp>
      <p:sp>
        <p:nvSpPr>
          <p:cNvPr id="579" name="Google Shape;579;p31"/>
          <p:cNvSpPr/>
          <p:nvPr/>
        </p:nvSpPr>
        <p:spPr>
          <a:xfrm>
            <a:off x="4530500" y="1321650"/>
            <a:ext cx="1506600" cy="1468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txid (hash)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VOUT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" name="Google Shape;580;p31"/>
          <p:cNvCxnSpPr>
            <a:stCxn id="577" idx="1"/>
            <a:endCxn id="579" idx="2"/>
          </p:cNvCxnSpPr>
          <p:nvPr/>
        </p:nvCxnSpPr>
        <p:spPr>
          <a:xfrm rot="10800000">
            <a:off x="5283775" y="2790075"/>
            <a:ext cx="1638900" cy="1309200"/>
          </a:xfrm>
          <a:prstGeom prst="bentConnector2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p31"/>
          <p:cNvSpPr txBox="1"/>
          <p:nvPr/>
        </p:nvSpPr>
        <p:spPr>
          <a:xfrm>
            <a:off x="6224300" y="1999050"/>
            <a:ext cx="1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Script to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Unlock Input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1"/>
          <p:cNvSpPr/>
          <p:nvPr/>
        </p:nvSpPr>
        <p:spPr>
          <a:xfrm>
            <a:off x="269850" y="3365025"/>
            <a:ext cx="1572000" cy="146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15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Count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0" i="0" sz="15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Locktime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1"/>
          <p:cNvSpPr/>
          <p:nvPr/>
        </p:nvSpPr>
        <p:spPr>
          <a:xfrm>
            <a:off x="2334500" y="1621650"/>
            <a:ext cx="1778700" cy="868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500" u="none" cap="none" strike="noStrike">
              <a:solidFill>
                <a:srgbClr val="00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31"/>
          <p:cNvCxnSpPr>
            <a:stCxn id="582" idx="3"/>
            <a:endCxn id="583" idx="2"/>
          </p:cNvCxnSpPr>
          <p:nvPr/>
        </p:nvCxnSpPr>
        <p:spPr>
          <a:xfrm flipH="1" rot="10800000">
            <a:off x="1841850" y="2490075"/>
            <a:ext cx="1382100" cy="1609200"/>
          </a:xfrm>
          <a:prstGeom prst="bentConnector2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5" name="Google Shape;585;p31"/>
          <p:cNvSpPr txBox="1"/>
          <p:nvPr/>
        </p:nvSpPr>
        <p:spPr>
          <a:xfrm>
            <a:off x="527988" y="2055900"/>
            <a:ext cx="1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Script to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Lock The Output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6" name="Google Shape;586;p31"/>
          <p:cNvCxnSpPr>
            <a:stCxn id="579" idx="1"/>
            <a:endCxn id="583" idx="3"/>
          </p:cNvCxnSpPr>
          <p:nvPr/>
        </p:nvCxnSpPr>
        <p:spPr>
          <a:xfrm rot="10800000">
            <a:off x="4113200" y="2055900"/>
            <a:ext cx="417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ScriptPubKey (locking script)</a:t>
            </a:r>
            <a:endParaRPr/>
          </a:p>
        </p:txBody>
      </p:sp>
      <p:sp>
        <p:nvSpPr>
          <p:cNvPr id="592" name="Google Shape;59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P2PK: Pay to Pubkey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P2PKH: Pay to Pubkey Hash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P2MS: Pay to Multisig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P2SH: Pay to Script Hash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DATA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ScriptPubKey (locking script)</a:t>
            </a:r>
            <a:endParaRPr/>
          </a:p>
        </p:txBody>
      </p:sp>
      <p:sp>
        <p:nvSpPr>
          <p:cNvPr id="598" name="Google Shape;59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P2PK: Pay to Pubkey </a:t>
            </a:r>
            <a:r>
              <a:rPr lang="en">
                <a:solidFill>
                  <a:srgbClr val="EA9999"/>
                </a:solidFill>
              </a:rPr>
              <a:t>(not commonly used)</a:t>
            </a:r>
            <a:endParaRPr>
              <a:solidFill>
                <a:srgbClr val="EA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P2PKH: Pay to Pubkey Hash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P2MS: Pay to Multisig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P2SH: Pay to Script Hash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DATA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0"/>
          <p:cNvSpPr/>
          <p:nvPr/>
        </p:nvSpPr>
        <p:spPr>
          <a:xfrm>
            <a:off x="3081150" y="2144750"/>
            <a:ext cx="2981700" cy="9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P2PK: Pay to Pubkey</a:t>
            </a:r>
            <a:endParaRPr/>
          </a:p>
        </p:txBody>
      </p:sp>
      <p:sp>
        <p:nvSpPr>
          <p:cNvPr id="605" name="Google Shape;605;p30"/>
          <p:cNvSpPr/>
          <p:nvPr/>
        </p:nvSpPr>
        <p:spPr>
          <a:xfrm>
            <a:off x="3227688" y="2571850"/>
            <a:ext cx="9939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0"/>
          <p:cNvSpPr/>
          <p:nvPr/>
        </p:nvSpPr>
        <p:spPr>
          <a:xfrm>
            <a:off x="4300763" y="2571850"/>
            <a:ext cx="16470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"/>
          <p:cNvSpPr/>
          <p:nvPr/>
        </p:nvSpPr>
        <p:spPr>
          <a:xfrm>
            <a:off x="4985275" y="2100900"/>
            <a:ext cx="2981700" cy="9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P2PK: Pay to Pubkey</a:t>
            </a:r>
            <a:endParaRPr/>
          </a:p>
        </p:txBody>
      </p:sp>
      <p:sp>
        <p:nvSpPr>
          <p:cNvPr id="613" name="Google Shape;613;p32"/>
          <p:cNvSpPr/>
          <p:nvPr/>
        </p:nvSpPr>
        <p:spPr>
          <a:xfrm>
            <a:off x="5131813" y="2528000"/>
            <a:ext cx="9939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2"/>
          <p:cNvSpPr/>
          <p:nvPr/>
        </p:nvSpPr>
        <p:spPr>
          <a:xfrm>
            <a:off x="6204888" y="2528000"/>
            <a:ext cx="16470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2"/>
          <p:cNvSpPr/>
          <p:nvPr/>
        </p:nvSpPr>
        <p:spPr>
          <a:xfrm>
            <a:off x="1726975" y="2100900"/>
            <a:ext cx="2981700" cy="94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2"/>
          <p:cNvSpPr/>
          <p:nvPr/>
        </p:nvSpPr>
        <p:spPr>
          <a:xfrm>
            <a:off x="1862283" y="2528000"/>
            <a:ext cx="27312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3"/>
          <p:cNvSpPr/>
          <p:nvPr/>
        </p:nvSpPr>
        <p:spPr>
          <a:xfrm>
            <a:off x="4710300" y="1462700"/>
            <a:ext cx="2981700" cy="9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P2PK: Pay to Pubkey</a:t>
            </a:r>
            <a:endParaRPr/>
          </a:p>
        </p:txBody>
      </p:sp>
      <p:sp>
        <p:nvSpPr>
          <p:cNvPr id="623" name="Google Shape;623;p33"/>
          <p:cNvSpPr/>
          <p:nvPr/>
        </p:nvSpPr>
        <p:spPr>
          <a:xfrm>
            <a:off x="4856838" y="1889800"/>
            <a:ext cx="9939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3"/>
          <p:cNvSpPr/>
          <p:nvPr/>
        </p:nvSpPr>
        <p:spPr>
          <a:xfrm>
            <a:off x="5929913" y="1889800"/>
            <a:ext cx="16470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3"/>
          <p:cNvSpPr/>
          <p:nvPr/>
        </p:nvSpPr>
        <p:spPr>
          <a:xfrm>
            <a:off x="1452000" y="1462700"/>
            <a:ext cx="2981700" cy="94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3"/>
          <p:cNvSpPr/>
          <p:nvPr/>
        </p:nvSpPr>
        <p:spPr>
          <a:xfrm>
            <a:off x="1587308" y="1889800"/>
            <a:ext cx="27312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3"/>
          <p:cNvSpPr/>
          <p:nvPr/>
        </p:nvSpPr>
        <p:spPr>
          <a:xfrm>
            <a:off x="3086350" y="2793425"/>
            <a:ext cx="2843700" cy="206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(FILO)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4"/>
          <p:cNvSpPr/>
          <p:nvPr/>
        </p:nvSpPr>
        <p:spPr>
          <a:xfrm>
            <a:off x="4710300" y="1462700"/>
            <a:ext cx="2981700" cy="9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P2PK: Pay to Pubkey</a:t>
            </a:r>
            <a:endParaRPr/>
          </a:p>
        </p:txBody>
      </p:sp>
      <p:sp>
        <p:nvSpPr>
          <p:cNvPr id="634" name="Google Shape;634;p34"/>
          <p:cNvSpPr/>
          <p:nvPr/>
        </p:nvSpPr>
        <p:spPr>
          <a:xfrm>
            <a:off x="4856838" y="1889800"/>
            <a:ext cx="9939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4"/>
          <p:cNvSpPr/>
          <p:nvPr/>
        </p:nvSpPr>
        <p:spPr>
          <a:xfrm>
            <a:off x="5929913" y="1889800"/>
            <a:ext cx="16470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4"/>
          <p:cNvSpPr/>
          <p:nvPr/>
        </p:nvSpPr>
        <p:spPr>
          <a:xfrm>
            <a:off x="1452000" y="1462700"/>
            <a:ext cx="2981700" cy="94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4"/>
          <p:cNvSpPr/>
          <p:nvPr/>
        </p:nvSpPr>
        <p:spPr>
          <a:xfrm>
            <a:off x="3086350" y="2793425"/>
            <a:ext cx="2843700" cy="206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4"/>
          <p:cNvSpPr/>
          <p:nvPr/>
        </p:nvSpPr>
        <p:spPr>
          <a:xfrm>
            <a:off x="3142608" y="4358900"/>
            <a:ext cx="27312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5"/>
          <p:cNvSpPr/>
          <p:nvPr/>
        </p:nvSpPr>
        <p:spPr>
          <a:xfrm>
            <a:off x="4710300" y="1462700"/>
            <a:ext cx="2981700" cy="9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5"/>
          <p:cNvSpPr/>
          <p:nvPr/>
        </p:nvSpPr>
        <p:spPr>
          <a:xfrm>
            <a:off x="3086350" y="2793425"/>
            <a:ext cx="2843700" cy="206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P2PK: Pay to Pubkey</a:t>
            </a:r>
            <a:endParaRPr/>
          </a:p>
        </p:txBody>
      </p:sp>
      <p:sp>
        <p:nvSpPr>
          <p:cNvPr id="646" name="Google Shape;646;p35"/>
          <p:cNvSpPr/>
          <p:nvPr/>
        </p:nvSpPr>
        <p:spPr>
          <a:xfrm>
            <a:off x="4011238" y="3867175"/>
            <a:ext cx="9939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5"/>
          <p:cNvSpPr/>
          <p:nvPr/>
        </p:nvSpPr>
        <p:spPr>
          <a:xfrm>
            <a:off x="5929913" y="1889800"/>
            <a:ext cx="16470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5"/>
          <p:cNvSpPr/>
          <p:nvPr/>
        </p:nvSpPr>
        <p:spPr>
          <a:xfrm>
            <a:off x="1452000" y="1462700"/>
            <a:ext cx="2981700" cy="94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5"/>
          <p:cNvSpPr/>
          <p:nvPr/>
        </p:nvSpPr>
        <p:spPr>
          <a:xfrm>
            <a:off x="3142608" y="4358900"/>
            <a:ext cx="27312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f695c931_0_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Header</a:t>
            </a:r>
            <a:endParaRPr/>
          </a:p>
        </p:txBody>
      </p:sp>
      <p:sp>
        <p:nvSpPr>
          <p:cNvPr id="144" name="Google Shape;144;gbef695c931_0_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0200000069054f28012b4474caa9e821102655cc74037c415ad2bba702000000000000002ecfc74ceb512c5055bcff7e57735f7323c32f8bbb48f5e96307e5268c001cc93a09be520ca3031988261c37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gbef695c931_0_119"/>
          <p:cNvSpPr txBox="1"/>
          <p:nvPr/>
        </p:nvSpPr>
        <p:spPr>
          <a:xfrm>
            <a:off x="311700" y="4629150"/>
            <a:ext cx="38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Block Number: </a:t>
            </a:r>
            <a:r>
              <a:rPr lang="en" sz="1000">
                <a:solidFill>
                  <a:srgbClr val="B7B7B7"/>
                </a:solidFill>
              </a:rPr>
              <a:t>277,316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6"/>
          <p:cNvSpPr/>
          <p:nvPr/>
        </p:nvSpPr>
        <p:spPr>
          <a:xfrm>
            <a:off x="4710300" y="1462700"/>
            <a:ext cx="2981700" cy="9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6"/>
          <p:cNvSpPr/>
          <p:nvPr/>
        </p:nvSpPr>
        <p:spPr>
          <a:xfrm>
            <a:off x="3086350" y="3190975"/>
            <a:ext cx="2843700" cy="166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P2PK: Pay to Pubkey</a:t>
            </a:r>
            <a:endParaRPr/>
          </a:p>
        </p:txBody>
      </p:sp>
      <p:sp>
        <p:nvSpPr>
          <p:cNvPr id="657" name="Google Shape;657;p36"/>
          <p:cNvSpPr/>
          <p:nvPr/>
        </p:nvSpPr>
        <p:spPr>
          <a:xfrm>
            <a:off x="4011238" y="3867175"/>
            <a:ext cx="9939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6"/>
          <p:cNvSpPr/>
          <p:nvPr/>
        </p:nvSpPr>
        <p:spPr>
          <a:xfrm>
            <a:off x="3748488" y="2653525"/>
            <a:ext cx="16470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6"/>
          <p:cNvSpPr/>
          <p:nvPr/>
        </p:nvSpPr>
        <p:spPr>
          <a:xfrm>
            <a:off x="1452000" y="1462700"/>
            <a:ext cx="2981700" cy="94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6"/>
          <p:cNvSpPr/>
          <p:nvPr/>
        </p:nvSpPr>
        <p:spPr>
          <a:xfrm>
            <a:off x="3142608" y="4358900"/>
            <a:ext cx="27312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7"/>
          <p:cNvSpPr/>
          <p:nvPr/>
        </p:nvSpPr>
        <p:spPr>
          <a:xfrm>
            <a:off x="4710300" y="1462700"/>
            <a:ext cx="2981700" cy="9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7"/>
          <p:cNvSpPr/>
          <p:nvPr/>
        </p:nvSpPr>
        <p:spPr>
          <a:xfrm>
            <a:off x="3086350" y="3986125"/>
            <a:ext cx="2843700" cy="86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P2PK: Pay to Pubkey</a:t>
            </a: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5056938" y="3362900"/>
            <a:ext cx="9939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7"/>
          <p:cNvSpPr/>
          <p:nvPr/>
        </p:nvSpPr>
        <p:spPr>
          <a:xfrm>
            <a:off x="3748488" y="2653525"/>
            <a:ext cx="16470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7"/>
          <p:cNvSpPr/>
          <p:nvPr/>
        </p:nvSpPr>
        <p:spPr>
          <a:xfrm>
            <a:off x="1452000" y="1462700"/>
            <a:ext cx="2981700" cy="94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7"/>
          <p:cNvSpPr/>
          <p:nvPr/>
        </p:nvSpPr>
        <p:spPr>
          <a:xfrm>
            <a:off x="2952901" y="3362900"/>
            <a:ext cx="10527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37"/>
          <p:cNvCxnSpPr>
            <a:stCxn id="669" idx="2"/>
            <a:endCxn id="671" idx="0"/>
          </p:cNvCxnSpPr>
          <p:nvPr/>
        </p:nvCxnSpPr>
        <p:spPr>
          <a:xfrm flipH="1">
            <a:off x="3479388" y="3040525"/>
            <a:ext cx="1092600" cy="32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3" name="Google Shape;673;p37"/>
          <p:cNvCxnSpPr>
            <a:stCxn id="669" idx="2"/>
            <a:endCxn id="668" idx="0"/>
          </p:cNvCxnSpPr>
          <p:nvPr/>
        </p:nvCxnSpPr>
        <p:spPr>
          <a:xfrm>
            <a:off x="4571988" y="3040525"/>
            <a:ext cx="981900" cy="32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8"/>
          <p:cNvSpPr/>
          <p:nvPr/>
        </p:nvSpPr>
        <p:spPr>
          <a:xfrm>
            <a:off x="4710300" y="1462700"/>
            <a:ext cx="2981700" cy="9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8"/>
          <p:cNvSpPr/>
          <p:nvPr/>
        </p:nvSpPr>
        <p:spPr>
          <a:xfrm>
            <a:off x="3086350" y="3986125"/>
            <a:ext cx="2843700" cy="86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P2PK: Pay to Pubkey</a:t>
            </a:r>
            <a:endParaRPr/>
          </a:p>
        </p:txBody>
      </p:sp>
      <p:sp>
        <p:nvSpPr>
          <p:cNvPr id="681" name="Google Shape;681;p38"/>
          <p:cNvSpPr/>
          <p:nvPr/>
        </p:nvSpPr>
        <p:spPr>
          <a:xfrm>
            <a:off x="5056938" y="3362900"/>
            <a:ext cx="9939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8"/>
          <p:cNvSpPr/>
          <p:nvPr/>
        </p:nvSpPr>
        <p:spPr>
          <a:xfrm>
            <a:off x="3748488" y="2653525"/>
            <a:ext cx="16470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8"/>
          <p:cNvSpPr/>
          <p:nvPr/>
        </p:nvSpPr>
        <p:spPr>
          <a:xfrm>
            <a:off x="1452000" y="1462700"/>
            <a:ext cx="2981700" cy="94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8"/>
          <p:cNvSpPr/>
          <p:nvPr/>
        </p:nvSpPr>
        <p:spPr>
          <a:xfrm>
            <a:off x="2952901" y="3362900"/>
            <a:ext cx="10527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5" name="Google Shape;685;p38"/>
          <p:cNvCxnSpPr>
            <a:stCxn id="682" idx="2"/>
            <a:endCxn id="684" idx="0"/>
          </p:cNvCxnSpPr>
          <p:nvPr/>
        </p:nvCxnSpPr>
        <p:spPr>
          <a:xfrm flipH="1">
            <a:off x="3479388" y="3040525"/>
            <a:ext cx="1092600" cy="32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6" name="Google Shape;686;p38"/>
          <p:cNvCxnSpPr>
            <a:stCxn id="682" idx="2"/>
            <a:endCxn id="681" idx="0"/>
          </p:cNvCxnSpPr>
          <p:nvPr/>
        </p:nvCxnSpPr>
        <p:spPr>
          <a:xfrm>
            <a:off x="4571988" y="3040525"/>
            <a:ext cx="981900" cy="32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7" name="Google Shape;687;p38"/>
          <p:cNvSpPr/>
          <p:nvPr/>
        </p:nvSpPr>
        <p:spPr>
          <a:xfrm>
            <a:off x="4279050" y="3386800"/>
            <a:ext cx="431100" cy="286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8"/>
          <p:cNvSpPr txBox="1"/>
          <p:nvPr/>
        </p:nvSpPr>
        <p:spPr>
          <a:xfrm>
            <a:off x="1590275" y="2772500"/>
            <a:ext cx="1092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Unlocked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8"/>
          <p:cNvSpPr/>
          <p:nvPr/>
        </p:nvSpPr>
        <p:spPr>
          <a:xfrm>
            <a:off x="4154550" y="4548100"/>
            <a:ext cx="680100" cy="240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9"/>
          <p:cNvSpPr/>
          <p:nvPr/>
        </p:nvSpPr>
        <p:spPr>
          <a:xfrm>
            <a:off x="4710300" y="1462700"/>
            <a:ext cx="2981700" cy="941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9"/>
          <p:cNvSpPr/>
          <p:nvPr/>
        </p:nvSpPr>
        <p:spPr>
          <a:xfrm>
            <a:off x="3086350" y="3986125"/>
            <a:ext cx="2843700" cy="86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P2PK: Pay to Pubkey</a:t>
            </a:r>
            <a:endParaRPr/>
          </a:p>
        </p:txBody>
      </p:sp>
      <p:sp>
        <p:nvSpPr>
          <p:cNvPr id="697" name="Google Shape;697;p39"/>
          <p:cNvSpPr/>
          <p:nvPr/>
        </p:nvSpPr>
        <p:spPr>
          <a:xfrm>
            <a:off x="5056938" y="3362900"/>
            <a:ext cx="9939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9"/>
          <p:cNvSpPr/>
          <p:nvPr/>
        </p:nvSpPr>
        <p:spPr>
          <a:xfrm>
            <a:off x="3748488" y="2653525"/>
            <a:ext cx="16470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9"/>
          <p:cNvSpPr/>
          <p:nvPr/>
        </p:nvSpPr>
        <p:spPr>
          <a:xfrm>
            <a:off x="1452000" y="1462700"/>
            <a:ext cx="2981700" cy="94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9"/>
          <p:cNvSpPr/>
          <p:nvPr/>
        </p:nvSpPr>
        <p:spPr>
          <a:xfrm>
            <a:off x="2952901" y="3362900"/>
            <a:ext cx="10527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1" name="Google Shape;701;p39"/>
          <p:cNvCxnSpPr>
            <a:stCxn id="698" idx="2"/>
            <a:endCxn id="700" idx="0"/>
          </p:cNvCxnSpPr>
          <p:nvPr/>
        </p:nvCxnSpPr>
        <p:spPr>
          <a:xfrm flipH="1">
            <a:off x="3479388" y="3040525"/>
            <a:ext cx="1092600" cy="32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2" name="Google Shape;702;p39"/>
          <p:cNvCxnSpPr>
            <a:stCxn id="698" idx="2"/>
            <a:endCxn id="697" idx="0"/>
          </p:cNvCxnSpPr>
          <p:nvPr/>
        </p:nvCxnSpPr>
        <p:spPr>
          <a:xfrm>
            <a:off x="4571988" y="3040525"/>
            <a:ext cx="981900" cy="32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3" name="Google Shape;703;p39"/>
          <p:cNvSpPr txBox="1"/>
          <p:nvPr/>
        </p:nvSpPr>
        <p:spPr>
          <a:xfrm>
            <a:off x="1590275" y="2772500"/>
            <a:ext cx="1092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Not Unlocked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9"/>
          <p:cNvSpPr/>
          <p:nvPr/>
        </p:nvSpPr>
        <p:spPr>
          <a:xfrm>
            <a:off x="4320900" y="3365875"/>
            <a:ext cx="389400" cy="3225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9"/>
          <p:cNvSpPr/>
          <p:nvPr/>
        </p:nvSpPr>
        <p:spPr>
          <a:xfrm>
            <a:off x="4154550" y="4548100"/>
            <a:ext cx="680100" cy="240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ScriptPubKey (locking script)</a:t>
            </a:r>
            <a:endParaRPr/>
          </a:p>
        </p:txBody>
      </p:sp>
      <p:sp>
        <p:nvSpPr>
          <p:cNvPr id="711" name="Google Shape;71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P2PK: Pay to Pubkey </a:t>
            </a:r>
            <a:r>
              <a:rPr lang="en">
                <a:solidFill>
                  <a:srgbClr val="EA9999"/>
                </a:solidFill>
              </a:rPr>
              <a:t>(not commonly used)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P2PKH: Pay to Pubkey Hash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P2MS: Pay to Multisig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P2SH: Pay to Script Hash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DATA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1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3224903" y="1733550"/>
            <a:ext cx="10458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OP_DUP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1"/>
          <p:cNvSpPr/>
          <p:nvPr/>
        </p:nvSpPr>
        <p:spPr>
          <a:xfrm>
            <a:off x="6518204" y="1733550"/>
            <a:ext cx="17601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1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1"/>
          <p:cNvSpPr/>
          <p:nvPr/>
        </p:nvSpPr>
        <p:spPr>
          <a:xfrm>
            <a:off x="311705" y="173355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1"/>
          <p:cNvSpPr/>
          <p:nvPr/>
        </p:nvSpPr>
        <p:spPr>
          <a:xfrm>
            <a:off x="4698450" y="1755450"/>
            <a:ext cx="1392000" cy="343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1"/>
          <p:cNvSpPr/>
          <p:nvPr/>
        </p:nvSpPr>
        <p:spPr>
          <a:xfrm>
            <a:off x="3224900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OP_EqualVerify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1"/>
          <p:cNvSpPr/>
          <p:nvPr/>
        </p:nvSpPr>
        <p:spPr>
          <a:xfrm>
            <a:off x="5164325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1"/>
          <p:cNvSpPr/>
          <p:nvPr/>
        </p:nvSpPr>
        <p:spPr>
          <a:xfrm>
            <a:off x="1751355" y="177390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1"/>
          <p:cNvSpPr/>
          <p:nvPr/>
        </p:nvSpPr>
        <p:spPr>
          <a:xfrm>
            <a:off x="2854800" y="2836375"/>
            <a:ext cx="3358500" cy="210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2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733" name="Google Shape;733;p42"/>
          <p:cNvSpPr/>
          <p:nvPr/>
        </p:nvSpPr>
        <p:spPr>
          <a:xfrm>
            <a:off x="3224903" y="1733550"/>
            <a:ext cx="10458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OP_DUP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6518204" y="1733550"/>
            <a:ext cx="17601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2854800" y="2836375"/>
            <a:ext cx="3358500" cy="210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2"/>
          <p:cNvSpPr/>
          <p:nvPr/>
        </p:nvSpPr>
        <p:spPr>
          <a:xfrm>
            <a:off x="4049105" y="449560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4698450" y="1755450"/>
            <a:ext cx="1392000" cy="343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2"/>
          <p:cNvSpPr/>
          <p:nvPr/>
        </p:nvSpPr>
        <p:spPr>
          <a:xfrm>
            <a:off x="3224900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OP_EqualVerify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2"/>
          <p:cNvSpPr/>
          <p:nvPr/>
        </p:nvSpPr>
        <p:spPr>
          <a:xfrm>
            <a:off x="5164325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2"/>
          <p:cNvSpPr/>
          <p:nvPr/>
        </p:nvSpPr>
        <p:spPr>
          <a:xfrm>
            <a:off x="1751355" y="177390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3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748" name="Google Shape;748;p43"/>
          <p:cNvSpPr/>
          <p:nvPr/>
        </p:nvSpPr>
        <p:spPr>
          <a:xfrm>
            <a:off x="3224903" y="1733550"/>
            <a:ext cx="10458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OP_DUP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3"/>
          <p:cNvSpPr/>
          <p:nvPr/>
        </p:nvSpPr>
        <p:spPr>
          <a:xfrm>
            <a:off x="6518204" y="1733550"/>
            <a:ext cx="17601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3"/>
          <p:cNvSpPr/>
          <p:nvPr/>
        </p:nvSpPr>
        <p:spPr>
          <a:xfrm>
            <a:off x="2854800" y="2836375"/>
            <a:ext cx="3358500" cy="210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3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3"/>
          <p:cNvSpPr/>
          <p:nvPr/>
        </p:nvSpPr>
        <p:spPr>
          <a:xfrm>
            <a:off x="4049105" y="449560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4698450" y="1755450"/>
            <a:ext cx="1392000" cy="343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3"/>
          <p:cNvSpPr/>
          <p:nvPr/>
        </p:nvSpPr>
        <p:spPr>
          <a:xfrm>
            <a:off x="3224900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OP_EqualVerify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43"/>
          <p:cNvSpPr/>
          <p:nvPr/>
        </p:nvSpPr>
        <p:spPr>
          <a:xfrm>
            <a:off x="5164325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3"/>
          <p:cNvSpPr/>
          <p:nvPr/>
        </p:nvSpPr>
        <p:spPr>
          <a:xfrm>
            <a:off x="4049105" y="405765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4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763" name="Google Shape;763;p44"/>
          <p:cNvSpPr/>
          <p:nvPr/>
        </p:nvSpPr>
        <p:spPr>
          <a:xfrm>
            <a:off x="4011153" y="2906938"/>
            <a:ext cx="10458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OP_DUP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4"/>
          <p:cNvSpPr/>
          <p:nvPr/>
        </p:nvSpPr>
        <p:spPr>
          <a:xfrm>
            <a:off x="6518204" y="1733550"/>
            <a:ext cx="17601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4"/>
          <p:cNvSpPr/>
          <p:nvPr/>
        </p:nvSpPr>
        <p:spPr>
          <a:xfrm>
            <a:off x="2854800" y="3528775"/>
            <a:ext cx="3358500" cy="14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4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4"/>
          <p:cNvSpPr/>
          <p:nvPr/>
        </p:nvSpPr>
        <p:spPr>
          <a:xfrm>
            <a:off x="4049105" y="449560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4"/>
          <p:cNvSpPr/>
          <p:nvPr/>
        </p:nvSpPr>
        <p:spPr>
          <a:xfrm>
            <a:off x="4698450" y="1755450"/>
            <a:ext cx="1392000" cy="343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4"/>
          <p:cNvSpPr/>
          <p:nvPr/>
        </p:nvSpPr>
        <p:spPr>
          <a:xfrm>
            <a:off x="3224900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OP_EqualVerify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5164325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4"/>
          <p:cNvSpPr/>
          <p:nvPr/>
        </p:nvSpPr>
        <p:spPr>
          <a:xfrm>
            <a:off x="4049105" y="405765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5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778" name="Google Shape;778;p45"/>
          <p:cNvSpPr/>
          <p:nvPr/>
        </p:nvSpPr>
        <p:spPr>
          <a:xfrm>
            <a:off x="6518204" y="1733550"/>
            <a:ext cx="17601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5"/>
          <p:cNvSpPr/>
          <p:nvPr/>
        </p:nvSpPr>
        <p:spPr>
          <a:xfrm>
            <a:off x="2854800" y="2836375"/>
            <a:ext cx="3358500" cy="210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5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5"/>
          <p:cNvSpPr/>
          <p:nvPr/>
        </p:nvSpPr>
        <p:spPr>
          <a:xfrm>
            <a:off x="4049105" y="449560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5"/>
          <p:cNvSpPr/>
          <p:nvPr/>
        </p:nvSpPr>
        <p:spPr>
          <a:xfrm>
            <a:off x="4698450" y="1755450"/>
            <a:ext cx="1392000" cy="343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5"/>
          <p:cNvSpPr/>
          <p:nvPr/>
        </p:nvSpPr>
        <p:spPr>
          <a:xfrm>
            <a:off x="3224900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OP_EqualVerify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45"/>
          <p:cNvSpPr/>
          <p:nvPr/>
        </p:nvSpPr>
        <p:spPr>
          <a:xfrm>
            <a:off x="5164325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5"/>
          <p:cNvSpPr/>
          <p:nvPr/>
        </p:nvSpPr>
        <p:spPr>
          <a:xfrm>
            <a:off x="4049105" y="405765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5"/>
          <p:cNvSpPr/>
          <p:nvPr/>
        </p:nvSpPr>
        <p:spPr>
          <a:xfrm>
            <a:off x="4049105" y="3603237"/>
            <a:ext cx="1045800" cy="387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ef695c931_0_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Header</a:t>
            </a:r>
            <a:endParaRPr/>
          </a:p>
        </p:txBody>
      </p:sp>
      <p:sp>
        <p:nvSpPr>
          <p:cNvPr id="151" name="Google Shape;151;gbef695c931_0_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Version (4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02000000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69054f28012b4474caa9e821102655cc74037c415ad2bba702000000000000002ecfc74ceb512c5055bcff7e57735f7323c32f8bbb48f5e96307e5268c001cc93a09be520ca3031988261c37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0x00000002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Bin: 00000000000000000000000000000010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Dec: 2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gbef695c931_0_135"/>
          <p:cNvSpPr txBox="1"/>
          <p:nvPr/>
        </p:nvSpPr>
        <p:spPr>
          <a:xfrm>
            <a:off x="311700" y="4629150"/>
            <a:ext cx="38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Block Number: 277,316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6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793" name="Google Shape;793;p46"/>
          <p:cNvSpPr/>
          <p:nvPr/>
        </p:nvSpPr>
        <p:spPr>
          <a:xfrm>
            <a:off x="6518204" y="1733550"/>
            <a:ext cx="17601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46"/>
          <p:cNvSpPr/>
          <p:nvPr/>
        </p:nvSpPr>
        <p:spPr>
          <a:xfrm>
            <a:off x="2854800" y="3528775"/>
            <a:ext cx="3358500" cy="14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4049105" y="449560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6"/>
          <p:cNvSpPr/>
          <p:nvPr/>
        </p:nvSpPr>
        <p:spPr>
          <a:xfrm>
            <a:off x="3876000" y="2928838"/>
            <a:ext cx="1392000" cy="343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OP_HASH160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3224900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OP_EqualVerify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5164325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46"/>
          <p:cNvSpPr/>
          <p:nvPr/>
        </p:nvSpPr>
        <p:spPr>
          <a:xfrm>
            <a:off x="4049105" y="405765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6"/>
          <p:cNvSpPr/>
          <p:nvPr/>
        </p:nvSpPr>
        <p:spPr>
          <a:xfrm>
            <a:off x="4049105" y="3603237"/>
            <a:ext cx="1045800" cy="387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7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808" name="Google Shape;808;p47"/>
          <p:cNvSpPr/>
          <p:nvPr/>
        </p:nvSpPr>
        <p:spPr>
          <a:xfrm>
            <a:off x="6518204" y="1733550"/>
            <a:ext cx="17601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7"/>
          <p:cNvSpPr/>
          <p:nvPr/>
        </p:nvSpPr>
        <p:spPr>
          <a:xfrm>
            <a:off x="2854800" y="2824800"/>
            <a:ext cx="3358500" cy="211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7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7"/>
          <p:cNvSpPr/>
          <p:nvPr/>
        </p:nvSpPr>
        <p:spPr>
          <a:xfrm>
            <a:off x="4049105" y="449560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47"/>
          <p:cNvSpPr/>
          <p:nvPr/>
        </p:nvSpPr>
        <p:spPr>
          <a:xfrm>
            <a:off x="3224900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OP_EqualVerify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47"/>
          <p:cNvSpPr/>
          <p:nvPr/>
        </p:nvSpPr>
        <p:spPr>
          <a:xfrm>
            <a:off x="5164325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47"/>
          <p:cNvSpPr/>
          <p:nvPr/>
        </p:nvSpPr>
        <p:spPr>
          <a:xfrm>
            <a:off x="4049105" y="405765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7"/>
          <p:cNvSpPr/>
          <p:nvPr/>
        </p:nvSpPr>
        <p:spPr>
          <a:xfrm>
            <a:off x="3691954" y="3619700"/>
            <a:ext cx="1760100" cy="387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8"/>
          <p:cNvSpPr/>
          <p:nvPr/>
        </p:nvSpPr>
        <p:spPr>
          <a:xfrm>
            <a:off x="2854800" y="2824800"/>
            <a:ext cx="3358500" cy="211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8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3691954" y="3171375"/>
            <a:ext cx="17601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48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8"/>
          <p:cNvSpPr/>
          <p:nvPr/>
        </p:nvSpPr>
        <p:spPr>
          <a:xfrm>
            <a:off x="4049105" y="449560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48"/>
          <p:cNvSpPr/>
          <p:nvPr/>
        </p:nvSpPr>
        <p:spPr>
          <a:xfrm>
            <a:off x="3224900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OP_EqualVerify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8"/>
          <p:cNvSpPr/>
          <p:nvPr/>
        </p:nvSpPr>
        <p:spPr>
          <a:xfrm>
            <a:off x="5164325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48"/>
          <p:cNvSpPr/>
          <p:nvPr/>
        </p:nvSpPr>
        <p:spPr>
          <a:xfrm>
            <a:off x="4049105" y="4057650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48"/>
          <p:cNvSpPr/>
          <p:nvPr/>
        </p:nvSpPr>
        <p:spPr>
          <a:xfrm>
            <a:off x="3691954" y="3619700"/>
            <a:ext cx="1760100" cy="387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9"/>
          <p:cNvSpPr/>
          <p:nvPr/>
        </p:nvSpPr>
        <p:spPr>
          <a:xfrm>
            <a:off x="2854800" y="3171375"/>
            <a:ext cx="3358500" cy="17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9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3691954" y="3223686"/>
            <a:ext cx="17601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9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9"/>
          <p:cNvSpPr/>
          <p:nvPr/>
        </p:nvSpPr>
        <p:spPr>
          <a:xfrm>
            <a:off x="4049105" y="4516524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49"/>
          <p:cNvSpPr/>
          <p:nvPr/>
        </p:nvSpPr>
        <p:spPr>
          <a:xfrm>
            <a:off x="3804300" y="2711888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OP_EqualVerify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49"/>
          <p:cNvSpPr/>
          <p:nvPr/>
        </p:nvSpPr>
        <p:spPr>
          <a:xfrm>
            <a:off x="5164325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9"/>
          <p:cNvSpPr/>
          <p:nvPr/>
        </p:nvSpPr>
        <p:spPr>
          <a:xfrm>
            <a:off x="4049105" y="4089037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9"/>
          <p:cNvSpPr/>
          <p:nvPr/>
        </p:nvSpPr>
        <p:spPr>
          <a:xfrm>
            <a:off x="3691954" y="3661549"/>
            <a:ext cx="1760100" cy="387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0"/>
          <p:cNvSpPr/>
          <p:nvPr/>
        </p:nvSpPr>
        <p:spPr>
          <a:xfrm>
            <a:off x="2854800" y="3986125"/>
            <a:ext cx="3358500" cy="9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0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851" name="Google Shape;851;p50"/>
          <p:cNvSpPr/>
          <p:nvPr/>
        </p:nvSpPr>
        <p:spPr>
          <a:xfrm>
            <a:off x="2289004" y="3432961"/>
            <a:ext cx="17601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0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50"/>
          <p:cNvSpPr/>
          <p:nvPr/>
        </p:nvSpPr>
        <p:spPr>
          <a:xfrm>
            <a:off x="4049105" y="4516524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50"/>
          <p:cNvSpPr/>
          <p:nvPr/>
        </p:nvSpPr>
        <p:spPr>
          <a:xfrm>
            <a:off x="3804300" y="2711888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OP_EqualVerify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50"/>
          <p:cNvSpPr/>
          <p:nvPr/>
        </p:nvSpPr>
        <p:spPr>
          <a:xfrm>
            <a:off x="5164325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50"/>
          <p:cNvSpPr/>
          <p:nvPr/>
        </p:nvSpPr>
        <p:spPr>
          <a:xfrm>
            <a:off x="4049105" y="4089037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50"/>
          <p:cNvSpPr/>
          <p:nvPr/>
        </p:nvSpPr>
        <p:spPr>
          <a:xfrm>
            <a:off x="4911154" y="3432949"/>
            <a:ext cx="1760100" cy="387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8" name="Google Shape;858;p50"/>
          <p:cNvCxnSpPr>
            <a:stCxn id="854" idx="2"/>
            <a:endCxn id="851" idx="0"/>
          </p:cNvCxnSpPr>
          <p:nvPr/>
        </p:nvCxnSpPr>
        <p:spPr>
          <a:xfrm flipH="1">
            <a:off x="3169200" y="3098888"/>
            <a:ext cx="1402800" cy="33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9" name="Google Shape;859;p50"/>
          <p:cNvCxnSpPr>
            <a:stCxn id="854" idx="2"/>
            <a:endCxn id="857" idx="0"/>
          </p:cNvCxnSpPr>
          <p:nvPr/>
        </p:nvCxnSpPr>
        <p:spPr>
          <a:xfrm>
            <a:off x="4572000" y="3098888"/>
            <a:ext cx="1219200" cy="33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1"/>
          <p:cNvSpPr/>
          <p:nvPr/>
        </p:nvSpPr>
        <p:spPr>
          <a:xfrm>
            <a:off x="2854800" y="3986125"/>
            <a:ext cx="3358500" cy="95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51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867" name="Google Shape;867;p51"/>
          <p:cNvSpPr/>
          <p:nvPr/>
        </p:nvSpPr>
        <p:spPr>
          <a:xfrm>
            <a:off x="2289004" y="3432961"/>
            <a:ext cx="17601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51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1"/>
          <p:cNvSpPr/>
          <p:nvPr/>
        </p:nvSpPr>
        <p:spPr>
          <a:xfrm>
            <a:off x="4049105" y="4516524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1"/>
          <p:cNvSpPr/>
          <p:nvPr/>
        </p:nvSpPr>
        <p:spPr>
          <a:xfrm>
            <a:off x="3804300" y="2711888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OP_EqualVerify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51"/>
          <p:cNvSpPr/>
          <p:nvPr/>
        </p:nvSpPr>
        <p:spPr>
          <a:xfrm>
            <a:off x="5164325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51"/>
          <p:cNvSpPr/>
          <p:nvPr/>
        </p:nvSpPr>
        <p:spPr>
          <a:xfrm>
            <a:off x="4049105" y="4089037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1"/>
          <p:cNvSpPr/>
          <p:nvPr/>
        </p:nvSpPr>
        <p:spPr>
          <a:xfrm>
            <a:off x="4911154" y="3432949"/>
            <a:ext cx="1760100" cy="387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HASH160(PubKey)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4" name="Google Shape;874;p51"/>
          <p:cNvCxnSpPr>
            <a:stCxn id="870" idx="2"/>
            <a:endCxn id="867" idx="0"/>
          </p:cNvCxnSpPr>
          <p:nvPr/>
        </p:nvCxnSpPr>
        <p:spPr>
          <a:xfrm flipH="1">
            <a:off x="3169200" y="3098888"/>
            <a:ext cx="1402800" cy="33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5" name="Google Shape;875;p51"/>
          <p:cNvCxnSpPr>
            <a:stCxn id="870" idx="2"/>
            <a:endCxn id="873" idx="0"/>
          </p:cNvCxnSpPr>
          <p:nvPr/>
        </p:nvCxnSpPr>
        <p:spPr>
          <a:xfrm>
            <a:off x="4572000" y="3098888"/>
            <a:ext cx="1219200" cy="33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6" name="Google Shape;876;p51"/>
          <p:cNvSpPr/>
          <p:nvPr/>
        </p:nvSpPr>
        <p:spPr>
          <a:xfrm>
            <a:off x="4279050" y="3418200"/>
            <a:ext cx="431100" cy="334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2"/>
          <p:cNvSpPr/>
          <p:nvPr/>
        </p:nvSpPr>
        <p:spPr>
          <a:xfrm>
            <a:off x="2854800" y="2803875"/>
            <a:ext cx="3358500" cy="213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52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884" name="Google Shape;884;p52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52"/>
          <p:cNvSpPr/>
          <p:nvPr/>
        </p:nvSpPr>
        <p:spPr>
          <a:xfrm>
            <a:off x="4049105" y="4516524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52"/>
          <p:cNvSpPr/>
          <p:nvPr/>
        </p:nvSpPr>
        <p:spPr>
          <a:xfrm>
            <a:off x="5164325" y="2253576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52"/>
          <p:cNvSpPr/>
          <p:nvPr/>
        </p:nvSpPr>
        <p:spPr>
          <a:xfrm>
            <a:off x="4049105" y="4089037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3"/>
          <p:cNvSpPr/>
          <p:nvPr/>
        </p:nvSpPr>
        <p:spPr>
          <a:xfrm>
            <a:off x="2854800" y="3379300"/>
            <a:ext cx="3358500" cy="155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3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895" name="Google Shape;895;p53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53"/>
          <p:cNvSpPr/>
          <p:nvPr/>
        </p:nvSpPr>
        <p:spPr>
          <a:xfrm>
            <a:off x="4049105" y="4516524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53"/>
          <p:cNvSpPr/>
          <p:nvPr/>
        </p:nvSpPr>
        <p:spPr>
          <a:xfrm>
            <a:off x="3804300" y="2832201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53"/>
          <p:cNvSpPr/>
          <p:nvPr/>
        </p:nvSpPr>
        <p:spPr>
          <a:xfrm>
            <a:off x="4049105" y="4089037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4"/>
          <p:cNvSpPr/>
          <p:nvPr/>
        </p:nvSpPr>
        <p:spPr>
          <a:xfrm>
            <a:off x="2854800" y="4059350"/>
            <a:ext cx="3358500" cy="8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54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906" name="Google Shape;906;p54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54"/>
          <p:cNvSpPr/>
          <p:nvPr/>
        </p:nvSpPr>
        <p:spPr>
          <a:xfrm>
            <a:off x="4927955" y="3504849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4"/>
          <p:cNvSpPr/>
          <p:nvPr/>
        </p:nvSpPr>
        <p:spPr>
          <a:xfrm>
            <a:off x="3804300" y="2832201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54"/>
          <p:cNvSpPr/>
          <p:nvPr/>
        </p:nvSpPr>
        <p:spPr>
          <a:xfrm>
            <a:off x="2967730" y="3504862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0" name="Google Shape;910;p54"/>
          <p:cNvCxnSpPr>
            <a:stCxn id="908" idx="2"/>
            <a:endCxn id="909" idx="0"/>
          </p:cNvCxnSpPr>
          <p:nvPr/>
        </p:nvCxnSpPr>
        <p:spPr>
          <a:xfrm flipH="1">
            <a:off x="3490500" y="3219201"/>
            <a:ext cx="1081500" cy="28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1" name="Google Shape;911;p54"/>
          <p:cNvCxnSpPr>
            <a:stCxn id="908" idx="2"/>
            <a:endCxn id="907" idx="0"/>
          </p:cNvCxnSpPr>
          <p:nvPr/>
        </p:nvCxnSpPr>
        <p:spPr>
          <a:xfrm>
            <a:off x="4572000" y="3219201"/>
            <a:ext cx="879000" cy="28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2" name="Google Shape;912;p54"/>
          <p:cNvSpPr txBox="1"/>
          <p:nvPr/>
        </p:nvSpPr>
        <p:spPr>
          <a:xfrm>
            <a:off x="676775" y="3011650"/>
            <a:ext cx="8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ECDSA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13" name="Google Shape;913;p54"/>
          <p:cNvCxnSpPr>
            <a:stCxn id="912" idx="3"/>
            <a:endCxn id="908" idx="1"/>
          </p:cNvCxnSpPr>
          <p:nvPr/>
        </p:nvCxnSpPr>
        <p:spPr>
          <a:xfrm flipH="1" rot="10800000">
            <a:off x="1509275" y="3025750"/>
            <a:ext cx="2295000" cy="186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5"/>
          <p:cNvSpPr/>
          <p:nvPr/>
        </p:nvSpPr>
        <p:spPr>
          <a:xfrm>
            <a:off x="2854800" y="4059350"/>
            <a:ext cx="3358500" cy="8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55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921" name="Google Shape;921;p55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55"/>
          <p:cNvSpPr/>
          <p:nvPr/>
        </p:nvSpPr>
        <p:spPr>
          <a:xfrm>
            <a:off x="4927955" y="3504849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55"/>
          <p:cNvSpPr/>
          <p:nvPr/>
        </p:nvSpPr>
        <p:spPr>
          <a:xfrm>
            <a:off x="3804300" y="2832201"/>
            <a:ext cx="1535400" cy="38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55"/>
          <p:cNvSpPr/>
          <p:nvPr/>
        </p:nvSpPr>
        <p:spPr>
          <a:xfrm>
            <a:off x="2967730" y="3504862"/>
            <a:ext cx="1045800" cy="3870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5" name="Google Shape;925;p55"/>
          <p:cNvCxnSpPr>
            <a:stCxn id="923" idx="2"/>
            <a:endCxn id="924" idx="0"/>
          </p:cNvCxnSpPr>
          <p:nvPr/>
        </p:nvCxnSpPr>
        <p:spPr>
          <a:xfrm flipH="1">
            <a:off x="3490500" y="3219201"/>
            <a:ext cx="1081500" cy="28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6" name="Google Shape;926;p55"/>
          <p:cNvCxnSpPr>
            <a:stCxn id="923" idx="2"/>
            <a:endCxn id="922" idx="0"/>
          </p:cNvCxnSpPr>
          <p:nvPr/>
        </p:nvCxnSpPr>
        <p:spPr>
          <a:xfrm>
            <a:off x="4572000" y="3219201"/>
            <a:ext cx="879000" cy="28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7" name="Google Shape;927;p55"/>
          <p:cNvSpPr/>
          <p:nvPr/>
        </p:nvSpPr>
        <p:spPr>
          <a:xfrm>
            <a:off x="4235999" y="3557163"/>
            <a:ext cx="430500" cy="2856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ef695c931_0_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Header</a:t>
            </a:r>
            <a:endParaRPr/>
          </a:p>
        </p:txBody>
      </p:sp>
      <p:sp>
        <p:nvSpPr>
          <p:cNvPr id="158" name="Google Shape;158;gbef695c931_0_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Previous Block Hash</a:t>
            </a:r>
            <a:r>
              <a:rPr lang="en">
                <a:solidFill>
                  <a:srgbClr val="00FFFF"/>
                </a:solidFill>
              </a:rPr>
              <a:t> (32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02000000</a:t>
            </a:r>
            <a:r>
              <a:rPr lang="en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69054f28012b4474caa9e821102655cc74037c415ad2bba70200000000000000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2ecfc74ceb512c5055bcff7e57735f7323c32f8bbb48f5e96307e5268c001cc93a09be520ca3031988261c37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0000000000000002a7bbd25a417c0374cc55261021e8a9ca74442b01284f0569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gbef695c931_0_198"/>
          <p:cNvSpPr txBox="1"/>
          <p:nvPr/>
        </p:nvSpPr>
        <p:spPr>
          <a:xfrm>
            <a:off x="311700" y="4629150"/>
            <a:ext cx="38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Block Number: 277,316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/>
          <p:cNvSpPr/>
          <p:nvPr/>
        </p:nvSpPr>
        <p:spPr>
          <a:xfrm>
            <a:off x="2854800" y="4059350"/>
            <a:ext cx="3358500" cy="87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56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P2PKH: Pay to Pubkey Hash</a:t>
            </a:r>
            <a:endParaRPr/>
          </a:p>
        </p:txBody>
      </p:sp>
      <p:sp>
        <p:nvSpPr>
          <p:cNvPr id="935" name="Google Shape;935;p56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56"/>
          <p:cNvSpPr txBox="1"/>
          <p:nvPr/>
        </p:nvSpPr>
        <p:spPr>
          <a:xfrm>
            <a:off x="3975650" y="3175150"/>
            <a:ext cx="983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Unlocked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56"/>
          <p:cNvSpPr/>
          <p:nvPr/>
        </p:nvSpPr>
        <p:spPr>
          <a:xfrm>
            <a:off x="4231950" y="4634750"/>
            <a:ext cx="680100" cy="240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ScriptPubKey (locking script)</a:t>
            </a:r>
            <a:endParaRPr/>
          </a:p>
        </p:txBody>
      </p:sp>
      <p:sp>
        <p:nvSpPr>
          <p:cNvPr id="943" name="Google Shape;94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P2PK: Pay to Pubkey </a:t>
            </a:r>
            <a:r>
              <a:rPr lang="en">
                <a:solidFill>
                  <a:srgbClr val="EA9999"/>
                </a:solidFill>
              </a:rPr>
              <a:t>(not commonly used)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P2PKH: Pay to Pubkey Hash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P2MS: Pay to Multisig </a:t>
            </a:r>
            <a:r>
              <a:rPr lang="en">
                <a:solidFill>
                  <a:srgbClr val="EA9999"/>
                </a:solidFill>
              </a:rPr>
              <a:t>(not commonly used)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P2SH: Pay to Script Hash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DATA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8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950" name="Google Shape;950;p58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58"/>
          <p:cNvSpPr/>
          <p:nvPr/>
        </p:nvSpPr>
        <p:spPr>
          <a:xfrm>
            <a:off x="262450" y="1715350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58"/>
          <p:cNvSpPr/>
          <p:nvPr/>
        </p:nvSpPr>
        <p:spPr>
          <a:xfrm>
            <a:off x="2854800" y="2836375"/>
            <a:ext cx="3358500" cy="210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58"/>
          <p:cNvSpPr/>
          <p:nvPr/>
        </p:nvSpPr>
        <p:spPr>
          <a:xfrm>
            <a:off x="4519150" y="17153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58"/>
          <p:cNvSpPr/>
          <p:nvPr/>
        </p:nvSpPr>
        <p:spPr>
          <a:xfrm>
            <a:off x="3239675" y="1715350"/>
            <a:ext cx="11337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OP_1 (m)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58"/>
          <p:cNvSpPr/>
          <p:nvPr/>
        </p:nvSpPr>
        <p:spPr>
          <a:xfrm>
            <a:off x="3239663" y="21847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58"/>
          <p:cNvSpPr/>
          <p:nvPr/>
        </p:nvSpPr>
        <p:spPr>
          <a:xfrm>
            <a:off x="7001446" y="1715350"/>
            <a:ext cx="1033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OP_2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8"/>
          <p:cNvSpPr/>
          <p:nvPr/>
        </p:nvSpPr>
        <p:spPr>
          <a:xfrm>
            <a:off x="5760300" y="17153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8"/>
          <p:cNvSpPr/>
          <p:nvPr/>
        </p:nvSpPr>
        <p:spPr>
          <a:xfrm>
            <a:off x="1680775" y="1715350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58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m-of-n contract, where: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9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966" name="Google Shape;966;p59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59"/>
          <p:cNvSpPr/>
          <p:nvPr/>
        </p:nvSpPr>
        <p:spPr>
          <a:xfrm>
            <a:off x="3967200" y="2869800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59"/>
          <p:cNvSpPr/>
          <p:nvPr/>
        </p:nvSpPr>
        <p:spPr>
          <a:xfrm>
            <a:off x="2854800" y="3410700"/>
            <a:ext cx="3358500" cy="152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59"/>
          <p:cNvSpPr/>
          <p:nvPr/>
        </p:nvSpPr>
        <p:spPr>
          <a:xfrm>
            <a:off x="4519150" y="17153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59"/>
          <p:cNvSpPr/>
          <p:nvPr/>
        </p:nvSpPr>
        <p:spPr>
          <a:xfrm>
            <a:off x="3239675" y="1715350"/>
            <a:ext cx="11337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OP_1 (m)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59"/>
          <p:cNvSpPr/>
          <p:nvPr/>
        </p:nvSpPr>
        <p:spPr>
          <a:xfrm>
            <a:off x="3239663" y="21847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59"/>
          <p:cNvSpPr/>
          <p:nvPr/>
        </p:nvSpPr>
        <p:spPr>
          <a:xfrm>
            <a:off x="7001446" y="1715350"/>
            <a:ext cx="1033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OP_2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59"/>
          <p:cNvSpPr/>
          <p:nvPr/>
        </p:nvSpPr>
        <p:spPr>
          <a:xfrm>
            <a:off x="5760300" y="17153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59"/>
          <p:cNvSpPr/>
          <p:nvPr/>
        </p:nvSpPr>
        <p:spPr>
          <a:xfrm>
            <a:off x="1680775" y="1715350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0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981" name="Google Shape;981;p60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60"/>
          <p:cNvSpPr/>
          <p:nvPr/>
        </p:nvSpPr>
        <p:spPr>
          <a:xfrm>
            <a:off x="2854800" y="2824800"/>
            <a:ext cx="3358500" cy="211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60"/>
          <p:cNvSpPr/>
          <p:nvPr/>
        </p:nvSpPr>
        <p:spPr>
          <a:xfrm>
            <a:off x="4519150" y="17153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60"/>
          <p:cNvSpPr/>
          <p:nvPr/>
        </p:nvSpPr>
        <p:spPr>
          <a:xfrm>
            <a:off x="3239675" y="1715350"/>
            <a:ext cx="11337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OP_1 (m)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60"/>
          <p:cNvSpPr/>
          <p:nvPr/>
        </p:nvSpPr>
        <p:spPr>
          <a:xfrm>
            <a:off x="3239663" y="21847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60"/>
          <p:cNvSpPr/>
          <p:nvPr/>
        </p:nvSpPr>
        <p:spPr>
          <a:xfrm>
            <a:off x="7001446" y="1715350"/>
            <a:ext cx="1033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OP_2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0"/>
          <p:cNvSpPr/>
          <p:nvPr/>
        </p:nvSpPr>
        <p:spPr>
          <a:xfrm>
            <a:off x="5760300" y="17153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60"/>
          <p:cNvSpPr/>
          <p:nvPr/>
        </p:nvSpPr>
        <p:spPr>
          <a:xfrm>
            <a:off x="1680775" y="1715350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1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995" name="Google Shape;995;p61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61"/>
          <p:cNvSpPr/>
          <p:nvPr/>
        </p:nvSpPr>
        <p:spPr>
          <a:xfrm>
            <a:off x="2854800" y="2824800"/>
            <a:ext cx="3358500" cy="211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61"/>
          <p:cNvSpPr/>
          <p:nvPr/>
        </p:nvSpPr>
        <p:spPr>
          <a:xfrm>
            <a:off x="4519150" y="17153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61"/>
          <p:cNvSpPr/>
          <p:nvPr/>
        </p:nvSpPr>
        <p:spPr>
          <a:xfrm>
            <a:off x="3239675" y="1715350"/>
            <a:ext cx="11337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OP_1 (m)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61"/>
          <p:cNvSpPr/>
          <p:nvPr/>
        </p:nvSpPr>
        <p:spPr>
          <a:xfrm>
            <a:off x="3239663" y="21847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1"/>
          <p:cNvSpPr/>
          <p:nvPr/>
        </p:nvSpPr>
        <p:spPr>
          <a:xfrm>
            <a:off x="7001446" y="1715350"/>
            <a:ext cx="1033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OP_2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1"/>
          <p:cNvSpPr/>
          <p:nvPr/>
        </p:nvSpPr>
        <p:spPr>
          <a:xfrm>
            <a:off x="5760300" y="17153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61"/>
          <p:cNvSpPr/>
          <p:nvPr/>
        </p:nvSpPr>
        <p:spPr>
          <a:xfrm>
            <a:off x="3967200" y="4529700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2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1009" name="Google Shape;1009;p62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62"/>
          <p:cNvSpPr/>
          <p:nvPr/>
        </p:nvSpPr>
        <p:spPr>
          <a:xfrm>
            <a:off x="2854800" y="3306075"/>
            <a:ext cx="3358500" cy="16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62"/>
          <p:cNvSpPr/>
          <p:nvPr/>
        </p:nvSpPr>
        <p:spPr>
          <a:xfrm>
            <a:off x="4519150" y="17153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62"/>
          <p:cNvSpPr/>
          <p:nvPr/>
        </p:nvSpPr>
        <p:spPr>
          <a:xfrm>
            <a:off x="3967200" y="2817488"/>
            <a:ext cx="11337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OP_1 (m)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62"/>
          <p:cNvSpPr/>
          <p:nvPr/>
        </p:nvSpPr>
        <p:spPr>
          <a:xfrm>
            <a:off x="3239663" y="21847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62"/>
          <p:cNvSpPr/>
          <p:nvPr/>
        </p:nvSpPr>
        <p:spPr>
          <a:xfrm>
            <a:off x="7001446" y="1715350"/>
            <a:ext cx="1033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OP_2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62"/>
          <p:cNvSpPr/>
          <p:nvPr/>
        </p:nvSpPr>
        <p:spPr>
          <a:xfrm>
            <a:off x="5760300" y="17153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2"/>
          <p:cNvSpPr/>
          <p:nvPr/>
        </p:nvSpPr>
        <p:spPr>
          <a:xfrm>
            <a:off x="3967200" y="4529700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3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1023" name="Google Shape;1023;p63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63"/>
          <p:cNvSpPr/>
          <p:nvPr/>
        </p:nvSpPr>
        <p:spPr>
          <a:xfrm>
            <a:off x="2854800" y="2824800"/>
            <a:ext cx="3358500" cy="211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63"/>
          <p:cNvSpPr/>
          <p:nvPr/>
        </p:nvSpPr>
        <p:spPr>
          <a:xfrm>
            <a:off x="4519150" y="17153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63"/>
          <p:cNvSpPr/>
          <p:nvPr/>
        </p:nvSpPr>
        <p:spPr>
          <a:xfrm>
            <a:off x="3239663" y="21847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63"/>
          <p:cNvSpPr/>
          <p:nvPr/>
        </p:nvSpPr>
        <p:spPr>
          <a:xfrm>
            <a:off x="7001446" y="1715350"/>
            <a:ext cx="1033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OP_2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63"/>
          <p:cNvSpPr/>
          <p:nvPr/>
        </p:nvSpPr>
        <p:spPr>
          <a:xfrm>
            <a:off x="5760300" y="17153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63"/>
          <p:cNvSpPr/>
          <p:nvPr/>
        </p:nvSpPr>
        <p:spPr>
          <a:xfrm>
            <a:off x="3967200" y="4529700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63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4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1037" name="Google Shape;1037;p64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64"/>
          <p:cNvSpPr/>
          <p:nvPr/>
        </p:nvSpPr>
        <p:spPr>
          <a:xfrm>
            <a:off x="2854800" y="2824800"/>
            <a:ext cx="3358500" cy="211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64"/>
          <p:cNvSpPr/>
          <p:nvPr/>
        </p:nvSpPr>
        <p:spPr>
          <a:xfrm>
            <a:off x="3994950" y="4090275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64"/>
          <p:cNvSpPr/>
          <p:nvPr/>
        </p:nvSpPr>
        <p:spPr>
          <a:xfrm>
            <a:off x="3239663" y="21847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64"/>
          <p:cNvSpPr/>
          <p:nvPr/>
        </p:nvSpPr>
        <p:spPr>
          <a:xfrm>
            <a:off x="7001446" y="1715350"/>
            <a:ext cx="1033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OP_2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64"/>
          <p:cNvSpPr/>
          <p:nvPr/>
        </p:nvSpPr>
        <p:spPr>
          <a:xfrm>
            <a:off x="5760300" y="17153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64"/>
          <p:cNvSpPr/>
          <p:nvPr/>
        </p:nvSpPr>
        <p:spPr>
          <a:xfrm>
            <a:off x="3967200" y="4529700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64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5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1051" name="Google Shape;1051;p65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65"/>
          <p:cNvSpPr/>
          <p:nvPr/>
        </p:nvSpPr>
        <p:spPr>
          <a:xfrm>
            <a:off x="2854800" y="2824800"/>
            <a:ext cx="3358500" cy="211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65"/>
          <p:cNvSpPr/>
          <p:nvPr/>
        </p:nvSpPr>
        <p:spPr>
          <a:xfrm>
            <a:off x="3994950" y="4090275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65"/>
          <p:cNvSpPr/>
          <p:nvPr/>
        </p:nvSpPr>
        <p:spPr>
          <a:xfrm>
            <a:off x="3239663" y="21847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65"/>
          <p:cNvSpPr/>
          <p:nvPr/>
        </p:nvSpPr>
        <p:spPr>
          <a:xfrm>
            <a:off x="7001446" y="1715350"/>
            <a:ext cx="1033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OP_2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65"/>
          <p:cNvSpPr/>
          <p:nvPr/>
        </p:nvSpPr>
        <p:spPr>
          <a:xfrm>
            <a:off x="3994950" y="36508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65"/>
          <p:cNvSpPr/>
          <p:nvPr/>
        </p:nvSpPr>
        <p:spPr>
          <a:xfrm>
            <a:off x="3967200" y="4529700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65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ef695c931_0_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Header</a:t>
            </a:r>
            <a:endParaRPr/>
          </a:p>
        </p:txBody>
      </p:sp>
      <p:sp>
        <p:nvSpPr>
          <p:cNvPr id="165" name="Google Shape;165;gbef695c931_0_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Merkle Root</a:t>
            </a:r>
            <a:r>
              <a:rPr lang="en">
                <a:solidFill>
                  <a:srgbClr val="00FFFF"/>
                </a:solidFill>
              </a:rPr>
              <a:t> (32 bytes, LE)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0200000069054f28012b4474caa9e821102655cc74037c415ad2bba70200000000000000</a:t>
            </a:r>
            <a:r>
              <a:rPr lang="en">
                <a:solidFill>
                  <a:srgbClr val="00FFFF"/>
                </a:solidFill>
                <a:latin typeface="Roboto Mono"/>
                <a:ea typeface="Roboto Mono"/>
                <a:cs typeface="Roboto Mono"/>
                <a:sym typeface="Roboto Mono"/>
              </a:rPr>
              <a:t>2ecfc74ceb512c5055bcff7e57735f7323c32f8bbb48f5e96307e5268c001cc9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3a09be520ca3031988261c37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Hex: 0x</a:t>
            </a:r>
            <a:r>
              <a:rPr lang="en" sz="1500">
                <a:solidFill>
                  <a:srgbClr val="A4C2F4"/>
                </a:solidFill>
                <a:latin typeface="Roboto Mono"/>
                <a:ea typeface="Roboto Mono"/>
                <a:cs typeface="Roboto Mono"/>
                <a:sym typeface="Roboto Mono"/>
              </a:rPr>
              <a:t>c91c008c26e50763e9f548bb8b2fc323735f73577effbc55502c51eb4cc7cf2e</a:t>
            </a:r>
            <a:endParaRPr sz="1500">
              <a:solidFill>
                <a:srgbClr val="A4C2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gbef695c931_0_209"/>
          <p:cNvSpPr txBox="1"/>
          <p:nvPr/>
        </p:nvSpPr>
        <p:spPr>
          <a:xfrm>
            <a:off x="311700" y="4629150"/>
            <a:ext cx="38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Block Number: 277,316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6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1065" name="Google Shape;1065;p66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66"/>
          <p:cNvSpPr/>
          <p:nvPr/>
        </p:nvSpPr>
        <p:spPr>
          <a:xfrm>
            <a:off x="2854800" y="3463000"/>
            <a:ext cx="3358500" cy="147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66"/>
          <p:cNvSpPr/>
          <p:nvPr/>
        </p:nvSpPr>
        <p:spPr>
          <a:xfrm>
            <a:off x="3994950" y="4090275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66"/>
          <p:cNvSpPr/>
          <p:nvPr/>
        </p:nvSpPr>
        <p:spPr>
          <a:xfrm>
            <a:off x="3239663" y="21847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66"/>
          <p:cNvSpPr/>
          <p:nvPr/>
        </p:nvSpPr>
        <p:spPr>
          <a:xfrm>
            <a:off x="4055396" y="2895950"/>
            <a:ext cx="1033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OP_2 (n)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66"/>
          <p:cNvSpPr/>
          <p:nvPr/>
        </p:nvSpPr>
        <p:spPr>
          <a:xfrm>
            <a:off x="3994950" y="36508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66"/>
          <p:cNvSpPr/>
          <p:nvPr/>
        </p:nvSpPr>
        <p:spPr>
          <a:xfrm>
            <a:off x="3967200" y="4529700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66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7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1079" name="Google Shape;1079;p67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67"/>
          <p:cNvSpPr/>
          <p:nvPr/>
        </p:nvSpPr>
        <p:spPr>
          <a:xfrm>
            <a:off x="2854800" y="2835275"/>
            <a:ext cx="3358500" cy="210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67"/>
          <p:cNvSpPr/>
          <p:nvPr/>
        </p:nvSpPr>
        <p:spPr>
          <a:xfrm>
            <a:off x="3994950" y="4090275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67"/>
          <p:cNvSpPr/>
          <p:nvPr/>
        </p:nvSpPr>
        <p:spPr>
          <a:xfrm>
            <a:off x="3239663" y="21847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67"/>
          <p:cNvSpPr/>
          <p:nvPr/>
        </p:nvSpPr>
        <p:spPr>
          <a:xfrm>
            <a:off x="3994950" y="36508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67"/>
          <p:cNvSpPr/>
          <p:nvPr/>
        </p:nvSpPr>
        <p:spPr>
          <a:xfrm>
            <a:off x="3967200" y="4529700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67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68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1092" name="Google Shape;1092;p68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68"/>
          <p:cNvSpPr/>
          <p:nvPr/>
        </p:nvSpPr>
        <p:spPr>
          <a:xfrm>
            <a:off x="2854800" y="3528875"/>
            <a:ext cx="3358500" cy="14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68"/>
          <p:cNvSpPr/>
          <p:nvPr/>
        </p:nvSpPr>
        <p:spPr>
          <a:xfrm>
            <a:off x="3994950" y="4090275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68"/>
          <p:cNvSpPr/>
          <p:nvPr/>
        </p:nvSpPr>
        <p:spPr>
          <a:xfrm>
            <a:off x="3524538" y="2967975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68"/>
          <p:cNvSpPr/>
          <p:nvPr/>
        </p:nvSpPr>
        <p:spPr>
          <a:xfrm>
            <a:off x="3994950" y="3650850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68"/>
          <p:cNvSpPr/>
          <p:nvPr/>
        </p:nvSpPr>
        <p:spPr>
          <a:xfrm>
            <a:off x="3967200" y="4529700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68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9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1105" name="Google Shape;1105;p69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69"/>
          <p:cNvSpPr/>
          <p:nvPr/>
        </p:nvSpPr>
        <p:spPr>
          <a:xfrm>
            <a:off x="2854800" y="4163975"/>
            <a:ext cx="3358500" cy="77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69"/>
          <p:cNvSpPr/>
          <p:nvPr/>
        </p:nvSpPr>
        <p:spPr>
          <a:xfrm>
            <a:off x="4423875" y="3610213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69"/>
          <p:cNvSpPr/>
          <p:nvPr/>
        </p:nvSpPr>
        <p:spPr>
          <a:xfrm>
            <a:off x="3486588" y="28110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69"/>
          <p:cNvSpPr/>
          <p:nvPr/>
        </p:nvSpPr>
        <p:spPr>
          <a:xfrm>
            <a:off x="5654750" y="3610225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69"/>
          <p:cNvSpPr/>
          <p:nvPr/>
        </p:nvSpPr>
        <p:spPr>
          <a:xfrm>
            <a:off x="2492000" y="3610213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69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70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1118" name="Google Shape;1118;p70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70"/>
          <p:cNvSpPr/>
          <p:nvPr/>
        </p:nvSpPr>
        <p:spPr>
          <a:xfrm>
            <a:off x="2854800" y="4163975"/>
            <a:ext cx="3358500" cy="77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70"/>
          <p:cNvSpPr/>
          <p:nvPr/>
        </p:nvSpPr>
        <p:spPr>
          <a:xfrm>
            <a:off x="4423875" y="3610213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0"/>
          <p:cNvSpPr/>
          <p:nvPr/>
        </p:nvSpPr>
        <p:spPr>
          <a:xfrm>
            <a:off x="3486588" y="28110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70"/>
          <p:cNvSpPr/>
          <p:nvPr/>
        </p:nvSpPr>
        <p:spPr>
          <a:xfrm>
            <a:off x="5654750" y="3610225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70"/>
          <p:cNvSpPr/>
          <p:nvPr/>
        </p:nvSpPr>
        <p:spPr>
          <a:xfrm>
            <a:off x="2492000" y="3610213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4" name="Google Shape;1124;p70"/>
          <p:cNvCxnSpPr>
            <a:stCxn id="1121" idx="2"/>
            <a:endCxn id="1123" idx="0"/>
          </p:cNvCxnSpPr>
          <p:nvPr/>
        </p:nvCxnSpPr>
        <p:spPr>
          <a:xfrm flipH="1">
            <a:off x="3058938" y="3198050"/>
            <a:ext cx="1475100" cy="41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5" name="Google Shape;1125;p70"/>
          <p:cNvCxnSpPr>
            <a:stCxn id="1121" idx="2"/>
            <a:endCxn id="1120" idx="0"/>
          </p:cNvCxnSpPr>
          <p:nvPr/>
        </p:nvCxnSpPr>
        <p:spPr>
          <a:xfrm>
            <a:off x="4534038" y="3198050"/>
            <a:ext cx="429000" cy="41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6" name="Google Shape;1126;p70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1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1133" name="Google Shape;1133;p71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71"/>
          <p:cNvSpPr/>
          <p:nvPr/>
        </p:nvSpPr>
        <p:spPr>
          <a:xfrm>
            <a:off x="2854800" y="4163975"/>
            <a:ext cx="3358500" cy="77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71"/>
          <p:cNvSpPr/>
          <p:nvPr/>
        </p:nvSpPr>
        <p:spPr>
          <a:xfrm>
            <a:off x="4423875" y="3610213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71"/>
          <p:cNvSpPr/>
          <p:nvPr/>
        </p:nvSpPr>
        <p:spPr>
          <a:xfrm>
            <a:off x="3486588" y="28110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71"/>
          <p:cNvSpPr/>
          <p:nvPr/>
        </p:nvSpPr>
        <p:spPr>
          <a:xfrm>
            <a:off x="5654750" y="3610225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71"/>
          <p:cNvSpPr/>
          <p:nvPr/>
        </p:nvSpPr>
        <p:spPr>
          <a:xfrm>
            <a:off x="2492000" y="3610213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9" name="Google Shape;1139;p71"/>
          <p:cNvCxnSpPr>
            <a:stCxn id="1136" idx="2"/>
            <a:endCxn id="1138" idx="0"/>
          </p:cNvCxnSpPr>
          <p:nvPr/>
        </p:nvCxnSpPr>
        <p:spPr>
          <a:xfrm flipH="1">
            <a:off x="3058938" y="3198050"/>
            <a:ext cx="1475100" cy="41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0" name="Google Shape;1140;p71"/>
          <p:cNvCxnSpPr>
            <a:stCxn id="1136" idx="2"/>
            <a:endCxn id="1135" idx="0"/>
          </p:cNvCxnSpPr>
          <p:nvPr/>
        </p:nvCxnSpPr>
        <p:spPr>
          <a:xfrm>
            <a:off x="4534038" y="3198050"/>
            <a:ext cx="429000" cy="41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1" name="Google Shape;1141;p71"/>
          <p:cNvSpPr/>
          <p:nvPr/>
        </p:nvSpPr>
        <p:spPr>
          <a:xfrm>
            <a:off x="3797800" y="3585574"/>
            <a:ext cx="429000" cy="3126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71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72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1149" name="Google Shape;1149;p72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72"/>
          <p:cNvSpPr/>
          <p:nvPr/>
        </p:nvSpPr>
        <p:spPr>
          <a:xfrm>
            <a:off x="2854800" y="4163975"/>
            <a:ext cx="3358500" cy="77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72"/>
          <p:cNvSpPr/>
          <p:nvPr/>
        </p:nvSpPr>
        <p:spPr>
          <a:xfrm>
            <a:off x="3486588" y="28110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72"/>
          <p:cNvSpPr/>
          <p:nvPr/>
        </p:nvSpPr>
        <p:spPr>
          <a:xfrm>
            <a:off x="4430675" y="3610225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72"/>
          <p:cNvSpPr/>
          <p:nvPr/>
        </p:nvSpPr>
        <p:spPr>
          <a:xfrm>
            <a:off x="2492000" y="3610213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4" name="Google Shape;1154;p72"/>
          <p:cNvCxnSpPr>
            <a:stCxn id="1151" idx="2"/>
            <a:endCxn id="1153" idx="0"/>
          </p:cNvCxnSpPr>
          <p:nvPr/>
        </p:nvCxnSpPr>
        <p:spPr>
          <a:xfrm flipH="1">
            <a:off x="3058938" y="3198050"/>
            <a:ext cx="1475100" cy="41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5" name="Google Shape;1155;p72"/>
          <p:cNvCxnSpPr>
            <a:stCxn id="1151" idx="2"/>
          </p:cNvCxnSpPr>
          <p:nvPr/>
        </p:nvCxnSpPr>
        <p:spPr>
          <a:xfrm>
            <a:off x="4534038" y="3198050"/>
            <a:ext cx="429000" cy="41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6" name="Google Shape;1156;p72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73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1163" name="Google Shape;1163;p73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73"/>
          <p:cNvSpPr/>
          <p:nvPr/>
        </p:nvSpPr>
        <p:spPr>
          <a:xfrm>
            <a:off x="2854800" y="4163975"/>
            <a:ext cx="3358500" cy="77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73"/>
          <p:cNvSpPr/>
          <p:nvPr/>
        </p:nvSpPr>
        <p:spPr>
          <a:xfrm>
            <a:off x="3486588" y="2811050"/>
            <a:ext cx="2094900" cy="387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OP_CHECKMULTISIG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73"/>
          <p:cNvSpPr/>
          <p:nvPr/>
        </p:nvSpPr>
        <p:spPr>
          <a:xfrm>
            <a:off x="4430675" y="3610225"/>
            <a:ext cx="1078200" cy="34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PubKey2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73"/>
          <p:cNvSpPr/>
          <p:nvPr/>
        </p:nvSpPr>
        <p:spPr>
          <a:xfrm>
            <a:off x="2492000" y="3610213"/>
            <a:ext cx="1133700" cy="34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8" name="Google Shape;1168;p73"/>
          <p:cNvCxnSpPr>
            <a:stCxn id="1165" idx="2"/>
            <a:endCxn id="1167" idx="0"/>
          </p:cNvCxnSpPr>
          <p:nvPr/>
        </p:nvCxnSpPr>
        <p:spPr>
          <a:xfrm flipH="1">
            <a:off x="3058938" y="3198050"/>
            <a:ext cx="1475100" cy="41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9" name="Google Shape;1169;p73"/>
          <p:cNvCxnSpPr>
            <a:stCxn id="1165" idx="2"/>
          </p:cNvCxnSpPr>
          <p:nvPr/>
        </p:nvCxnSpPr>
        <p:spPr>
          <a:xfrm>
            <a:off x="4534038" y="3198050"/>
            <a:ext cx="429000" cy="41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0" name="Google Shape;1170;p73"/>
          <p:cNvSpPr/>
          <p:nvPr/>
        </p:nvSpPr>
        <p:spPr>
          <a:xfrm>
            <a:off x="3769138" y="3610225"/>
            <a:ext cx="518100" cy="343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73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74"/>
          <p:cNvSpPr/>
          <p:nvPr/>
        </p:nvSpPr>
        <p:spPr>
          <a:xfrm>
            <a:off x="3191000" y="1262700"/>
            <a:ext cx="5189100" cy="140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ScriptPubKey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P2MS: Pay to Multisig</a:t>
            </a:r>
            <a:endParaRPr/>
          </a:p>
        </p:txBody>
      </p:sp>
      <p:sp>
        <p:nvSpPr>
          <p:cNvPr id="1178" name="Google Shape;1178;p74"/>
          <p:cNvSpPr/>
          <p:nvPr/>
        </p:nvSpPr>
        <p:spPr>
          <a:xfrm>
            <a:off x="126775" y="1262700"/>
            <a:ext cx="2981700" cy="1409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ScriptSig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74"/>
          <p:cNvSpPr/>
          <p:nvPr/>
        </p:nvSpPr>
        <p:spPr>
          <a:xfrm>
            <a:off x="2854800" y="4163975"/>
            <a:ext cx="3358500" cy="77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74"/>
          <p:cNvSpPr txBox="1"/>
          <p:nvPr/>
        </p:nvSpPr>
        <p:spPr>
          <a:xfrm>
            <a:off x="3874950" y="3211900"/>
            <a:ext cx="9795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Unlocked</a:t>
            </a:r>
            <a:endParaRPr b="0" i="0" sz="1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74"/>
          <p:cNvSpPr txBox="1"/>
          <p:nvPr/>
        </p:nvSpPr>
        <p:spPr>
          <a:xfrm>
            <a:off x="126775" y="2981750"/>
            <a:ext cx="18099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= 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= 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74"/>
          <p:cNvSpPr/>
          <p:nvPr/>
        </p:nvSpPr>
        <p:spPr>
          <a:xfrm>
            <a:off x="4231950" y="4634750"/>
            <a:ext cx="680100" cy="240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ScriptPubKey (locking script)</a:t>
            </a:r>
            <a:endParaRPr/>
          </a:p>
        </p:txBody>
      </p:sp>
      <p:sp>
        <p:nvSpPr>
          <p:cNvPr id="1188" name="Google Shape;1188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P2PK: Pay to Pubkey </a:t>
            </a:r>
            <a:r>
              <a:rPr lang="en">
                <a:solidFill>
                  <a:srgbClr val="EA9999"/>
                </a:solidFill>
              </a:rPr>
              <a:t>(not commonly used)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P2PKH: Pay to Pubkey Hash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P2MS: Pay to Multisig </a:t>
            </a:r>
            <a:r>
              <a:rPr lang="en">
                <a:solidFill>
                  <a:srgbClr val="EA9999"/>
                </a:solidFill>
              </a:rPr>
              <a:t>(not commonly used)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P2SH: Pay to Script Hash</a:t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